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0" r:id="rId3"/>
    <p:sldId id="258" r:id="rId4"/>
    <p:sldId id="299" r:id="rId5"/>
    <p:sldId id="281" r:id="rId6"/>
    <p:sldId id="263" r:id="rId7"/>
    <p:sldId id="300" r:id="rId8"/>
    <p:sldId id="292" r:id="rId9"/>
    <p:sldId id="293" r:id="rId10"/>
    <p:sldId id="296" r:id="rId11"/>
    <p:sldId id="297" r:id="rId12"/>
    <p:sldId id="298" r:id="rId13"/>
    <p:sldId id="301" r:id="rId14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4" autoAdjust="0"/>
    <p:restoredTop sz="94728" autoAdjust="0"/>
  </p:normalViewPr>
  <p:slideViewPr>
    <p:cSldViewPr>
      <p:cViewPr>
        <p:scale>
          <a:sx n="75" d="100"/>
          <a:sy n="75" d="100"/>
        </p:scale>
        <p:origin x="-2184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1884" y="-84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EF464B-16EA-4908-8FEF-3B71BBA60169}" type="datetimeFigureOut">
              <a:rPr lang="ru-RU"/>
              <a:pPr>
                <a:defRPr/>
              </a:pPr>
              <a:t>08.05.2014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8CBAC8-CEB8-42E7-BB6A-CA299AFBCD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EE7447-2D02-4CF0-A720-876A1B44ADB4}" type="datetimeFigureOut">
              <a:rPr lang="ru-RU"/>
              <a:pPr>
                <a:defRPr/>
              </a:pPr>
              <a:t>08.05.2014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5A10E6-AC71-4F61-B09A-B7FA959FE8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6E1EFE-3C53-4973-A186-AE99844C7A1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D.Sayfulin\Рабочий стол\Work\презентация для КоСтат\1\доп картинки\uzbekistan_anj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9738" y="0"/>
            <a:ext cx="102933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двумя скругленными противолежащими углами 6"/>
          <p:cNvSpPr/>
          <p:nvPr/>
        </p:nvSpPr>
        <p:spPr>
          <a:xfrm>
            <a:off x="2143108" y="428604"/>
            <a:ext cx="6786610" cy="1643074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с двумя скругленными противолежащими углами 16"/>
          <p:cNvSpPr/>
          <p:nvPr userDrawn="1"/>
        </p:nvSpPr>
        <p:spPr>
          <a:xfrm>
            <a:off x="4429124" y="4857760"/>
            <a:ext cx="4500594" cy="1571636"/>
          </a:xfrm>
          <a:prstGeom prst="round2DiagRect">
            <a:avLst>
              <a:gd name="adj1" fmla="val 29416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286380" y="5357826"/>
            <a:ext cx="3702714" cy="895344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714612" y="1000108"/>
            <a:ext cx="5786478" cy="1019189"/>
          </a:xfrm>
        </p:spPr>
        <p:txBody>
          <a:bodyPr lIns="45720" rIns="228600"/>
          <a:lstStyle>
            <a:lvl1pPr marL="0" algn="r">
              <a:defRPr sz="4800" b="0">
                <a:latin typeface="+mj-lt"/>
                <a:cs typeface="Arial" pitchFamily="34" charset="0"/>
              </a:defRPr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25745A6-91BC-45D3-9A42-983B74E7D845}" type="datetimeFigureOut">
              <a:rPr lang="ru-RU"/>
              <a:pPr>
                <a:defRPr/>
              </a:pPr>
              <a:t>08.05.2014</a:t>
            </a:fld>
            <a:endParaRPr lang="ru-RU" dirty="0"/>
          </a:p>
        </p:txBody>
      </p:sp>
      <p:sp>
        <p:nvSpPr>
          <p:cNvPr id="10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6D92FDF-0D59-4423-9290-97A5DBABB2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D1A8B2DE-5B42-440A-BFBA-BCA26EF9AB8F}" type="datetimeFigureOut">
              <a:rPr lang="ru-RU"/>
              <a:pPr>
                <a:defRPr/>
              </a:pPr>
              <a:t>08.05.2014</a:t>
            </a:fld>
            <a:endParaRPr lang="ru-RU" dirty="0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B83BFD3-F901-4B3A-B216-E472E20B6B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0942F-4239-4AC4-9407-CB9213D549C7}" type="datetimeFigureOut">
              <a:rPr lang="ru-RU"/>
              <a:pPr>
                <a:defRPr/>
              </a:pPr>
              <a:t>08.05.2014</a:t>
            </a:fld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3556E-28FA-4C3F-9B0E-A0700B4D2B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D05E7-6E22-4592-880C-82065FD94B0D}" type="datetimeFigureOut">
              <a:rPr lang="ru-RU"/>
              <a:pPr>
                <a:defRPr/>
              </a:pPr>
              <a:t>08.05.2014</a:t>
            </a:fld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71AE2-4370-4BF1-987B-613A09BC54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00063" y="1423988"/>
            <a:ext cx="6429375" cy="46037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2" descr="F:\Почта\logoSta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428625"/>
            <a:ext cx="15716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6472254" cy="1143000"/>
          </a:xfrm>
        </p:spPr>
        <p:txBody>
          <a:bodyPr anchor="ctr" anchorCtr="0"/>
          <a:lstStyle>
            <a:lvl1pPr algn="ctr">
              <a:defRPr b="1"/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783159"/>
          </a:xfrm>
          <a:prstGeom prst="round2DiagRect">
            <a:avLst/>
          </a:prstGeom>
          <a:gradFill flip="none" rotWithShape="1">
            <a:gsLst>
              <a:gs pos="0">
                <a:schemeClr val="accent3">
                  <a:tint val="70000"/>
                  <a:satMod val="180000"/>
                  <a:alpha val="81000"/>
                </a:schemeClr>
              </a:gs>
              <a:gs pos="62000">
                <a:schemeClr val="accent3">
                  <a:tint val="30000"/>
                  <a:satMod val="180000"/>
                </a:schemeClr>
              </a:gs>
              <a:gs pos="100000">
                <a:schemeClr val="accent3">
                  <a:tint val="22000"/>
                  <a:satMod val="18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92100" algn="just" rtl="0" eaLnBrk="1" latinLnBrk="0" hangingPunct="1">
              <a:spcBef>
                <a:spcPts val="0"/>
              </a:spcBef>
              <a:buClr>
                <a:srgbClr val="003399"/>
              </a:buClr>
              <a:buSzPct val="70000"/>
              <a:buFont typeface="Wingdings 2"/>
              <a:defRPr kumimoji="0" lang="ru-RU" sz="1800" kern="120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292100" algn="just" rtl="0" eaLnBrk="1" latinLnBrk="0" hangingPunct="1">
              <a:spcBef>
                <a:spcPts val="0"/>
              </a:spcBef>
              <a:buClr>
                <a:srgbClr val="003399"/>
              </a:buClr>
              <a:buSzPct val="70000"/>
              <a:buFont typeface="Wingdings 2"/>
              <a:defRPr kumimoji="0" lang="ru-RU" sz="1800" kern="120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292100" algn="just" rtl="0" eaLnBrk="1" latinLnBrk="0" hangingPunct="1">
              <a:spcBef>
                <a:spcPts val="0"/>
              </a:spcBef>
              <a:buClr>
                <a:srgbClr val="003399"/>
              </a:buClr>
              <a:buSzPct val="70000"/>
              <a:buFont typeface="Wingdings 2"/>
              <a:defRPr kumimoji="0" lang="ru-RU" sz="1800" kern="120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292100" algn="just" rtl="0" eaLnBrk="1" latinLnBrk="0" hangingPunct="1">
              <a:spcBef>
                <a:spcPts val="0"/>
              </a:spcBef>
              <a:buClr>
                <a:srgbClr val="003399"/>
              </a:buClr>
              <a:buSzPct val="70000"/>
              <a:buFont typeface="Wingdings 2"/>
              <a:defRPr kumimoji="0" lang="ru-RU" sz="1800" kern="120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292100" algn="just" rtl="0" eaLnBrk="1" latinLnBrk="0" hangingPunct="1">
              <a:spcBef>
                <a:spcPts val="0"/>
              </a:spcBef>
              <a:buClr>
                <a:srgbClr val="003399"/>
              </a:buClr>
              <a:buSzPct val="70000"/>
              <a:buFont typeface="Wingdings 2"/>
              <a:defRPr kumimoji="0" lang="en-US" sz="18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4CECB9-B503-456F-9B37-B0D7A25316C3}" type="datetimeFigureOut">
              <a:rPr lang="ru-RU"/>
              <a:pPr>
                <a:defRPr/>
              </a:pPr>
              <a:t>08.05.2014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17378F-938E-4BB7-A7E7-CBAF808C3E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E965904C-01D3-4EED-BA4C-0D857DDC3DF4}" type="datetimeFigureOut">
              <a:rPr lang="ru-RU"/>
              <a:pPr>
                <a:defRPr/>
              </a:pPr>
              <a:t>08.05.2014</a:t>
            </a:fld>
            <a:endParaRPr lang="ru-RU" dirty="0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973553C-5ACF-4D40-B906-BAABDCDBED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D02779-4B68-4342-932C-29D1FB3C0698}" type="datetimeFigureOut">
              <a:rPr lang="ru-RU"/>
              <a:pPr>
                <a:defRPr/>
              </a:pPr>
              <a:t>08.05.2014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E46C72-56FB-4F83-96E4-9B5F89FA30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B021F6-AD4D-49A3-97A0-8633B92617CC}" type="datetimeFigureOut">
              <a:rPr lang="ru-RU"/>
              <a:pPr>
                <a:defRPr/>
              </a:pPr>
              <a:t>08.05.2014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756CF7-94C9-4FCC-B012-A36D3A8AEB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D.Sayfulin\Рабочий стол\Work\презентация для КоСтат\доп картинки\website-statistic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189319"/>
            <a:ext cx="3490916" cy="3168507"/>
          </a:xfrm>
          <a:prstGeom prst="round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6043626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357430"/>
            <a:ext cx="4040188" cy="639762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b">
            <a:noAutofit/>
          </a:bodyPr>
          <a:lstStyle>
            <a:lvl1pPr marL="91440" indent="0" algn="ctr">
              <a:spcBef>
                <a:spcPts val="0"/>
              </a:spcBef>
              <a:buNone/>
              <a:defRPr sz="2800" b="0" cap="all" baseline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0225" y="3786190"/>
            <a:ext cx="4041775" cy="639762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b">
            <a:noAutofit/>
          </a:bodyPr>
          <a:lstStyle>
            <a:lvl1pPr marL="91440" indent="0" algn="ctr">
              <a:spcBef>
                <a:spcPts val="0"/>
              </a:spcBef>
              <a:buNone/>
              <a:defRPr kumimoji="0" lang="ru-RU" sz="2800" b="0" kern="1200" cap="all" baseline="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FF85F5-4951-4BF9-90FB-93D95E4D7AEB}" type="datetimeFigureOut">
              <a:rPr lang="ru-RU"/>
              <a:pPr>
                <a:defRPr/>
              </a:pPr>
              <a:t>08.05.2014</a:t>
            </a:fld>
            <a:endParaRPr lang="ru-RU" dirty="0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B6C1D2-BED3-4FE3-89E7-2D2CE9E954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E4A537-0A58-41C9-8D99-D2BED8CC4B6B}" type="datetimeFigureOut">
              <a:rPr lang="ru-RU"/>
              <a:pPr>
                <a:defRPr/>
              </a:pPr>
              <a:t>08.05.2014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359B1E-D477-46AF-AB34-D61731C739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 userDrawn="1"/>
        </p:nvSpPr>
        <p:spPr>
          <a:xfrm>
            <a:off x="7016750" y="157163"/>
            <a:ext cx="1841500" cy="714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" name="Picture 7" descr="логотип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3931" y="371210"/>
            <a:ext cx="1844349" cy="92869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40EE90-DE9B-4FB2-A949-793027A20AA5}" type="datetimeFigureOut">
              <a:rPr lang="ru-RU"/>
              <a:pPr>
                <a:defRPr/>
              </a:pPr>
              <a:t>08.05.2014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A40755-277B-47BC-B78D-761251DE3A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5394956D-DF09-4274-9D48-10891D2E0976}" type="datetimeFigureOut">
              <a:rPr lang="ru-RU"/>
              <a:pPr>
                <a:defRPr/>
              </a:pPr>
              <a:t>08.05.2014</a:t>
            </a:fld>
            <a:endParaRPr lang="ru-RU" dirty="0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12AC511-A850-484B-8677-116B006980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C4F4064-4856-4BC0-84B7-2C11E99E1CF0}" type="datetimeFigureOut">
              <a:rPr lang="ru-RU"/>
              <a:pPr>
                <a:defRPr/>
              </a:pPr>
              <a:t>08.05.2014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D03D5643-7A90-400B-AA1D-357C364DCB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28" r:id="rId11"/>
    <p:sldLayoutId id="2147483827" r:id="rId12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ambria" pitchFamily="18" charset="0"/>
              </a:rPr>
              <a:t/>
            </a:r>
            <a:br>
              <a:rPr lang="en-US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ambria" pitchFamily="18" charset="0"/>
              </a:rPr>
            </a:br>
            <a:r>
              <a:rPr lang="ru-RU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.</a:t>
            </a:r>
            <a:endParaRPr lang="ru-RU" sz="4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>
                <a:latin typeface="+mj-lt"/>
                <a:cs typeface="Arial" pitchFamily="34" charset="0"/>
              </a:rPr>
              <a:t> </a:t>
            </a:r>
            <a:endParaRPr lang="en-US" sz="1200" dirty="0" smtClean="0">
              <a:latin typeface="+mj-lt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>
                <a:latin typeface="+mj-lt"/>
                <a:cs typeface="Arial" pitchFamily="34" charset="0"/>
              </a:rPr>
              <a:t>Государственный комитет Республики Узбекистан </a:t>
            </a:r>
            <a:endParaRPr lang="en-US" sz="1400" dirty="0" smtClean="0">
              <a:latin typeface="+mj-lt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>
                <a:latin typeface="+mj-lt"/>
                <a:cs typeface="Arial" pitchFamily="34" charset="0"/>
              </a:rPr>
              <a:t>по статистике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400" dirty="0"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1928802"/>
            <a:ext cx="45005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Cambria"/>
                <a:ea typeface="+mj-ea"/>
                <a:cs typeface="+mj-cs"/>
              </a:rPr>
              <a:t>Индекс промышленного производства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Публикации</a:t>
            </a:r>
            <a:endParaRPr lang="ru-RU" sz="2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b="1"/>
              <a:t>Ежегодные </a:t>
            </a:r>
            <a:r>
              <a:rPr b="1" smtClean="0"/>
              <a:t>:</a:t>
            </a:r>
            <a:endParaRPr b="1"/>
          </a:p>
          <a:p>
            <a:pPr fontAlgn="auto">
              <a:spcAft>
                <a:spcPts val="0"/>
              </a:spcAft>
              <a:defRPr/>
            </a:pPr>
            <a:r>
              <a:rPr/>
              <a:t>производство промышленной продукции в стоимостном и натуральном выражении по республике в разрезе регионов и отраслей промышленности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b="1"/>
              <a:t>Ежемесячные </a:t>
            </a:r>
            <a:r>
              <a:rPr b="1" smtClean="0"/>
              <a:t>:</a:t>
            </a:r>
            <a:endParaRPr b="1"/>
          </a:p>
          <a:p>
            <a:pPr fontAlgn="auto">
              <a:spcAft>
                <a:spcPts val="0"/>
              </a:spcAft>
              <a:defRPr/>
            </a:pPr>
            <a:r>
              <a:rPr/>
              <a:t>производство промышленной продукции по регионам и отраслям промышленности;</a:t>
            </a:r>
          </a:p>
          <a:p>
            <a:pPr fontAlgn="auto">
              <a:spcAft>
                <a:spcPts val="0"/>
              </a:spcAft>
              <a:defRPr/>
            </a:pPr>
            <a:r>
              <a:rPr/>
              <a:t>производство промышленной продукции в натуральном выражении по крупным промышленным предприятиям;</a:t>
            </a:r>
          </a:p>
          <a:p>
            <a:pPr fontAlgn="auto">
              <a:spcAft>
                <a:spcPts val="0"/>
              </a:spcAft>
              <a:defRPr/>
            </a:pPr>
            <a:r>
              <a:rPr/>
              <a:t>индекс физического объема промышленности в отраслевом разрезе.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b="1" smtClean="0"/>
              <a:t>Ежеквартальные:</a:t>
            </a:r>
            <a:endParaRPr b="1"/>
          </a:p>
          <a:p>
            <a:pPr fontAlgn="auto">
              <a:spcAft>
                <a:spcPts val="0"/>
              </a:spcAft>
              <a:defRPr/>
            </a:pPr>
            <a:r>
              <a:rPr/>
              <a:t>производство промышленной продукции в стоимостном выражении в разрезе регионов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Индикаторы промышленного производства</a:t>
            </a:r>
            <a:endParaRPr lang="ru-RU" sz="24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/>
              <a:t>Рост промышленной продукции на душу населения</a:t>
            </a:r>
          </a:p>
          <a:p>
            <a:pPr fontAlgn="auto">
              <a:spcAft>
                <a:spcPts val="0"/>
              </a:spcAft>
              <a:defRPr/>
            </a:pPr>
            <a:r>
              <a:rPr/>
              <a:t>Производительность труда в промышленности</a:t>
            </a:r>
          </a:p>
          <a:p>
            <a:pPr fontAlgn="auto">
              <a:spcAft>
                <a:spcPts val="0"/>
              </a:spcAft>
              <a:defRPr/>
            </a:pPr>
            <a:r>
              <a:rPr/>
              <a:t>Доступность потребительских товаров</a:t>
            </a:r>
          </a:p>
          <a:p>
            <a:pPr fontAlgn="auto">
              <a:spcAft>
                <a:spcPts val="0"/>
              </a:spcAft>
              <a:defRPr/>
            </a:pPr>
            <a:r>
              <a:rPr/>
              <a:t>Энергоемкость  ВВП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Периодичность расчетов индексов производства</a:t>
            </a:r>
            <a:endParaRPr lang="ru-RU" sz="24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78315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/>
              <a:t>Ежемесячно нарастающим итогом за период с начала года</a:t>
            </a:r>
          </a:p>
          <a:p>
            <a:pPr fontAlgn="auto">
              <a:spcAft>
                <a:spcPts val="0"/>
              </a:spcAft>
              <a:defRPr/>
            </a:pPr>
            <a:r>
              <a:rPr/>
              <a:t>Индексы промышленного производства по дискретным кварталам</a:t>
            </a:r>
          </a:p>
          <a:p>
            <a:pPr fontAlgn="auto">
              <a:spcAft>
                <a:spcPts val="0"/>
              </a:spcAft>
              <a:defRPr/>
            </a:pPr>
            <a:endParaRPr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b="1"/>
              <a:t>В перспективе на 2014г.:</a:t>
            </a:r>
          </a:p>
          <a:p>
            <a:pPr fontAlgn="auto">
              <a:spcAft>
                <a:spcPts val="0"/>
              </a:spcAft>
              <a:defRPr/>
            </a:pPr>
            <a:r>
              <a:rPr/>
              <a:t>расчет индексов производства  по видам экономической деятельности  нарастающим итогом с начала года;</a:t>
            </a:r>
          </a:p>
          <a:p>
            <a:pPr fontAlgn="auto">
              <a:spcAft>
                <a:spcPts val="0"/>
              </a:spcAft>
              <a:defRPr/>
            </a:pPr>
            <a:r>
              <a:rPr/>
              <a:t>расчет индексов производства  по видам экономической деятельности  по дискретным кварталам.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Заключение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smtClean="0"/>
          </a:p>
          <a:p>
            <a:endParaRPr/>
          </a:p>
          <a:p>
            <a:endParaRPr smtClean="0"/>
          </a:p>
          <a:p>
            <a:endParaRPr/>
          </a:p>
          <a:p>
            <a:endParaRPr smtClean="0"/>
          </a:p>
          <a:p>
            <a:endParaRPr/>
          </a:p>
          <a:p>
            <a:pPr algn="ctr">
              <a:buNone/>
            </a:pPr>
            <a:r>
              <a:rPr sz="4000" smtClean="0"/>
              <a:t>Спасибо за внимание!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cs typeface="Arial" pitchFamily="34" charset="0"/>
              </a:rPr>
              <a:t>Методологические аспекты расчета</a:t>
            </a:r>
            <a:br>
              <a:rPr lang="ru-RU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cs typeface="Arial" pitchFamily="34" charset="0"/>
              </a:rPr>
            </a:br>
            <a:r>
              <a:rPr lang="ru-RU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cs typeface="Arial" pitchFamily="34" charset="0"/>
              </a:rPr>
              <a:t>индекса промышленного производства</a:t>
            </a:r>
            <a:br>
              <a:rPr lang="ru-RU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cs typeface="Arial" pitchFamily="34" charset="0"/>
              </a:rPr>
            </a:br>
            <a:r>
              <a:rPr lang="ru-RU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cs typeface="Arial" pitchFamily="34" charset="0"/>
              </a:rPr>
              <a:t>в Республике Узбекистан</a:t>
            </a:r>
            <a:endParaRPr lang="ru-RU" sz="24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47370"/>
            <a:ext cx="8229600" cy="4931715"/>
          </a:xfrm>
          <a:prstGeom prst="round2DiagRect">
            <a:avLst>
              <a:gd name="adj1" fmla="val 10924"/>
              <a:gd name="adj2" fmla="val 0"/>
            </a:avLst>
          </a:prstGeom>
          <a:gradFill>
            <a:gsLst>
              <a:gs pos="0">
                <a:schemeClr val="accent3">
                  <a:tint val="70000"/>
                  <a:satMod val="180000"/>
                  <a:alpha val="81000"/>
                </a:schemeClr>
              </a:gs>
              <a:gs pos="62000">
                <a:schemeClr val="accent3">
                  <a:tint val="30000"/>
                  <a:satMod val="180000"/>
                </a:schemeClr>
              </a:gs>
              <a:gs pos="100000">
                <a:schemeClr val="accent3">
                  <a:tint val="22000"/>
                  <a:satMod val="180000"/>
                </a:schemeClr>
              </a:gs>
            </a:gsLst>
            <a:lin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indent="-342900">
              <a:lnSpc>
                <a:spcPct val="70000"/>
              </a:lnSpc>
              <a:spcBef>
                <a:spcPct val="0"/>
              </a:spcBef>
              <a:buFont typeface="Rockwell" pitchFamily="18" charset="0"/>
              <a:buAutoNum type="arabicPeriod"/>
            </a:pPr>
            <a:endParaRPr lang="en-US" sz="2000">
              <a:latin typeface="Cambria" pitchFamily="18" charset="0"/>
              <a:cs typeface="Arial" charset="0"/>
            </a:endParaRPr>
          </a:p>
          <a:p>
            <a:pPr marL="342900" indent="-342900" algn="l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Tx/>
              <a:buFont typeface="Rockwell" pitchFamily="18" charset="0"/>
              <a:buAutoNum type="arabicPeriod"/>
            </a:pPr>
            <a:r>
              <a:rPr sz="1600" b="1">
                <a:latin typeface="Arial" charset="0"/>
                <a:cs typeface="Arial" charset="0"/>
              </a:rPr>
              <a:t>Методологические положения по расчету индекса физического объема промышленной продукции, утвержденные Госкомстатом Республики Узбекистан  2 декабря 2005г.</a:t>
            </a:r>
          </a:p>
          <a:p>
            <a:pPr marL="342900" indent="-342900" algn="l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Tx/>
              <a:buFont typeface="Rockwell" pitchFamily="18" charset="0"/>
              <a:buAutoNum type="arabicPeriod"/>
            </a:pPr>
            <a:r>
              <a:rPr sz="1600" b="1">
                <a:latin typeface="Arial" charset="0"/>
                <a:cs typeface="Arial" charset="0"/>
              </a:rPr>
              <a:t>Методологические положения по расчету индекса физического объема промышленной продукции в структуре общегосударственного классификатора видов деятельности  ОКЭД-2, утвержденные Госкомстатом Республики Узбекистан        22 июля 2013г.</a:t>
            </a:r>
          </a:p>
          <a:p>
            <a:pPr marL="342900" indent="-342900" algn="l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Tx/>
              <a:buFont typeface="Rockwell" pitchFamily="18" charset="0"/>
              <a:buAutoNum type="arabicPeriod"/>
            </a:pPr>
            <a:r>
              <a:rPr sz="1600" b="1">
                <a:latin typeface="Arial" charset="0"/>
                <a:cs typeface="Arial" charset="0"/>
              </a:rPr>
              <a:t>Методические положения по стоимостной оценке общего объема промышленного производства, утвержденные Госкомстатом Республики Узбекистан  23 августа 2013г.</a:t>
            </a:r>
          </a:p>
          <a:p>
            <a:pPr marL="342900" indent="-342900" algn="l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Tx/>
              <a:buFont typeface="Rockwell" pitchFamily="18" charset="0"/>
              <a:buAutoNum type="arabicPeriod"/>
            </a:pPr>
            <a:r>
              <a:rPr sz="1600" b="1">
                <a:latin typeface="Arial" charset="0"/>
                <a:cs typeface="Arial" charset="0"/>
              </a:rPr>
              <a:t>Индексные расчеты по методологии, рекомендованной миссией Международного Валютного Фонда, осуществляются Госкомстатом      с 2003г.</a:t>
            </a:r>
            <a:endParaRPr lang="en-US" sz="2000" b="1">
              <a:latin typeface="Cambr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Методология</a:t>
            </a:r>
            <a:br>
              <a:rPr lang="ru-RU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расчета индекса промышленного производства</a:t>
            </a:r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539750" y="1544638"/>
          <a:ext cx="7704138" cy="5030787"/>
        </p:xfrm>
        <a:graphic>
          <a:graphicData uri="http://schemas.openxmlformats.org/presentationml/2006/ole">
            <p:oleObj spid="_x0000_s19462" name="Image" r:id="rId3" imgW="15111111" imgH="986666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2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519113" y="1557338"/>
          <a:ext cx="8229600" cy="4149725"/>
        </p:xfrm>
        <a:graphic>
          <a:graphicData uri="http://schemas.openxmlformats.org/presentationml/2006/ole">
            <p:oleObj spid="_x0000_s37892" name="Image" r:id="rId3" imgW="15161905" imgH="7644444" progId="">
              <p:embed/>
            </p:oleObj>
          </a:graphicData>
        </a:graphic>
      </p:graphicFrame>
      <p:pic>
        <p:nvPicPr>
          <p:cNvPr id="37893" name="Заголовок 5"/>
          <p:cNvPicPr>
            <a:picLocks noGrp="1" noChangeArrowheads="1"/>
          </p:cNvPicPr>
          <p:nvPr>
            <p:ph type="title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5" y="169863"/>
            <a:ext cx="6337300" cy="12271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98000" y="1483253"/>
          <a:ext cx="8001056" cy="4870776"/>
        </p:xfrm>
        <a:graphic>
          <a:graphicData uri="http://schemas.openxmlformats.org/drawingml/2006/table">
            <a:tbl>
              <a:tblPr firstCol="1" bandRow="1">
                <a:tableStyleId>{69C7853C-536D-4A76-A0AE-DD22124D55A5}</a:tableStyleId>
              </a:tblPr>
              <a:tblGrid>
                <a:gridCol w="3158312"/>
                <a:gridCol w="140369"/>
                <a:gridCol w="4702375"/>
              </a:tblGrid>
              <a:tr h="1051450">
                <a:tc>
                  <a:txBody>
                    <a:bodyPr/>
                    <a:lstStyle/>
                    <a:p>
                      <a:pPr algn="l" fontAlgn="b"/>
                      <a:endParaRPr lang="en-US" sz="600" u="none" strike="noStrike" dirty="0" smtClean="0"/>
                    </a:p>
                    <a:p>
                      <a:pPr marL="87313" indent="0" algn="l" fontAlgn="b"/>
                      <a:r>
                        <a:rPr lang="ru-RU" sz="1800" u="none" strike="noStrike" dirty="0" smtClean="0"/>
                        <a:t>Крупные  промышленные предприятия  (средняя численность</a:t>
                      </a:r>
                      <a:r>
                        <a:rPr lang="en-US" sz="1800" u="none" strike="noStrike" dirty="0" smtClean="0"/>
                        <a:t> </a:t>
                      </a:r>
                      <a:r>
                        <a:rPr lang="ru-RU" sz="1800" u="none" strike="noStrike" dirty="0" smtClean="0"/>
                        <a:t>работников от 101 чел.)</a:t>
                      </a:r>
                      <a:endParaRPr lang="en-US" sz="1800" u="none" strike="noStrike" dirty="0" smtClean="0"/>
                    </a:p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54" marR="3354" marT="3354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buFont typeface="Arial" pitchFamily="34" charset="0"/>
                        <a:buChar char="•"/>
                      </a:pP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54" marR="3354" marT="3354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buFont typeface="Arial" pitchFamily="34" charset="0"/>
                        <a:buChar char="•"/>
                      </a:pPr>
                      <a:r>
                        <a:rPr lang="en-US" sz="1800" u="none" strike="noStrike" dirty="0" smtClean="0"/>
                        <a:t> </a:t>
                      </a:r>
                      <a:r>
                        <a:rPr lang="ru-RU" sz="1600" u="none" strike="noStrike" dirty="0" smtClean="0"/>
                        <a:t>ежемесячно сплошное наблюдение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54" marR="180000" marT="3354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2006">
                <a:tc>
                  <a:txBody>
                    <a:bodyPr/>
                    <a:lstStyle/>
                    <a:p>
                      <a:pPr algn="l" fontAlgn="b"/>
                      <a:endParaRPr lang="en-US" sz="600" u="none" strike="noStrike" dirty="0" smtClean="0"/>
                    </a:p>
                    <a:p>
                      <a:pPr marL="87313" indent="0" algn="l" fontAlgn="b"/>
                      <a:r>
                        <a:rPr lang="ru-RU" sz="1800" u="none" strike="noStrike" dirty="0" smtClean="0"/>
                        <a:t>Малые предприятия</a:t>
                      </a:r>
                    </a:p>
                    <a:p>
                      <a:pPr marL="87313" indent="0" algn="l" fontAlgn="b"/>
                      <a:r>
                        <a:rPr lang="ru-RU" sz="1800" u="none" strike="noStrike" dirty="0" err="1" smtClean="0"/>
                        <a:t>Микрофирмы</a:t>
                      </a:r>
                      <a:endParaRPr lang="en-US" sz="1800" u="none" strike="noStrike" dirty="0" smtClean="0"/>
                    </a:p>
                    <a:p>
                      <a:pPr algn="l" fontAlgn="b"/>
                      <a:endParaRPr lang="en-US" sz="600" u="none" strike="noStrike" dirty="0" smtClean="0"/>
                    </a:p>
                  </a:txBody>
                  <a:tcPr marL="3354" marR="3354" marT="3354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buFont typeface="Arial" pitchFamily="34" charset="0"/>
                        <a:buChar char="•"/>
                      </a:pP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54" marR="3354" marT="3354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buFont typeface="Arial" pitchFamily="34" charset="0"/>
                        <a:buChar char="•"/>
                      </a:pPr>
                      <a:r>
                        <a:rPr lang="ru-RU" sz="1600" u="none" strike="noStrike" dirty="0" smtClean="0"/>
                        <a:t>ежеквартально</a:t>
                      </a:r>
                      <a:r>
                        <a:rPr lang="en-US" sz="1600" u="none" strike="noStrike" dirty="0" smtClean="0"/>
                        <a:t> </a:t>
                      </a:r>
                      <a:r>
                        <a:rPr lang="ru-RU" sz="1600" u="none" strike="noStrike" dirty="0" smtClean="0"/>
                        <a:t>сплошное наблюдение</a:t>
                      </a:r>
                    </a:p>
                    <a:p>
                      <a:pPr algn="just" fontAlgn="b">
                        <a:buFont typeface="Arial" pitchFamily="34" charset="0"/>
                        <a:buChar char="•"/>
                      </a:pPr>
                      <a:r>
                        <a:rPr lang="ru-RU" sz="1600" u="none" strike="noStrike" dirty="0" smtClean="0"/>
                        <a:t>ежеквартально</a:t>
                      </a:r>
                      <a:r>
                        <a:rPr lang="ru-RU" sz="1600" u="none" strike="noStrike" baseline="0" dirty="0" smtClean="0"/>
                        <a:t> выборочное наблюдение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54" marR="180000" marT="3354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7617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u="none" strike="noStrike" dirty="0" smtClean="0"/>
                    </a:p>
                    <a:p>
                      <a:pPr marL="87313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/>
                        <a:t>Промышленные производства</a:t>
                      </a:r>
                      <a:r>
                        <a:rPr lang="en-US" sz="1800" u="none" strike="noStrike" dirty="0" smtClean="0"/>
                        <a:t> </a:t>
                      </a:r>
                      <a:r>
                        <a:rPr lang="ru-RU" sz="1800" u="none" strike="noStrike" dirty="0" smtClean="0"/>
                        <a:t>при непромышленных организациях</a:t>
                      </a:r>
                      <a:endParaRPr lang="en-US" sz="1800" u="none" strike="noStrike" dirty="0" smtClean="0"/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54" marR="3354" marT="3354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buFont typeface="Arial" pitchFamily="34" charset="0"/>
                        <a:buChar char="•"/>
                      </a:pP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54" marR="3354" marT="3354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just" fontAlgn="b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800" u="none" strike="noStrike" dirty="0" smtClean="0"/>
                        <a:t> </a:t>
                      </a:r>
                      <a:r>
                        <a:rPr lang="ru-RU" sz="1600" u="none" strike="noStrike" dirty="0" smtClean="0"/>
                        <a:t>ежегодно сплошное наблюдение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54" marR="180000" marT="3354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85215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ru-RU" sz="1800" u="none" strike="noStrike" dirty="0" smtClean="0"/>
                        <a:t>Неформальный сектор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54" marR="3354" marT="3354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buFont typeface="Arial" pitchFamily="34" charset="0"/>
                        <a:buChar char="•"/>
                      </a:pP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54" marR="3354" marT="3354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buFont typeface="Arial" pitchFamily="34" charset="0"/>
                        <a:buChar char="•"/>
                      </a:pPr>
                      <a:r>
                        <a:rPr lang="en-US" sz="1800" u="none" strike="noStrike" dirty="0" smtClean="0"/>
                        <a:t> </a:t>
                      </a:r>
                      <a:r>
                        <a:rPr lang="ru-RU" sz="1600" u="none" strike="noStrike" dirty="0" smtClean="0"/>
                        <a:t>ежеквартальные выборочные</a:t>
                      </a:r>
                      <a:r>
                        <a:rPr lang="en-US" sz="1600" u="none" strike="noStrike" dirty="0" smtClean="0"/>
                        <a:t> </a:t>
                      </a:r>
                      <a:r>
                        <a:rPr lang="ru-RU" sz="1600" u="none" strike="noStrike" dirty="0" smtClean="0"/>
                        <a:t>статистические обследования физических лиц,</a:t>
                      </a:r>
                      <a:r>
                        <a:rPr lang="en-US" sz="1600" u="none" strike="noStrike" dirty="0" smtClean="0"/>
                        <a:t> </a:t>
                      </a:r>
                      <a:r>
                        <a:rPr lang="ru-RU" sz="1600" u="none" strike="noStrike" dirty="0" smtClean="0"/>
                        <a:t>осуществляющих</a:t>
                      </a:r>
                      <a:r>
                        <a:rPr lang="en-US" sz="1600" u="none" strike="noStrike" dirty="0" smtClean="0"/>
                        <a:t> </a:t>
                      </a:r>
                      <a:r>
                        <a:rPr lang="ru-RU" sz="1600" u="none" strike="noStrike" dirty="0" smtClean="0"/>
                        <a:t>продажу продукции собственного производства</a:t>
                      </a:r>
                      <a:r>
                        <a:rPr lang="en-US" sz="1600" u="none" strike="noStrike" dirty="0" smtClean="0"/>
                        <a:t>;</a:t>
                      </a:r>
                    </a:p>
                    <a:p>
                      <a:pPr algn="just" fontAlgn="b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обследования домашних хозяйств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;</a:t>
                      </a:r>
                    </a:p>
                    <a:p>
                      <a:pPr algn="just" fontAlgn="b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данные государственной налоговой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службы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54" marR="180000" marT="3354" marB="7200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Информационная основа</a:t>
            </a:r>
            <a:br>
              <a:rPr lang="ru-RU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формирования объема промышленного производства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Основные принципы расчета индекса производства</a:t>
            </a:r>
            <a:r>
              <a:rPr lang="en-US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400" b="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Формирование  индекса производства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95"/>
            <a:ext cx="8186766" cy="4790896"/>
          </a:xfrm>
          <a:gradFill>
            <a:gsLst>
              <a:gs pos="0">
                <a:schemeClr val="accent3">
                  <a:tint val="70000"/>
                  <a:satMod val="180000"/>
                  <a:alpha val="81000"/>
                </a:schemeClr>
              </a:gs>
              <a:gs pos="62000">
                <a:schemeClr val="accent3">
                  <a:tint val="30000"/>
                  <a:satMod val="180000"/>
                </a:schemeClr>
              </a:gs>
              <a:gs pos="100000">
                <a:schemeClr val="accent3">
                  <a:tint val="22000"/>
                  <a:satMod val="180000"/>
                </a:schemeClr>
              </a:gs>
            </a:gsLst>
            <a:lin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indent="423863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sz="1700">
              <a:latin typeface="Arial" charset="0"/>
              <a:cs typeface="Arial" charset="0"/>
            </a:endParaRPr>
          </a:p>
          <a:p>
            <a:pPr indent="423863">
              <a:lnSpc>
                <a:spcPct val="115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b="1" u="sng">
                <a:latin typeface="Arial" charset="0"/>
                <a:cs typeface="Arial" charset="0"/>
              </a:rPr>
              <a:t>По крупным предприятиям:</a:t>
            </a:r>
            <a:endParaRPr lang="en-US" b="1" u="sng" dirty="0">
              <a:latin typeface="Arial" charset="0"/>
              <a:cs typeface="Arial" charset="0"/>
            </a:endParaRPr>
          </a:p>
          <a:p>
            <a:pPr indent="423863">
              <a:lnSpc>
                <a:spcPct val="115000"/>
              </a:lnSpc>
              <a:spcBef>
                <a:spcPct val="0"/>
              </a:spcBef>
              <a:buFont typeface="Wingdings 2" pitchFamily="18" charset="2"/>
              <a:buNone/>
            </a:pPr>
            <a:endParaRPr b="1" u="sng">
              <a:latin typeface="Arial" charset="0"/>
              <a:cs typeface="Arial" charset="0"/>
            </a:endParaRPr>
          </a:p>
          <a:p>
            <a:pPr indent="423863">
              <a:lnSpc>
                <a:spcPct val="115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sz="1600" b="1">
                <a:latin typeface="Arial" charset="0"/>
                <a:cs typeface="Arial" charset="0"/>
              </a:rPr>
              <a:t>формирование индекса по подотраслям </a:t>
            </a:r>
            <a:r>
              <a:rPr sz="1600" b="1" smtClean="0">
                <a:latin typeface="Arial" charset="0"/>
                <a:cs typeface="Arial" charset="0"/>
              </a:rPr>
              <a:t>промышленности</a:t>
            </a:r>
            <a:r>
              <a:rPr lang="en-US" sz="1600" b="1" dirty="0" smtClean="0">
                <a:latin typeface="Arial" charset="0"/>
                <a:cs typeface="Arial" charset="0"/>
              </a:rPr>
              <a:t> </a:t>
            </a:r>
            <a:r>
              <a:rPr sz="1600" b="1" smtClean="0">
                <a:latin typeface="Arial" charset="0"/>
                <a:cs typeface="Arial" charset="0"/>
              </a:rPr>
              <a:t>(</a:t>
            </a:r>
            <a:r>
              <a:rPr sz="1600" b="1">
                <a:latin typeface="Arial" charset="0"/>
                <a:cs typeface="Arial" charset="0"/>
              </a:rPr>
              <a:t>видам экономической деятельности) на основании динамики производства по товарам-представителям в натуральном выражении и методом дефлятирования отдельных видов товаров, учитываемых в стоимостном выражении;</a:t>
            </a:r>
          </a:p>
          <a:p>
            <a:pPr indent="423863">
              <a:lnSpc>
                <a:spcPct val="115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sz="1600" b="1">
                <a:latin typeface="Arial" charset="0"/>
                <a:cs typeface="Arial" charset="0"/>
              </a:rPr>
              <a:t>агрегация индексов производства по укрупненным отраслям промышленности (видам экономической деятельности) и в целом по промышленности </a:t>
            </a:r>
            <a:endParaRPr lang="en-US" sz="1600" b="1" dirty="0">
              <a:latin typeface="Arial" charset="0"/>
              <a:cs typeface="Arial" charset="0"/>
            </a:endParaRPr>
          </a:p>
          <a:p>
            <a:pPr indent="423863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sz="1600" b="1">
              <a:latin typeface="Arial" charset="0"/>
              <a:cs typeface="Arial" charset="0"/>
            </a:endParaRPr>
          </a:p>
          <a:p>
            <a:pPr indent="423863" algn="l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en-US" sz="1600" b="1" dirty="0">
              <a:latin typeface="Arial" charset="0"/>
              <a:cs typeface="Arial" charset="0"/>
            </a:endParaRPr>
          </a:p>
          <a:p>
            <a:pPr indent="423863" algn="l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en-US" sz="1600" b="1" dirty="0">
              <a:latin typeface="Arial" charset="0"/>
              <a:cs typeface="Arial" charset="0"/>
            </a:endParaRPr>
          </a:p>
          <a:p>
            <a:pPr indent="423863" algn="l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en-US" sz="1600" b="1" dirty="0">
              <a:latin typeface="Arial" charset="0"/>
              <a:cs typeface="Arial" charset="0"/>
            </a:endParaRPr>
          </a:p>
          <a:p>
            <a:pPr indent="423863" algn="l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en-US" sz="1600" b="1" dirty="0">
              <a:latin typeface="Arial" charset="0"/>
              <a:cs typeface="Arial" charset="0"/>
            </a:endParaRPr>
          </a:p>
          <a:p>
            <a:pPr indent="423863" algn="l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sz="1600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46295"/>
            <a:ext cx="8186766" cy="4790896"/>
          </a:xfrm>
          <a:prstGeom prst="round2DiagRect">
            <a:avLst/>
          </a:prstGeom>
          <a:gradFill flip="none">
            <a:gsLst>
              <a:gs pos="0">
                <a:schemeClr val="accent3">
                  <a:tint val="70000"/>
                  <a:satMod val="180000"/>
                  <a:alpha val="81000"/>
                </a:schemeClr>
              </a:gs>
              <a:gs pos="62000">
                <a:schemeClr val="accent3">
                  <a:tint val="30000"/>
                  <a:satMod val="180000"/>
                </a:schemeClr>
              </a:gs>
              <a:gs pos="100000">
                <a:schemeClr val="accent3">
                  <a:tint val="22000"/>
                  <a:satMod val="180000"/>
                </a:schemeClr>
              </a:gs>
            </a:gsLst>
            <a:lin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423863" algn="just" eaLnBrk="1" hangingPunct="1">
              <a:lnSpc>
                <a:spcPct val="80000"/>
              </a:lnSpc>
              <a:buClr>
                <a:srgbClr val="003399"/>
              </a:buClr>
              <a:buFont typeface="Wingdings 2" pitchFamily="18" charset="2"/>
              <a:buNone/>
            </a:pPr>
            <a:endParaRPr lang="ru-RU" sz="17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indent="423863" algn="just" eaLnBrk="1" hangingPunct="1">
              <a:lnSpc>
                <a:spcPct val="80000"/>
              </a:lnSpc>
              <a:buClr>
                <a:srgbClr val="003399"/>
              </a:buClr>
              <a:buFont typeface="Wingdings 2" pitchFamily="18" charset="2"/>
              <a:buNone/>
            </a:pPr>
            <a:endParaRPr lang="en-US" sz="1800" b="1" u="sng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indent="423863" eaLnBrk="1" hangingPunct="1">
              <a:lnSpc>
                <a:spcPct val="115000"/>
              </a:lnSpc>
              <a:buClr>
                <a:srgbClr val="003399"/>
              </a:buClr>
              <a:buFont typeface="Wingdings 2" pitchFamily="18" charset="2"/>
              <a:buNone/>
            </a:pPr>
            <a:r>
              <a:rPr lang="ru-RU" sz="1800" b="1" u="sng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По малым предприятиям и </a:t>
            </a:r>
            <a:r>
              <a:rPr lang="ru-RU" sz="1800" b="1" u="sng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микрофирмам</a:t>
            </a:r>
            <a:r>
              <a:rPr lang="ru-RU" sz="1800" b="1" u="sng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промышленным производствам непромышленных организаций, неформальной деятельности:</a:t>
            </a:r>
            <a:endParaRPr lang="en-US" sz="1800" b="1" u="sng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indent="423863" algn="just" eaLnBrk="1" hangingPunct="1">
              <a:lnSpc>
                <a:spcPct val="115000"/>
              </a:lnSpc>
              <a:buClr>
                <a:srgbClr val="003399"/>
              </a:buClr>
              <a:buFont typeface="Wingdings 2" pitchFamily="18" charset="2"/>
              <a:buNone/>
            </a:pPr>
            <a:endParaRPr lang="ru-RU" sz="1800" b="1" u="sng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indent="423863" eaLnBrk="1" hangingPunct="1">
              <a:lnSpc>
                <a:spcPct val="115000"/>
              </a:lnSpc>
              <a:buClr>
                <a:srgbClr val="003399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определение индекса производства  методом </a:t>
            </a:r>
            <a:r>
              <a:rPr lang="ru-RU" sz="18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дефлятирования</a:t>
            </a:r>
            <a:r>
              <a:rPr lang="ru-RU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объемов производства с использованием индекса цен предприятий-производителей</a:t>
            </a:r>
            <a:endParaRPr lang="en-US" sz="1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indent="423863" algn="just" eaLnBrk="1" hangingPunct="1">
              <a:lnSpc>
                <a:spcPct val="115000"/>
              </a:lnSpc>
              <a:buClr>
                <a:srgbClr val="003399"/>
              </a:buClr>
              <a:buFont typeface="Wingdings" pitchFamily="2" charset="2"/>
              <a:buChar char="§"/>
            </a:pPr>
            <a:endParaRPr lang="en-US" sz="1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indent="423863" algn="just" eaLnBrk="1" hangingPunct="1">
              <a:lnSpc>
                <a:spcPct val="115000"/>
              </a:lnSpc>
              <a:buClr>
                <a:srgbClr val="003399"/>
              </a:buClr>
              <a:buFont typeface="Wingdings" pitchFamily="2" charset="2"/>
              <a:buNone/>
            </a:pPr>
            <a:r>
              <a:rPr lang="ru-RU" sz="1800" b="1" u="sng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Общий  индекс промышленного производства:</a:t>
            </a:r>
            <a:endParaRPr lang="en-US" sz="1800" b="1" u="sng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indent="423863" algn="just" eaLnBrk="1" hangingPunct="1">
              <a:lnSpc>
                <a:spcPct val="115000"/>
              </a:lnSpc>
              <a:buClr>
                <a:srgbClr val="003399"/>
              </a:buClr>
              <a:buFont typeface="Wingdings 2" pitchFamily="18" charset="2"/>
              <a:buNone/>
            </a:pPr>
            <a:endParaRPr lang="ru-RU" sz="1800" b="1" u="sng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indent="423863" algn="just" eaLnBrk="1" hangingPunct="1">
              <a:lnSpc>
                <a:spcPct val="115000"/>
              </a:lnSpc>
              <a:buClr>
                <a:srgbClr val="003399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 </a:t>
            </a:r>
            <a:r>
              <a:rPr lang="ru-RU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агрегирование  полученных индексов производства</a:t>
            </a:r>
            <a:endParaRPr lang="en-US" sz="1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indent="423863" algn="just" eaLnBrk="1" hangingPunct="1">
              <a:lnSpc>
                <a:spcPct val="115000"/>
              </a:lnSpc>
              <a:buClr>
                <a:srgbClr val="003399"/>
              </a:buClr>
              <a:buFont typeface="Wingdings" pitchFamily="2" charset="2"/>
              <a:buChar char="§"/>
            </a:pPr>
            <a:endParaRPr lang="en-US" sz="1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indent="423863" algn="just" eaLnBrk="1" hangingPunct="1">
              <a:lnSpc>
                <a:spcPct val="115000"/>
              </a:lnSpc>
              <a:buClr>
                <a:srgbClr val="003399"/>
              </a:buClr>
              <a:buFont typeface="Wingdings" pitchFamily="2" charset="2"/>
              <a:buChar char="§"/>
            </a:pPr>
            <a:endParaRPr lang="en-US" sz="16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indent="423863" algn="just" eaLnBrk="1" hangingPunct="1">
              <a:lnSpc>
                <a:spcPct val="115000"/>
              </a:lnSpc>
              <a:buClr>
                <a:srgbClr val="003399"/>
              </a:buClr>
              <a:buFont typeface="Wingdings" pitchFamily="2" charset="2"/>
              <a:buChar char="§"/>
            </a:pPr>
            <a:endParaRPr lang="ru-RU" sz="16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1450"/>
            <a:ext cx="6335712" cy="122555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Выборочное обследование </a:t>
            </a:r>
            <a:r>
              <a:rPr lang="ru-RU" sz="24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микрофирм</a:t>
            </a:r>
            <a:endParaRPr lang="ru-RU" sz="24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b="1">
                <a:latin typeface="Cambria" pitchFamily="18" charset="0"/>
                <a:cs typeface="Arial" charset="0"/>
              </a:rPr>
              <a:t>         Выборочное квартальное обследование:</a:t>
            </a:r>
            <a:endParaRPr lang="en-US" b="1">
              <a:latin typeface="Cambria" pitchFamily="18" charset="0"/>
              <a:cs typeface="Arial" charset="0"/>
            </a:endParaRP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endParaRPr b="1">
              <a:latin typeface="Cambria" pitchFamily="18" charset="0"/>
              <a:cs typeface="Arial" charset="0"/>
            </a:endParaRPr>
          </a:p>
          <a:p>
            <a:pPr>
              <a:spcBef>
                <a:spcPct val="0"/>
              </a:spcBef>
              <a:buFont typeface="Wingdings 2" pitchFamily="18" charset="2"/>
              <a:buChar char=""/>
            </a:pPr>
            <a:r>
              <a:rPr>
                <a:latin typeface="Cambria" pitchFamily="18" charset="0"/>
                <a:cs typeface="Arial" charset="0"/>
              </a:rPr>
              <a:t>имеющие объем по годовому отчету-5% обследование от имеющих объем производства по годовому отчету ;</a:t>
            </a:r>
          </a:p>
          <a:p>
            <a:pPr>
              <a:spcBef>
                <a:spcPct val="0"/>
              </a:spcBef>
              <a:buFont typeface="Wingdings 2" pitchFamily="18" charset="2"/>
              <a:buChar char=""/>
            </a:pPr>
            <a:r>
              <a:rPr>
                <a:latin typeface="Cambria" pitchFamily="18" charset="0"/>
                <a:cs typeface="Arial" charset="0"/>
              </a:rPr>
              <a:t>вновь созданные предприятия-5% обследование от действующих вновь созданных предприятий;</a:t>
            </a:r>
          </a:p>
          <a:p>
            <a:pPr>
              <a:spcBef>
                <a:spcPct val="0"/>
              </a:spcBef>
              <a:buFont typeface="Wingdings 2" pitchFamily="18" charset="2"/>
              <a:buChar char=""/>
            </a:pPr>
            <a:r>
              <a:rPr>
                <a:latin typeface="Cambria" pitchFamily="18" charset="0"/>
                <a:cs typeface="Arial" charset="0"/>
              </a:rPr>
              <a:t>бездействующие предприятия-5%  обследование предприятий, не имеющих объем производства по годовому отчету.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b="1">
                <a:latin typeface="Cambria" pitchFamily="18" charset="0"/>
                <a:cs typeface="Arial" charset="0"/>
              </a:rPr>
              <a:t>        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b="1">
                <a:latin typeface="Cambria" pitchFamily="18" charset="0"/>
                <a:cs typeface="Arial" charset="0"/>
              </a:rPr>
              <a:t>        Показатели выборочного обследования:</a:t>
            </a:r>
            <a:endParaRPr lang="en-US" b="1">
              <a:latin typeface="Cambria" pitchFamily="18" charset="0"/>
              <a:cs typeface="Arial" charset="0"/>
            </a:endParaRP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endParaRPr b="1">
              <a:latin typeface="Cambria" pitchFamily="18" charset="0"/>
              <a:cs typeface="Arial" charset="0"/>
            </a:endParaRPr>
          </a:p>
          <a:p>
            <a:pPr>
              <a:spcBef>
                <a:spcPct val="0"/>
              </a:spcBef>
              <a:buFont typeface="Wingdings 2" pitchFamily="18" charset="2"/>
              <a:buChar char=""/>
            </a:pPr>
            <a:r>
              <a:rPr>
                <a:latin typeface="Cambria" pitchFamily="18" charset="0"/>
                <a:cs typeface="Arial" charset="0"/>
              </a:rPr>
              <a:t>выручка от реализации продукции;</a:t>
            </a:r>
          </a:p>
          <a:p>
            <a:pPr>
              <a:spcBef>
                <a:spcPct val="0"/>
              </a:spcBef>
              <a:buFont typeface="Wingdings 2" pitchFamily="18" charset="2"/>
              <a:buChar char=""/>
            </a:pPr>
            <a:r>
              <a:rPr>
                <a:latin typeface="Cambria" pitchFamily="18" charset="0"/>
                <a:cs typeface="Arial" charset="0"/>
              </a:rPr>
              <a:t>численность работающих.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Основные показатели производства годового статистического наблюдения</a:t>
            </a:r>
            <a:endParaRPr lang="ru-RU" sz="2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7370"/>
            <a:ext cx="8229600" cy="4931714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b="1">
                <a:latin typeface="Cambria" pitchFamily="18" charset="0"/>
                <a:cs typeface="Arial" charset="0"/>
              </a:rPr>
              <a:t>Крупные промышленные  организации: </a:t>
            </a:r>
          </a:p>
          <a:p>
            <a:pPr>
              <a:spcBef>
                <a:spcPct val="0"/>
              </a:spcBef>
              <a:buFont typeface="Wingdings 2" pitchFamily="18" charset="2"/>
              <a:buChar char=""/>
            </a:pPr>
            <a:r>
              <a:rPr>
                <a:latin typeface="Cambria" pitchFamily="18" charset="0"/>
                <a:cs typeface="Arial" charset="0"/>
              </a:rPr>
              <a:t>объем призводства промышленной продукции (в стоимостном и натуральном выражении);</a:t>
            </a:r>
          </a:p>
          <a:p>
            <a:pPr>
              <a:spcBef>
                <a:spcPct val="0"/>
              </a:spcBef>
              <a:buFont typeface="Wingdings 2" pitchFamily="18" charset="2"/>
              <a:buChar char=""/>
            </a:pPr>
            <a:r>
              <a:rPr>
                <a:latin typeface="Cambria" pitchFamily="18" charset="0"/>
                <a:cs typeface="Arial" charset="0"/>
              </a:rPr>
              <a:t>объем отгруженной продукции (в стоимостном и натуральном выражении);</a:t>
            </a:r>
          </a:p>
          <a:p>
            <a:pPr>
              <a:spcBef>
                <a:spcPct val="0"/>
              </a:spcBef>
              <a:buFont typeface="Wingdings 2" pitchFamily="18" charset="2"/>
              <a:buChar char=""/>
            </a:pPr>
            <a:r>
              <a:rPr>
                <a:latin typeface="Cambria" pitchFamily="18" charset="0"/>
                <a:cs typeface="Arial" charset="0"/>
              </a:rPr>
              <a:t>отгрузка и остатки готовой продукции на складах предприятий;</a:t>
            </a:r>
          </a:p>
          <a:p>
            <a:pPr>
              <a:spcBef>
                <a:spcPct val="0"/>
              </a:spcBef>
              <a:buFont typeface="Wingdings 2" pitchFamily="18" charset="2"/>
              <a:buChar char=""/>
            </a:pPr>
            <a:r>
              <a:rPr>
                <a:latin typeface="Cambria" pitchFamily="18" charset="0"/>
                <a:cs typeface="Arial" charset="0"/>
              </a:rPr>
              <a:t>затраты на производство промышленной продукции.</a:t>
            </a:r>
          </a:p>
          <a:p>
            <a:pPr>
              <a:spcBef>
                <a:spcPct val="0"/>
              </a:spcBef>
              <a:buFont typeface="Wingdings 2" pitchFamily="18" charset="2"/>
              <a:buChar char=""/>
            </a:pPr>
            <a:endParaRPr>
              <a:latin typeface="Cambria" pitchFamily="18" charset="0"/>
              <a:cs typeface="Arial" charset="0"/>
            </a:endParaRP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b="1">
                <a:latin typeface="Cambria" pitchFamily="18" charset="0"/>
                <a:cs typeface="Arial" charset="0"/>
              </a:rPr>
              <a:t>Малые предприятия и микрофирмы:</a:t>
            </a:r>
          </a:p>
          <a:p>
            <a:pPr>
              <a:spcBef>
                <a:spcPct val="0"/>
              </a:spcBef>
              <a:buFont typeface="Wingdings 2" pitchFamily="18" charset="2"/>
              <a:buChar char=""/>
            </a:pPr>
            <a:r>
              <a:rPr>
                <a:latin typeface="Cambria" pitchFamily="18" charset="0"/>
                <a:cs typeface="Arial" charset="0"/>
              </a:rPr>
              <a:t>объем призводства промышленной продукции (в стоимостном и натуральном выражении);</a:t>
            </a:r>
          </a:p>
          <a:p>
            <a:pPr>
              <a:spcBef>
                <a:spcPct val="0"/>
              </a:spcBef>
              <a:buFont typeface="Wingdings 2" pitchFamily="18" charset="2"/>
              <a:buChar char=""/>
            </a:pPr>
            <a:r>
              <a:rPr>
                <a:latin typeface="Cambria" pitchFamily="18" charset="0"/>
                <a:cs typeface="Arial" charset="0"/>
              </a:rPr>
              <a:t>производственная себестоимость произведенной подукции.</a:t>
            </a:r>
          </a:p>
          <a:p>
            <a:pPr>
              <a:spcBef>
                <a:spcPct val="0"/>
              </a:spcBef>
              <a:buFont typeface="Wingdings 2" pitchFamily="18" charset="2"/>
              <a:buChar char=""/>
            </a:pPr>
            <a:endParaRPr>
              <a:latin typeface="Cambria" pitchFamily="18" charset="0"/>
              <a:cs typeface="Arial" charset="0"/>
            </a:endParaRP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b="1">
                <a:latin typeface="Cambria" pitchFamily="18" charset="0"/>
                <a:cs typeface="Arial" charset="0"/>
              </a:rPr>
              <a:t>Непромышленные крупные </a:t>
            </a:r>
            <a:r>
              <a:rPr b="1" smtClean="0">
                <a:latin typeface="Cambria" pitchFamily="18" charset="0"/>
                <a:cs typeface="Arial" charset="0"/>
              </a:rPr>
              <a:t>организации:</a:t>
            </a:r>
            <a:endParaRPr b="1">
              <a:latin typeface="Cambria" pitchFamily="18" charset="0"/>
              <a:cs typeface="Arial" charset="0"/>
            </a:endParaRPr>
          </a:p>
          <a:p>
            <a:pPr>
              <a:spcBef>
                <a:spcPct val="0"/>
              </a:spcBef>
              <a:buFont typeface="Wingdings 2" pitchFamily="18" charset="2"/>
              <a:buChar char=""/>
            </a:pPr>
            <a:r>
              <a:rPr>
                <a:latin typeface="Cambria" pitchFamily="18" charset="0"/>
                <a:cs typeface="Arial" charset="0"/>
              </a:rPr>
              <a:t>объем производства промышленной продукции (в стоимостном и натуральном выражении).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endParaRPr b="1">
              <a:latin typeface="Cambria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939</TotalTime>
  <Words>516</Words>
  <Application>Microsoft Office PowerPoint</Application>
  <PresentationFormat>On-screen Show (4:3)</PresentationFormat>
  <Paragraphs>102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Литейная</vt:lpstr>
      <vt:lpstr>Image</vt:lpstr>
      <vt:lpstr> .</vt:lpstr>
      <vt:lpstr>Методологические аспекты расчета индекса промышленного производства в Республике Узбекистан</vt:lpstr>
      <vt:lpstr>Методология расчета индекса промышленного производства</vt:lpstr>
      <vt:lpstr>Slide 4</vt:lpstr>
      <vt:lpstr>Информационная основа формирования объема промышленного производства</vt:lpstr>
      <vt:lpstr>Основные принципы расчета индекса производства Формирование  индекса производства</vt:lpstr>
      <vt:lpstr>Slide 7</vt:lpstr>
      <vt:lpstr>Выборочное обследование микрофирм</vt:lpstr>
      <vt:lpstr>Основные показатели производства годового статистического наблюдения</vt:lpstr>
      <vt:lpstr>Публикации</vt:lpstr>
      <vt:lpstr>Индикаторы промышленного производства</vt:lpstr>
      <vt:lpstr>Периодичность расчетов индексов производства</vt:lpstr>
      <vt:lpstr>Заключение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Damir Sayfulin</dc:creator>
  <cp:lastModifiedBy> </cp:lastModifiedBy>
  <cp:revision>73</cp:revision>
  <dcterms:created xsi:type="dcterms:W3CDTF">2011-08-18T13:45:51Z</dcterms:created>
  <dcterms:modified xsi:type="dcterms:W3CDTF">2014-05-08T14:59:03Z</dcterms:modified>
</cp:coreProperties>
</file>