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67" r:id="rId3"/>
    <p:sldId id="257" r:id="rId4"/>
    <p:sldId id="265" r:id="rId5"/>
    <p:sldId id="266" r:id="rId6"/>
    <p:sldId id="259" r:id="rId7"/>
    <p:sldId id="260" r:id="rId8"/>
    <p:sldId id="261" r:id="rId9"/>
    <p:sldId id="262" r:id="rId10"/>
    <p:sldId id="263"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3737"/>
    <a:srgbClr val="4E91CE"/>
    <a:srgbClr val="D4DEE7"/>
    <a:srgbClr val="9697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8" y="-52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Ohrlls.Guest2\Desktop\Tasks_Internship%20Oct%20-%20Dec\Susanna\Presentation%20Vienna\FDI%20Flows%202014-2016.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3000">
                <a:solidFill>
                  <a:srgbClr val="0070C0"/>
                </a:solidFill>
              </a:defRPr>
            </a:pPr>
            <a:r>
              <a:rPr lang="en-GB" sz="3000" b="1" dirty="0">
                <a:solidFill>
                  <a:srgbClr val="0070C0"/>
                </a:solidFill>
                <a:latin typeface="Bell MT" panose="02020503060305020303" pitchFamily="18" charset="0"/>
              </a:rPr>
              <a:t>FDI Flows and </a:t>
            </a:r>
            <a:r>
              <a:rPr lang="en-GB" sz="3000" b="1" dirty="0" smtClean="0">
                <a:solidFill>
                  <a:srgbClr val="0070C0"/>
                </a:solidFill>
                <a:latin typeface="Bell MT" panose="02020503060305020303" pitchFamily="18" charset="0"/>
              </a:rPr>
              <a:t>Percentage </a:t>
            </a:r>
            <a:r>
              <a:rPr lang="en-GB" sz="3000" b="1" dirty="0">
                <a:solidFill>
                  <a:srgbClr val="0070C0"/>
                </a:solidFill>
                <a:latin typeface="Bell MT" panose="02020503060305020303" pitchFamily="18" charset="0"/>
              </a:rPr>
              <a:t>Share in World FDI</a:t>
            </a:r>
            <a:r>
              <a:rPr lang="en-GB" sz="3000" b="1" baseline="0" dirty="0">
                <a:solidFill>
                  <a:srgbClr val="0070C0"/>
                </a:solidFill>
                <a:latin typeface="Bell MT" panose="02020503060305020303" pitchFamily="18" charset="0"/>
              </a:rPr>
              <a:t> Flows (2014-2016</a:t>
            </a:r>
            <a:r>
              <a:rPr lang="en-GB" sz="3000" b="1" baseline="0" dirty="0" smtClean="0">
                <a:solidFill>
                  <a:srgbClr val="0070C0"/>
                </a:solidFill>
                <a:latin typeface="Bell MT" panose="02020503060305020303" pitchFamily="18" charset="0"/>
              </a:rPr>
              <a:t>)</a:t>
            </a:r>
            <a:endParaRPr lang="en-GB" sz="3000" b="1" dirty="0">
              <a:solidFill>
                <a:srgbClr val="0070C0"/>
              </a:solidFill>
              <a:latin typeface="Bell MT" panose="02020503060305020303" pitchFamily="18" charset="0"/>
            </a:endParaRPr>
          </a:p>
        </c:rich>
      </c:tx>
      <c:layout/>
      <c:overlay val="0"/>
    </c:title>
    <c:autoTitleDeleted val="0"/>
    <c:plotArea>
      <c:layout>
        <c:manualLayout>
          <c:layoutTarget val="inner"/>
          <c:xMode val="edge"/>
          <c:yMode val="edge"/>
          <c:x val="5.8787193679997921E-2"/>
          <c:y val="0.33902531251390189"/>
          <c:w val="0.84282165224396455"/>
          <c:h val="0.4788931891988078"/>
        </c:manualLayout>
      </c:layout>
      <c:barChart>
        <c:barDir val="col"/>
        <c:grouping val="clustered"/>
        <c:varyColors val="0"/>
        <c:ser>
          <c:idx val="2"/>
          <c:order val="2"/>
          <c:tx>
            <c:strRef>
              <c:f>Sheet1!$B$6</c:f>
              <c:strCache>
                <c:ptCount val="1"/>
                <c:pt idx="0">
                  <c:v>% share FDI Inflow</c:v>
                </c:pt>
              </c:strCache>
            </c:strRef>
          </c:tx>
          <c:spPr>
            <a:solidFill>
              <a:srgbClr val="00B050"/>
            </a:solidFill>
          </c:spPr>
          <c:invertIfNegative val="0"/>
          <c:cat>
            <c:numRef>
              <c:f>Sheet1!$C$3:$E$3</c:f>
              <c:numCache>
                <c:formatCode>General</c:formatCode>
                <c:ptCount val="3"/>
                <c:pt idx="0">
                  <c:v>2014</c:v>
                </c:pt>
                <c:pt idx="1">
                  <c:v>2015</c:v>
                </c:pt>
                <c:pt idx="2">
                  <c:v>2016</c:v>
                </c:pt>
              </c:numCache>
            </c:numRef>
          </c:cat>
          <c:val>
            <c:numRef>
              <c:f>Sheet1!$C$6:$E$6</c:f>
              <c:numCache>
                <c:formatCode>General</c:formatCode>
                <c:ptCount val="3"/>
                <c:pt idx="0">
                  <c:v>3.1</c:v>
                </c:pt>
                <c:pt idx="1">
                  <c:v>2.5</c:v>
                </c:pt>
                <c:pt idx="2">
                  <c:v>2.2000000000000002</c:v>
                </c:pt>
              </c:numCache>
            </c:numRef>
          </c:val>
        </c:ser>
        <c:ser>
          <c:idx val="3"/>
          <c:order val="3"/>
          <c:tx>
            <c:strRef>
              <c:f>Sheet1!$B$7</c:f>
              <c:strCache>
                <c:ptCount val="1"/>
                <c:pt idx="0">
                  <c:v>% share FDI Outflow</c:v>
                </c:pt>
              </c:strCache>
            </c:strRef>
          </c:tx>
          <c:spPr>
            <a:solidFill>
              <a:schemeClr val="accent6">
                <a:lumMod val="75000"/>
              </a:schemeClr>
            </a:solidFill>
          </c:spPr>
          <c:invertIfNegative val="0"/>
          <c:cat>
            <c:numRef>
              <c:f>Sheet1!$C$3:$E$3</c:f>
              <c:numCache>
                <c:formatCode>General</c:formatCode>
                <c:ptCount val="3"/>
                <c:pt idx="0">
                  <c:v>2014</c:v>
                </c:pt>
                <c:pt idx="1">
                  <c:v>2015</c:v>
                </c:pt>
                <c:pt idx="2">
                  <c:v>2016</c:v>
                </c:pt>
              </c:numCache>
            </c:numRef>
          </c:cat>
          <c:val>
            <c:numRef>
              <c:f>Sheet1!$C$7:$E$7</c:f>
              <c:numCache>
                <c:formatCode>General</c:formatCode>
                <c:ptCount val="3"/>
                <c:pt idx="0">
                  <c:v>2.1</c:v>
                </c:pt>
                <c:pt idx="1">
                  <c:v>0.9</c:v>
                </c:pt>
                <c:pt idx="2">
                  <c:v>0.7</c:v>
                </c:pt>
              </c:numCache>
            </c:numRef>
          </c:val>
        </c:ser>
        <c:dLbls>
          <c:showLegendKey val="0"/>
          <c:showVal val="0"/>
          <c:showCatName val="0"/>
          <c:showSerName val="0"/>
          <c:showPercent val="0"/>
          <c:showBubbleSize val="0"/>
        </c:dLbls>
        <c:gapWidth val="150"/>
        <c:axId val="39351808"/>
        <c:axId val="39353344"/>
      </c:barChart>
      <c:lineChart>
        <c:grouping val="standard"/>
        <c:varyColors val="0"/>
        <c:ser>
          <c:idx val="1"/>
          <c:order val="1"/>
          <c:tx>
            <c:strRef>
              <c:f>Sheet1!$B$5</c:f>
              <c:strCache>
                <c:ptCount val="1"/>
                <c:pt idx="0">
                  <c:v>FDI Outflow</c:v>
                </c:pt>
              </c:strCache>
            </c:strRef>
          </c:tx>
          <c:spPr>
            <a:ln w="63500">
              <a:solidFill>
                <a:srgbClr val="FF0000"/>
              </a:solidFill>
            </a:ln>
          </c:spPr>
          <c:marker>
            <c:symbol val="none"/>
          </c:marker>
          <c:cat>
            <c:numRef>
              <c:f>Sheet1!$C$3:$E$3</c:f>
              <c:numCache>
                <c:formatCode>General</c:formatCode>
                <c:ptCount val="3"/>
                <c:pt idx="0">
                  <c:v>2014</c:v>
                </c:pt>
                <c:pt idx="1">
                  <c:v>2015</c:v>
                </c:pt>
                <c:pt idx="2">
                  <c:v>2016</c:v>
                </c:pt>
              </c:numCache>
            </c:numRef>
          </c:cat>
          <c:val>
            <c:numRef>
              <c:f>Sheet1!$C$5:$E$5</c:f>
              <c:numCache>
                <c:formatCode>General</c:formatCode>
                <c:ptCount val="3"/>
                <c:pt idx="0">
                  <c:v>26</c:v>
                </c:pt>
                <c:pt idx="1">
                  <c:v>14</c:v>
                </c:pt>
                <c:pt idx="2">
                  <c:v>10</c:v>
                </c:pt>
              </c:numCache>
            </c:numRef>
          </c:val>
          <c:smooth val="0"/>
        </c:ser>
        <c:dLbls>
          <c:showLegendKey val="0"/>
          <c:showVal val="0"/>
          <c:showCatName val="0"/>
          <c:showSerName val="0"/>
          <c:showPercent val="0"/>
          <c:showBubbleSize val="0"/>
        </c:dLbls>
        <c:marker val="1"/>
        <c:smooth val="0"/>
        <c:axId val="39351808"/>
        <c:axId val="39353344"/>
      </c:lineChart>
      <c:lineChart>
        <c:grouping val="standard"/>
        <c:varyColors val="0"/>
        <c:ser>
          <c:idx val="0"/>
          <c:order val="0"/>
          <c:tx>
            <c:strRef>
              <c:f>Sheet1!$B$4</c:f>
              <c:strCache>
                <c:ptCount val="1"/>
                <c:pt idx="0">
                  <c:v>FDI Inflow</c:v>
                </c:pt>
              </c:strCache>
            </c:strRef>
          </c:tx>
          <c:spPr>
            <a:ln w="63500">
              <a:solidFill>
                <a:srgbClr val="002060"/>
              </a:solidFill>
            </a:ln>
          </c:spPr>
          <c:marker>
            <c:symbol val="none"/>
          </c:marker>
          <c:cat>
            <c:numRef>
              <c:f>Sheet1!$C$3:$E$3</c:f>
              <c:numCache>
                <c:formatCode>General</c:formatCode>
                <c:ptCount val="3"/>
                <c:pt idx="0">
                  <c:v>2014</c:v>
                </c:pt>
                <c:pt idx="1">
                  <c:v>2015</c:v>
                </c:pt>
                <c:pt idx="2">
                  <c:v>2016</c:v>
                </c:pt>
              </c:numCache>
            </c:numRef>
          </c:cat>
          <c:val>
            <c:numRef>
              <c:f>Sheet1!$C$4:$E$4</c:f>
              <c:numCache>
                <c:formatCode>General</c:formatCode>
                <c:ptCount val="3"/>
                <c:pt idx="0">
                  <c:v>41</c:v>
                </c:pt>
                <c:pt idx="1">
                  <c:v>44</c:v>
                </c:pt>
                <c:pt idx="2">
                  <c:v>38</c:v>
                </c:pt>
              </c:numCache>
            </c:numRef>
          </c:val>
          <c:smooth val="0"/>
        </c:ser>
        <c:dLbls>
          <c:showLegendKey val="0"/>
          <c:showVal val="0"/>
          <c:showCatName val="0"/>
          <c:showSerName val="0"/>
          <c:showPercent val="0"/>
          <c:showBubbleSize val="0"/>
        </c:dLbls>
        <c:marker val="1"/>
        <c:smooth val="0"/>
        <c:axId val="39368960"/>
        <c:axId val="39367424"/>
      </c:lineChart>
      <c:catAx>
        <c:axId val="39351808"/>
        <c:scaling>
          <c:orientation val="minMax"/>
        </c:scaling>
        <c:delete val="0"/>
        <c:axPos val="b"/>
        <c:numFmt formatCode="General" sourceLinked="1"/>
        <c:majorTickMark val="out"/>
        <c:minorTickMark val="none"/>
        <c:tickLblPos val="nextTo"/>
        <c:txPr>
          <a:bodyPr/>
          <a:lstStyle/>
          <a:p>
            <a:pPr>
              <a:defRPr sz="1500" b="1">
                <a:solidFill>
                  <a:srgbClr val="002060"/>
                </a:solidFill>
                <a:latin typeface="Calibri" panose="020F0502020204030204" pitchFamily="34" charset="0"/>
              </a:defRPr>
            </a:pPr>
            <a:endParaRPr lang="en-US"/>
          </a:p>
        </c:txPr>
        <c:crossAx val="39353344"/>
        <c:crosses val="autoZero"/>
        <c:auto val="1"/>
        <c:lblAlgn val="ctr"/>
        <c:lblOffset val="100"/>
        <c:noMultiLvlLbl val="0"/>
      </c:catAx>
      <c:valAx>
        <c:axId val="39353344"/>
        <c:scaling>
          <c:orientation val="minMax"/>
          <c:max val="30"/>
        </c:scaling>
        <c:delete val="0"/>
        <c:axPos val="l"/>
        <c:majorGridlines/>
        <c:numFmt formatCode="General" sourceLinked="1"/>
        <c:majorTickMark val="out"/>
        <c:minorTickMark val="none"/>
        <c:tickLblPos val="nextTo"/>
        <c:txPr>
          <a:bodyPr/>
          <a:lstStyle/>
          <a:p>
            <a:pPr>
              <a:defRPr sz="1500" b="1">
                <a:solidFill>
                  <a:srgbClr val="002060"/>
                </a:solidFill>
                <a:latin typeface="Calibri" panose="020F0502020204030204" pitchFamily="34" charset="0"/>
              </a:defRPr>
            </a:pPr>
            <a:endParaRPr lang="en-US"/>
          </a:p>
        </c:txPr>
        <c:crossAx val="39351808"/>
        <c:crosses val="autoZero"/>
        <c:crossBetween val="between"/>
        <c:majorUnit val="5"/>
      </c:valAx>
      <c:valAx>
        <c:axId val="39367424"/>
        <c:scaling>
          <c:orientation val="minMax"/>
        </c:scaling>
        <c:delete val="0"/>
        <c:axPos val="r"/>
        <c:numFmt formatCode="General" sourceLinked="1"/>
        <c:majorTickMark val="out"/>
        <c:minorTickMark val="none"/>
        <c:tickLblPos val="nextTo"/>
        <c:txPr>
          <a:bodyPr/>
          <a:lstStyle/>
          <a:p>
            <a:pPr>
              <a:defRPr sz="1500" b="1">
                <a:solidFill>
                  <a:srgbClr val="002060"/>
                </a:solidFill>
                <a:latin typeface="Calibri" panose="020F0502020204030204" pitchFamily="34" charset="0"/>
              </a:defRPr>
            </a:pPr>
            <a:endParaRPr lang="en-US"/>
          </a:p>
        </c:txPr>
        <c:crossAx val="39368960"/>
        <c:crosses val="max"/>
        <c:crossBetween val="between"/>
        <c:majorUnit val="3"/>
      </c:valAx>
      <c:catAx>
        <c:axId val="39368960"/>
        <c:scaling>
          <c:orientation val="minMax"/>
        </c:scaling>
        <c:delete val="1"/>
        <c:axPos val="b"/>
        <c:numFmt formatCode="General" sourceLinked="1"/>
        <c:majorTickMark val="out"/>
        <c:minorTickMark val="none"/>
        <c:tickLblPos val="nextTo"/>
        <c:crossAx val="39367424"/>
        <c:crosses val="autoZero"/>
        <c:auto val="1"/>
        <c:lblAlgn val="ctr"/>
        <c:lblOffset val="100"/>
        <c:noMultiLvlLbl val="0"/>
      </c:catAx>
    </c:plotArea>
    <c:legend>
      <c:legendPos val="b"/>
      <c:layout>
        <c:manualLayout>
          <c:xMode val="edge"/>
          <c:yMode val="edge"/>
          <c:x val="1.8646864686468648E-2"/>
          <c:y val="0.9148959028426531"/>
          <c:w val="0.97175723084119425"/>
          <c:h val="6.815494461497397E-2"/>
        </c:manualLayout>
      </c:layout>
      <c:overlay val="0"/>
      <c:txPr>
        <a:bodyPr/>
        <a:lstStyle/>
        <a:p>
          <a:pPr>
            <a:defRPr sz="1500" b="1">
              <a:solidFill>
                <a:srgbClr val="002060"/>
              </a:solidFill>
              <a:latin typeface="Calibri" panose="020F0502020204030204" pitchFamily="34" charset="0"/>
            </a:defRPr>
          </a:pPr>
          <a:endParaRPr lang="en-US"/>
        </a:p>
      </c:txPr>
    </c:legend>
    <c:plotVisOnly val="1"/>
    <c:dispBlanksAs val="gap"/>
    <c:showDLblsOverMax val="0"/>
  </c:chart>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AFB077-ADB9-4B99-8BC0-6BE936389296}" type="doc">
      <dgm:prSet loTypeId="urn:microsoft.com/office/officeart/2005/8/layout/arrow2" loCatId="process" qsTypeId="urn:microsoft.com/office/officeart/2005/8/quickstyle/simple5" qsCatId="simple" csTypeId="urn:microsoft.com/office/officeart/2005/8/colors/colorful1" csCatId="colorful" phldr="1"/>
      <dgm:spPr/>
    </dgm:pt>
    <dgm:pt modelId="{EF5BCD98-9722-436A-97F1-1333AD9DA6BA}">
      <dgm:prSet phldrT="[Text]" custT="1"/>
      <dgm:spPr/>
      <dgm:t>
        <a:bodyPr/>
        <a:lstStyle/>
        <a:p>
          <a:r>
            <a:rPr lang="en-US" sz="1800" b="1" dirty="0" smtClean="0">
              <a:solidFill>
                <a:srgbClr val="002060"/>
              </a:solidFill>
              <a:latin typeface="Calibri" panose="020F0502020204030204" pitchFamily="34" charset="0"/>
            </a:rPr>
            <a:t>Strengthen strategic orientation of IPAs</a:t>
          </a:r>
          <a:endParaRPr lang="en-GB" sz="1800" b="1" dirty="0">
            <a:solidFill>
              <a:srgbClr val="002060"/>
            </a:solidFill>
            <a:latin typeface="Calibri" panose="020F0502020204030204" pitchFamily="34" charset="0"/>
          </a:endParaRPr>
        </a:p>
      </dgm:t>
    </dgm:pt>
    <dgm:pt modelId="{E4F8C426-93A3-4F85-A436-BEAE07A571A9}" type="parTrans" cxnId="{AC213ACA-BCE6-4BBE-8297-ABD9A30CC51B}">
      <dgm:prSet/>
      <dgm:spPr/>
      <dgm:t>
        <a:bodyPr/>
        <a:lstStyle/>
        <a:p>
          <a:endParaRPr lang="en-GB"/>
        </a:p>
      </dgm:t>
    </dgm:pt>
    <dgm:pt modelId="{81271A70-499C-4B40-A51B-EE0D9904E8D0}" type="sibTrans" cxnId="{AC213ACA-BCE6-4BBE-8297-ABD9A30CC51B}">
      <dgm:prSet/>
      <dgm:spPr/>
      <dgm:t>
        <a:bodyPr/>
        <a:lstStyle/>
        <a:p>
          <a:endParaRPr lang="en-GB"/>
        </a:p>
      </dgm:t>
    </dgm:pt>
    <dgm:pt modelId="{22B374C0-4C5F-40DB-AAA0-FB90D6F4E1BA}">
      <dgm:prSet phldrT="[Text]" custT="1"/>
      <dgm:spPr/>
      <dgm:t>
        <a:bodyPr/>
        <a:lstStyle/>
        <a:p>
          <a:r>
            <a:rPr lang="en-US" sz="1800" b="1" dirty="0" smtClean="0">
              <a:solidFill>
                <a:srgbClr val="002060"/>
              </a:solidFill>
              <a:latin typeface="Calibri" panose="020F0502020204030204" pitchFamily="34" charset="0"/>
            </a:rPr>
            <a:t>Strengthen collaboration across IPAs from LDCs and development partners</a:t>
          </a:r>
          <a:endParaRPr lang="en-GB" sz="1800" b="1" dirty="0">
            <a:solidFill>
              <a:srgbClr val="002060"/>
            </a:solidFill>
            <a:latin typeface="Calibri" panose="020F0502020204030204" pitchFamily="34" charset="0"/>
          </a:endParaRPr>
        </a:p>
      </dgm:t>
    </dgm:pt>
    <dgm:pt modelId="{98E67BEF-82D2-4E0A-A196-5C413786E8EB}" type="parTrans" cxnId="{D44BB30F-7AA6-4D10-A5E9-BDB710E9EF37}">
      <dgm:prSet/>
      <dgm:spPr/>
      <dgm:t>
        <a:bodyPr/>
        <a:lstStyle/>
        <a:p>
          <a:endParaRPr lang="en-GB"/>
        </a:p>
      </dgm:t>
    </dgm:pt>
    <dgm:pt modelId="{7D44D53A-E2D9-494D-B9C5-C0AF7B0DC5D3}" type="sibTrans" cxnId="{D44BB30F-7AA6-4D10-A5E9-BDB710E9EF37}">
      <dgm:prSet/>
      <dgm:spPr/>
      <dgm:t>
        <a:bodyPr/>
        <a:lstStyle/>
        <a:p>
          <a:endParaRPr lang="en-GB"/>
        </a:p>
      </dgm:t>
    </dgm:pt>
    <dgm:pt modelId="{4F8B36AD-E3B8-4194-A610-764BC5FDF56A}">
      <dgm:prSet phldrT="[Text]" custT="1"/>
      <dgm:spPr/>
      <dgm:t>
        <a:bodyPr/>
        <a:lstStyle/>
        <a:p>
          <a:endParaRPr lang="en-US" sz="1800" b="1" dirty="0" smtClean="0">
            <a:solidFill>
              <a:srgbClr val="002060"/>
            </a:solidFill>
            <a:latin typeface="Calibri" panose="020F0502020204030204" pitchFamily="34" charset="0"/>
          </a:endParaRPr>
        </a:p>
        <a:p>
          <a:r>
            <a:rPr lang="en-US" sz="1800" b="1" dirty="0" smtClean="0">
              <a:solidFill>
                <a:srgbClr val="002060"/>
              </a:solidFill>
              <a:latin typeface="Calibri" panose="020F0502020204030204" pitchFamily="34" charset="0"/>
            </a:rPr>
            <a:t>Improve business climate and investment conditions  to attract “quality” FDI and enhance sustainable development of LDCs </a:t>
          </a:r>
          <a:endParaRPr lang="en-GB" sz="1800" b="1" dirty="0">
            <a:solidFill>
              <a:srgbClr val="002060"/>
            </a:solidFill>
            <a:latin typeface="Calibri" panose="020F0502020204030204" pitchFamily="34" charset="0"/>
          </a:endParaRPr>
        </a:p>
      </dgm:t>
    </dgm:pt>
    <dgm:pt modelId="{BC02E5B9-70A3-4214-8993-6B18B4B29F15}" type="parTrans" cxnId="{198C67AC-C734-4C8C-A00B-FBAFB36CEDBD}">
      <dgm:prSet/>
      <dgm:spPr/>
      <dgm:t>
        <a:bodyPr/>
        <a:lstStyle/>
        <a:p>
          <a:endParaRPr lang="en-GB"/>
        </a:p>
      </dgm:t>
    </dgm:pt>
    <dgm:pt modelId="{7E3362AE-E104-41FE-B3BC-2987B7626615}" type="sibTrans" cxnId="{198C67AC-C734-4C8C-A00B-FBAFB36CEDBD}">
      <dgm:prSet/>
      <dgm:spPr/>
      <dgm:t>
        <a:bodyPr/>
        <a:lstStyle/>
        <a:p>
          <a:endParaRPr lang="en-GB"/>
        </a:p>
      </dgm:t>
    </dgm:pt>
    <dgm:pt modelId="{051C5D04-453F-4855-A8AF-1FCEBB3277B0}" type="pres">
      <dgm:prSet presAssocID="{F7AFB077-ADB9-4B99-8BC0-6BE936389296}" presName="arrowDiagram" presStyleCnt="0">
        <dgm:presLayoutVars>
          <dgm:chMax val="5"/>
          <dgm:dir/>
          <dgm:resizeHandles val="exact"/>
        </dgm:presLayoutVars>
      </dgm:prSet>
      <dgm:spPr/>
    </dgm:pt>
    <dgm:pt modelId="{298ECB04-9907-48D8-A83F-42BA11E664DD}" type="pres">
      <dgm:prSet presAssocID="{F7AFB077-ADB9-4B99-8BC0-6BE936389296}" presName="arrow" presStyleLbl="bgShp" presStyleIdx="0" presStyleCnt="1" custLinFactNeighborX="-977" custLinFactNeighborY="-1875"/>
      <dgm:spPr/>
    </dgm:pt>
    <dgm:pt modelId="{2B8F35B8-52DC-4C28-8160-CA404FB46525}" type="pres">
      <dgm:prSet presAssocID="{F7AFB077-ADB9-4B99-8BC0-6BE936389296}" presName="arrowDiagram3" presStyleCnt="0"/>
      <dgm:spPr/>
    </dgm:pt>
    <dgm:pt modelId="{786D0FF5-37B9-400E-B504-2945D40CDDCF}" type="pres">
      <dgm:prSet presAssocID="{EF5BCD98-9722-436A-97F1-1333AD9DA6BA}" presName="bullet3a" presStyleLbl="node1" presStyleIdx="0" presStyleCnt="3"/>
      <dgm:spPr/>
    </dgm:pt>
    <dgm:pt modelId="{A83D82BD-B0E5-40CC-A54D-0AAED5EE6102}" type="pres">
      <dgm:prSet presAssocID="{EF5BCD98-9722-436A-97F1-1333AD9DA6BA}" presName="textBox3a" presStyleLbl="revTx" presStyleIdx="0" presStyleCnt="3" custLinFactNeighborX="10200">
        <dgm:presLayoutVars>
          <dgm:bulletEnabled val="1"/>
        </dgm:presLayoutVars>
      </dgm:prSet>
      <dgm:spPr/>
      <dgm:t>
        <a:bodyPr/>
        <a:lstStyle/>
        <a:p>
          <a:endParaRPr lang="en-GB"/>
        </a:p>
      </dgm:t>
    </dgm:pt>
    <dgm:pt modelId="{294607CE-5DDC-432E-B23F-79C2C344AD54}" type="pres">
      <dgm:prSet presAssocID="{22B374C0-4C5F-40DB-AAA0-FB90D6F4E1BA}" presName="bullet3b" presStyleLbl="node1" presStyleIdx="1" presStyleCnt="3" custLinFactX="9762" custLinFactNeighborX="100000" custLinFactNeighborY="-34898"/>
      <dgm:spPr/>
    </dgm:pt>
    <dgm:pt modelId="{FF114FA6-1CF5-4D5A-B2E9-8E0C021F2C42}" type="pres">
      <dgm:prSet presAssocID="{22B374C0-4C5F-40DB-AAA0-FB90D6F4E1BA}" presName="textBox3b" presStyleLbl="revTx" presStyleIdx="1" presStyleCnt="3" custScaleX="124988" custScaleY="88725" custLinFactNeighborX="24197" custLinFactNeighborY="7857">
        <dgm:presLayoutVars>
          <dgm:bulletEnabled val="1"/>
        </dgm:presLayoutVars>
      </dgm:prSet>
      <dgm:spPr/>
      <dgm:t>
        <a:bodyPr/>
        <a:lstStyle/>
        <a:p>
          <a:endParaRPr lang="en-GB"/>
        </a:p>
      </dgm:t>
    </dgm:pt>
    <dgm:pt modelId="{90367096-38C2-4225-B472-F2AA08C5615B}" type="pres">
      <dgm:prSet presAssocID="{4F8B36AD-E3B8-4194-A610-764BC5FDF56A}" presName="bullet3c" presStyleLbl="node1" presStyleIdx="2" presStyleCnt="3" custLinFactX="44947" custLinFactNeighborX="100000" custLinFactNeighborY="-17025"/>
      <dgm:spPr/>
      <dgm:t>
        <a:bodyPr/>
        <a:lstStyle/>
        <a:p>
          <a:endParaRPr lang="en-GB"/>
        </a:p>
      </dgm:t>
    </dgm:pt>
    <dgm:pt modelId="{695DE53D-86AD-4071-94B9-AFDF5BC29ADD}" type="pres">
      <dgm:prSet presAssocID="{4F8B36AD-E3B8-4194-A610-764BC5FDF56A}" presName="textBox3c" presStyleLbl="revTx" presStyleIdx="2" presStyleCnt="3" custScaleX="160417" custScaleY="73767" custLinFactNeighborX="55923" custLinFactNeighborY="4441">
        <dgm:presLayoutVars>
          <dgm:bulletEnabled val="1"/>
        </dgm:presLayoutVars>
      </dgm:prSet>
      <dgm:spPr/>
      <dgm:t>
        <a:bodyPr/>
        <a:lstStyle/>
        <a:p>
          <a:endParaRPr lang="en-GB"/>
        </a:p>
      </dgm:t>
    </dgm:pt>
  </dgm:ptLst>
  <dgm:cxnLst>
    <dgm:cxn modelId="{AC213ACA-BCE6-4BBE-8297-ABD9A30CC51B}" srcId="{F7AFB077-ADB9-4B99-8BC0-6BE936389296}" destId="{EF5BCD98-9722-436A-97F1-1333AD9DA6BA}" srcOrd="0" destOrd="0" parTransId="{E4F8C426-93A3-4F85-A436-BEAE07A571A9}" sibTransId="{81271A70-499C-4B40-A51B-EE0D9904E8D0}"/>
    <dgm:cxn modelId="{198C67AC-C734-4C8C-A00B-FBAFB36CEDBD}" srcId="{F7AFB077-ADB9-4B99-8BC0-6BE936389296}" destId="{4F8B36AD-E3B8-4194-A610-764BC5FDF56A}" srcOrd="2" destOrd="0" parTransId="{BC02E5B9-70A3-4214-8993-6B18B4B29F15}" sibTransId="{7E3362AE-E104-41FE-B3BC-2987B7626615}"/>
    <dgm:cxn modelId="{B00CDAB4-DD36-421B-B0EA-76A8BA33AB53}" type="presOf" srcId="{22B374C0-4C5F-40DB-AAA0-FB90D6F4E1BA}" destId="{FF114FA6-1CF5-4D5A-B2E9-8E0C021F2C42}" srcOrd="0" destOrd="0" presId="urn:microsoft.com/office/officeart/2005/8/layout/arrow2"/>
    <dgm:cxn modelId="{5D99E51A-AAE8-4B26-A5CD-EB5C13A40B91}" type="presOf" srcId="{4F8B36AD-E3B8-4194-A610-764BC5FDF56A}" destId="{695DE53D-86AD-4071-94B9-AFDF5BC29ADD}" srcOrd="0" destOrd="0" presId="urn:microsoft.com/office/officeart/2005/8/layout/arrow2"/>
    <dgm:cxn modelId="{CBBA82F7-2335-47EA-B590-5443F1CCD50B}" type="presOf" srcId="{EF5BCD98-9722-436A-97F1-1333AD9DA6BA}" destId="{A83D82BD-B0E5-40CC-A54D-0AAED5EE6102}" srcOrd="0" destOrd="0" presId="urn:microsoft.com/office/officeart/2005/8/layout/arrow2"/>
    <dgm:cxn modelId="{D44BB30F-7AA6-4D10-A5E9-BDB710E9EF37}" srcId="{F7AFB077-ADB9-4B99-8BC0-6BE936389296}" destId="{22B374C0-4C5F-40DB-AAA0-FB90D6F4E1BA}" srcOrd="1" destOrd="0" parTransId="{98E67BEF-82D2-4E0A-A196-5C413786E8EB}" sibTransId="{7D44D53A-E2D9-494D-B9C5-C0AF7B0DC5D3}"/>
    <dgm:cxn modelId="{339D6DE6-3D94-403B-A4C1-1395F4A037A9}" type="presOf" srcId="{F7AFB077-ADB9-4B99-8BC0-6BE936389296}" destId="{051C5D04-453F-4855-A8AF-1FCEBB3277B0}" srcOrd="0" destOrd="0" presId="urn:microsoft.com/office/officeart/2005/8/layout/arrow2"/>
    <dgm:cxn modelId="{7A3AF873-CBAD-42ED-A387-D029BE5035A6}" type="presParOf" srcId="{051C5D04-453F-4855-A8AF-1FCEBB3277B0}" destId="{298ECB04-9907-48D8-A83F-42BA11E664DD}" srcOrd="0" destOrd="0" presId="urn:microsoft.com/office/officeart/2005/8/layout/arrow2"/>
    <dgm:cxn modelId="{35569FD1-3142-4689-AB8E-7F4FEC75CEFD}" type="presParOf" srcId="{051C5D04-453F-4855-A8AF-1FCEBB3277B0}" destId="{2B8F35B8-52DC-4C28-8160-CA404FB46525}" srcOrd="1" destOrd="0" presId="urn:microsoft.com/office/officeart/2005/8/layout/arrow2"/>
    <dgm:cxn modelId="{871D2BF5-F0C9-42B8-9BC8-C763F9DF8315}" type="presParOf" srcId="{2B8F35B8-52DC-4C28-8160-CA404FB46525}" destId="{786D0FF5-37B9-400E-B504-2945D40CDDCF}" srcOrd="0" destOrd="0" presId="urn:microsoft.com/office/officeart/2005/8/layout/arrow2"/>
    <dgm:cxn modelId="{6E2E0383-E3EC-48FF-AB58-41292C546053}" type="presParOf" srcId="{2B8F35B8-52DC-4C28-8160-CA404FB46525}" destId="{A83D82BD-B0E5-40CC-A54D-0AAED5EE6102}" srcOrd="1" destOrd="0" presId="urn:microsoft.com/office/officeart/2005/8/layout/arrow2"/>
    <dgm:cxn modelId="{187F5D3B-4D5A-4A1A-9C75-290DE5676AC1}" type="presParOf" srcId="{2B8F35B8-52DC-4C28-8160-CA404FB46525}" destId="{294607CE-5DDC-432E-B23F-79C2C344AD54}" srcOrd="2" destOrd="0" presId="urn:microsoft.com/office/officeart/2005/8/layout/arrow2"/>
    <dgm:cxn modelId="{AE9FC734-05C8-4D97-9FA1-8AD9FF090BE0}" type="presParOf" srcId="{2B8F35B8-52DC-4C28-8160-CA404FB46525}" destId="{FF114FA6-1CF5-4D5A-B2E9-8E0C021F2C42}" srcOrd="3" destOrd="0" presId="urn:microsoft.com/office/officeart/2005/8/layout/arrow2"/>
    <dgm:cxn modelId="{32A29EA6-B11A-4E63-B1A2-FABB40F77E1C}" type="presParOf" srcId="{2B8F35B8-52DC-4C28-8160-CA404FB46525}" destId="{90367096-38C2-4225-B472-F2AA08C5615B}" srcOrd="4" destOrd="0" presId="urn:microsoft.com/office/officeart/2005/8/layout/arrow2"/>
    <dgm:cxn modelId="{AA97B630-57BD-4EA6-A5EE-B33765909A3E}" type="presParOf" srcId="{2B8F35B8-52DC-4C28-8160-CA404FB46525}" destId="{695DE53D-86AD-4071-94B9-AFDF5BC29ADD}"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8ECB04-9907-48D8-A83F-42BA11E664DD}">
      <dsp:nvSpPr>
        <dsp:cNvPr id="0" name=""/>
        <dsp:cNvSpPr/>
      </dsp:nvSpPr>
      <dsp:spPr>
        <a:xfrm>
          <a:off x="678390" y="0"/>
          <a:ext cx="6217920" cy="3886200"/>
        </a:xfrm>
        <a:prstGeom prst="swooshArrow">
          <a:avLst>
            <a:gd name="adj1" fmla="val 25000"/>
            <a:gd name="adj2" fmla="val 25000"/>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786D0FF5-37B9-400E-B504-2945D40CDDCF}">
      <dsp:nvSpPr>
        <dsp:cNvPr id="0" name=""/>
        <dsp:cNvSpPr/>
      </dsp:nvSpPr>
      <dsp:spPr>
        <a:xfrm>
          <a:off x="1528815" y="2682255"/>
          <a:ext cx="161665" cy="161665"/>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83D82BD-B0E5-40CC-A54D-0AAED5EE6102}">
      <dsp:nvSpPr>
        <dsp:cNvPr id="0" name=""/>
        <dsp:cNvSpPr/>
      </dsp:nvSpPr>
      <dsp:spPr>
        <a:xfrm>
          <a:off x="1757423" y="2763088"/>
          <a:ext cx="1448775" cy="1123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663" tIns="0" rIns="0" bIns="0" numCol="1" spcCol="1270" anchor="t" anchorCtr="0">
          <a:noAutofit/>
        </a:bodyPr>
        <a:lstStyle/>
        <a:p>
          <a:pPr lvl="0" algn="l" defTabSz="800100">
            <a:lnSpc>
              <a:spcPct val="90000"/>
            </a:lnSpc>
            <a:spcBef>
              <a:spcPct val="0"/>
            </a:spcBef>
            <a:spcAft>
              <a:spcPct val="35000"/>
            </a:spcAft>
          </a:pPr>
          <a:r>
            <a:rPr lang="en-US" sz="1800" b="1" kern="1200" dirty="0" smtClean="0">
              <a:solidFill>
                <a:srgbClr val="002060"/>
              </a:solidFill>
              <a:latin typeface="Calibri" panose="020F0502020204030204" pitchFamily="34" charset="0"/>
            </a:rPr>
            <a:t>Strengthen strategic orientation of IPAs</a:t>
          </a:r>
          <a:endParaRPr lang="en-GB" sz="1800" b="1" kern="1200" dirty="0">
            <a:solidFill>
              <a:srgbClr val="002060"/>
            </a:solidFill>
            <a:latin typeface="Calibri" panose="020F0502020204030204" pitchFamily="34" charset="0"/>
          </a:endParaRPr>
        </a:p>
      </dsp:txBody>
      <dsp:txXfrm>
        <a:off x="1757423" y="2763088"/>
        <a:ext cx="1448775" cy="1123111"/>
      </dsp:txXfrm>
    </dsp:sp>
    <dsp:sp modelId="{294607CE-5DDC-432E-B23F-79C2C344AD54}">
      <dsp:nvSpPr>
        <dsp:cNvPr id="0" name=""/>
        <dsp:cNvSpPr/>
      </dsp:nvSpPr>
      <dsp:spPr>
        <a:xfrm>
          <a:off x="3276599" y="1523999"/>
          <a:ext cx="292242" cy="292242"/>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FF114FA6-1CF5-4D5A-B2E9-8E0C021F2C42}">
      <dsp:nvSpPr>
        <dsp:cNvPr id="0" name=""/>
        <dsp:cNvSpPr/>
      </dsp:nvSpPr>
      <dsp:spPr>
        <a:xfrm>
          <a:off x="3276593" y="2010471"/>
          <a:ext cx="1865196" cy="18757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853" tIns="0" rIns="0" bIns="0" numCol="1" spcCol="1270" anchor="t" anchorCtr="0">
          <a:noAutofit/>
        </a:bodyPr>
        <a:lstStyle/>
        <a:p>
          <a:pPr lvl="0" algn="l" defTabSz="800100">
            <a:lnSpc>
              <a:spcPct val="90000"/>
            </a:lnSpc>
            <a:spcBef>
              <a:spcPct val="0"/>
            </a:spcBef>
            <a:spcAft>
              <a:spcPct val="35000"/>
            </a:spcAft>
          </a:pPr>
          <a:r>
            <a:rPr lang="en-US" sz="1800" b="1" kern="1200" dirty="0" smtClean="0">
              <a:solidFill>
                <a:srgbClr val="002060"/>
              </a:solidFill>
              <a:latin typeface="Calibri" panose="020F0502020204030204" pitchFamily="34" charset="0"/>
            </a:rPr>
            <a:t>Strengthen collaboration across IPAs from LDCs and development partners</a:t>
          </a:r>
          <a:endParaRPr lang="en-GB" sz="1800" b="1" kern="1200" dirty="0">
            <a:solidFill>
              <a:srgbClr val="002060"/>
            </a:solidFill>
            <a:latin typeface="Calibri" panose="020F0502020204030204" pitchFamily="34" charset="0"/>
          </a:endParaRPr>
        </a:p>
      </dsp:txBody>
      <dsp:txXfrm>
        <a:off x="3276593" y="2010471"/>
        <a:ext cx="1865196" cy="1875728"/>
      </dsp:txXfrm>
    </dsp:sp>
    <dsp:sp modelId="{90367096-38C2-4225-B472-F2AA08C5615B}">
      <dsp:nvSpPr>
        <dsp:cNvPr id="0" name=""/>
        <dsp:cNvSpPr/>
      </dsp:nvSpPr>
      <dsp:spPr>
        <a:xfrm>
          <a:off x="5257799" y="914399"/>
          <a:ext cx="404164" cy="404164"/>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95DE53D-86AD-4071-94B9-AFDF5BC29ADD}">
      <dsp:nvSpPr>
        <dsp:cNvPr id="0" name=""/>
        <dsp:cNvSpPr/>
      </dsp:nvSpPr>
      <dsp:spPr>
        <a:xfrm>
          <a:off x="5257794" y="1659503"/>
          <a:ext cx="2393904" cy="19923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4159" tIns="0" rIns="0" bIns="0" numCol="1" spcCol="1270" anchor="t" anchorCtr="0">
          <a:noAutofit/>
        </a:bodyPr>
        <a:lstStyle/>
        <a:p>
          <a:pPr lvl="0" algn="l" defTabSz="800100">
            <a:lnSpc>
              <a:spcPct val="90000"/>
            </a:lnSpc>
            <a:spcBef>
              <a:spcPct val="0"/>
            </a:spcBef>
            <a:spcAft>
              <a:spcPct val="35000"/>
            </a:spcAft>
          </a:pPr>
          <a:endParaRPr lang="en-US" sz="1800" b="1" kern="1200" dirty="0" smtClean="0">
            <a:solidFill>
              <a:srgbClr val="002060"/>
            </a:solidFill>
            <a:latin typeface="Calibri" panose="020F0502020204030204" pitchFamily="34" charset="0"/>
          </a:endParaRPr>
        </a:p>
        <a:p>
          <a:pPr lvl="0" algn="l" defTabSz="800100">
            <a:lnSpc>
              <a:spcPct val="90000"/>
            </a:lnSpc>
            <a:spcBef>
              <a:spcPct val="0"/>
            </a:spcBef>
            <a:spcAft>
              <a:spcPct val="35000"/>
            </a:spcAft>
          </a:pPr>
          <a:r>
            <a:rPr lang="en-US" sz="1800" b="1" kern="1200" dirty="0" smtClean="0">
              <a:solidFill>
                <a:srgbClr val="002060"/>
              </a:solidFill>
              <a:latin typeface="Calibri" panose="020F0502020204030204" pitchFamily="34" charset="0"/>
            </a:rPr>
            <a:t>Improve business climate and investment conditions  to attract “quality” FDI and enhance sustainable development of LDCs </a:t>
          </a:r>
          <a:endParaRPr lang="en-GB" sz="1800" b="1" kern="1200" dirty="0">
            <a:solidFill>
              <a:srgbClr val="002060"/>
            </a:solidFill>
            <a:latin typeface="Calibri" panose="020F0502020204030204" pitchFamily="34" charset="0"/>
          </a:endParaRPr>
        </a:p>
      </dsp:txBody>
      <dsp:txXfrm>
        <a:off x="5257794" y="1659503"/>
        <a:ext cx="2393904" cy="1992379"/>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0.0297</cdr:x>
      <cdr:y>0.23729</cdr:y>
    </cdr:from>
    <cdr:to>
      <cdr:x>0.09093</cdr:x>
      <cdr:y>0.32203</cdr:y>
    </cdr:to>
    <cdr:sp macro="" textlink="">
      <cdr:nvSpPr>
        <cdr:cNvPr id="2" name="TextBox 1"/>
        <cdr:cNvSpPr txBox="1"/>
      </cdr:nvSpPr>
      <cdr:spPr>
        <a:xfrm xmlns:a="http://schemas.openxmlformats.org/drawingml/2006/main">
          <a:off x="228600" y="1066800"/>
          <a:ext cx="471196" cy="381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500" b="1" dirty="0" smtClean="0">
              <a:solidFill>
                <a:srgbClr val="002060"/>
              </a:solidFill>
              <a:latin typeface="Calibri" panose="020F0502020204030204" pitchFamily="34" charset="0"/>
            </a:rPr>
            <a:t>%</a:t>
          </a:r>
          <a:endParaRPr lang="en-GB" sz="1500" b="1" dirty="0">
            <a:solidFill>
              <a:srgbClr val="002060"/>
            </a:solidFill>
            <a:latin typeface="Calibri" panose="020F0502020204030204" pitchFamily="34" charset="0"/>
          </a:endParaRPr>
        </a:p>
      </cdr:txBody>
    </cdr:sp>
  </cdr:relSizeAnchor>
  <cdr:relSizeAnchor xmlns:cdr="http://schemas.openxmlformats.org/drawingml/2006/chartDrawing">
    <cdr:from>
      <cdr:x>0.85149</cdr:x>
      <cdr:y>0.23729</cdr:y>
    </cdr:from>
    <cdr:to>
      <cdr:x>0.9604</cdr:x>
      <cdr:y>0.32203</cdr:y>
    </cdr:to>
    <cdr:sp macro="" textlink="">
      <cdr:nvSpPr>
        <cdr:cNvPr id="3" name="TextBox 1"/>
        <cdr:cNvSpPr txBox="1"/>
      </cdr:nvSpPr>
      <cdr:spPr>
        <a:xfrm xmlns:a="http://schemas.openxmlformats.org/drawingml/2006/main">
          <a:off x="6553200" y="1066800"/>
          <a:ext cx="838200" cy="3810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500" b="1" dirty="0" err="1" smtClean="0">
              <a:solidFill>
                <a:srgbClr val="002060"/>
              </a:solidFill>
              <a:latin typeface="Calibri" panose="020F0502020204030204" pitchFamily="34" charset="0"/>
            </a:rPr>
            <a:t>Bn</a:t>
          </a:r>
          <a:r>
            <a:rPr lang="en-US" sz="1500" b="1" dirty="0" smtClean="0">
              <a:solidFill>
                <a:srgbClr val="002060"/>
              </a:solidFill>
              <a:latin typeface="Calibri" panose="020F0502020204030204" pitchFamily="34" charset="0"/>
            </a:rPr>
            <a:t> USD</a:t>
          </a:r>
          <a:endParaRPr lang="en-GB" sz="1500" b="1" dirty="0">
            <a:solidFill>
              <a:srgbClr val="002060"/>
            </a:solidFill>
            <a:latin typeface="Calibri" panose="020F0502020204030204"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44A2FA-5654-4447-BBC6-4CFFA0C07DAC}" type="datetimeFigureOut">
              <a:rPr lang="en-GB" smtClean="0"/>
              <a:t>01/12/2017</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720737-D4A5-475D-AAA5-8DD911FA2364}" type="slidenum">
              <a:rPr lang="en-GB" smtClean="0"/>
              <a:t>‹#›</a:t>
            </a:fld>
            <a:endParaRPr lang="en-GB"/>
          </a:p>
        </p:txBody>
      </p:sp>
    </p:spTree>
    <p:extLst>
      <p:ext uri="{BB962C8B-B14F-4D97-AF65-F5344CB8AC3E}">
        <p14:creationId xmlns:p14="http://schemas.microsoft.com/office/powerpoint/2010/main" val="2775650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GB"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extLst>
      <p:ext uri="{BB962C8B-B14F-4D97-AF65-F5344CB8AC3E}">
        <p14:creationId xmlns:p14="http://schemas.microsoft.com/office/powerpoint/2010/main" val="2331267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3939902"/>
            <a:ext cx="2133600" cy="273844"/>
          </a:xfrm>
          <a:prstGeom prst="rect">
            <a:avLst/>
          </a:prstGeom>
        </p:spPr>
        <p:txBody>
          <a:bodyPr/>
          <a:lstStyle/>
          <a:p>
            <a:fld id="{8D837EB3-C0F5-4B91-A4C2-F1B920AC873A}" type="datetimeFigureOut">
              <a:rPr lang="en-GB" smtClean="0"/>
              <a:t>01/12/2017</a:t>
            </a:fld>
            <a:endParaRPr lang="en-GB"/>
          </a:p>
        </p:txBody>
      </p:sp>
      <p:sp>
        <p:nvSpPr>
          <p:cNvPr id="5" name="Footer Placeholder 4"/>
          <p:cNvSpPr>
            <a:spLocks noGrp="1"/>
          </p:cNvSpPr>
          <p:nvPr>
            <p:ph type="ftr" sz="quarter" idx="11"/>
          </p:nvPr>
        </p:nvSpPr>
        <p:spPr>
          <a:xfrm>
            <a:off x="3124200" y="3939902"/>
            <a:ext cx="2895600" cy="273844"/>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3939902"/>
            <a:ext cx="2133600" cy="273844"/>
          </a:xfrm>
          <a:prstGeom prst="rect">
            <a:avLst/>
          </a:prstGeom>
        </p:spPr>
        <p:txBody>
          <a:bodyPr/>
          <a:lstStyle/>
          <a:p>
            <a:fld id="{72680C59-7229-497E-82D5-5A8DEF1DE4D4}" type="slidenum">
              <a:rPr lang="en-GB" smtClean="0"/>
              <a:t>‹#›</a:t>
            </a:fld>
            <a:endParaRPr lang="en-GB"/>
          </a:p>
        </p:txBody>
      </p:sp>
    </p:spTree>
    <p:extLst>
      <p:ext uri="{BB962C8B-B14F-4D97-AF65-F5344CB8AC3E}">
        <p14:creationId xmlns:p14="http://schemas.microsoft.com/office/powerpoint/2010/main" val="1476052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3939902"/>
            <a:ext cx="2133600" cy="273844"/>
          </a:xfrm>
          <a:prstGeom prst="rect">
            <a:avLst/>
          </a:prstGeom>
        </p:spPr>
        <p:txBody>
          <a:bodyPr/>
          <a:lstStyle/>
          <a:p>
            <a:fld id="{8D837EB3-C0F5-4B91-A4C2-F1B920AC873A}" type="datetimeFigureOut">
              <a:rPr lang="en-GB" smtClean="0"/>
              <a:t>01/12/2017</a:t>
            </a:fld>
            <a:endParaRPr lang="en-GB"/>
          </a:p>
        </p:txBody>
      </p:sp>
      <p:sp>
        <p:nvSpPr>
          <p:cNvPr id="5" name="Footer Placeholder 4"/>
          <p:cNvSpPr>
            <a:spLocks noGrp="1"/>
          </p:cNvSpPr>
          <p:nvPr>
            <p:ph type="ftr" sz="quarter" idx="11"/>
          </p:nvPr>
        </p:nvSpPr>
        <p:spPr>
          <a:xfrm>
            <a:off x="3124200" y="3939902"/>
            <a:ext cx="2895600" cy="273844"/>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3939902"/>
            <a:ext cx="2133600" cy="273844"/>
          </a:xfrm>
          <a:prstGeom prst="rect">
            <a:avLst/>
          </a:prstGeom>
        </p:spPr>
        <p:txBody>
          <a:bodyPr/>
          <a:lstStyle/>
          <a:p>
            <a:fld id="{72680C59-7229-497E-82D5-5A8DEF1DE4D4}" type="slidenum">
              <a:rPr lang="en-GB" smtClean="0"/>
              <a:t>‹#›</a:t>
            </a:fld>
            <a:endParaRPr lang="en-GB"/>
          </a:p>
        </p:txBody>
      </p:sp>
    </p:spTree>
    <p:extLst>
      <p:ext uri="{BB962C8B-B14F-4D97-AF65-F5344CB8AC3E}">
        <p14:creationId xmlns:p14="http://schemas.microsoft.com/office/powerpoint/2010/main" val="187753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12" name="TextBox 11"/>
          <p:cNvSpPr txBox="1"/>
          <p:nvPr/>
        </p:nvSpPr>
        <p:spPr>
          <a:xfrm>
            <a:off x="1043604" y="3775989"/>
            <a:ext cx="5383357" cy="307777"/>
          </a:xfrm>
          <a:prstGeom prst="rect">
            <a:avLst/>
          </a:prstGeom>
          <a:noFill/>
        </p:spPr>
        <p:txBody>
          <a:bodyPr wrap="square" rtlCol="0">
            <a:spAutoFit/>
          </a:bodyPr>
          <a:lstStyle/>
          <a:p>
            <a:pPr>
              <a:buSzPct val="125000"/>
            </a:pPr>
            <a:r>
              <a:rPr lang="en-GB" sz="1400" dirty="0" smtClean="0">
                <a:latin typeface="HelveticaNeueLT Std Thin Cn" pitchFamily="34" charset="0"/>
              </a:rPr>
              <a:t>Supports countries through the United Nations system</a:t>
            </a:r>
            <a:endParaRPr lang="en-GB" sz="1400" dirty="0">
              <a:latin typeface="HelveticaNeueLT Std Thin Cn" pitchFamily="34" charset="0"/>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1" y="2006415"/>
            <a:ext cx="247789" cy="421319"/>
          </a:xfrm>
          <a:prstGeom prst="rect">
            <a:avLst/>
          </a:prstGeom>
        </p:spPr>
      </p:pic>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3734607"/>
            <a:ext cx="247789" cy="421319"/>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50" y="2582479"/>
            <a:ext cx="247789" cy="421319"/>
          </a:xfrm>
          <a:prstGeom prst="rect">
            <a:avLst/>
          </a:prstGeom>
        </p:spPr>
      </p:pic>
      <p:sp>
        <p:nvSpPr>
          <p:cNvPr id="17" name="TextBox 16"/>
          <p:cNvSpPr txBox="1"/>
          <p:nvPr/>
        </p:nvSpPr>
        <p:spPr>
          <a:xfrm>
            <a:off x="1043608" y="1461004"/>
            <a:ext cx="5696641" cy="523220"/>
          </a:xfrm>
          <a:prstGeom prst="rect">
            <a:avLst/>
          </a:prstGeom>
          <a:noFill/>
        </p:spPr>
        <p:txBody>
          <a:bodyPr wrap="square" rtlCol="0">
            <a:spAutoFit/>
          </a:bodyPr>
          <a:lstStyle/>
          <a:p>
            <a:pPr>
              <a:buSzPct val="125000"/>
            </a:pPr>
            <a:r>
              <a:rPr lang="en-GB" sz="1400" dirty="0" smtClean="0">
                <a:latin typeface="HelveticaNeueLT Std Thin Cn" pitchFamily="34" charset="0"/>
              </a:rPr>
              <a:t>Assists 91 vulnerable countries with a combined population of 1.1 billion people</a:t>
            </a:r>
            <a:endParaRPr lang="en-GB" sz="1400" dirty="0">
              <a:latin typeface="HelveticaNeueLT Std Thin Cn" pitchFamily="34" charset="0"/>
            </a:endParaRPr>
          </a:p>
        </p:txBody>
      </p:sp>
      <p:sp>
        <p:nvSpPr>
          <p:cNvPr id="18" name="TextBox 17"/>
          <p:cNvSpPr txBox="1"/>
          <p:nvPr/>
        </p:nvSpPr>
        <p:spPr>
          <a:xfrm>
            <a:off x="1043608" y="2047797"/>
            <a:ext cx="5383355" cy="307777"/>
          </a:xfrm>
          <a:prstGeom prst="rect">
            <a:avLst/>
          </a:prstGeom>
          <a:noFill/>
        </p:spPr>
        <p:txBody>
          <a:bodyPr wrap="square" rtlCol="0">
            <a:spAutoFit/>
          </a:bodyPr>
          <a:lstStyle/>
          <a:p>
            <a:pPr>
              <a:buSzPct val="125000"/>
            </a:pPr>
            <a:r>
              <a:rPr lang="en-GB" sz="1400" dirty="0" smtClean="0">
                <a:latin typeface="HelveticaNeueLT Std Thin Cn" pitchFamily="34" charset="0"/>
              </a:rPr>
              <a:t>Coordinates and implements Programmes of Action </a:t>
            </a:r>
            <a:endParaRPr lang="en-GB" sz="1400" dirty="0">
              <a:latin typeface="HelveticaNeueLT Std Thin Cn" pitchFamily="34" charset="0"/>
            </a:endParaRPr>
          </a:p>
        </p:txBody>
      </p:sp>
      <p:sp>
        <p:nvSpPr>
          <p:cNvPr id="19" name="TextBox 18"/>
          <p:cNvSpPr txBox="1"/>
          <p:nvPr/>
        </p:nvSpPr>
        <p:spPr>
          <a:xfrm>
            <a:off x="1043606" y="2623861"/>
            <a:ext cx="5383357" cy="307777"/>
          </a:xfrm>
          <a:prstGeom prst="rect">
            <a:avLst/>
          </a:prstGeom>
          <a:noFill/>
        </p:spPr>
        <p:txBody>
          <a:bodyPr wrap="square" rtlCol="0">
            <a:spAutoFit/>
          </a:bodyPr>
          <a:lstStyle/>
          <a:p>
            <a:pPr>
              <a:buSzPct val="125000"/>
            </a:pPr>
            <a:r>
              <a:rPr lang="en-GB" sz="1400" dirty="0" smtClean="0">
                <a:latin typeface="HelveticaNeueLT Std Thin Cn" pitchFamily="34" charset="0"/>
              </a:rPr>
              <a:t>Advocates in favour of vulnerable country groups</a:t>
            </a:r>
            <a:endParaRPr lang="en-GB" sz="1400" dirty="0">
              <a:latin typeface="HelveticaNeueLT Std Thin Cn" pitchFamily="34" charset="0"/>
            </a:endParaRPr>
          </a:p>
        </p:txBody>
      </p:sp>
      <p:sp>
        <p:nvSpPr>
          <p:cNvPr id="20" name="TextBox 19"/>
          <p:cNvSpPr txBox="1"/>
          <p:nvPr/>
        </p:nvSpPr>
        <p:spPr>
          <a:xfrm>
            <a:off x="1043606" y="3220914"/>
            <a:ext cx="5383355" cy="307777"/>
          </a:xfrm>
          <a:prstGeom prst="rect">
            <a:avLst/>
          </a:prstGeom>
          <a:noFill/>
        </p:spPr>
        <p:txBody>
          <a:bodyPr wrap="square" rtlCol="0">
            <a:spAutoFit/>
          </a:bodyPr>
          <a:lstStyle/>
          <a:p>
            <a:pPr>
              <a:buSzPct val="125000"/>
            </a:pPr>
            <a:r>
              <a:rPr lang="en-GB" sz="1400" dirty="0" smtClean="0">
                <a:latin typeface="HelveticaNeueLT Std Thin Cn" pitchFamily="34" charset="0"/>
              </a:rPr>
              <a:t>Mobilizes international support</a:t>
            </a:r>
            <a:endParaRPr lang="en-GB" sz="1400" dirty="0">
              <a:latin typeface="HelveticaNeueLT Std Thin Cn" pitchFamily="34" charset="0"/>
            </a:endParaRPr>
          </a:p>
        </p:txBody>
      </p:sp>
      <p:pic>
        <p:nvPicPr>
          <p:cNvPr id="22" name="Picture 2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52784" y="3179532"/>
            <a:ext cx="421319" cy="421319"/>
          </a:xfrm>
          <a:prstGeom prst="rect">
            <a:avLst/>
          </a:prstGeom>
        </p:spPr>
      </p:pic>
      <p:pic>
        <p:nvPicPr>
          <p:cNvPr id="23" name="Picture 2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39552" y="1419622"/>
            <a:ext cx="247789" cy="421319"/>
          </a:xfrm>
          <a:prstGeom prst="rect">
            <a:avLst/>
          </a:prstGeom>
        </p:spPr>
      </p:pic>
    </p:spTree>
    <p:extLst>
      <p:ext uri="{BB962C8B-B14F-4D97-AF65-F5344CB8AC3E}">
        <p14:creationId xmlns:p14="http://schemas.microsoft.com/office/powerpoint/2010/main" val="3166898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4022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1026" name="Picture 2" descr="C:\Users\LOUISE~1.STO\AppData\Local\Temp\notesA3DBD7\Social Bar.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81200" y="4095750"/>
            <a:ext cx="5090170" cy="393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825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4E91CE">
                <a:alpha val="74000"/>
              </a:srgbClr>
            </a:gs>
            <a:gs pos="100000">
              <a:schemeClr val="bg1"/>
            </a:gs>
          </a:gsLst>
          <a:lin ang="189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7" name="Picture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884368" y="195485"/>
            <a:ext cx="979587" cy="979587"/>
          </a:xfrm>
          <a:prstGeom prst="rect">
            <a:avLst/>
          </a:prstGeom>
        </p:spPr>
      </p:pic>
      <p:sp>
        <p:nvSpPr>
          <p:cNvPr id="11" name="TextBox 10"/>
          <p:cNvSpPr txBox="1"/>
          <p:nvPr/>
        </p:nvSpPr>
        <p:spPr>
          <a:xfrm>
            <a:off x="0" y="4753476"/>
            <a:ext cx="9144000" cy="338554"/>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i="0" kern="1200" cap="all" dirty="0" smtClean="0">
                <a:solidFill>
                  <a:srgbClr val="373737"/>
                </a:solidFill>
                <a:effectLst/>
                <a:latin typeface="HelveticaNeueLT Std" pitchFamily="34" charset="0"/>
                <a:ea typeface="+mn-ea"/>
                <a:cs typeface="+mn-cs"/>
              </a:rPr>
              <a:t>UN OFFICE OF THE HIGH REPRESENTATIVE FOR LEAST DEVELOPED COUNTRIES, LANDLOCKED DEVELOPING COUNTRIES AND SMALL ISLAND DEVELOPING STATES</a:t>
            </a:r>
          </a:p>
          <a:p>
            <a:pPr algn="ctr"/>
            <a:endParaRPr lang="en-GB" sz="800" dirty="0">
              <a:solidFill>
                <a:srgbClr val="373737"/>
              </a:solidFill>
              <a:latin typeface="HelveticaNeueLT Std" pitchFamily="34" charset="0"/>
            </a:endParaRPr>
          </a:p>
        </p:txBody>
      </p:sp>
      <p:sp>
        <p:nvSpPr>
          <p:cNvPr id="12" name="TextBox 11"/>
          <p:cNvSpPr txBox="1"/>
          <p:nvPr/>
        </p:nvSpPr>
        <p:spPr>
          <a:xfrm>
            <a:off x="7456313" y="1131590"/>
            <a:ext cx="1835696" cy="338554"/>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800" b="1" i="0" kern="1200" cap="none" baseline="0" dirty="0" smtClean="0">
                <a:solidFill>
                  <a:srgbClr val="373737"/>
                </a:solidFill>
                <a:effectLst/>
                <a:latin typeface="+mn-lt"/>
                <a:ea typeface="+mn-ea"/>
                <a:cs typeface="+mn-cs"/>
              </a:rPr>
              <a:t>www.unohrlls.org</a:t>
            </a:r>
          </a:p>
          <a:p>
            <a:pPr algn="ctr"/>
            <a:endParaRPr lang="en-GB" sz="800" cap="none" baseline="0" dirty="0">
              <a:solidFill>
                <a:srgbClr val="373737"/>
              </a:solidFill>
            </a:endParaRPr>
          </a:p>
        </p:txBody>
      </p:sp>
    </p:spTree>
    <p:extLst>
      <p:ext uri="{BB962C8B-B14F-4D97-AF65-F5344CB8AC3E}">
        <p14:creationId xmlns:p14="http://schemas.microsoft.com/office/powerpoint/2010/main" val="5481647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8" r:id="rId4"/>
    <p:sldLayoutId id="2147483679" r:id="rId5"/>
    <p:sldLayoutId id="2147483681" r:id="rId6"/>
  </p:sldLayoutIdLst>
  <p:txStyles>
    <p:titleStyle>
      <a:lvl1pPr algn="ctr" defTabSz="914400" rtl="0" eaLnBrk="1" latinLnBrk="0" hangingPunct="1">
        <a:spcBef>
          <a:spcPct val="0"/>
        </a:spcBef>
        <a:buNone/>
        <a:defRPr sz="4400" kern="1200" cap="all"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925734"/>
            <a:ext cx="7543800" cy="3657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cap="all" baseline="0">
                <a:solidFill>
                  <a:schemeClr val="tx1"/>
                </a:solidFill>
                <a:latin typeface="+mj-lt"/>
                <a:ea typeface="+mj-ea"/>
                <a:cs typeface="+mj-cs"/>
              </a:defRPr>
            </a:lvl1pPr>
          </a:lstStyle>
          <a:p>
            <a:r>
              <a:rPr lang="en-US" sz="3500" b="1" cap="none" dirty="0" smtClean="0">
                <a:solidFill>
                  <a:srgbClr val="0070C0"/>
                </a:solidFill>
                <a:latin typeface="Bell MT" panose="02020503060305020303" pitchFamily="18" charset="0"/>
                <a:cs typeface="Times New Roman" panose="02020603050405020304" pitchFamily="18" charset="0"/>
              </a:rPr>
              <a:t>Capacity Development Program for Investment Promotion Agencies of the LDCs</a:t>
            </a:r>
          </a:p>
          <a:p>
            <a:endParaRPr lang="en-US" sz="3500" b="1" cap="none" dirty="0">
              <a:solidFill>
                <a:srgbClr val="C00000"/>
              </a:solidFill>
              <a:latin typeface="Bell MT" panose="02020503060305020303" pitchFamily="18" charset="0"/>
              <a:cs typeface="Times New Roman" panose="02020603050405020304" pitchFamily="18" charset="0"/>
            </a:endParaRPr>
          </a:p>
          <a:p>
            <a:endParaRPr lang="en-US" sz="3500" b="1" cap="none" dirty="0" smtClean="0">
              <a:solidFill>
                <a:srgbClr val="C00000"/>
              </a:solidFill>
              <a:latin typeface="Bell MT" panose="02020503060305020303" pitchFamily="18" charset="0"/>
              <a:cs typeface="Times New Roman" panose="02020603050405020304" pitchFamily="18" charset="0"/>
            </a:endParaRPr>
          </a:p>
          <a:p>
            <a:r>
              <a:rPr lang="en-US" sz="2500" b="1" cap="none" dirty="0" smtClean="0">
                <a:solidFill>
                  <a:srgbClr val="0070C0"/>
                </a:solidFill>
                <a:latin typeface="Bell MT" panose="02020503060305020303" pitchFamily="18" charset="0"/>
                <a:cs typeface="Times New Roman" panose="02020603050405020304" pitchFamily="18" charset="0"/>
              </a:rPr>
              <a:t>Susanna Wolf</a:t>
            </a:r>
          </a:p>
          <a:p>
            <a:r>
              <a:rPr lang="en-US" sz="2500" b="1" cap="none" dirty="0" smtClean="0">
                <a:solidFill>
                  <a:srgbClr val="0070C0"/>
                </a:solidFill>
                <a:latin typeface="Bell MT" panose="02020503060305020303" pitchFamily="18" charset="0"/>
                <a:cs typeface="Times New Roman" panose="02020603050405020304" pitchFamily="18" charset="0"/>
              </a:rPr>
              <a:t>Senior Programme Officer</a:t>
            </a:r>
            <a:r>
              <a:rPr lang="en-GB" sz="3500" b="1" dirty="0" smtClean="0"/>
              <a:t/>
            </a:r>
            <a:br>
              <a:rPr lang="en-GB" sz="3500" b="1" dirty="0" smtClean="0"/>
            </a:br>
            <a:endParaRPr lang="en-GB" sz="3500" b="1" dirty="0"/>
          </a:p>
        </p:txBody>
      </p:sp>
    </p:spTree>
    <p:extLst>
      <p:ext uri="{BB962C8B-B14F-4D97-AF65-F5344CB8AC3E}">
        <p14:creationId xmlns:p14="http://schemas.microsoft.com/office/powerpoint/2010/main" val="2468799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514600" y="1657350"/>
            <a:ext cx="3810000" cy="1066800"/>
          </a:xfrm>
        </p:spPr>
        <p:txBody>
          <a:bodyPr>
            <a:normAutofit/>
          </a:bodyPr>
          <a:lstStyle/>
          <a:p>
            <a:r>
              <a:rPr lang="en-US" sz="4500" b="1" cap="none" dirty="0" smtClean="0">
                <a:solidFill>
                  <a:srgbClr val="0070C0"/>
                </a:solidFill>
                <a:latin typeface="Bell MT" panose="02020503060305020303" pitchFamily="18" charset="0"/>
              </a:rPr>
              <a:t>Thank you</a:t>
            </a:r>
            <a:endParaRPr lang="en-GB" sz="4500" b="1" cap="none" dirty="0">
              <a:solidFill>
                <a:srgbClr val="0070C0"/>
              </a:solidFill>
              <a:latin typeface="Bell MT" panose="02020503060305020303" pitchFamily="18" charset="0"/>
            </a:endParaRPr>
          </a:p>
        </p:txBody>
      </p:sp>
    </p:spTree>
    <p:extLst>
      <p:ext uri="{BB962C8B-B14F-4D97-AF65-F5344CB8AC3E}">
        <p14:creationId xmlns:p14="http://schemas.microsoft.com/office/powerpoint/2010/main" val="2532295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solidFill>
                  <a:srgbClr val="0070C0"/>
                </a:solidFill>
                <a:latin typeface="Bell MT" panose="02020503060305020303" pitchFamily="18" charset="0"/>
              </a:rPr>
              <a:t>Background</a:t>
            </a:r>
            <a:endParaRPr lang="en-US" b="1" cap="none" dirty="0">
              <a:solidFill>
                <a:srgbClr val="0070C0"/>
              </a:solidFill>
              <a:latin typeface="Bell MT" panose="02020503060305020303" pitchFamily="18" charset="0"/>
            </a:endParaRPr>
          </a:p>
        </p:txBody>
      </p:sp>
      <p:sp>
        <p:nvSpPr>
          <p:cNvPr id="3" name="Content Placeholder 2"/>
          <p:cNvSpPr>
            <a:spLocks noGrp="1"/>
          </p:cNvSpPr>
          <p:nvPr>
            <p:ph idx="1"/>
          </p:nvPr>
        </p:nvSpPr>
        <p:spPr/>
        <p:txBody>
          <a:bodyPr>
            <a:normAutofit fontScale="92500" lnSpcReduction="10000"/>
          </a:bodyPr>
          <a:lstStyle/>
          <a:p>
            <a:r>
              <a:rPr lang="en-US" b="1" dirty="0" err="1" smtClean="0">
                <a:solidFill>
                  <a:srgbClr val="002060"/>
                </a:solidFill>
                <a:latin typeface="Calibri" panose="020F0502020204030204" pitchFamily="34" charset="0"/>
                <a:cs typeface="Calibri" panose="020F0502020204030204" pitchFamily="34" charset="0"/>
              </a:rPr>
              <a:t>IPoA</a:t>
            </a:r>
            <a:r>
              <a:rPr lang="en-US" dirty="0" smtClean="0">
                <a:solidFill>
                  <a:srgbClr val="002060"/>
                </a:solidFill>
                <a:latin typeface="Calibri" panose="020F0502020204030204" pitchFamily="34" charset="0"/>
                <a:cs typeface="Calibri" panose="020F0502020204030204" pitchFamily="34" charset="0"/>
              </a:rPr>
              <a:t>: increased focus on investment promotion</a:t>
            </a:r>
          </a:p>
          <a:p>
            <a:r>
              <a:rPr lang="en-US" b="1" dirty="0" smtClean="0">
                <a:solidFill>
                  <a:srgbClr val="002060"/>
                </a:solidFill>
                <a:latin typeface="Calibri" panose="020F0502020204030204" pitchFamily="34" charset="0"/>
                <a:cs typeface="Calibri" panose="020F0502020204030204" pitchFamily="34" charset="0"/>
              </a:rPr>
              <a:t>AAAA and SDGs</a:t>
            </a:r>
            <a:r>
              <a:rPr lang="en-US" dirty="0" smtClean="0">
                <a:solidFill>
                  <a:srgbClr val="002060"/>
                </a:solidFill>
                <a:latin typeface="Calibri" panose="020F0502020204030204" pitchFamily="34" charset="0"/>
                <a:cs typeface="Calibri" panose="020F0502020204030204" pitchFamily="34" charset="0"/>
              </a:rPr>
              <a:t>: investment promotion regimes for LDCs</a:t>
            </a:r>
          </a:p>
          <a:p>
            <a:r>
              <a:rPr lang="en-US" b="1" dirty="0" smtClean="0">
                <a:solidFill>
                  <a:srgbClr val="002060"/>
                </a:solidFill>
                <a:latin typeface="Calibri" panose="020F0502020204030204" pitchFamily="34" charset="0"/>
                <a:cs typeface="Calibri" panose="020F0502020204030204" pitchFamily="34" charset="0"/>
              </a:rPr>
              <a:t>MTR of </a:t>
            </a:r>
            <a:r>
              <a:rPr lang="en-US" b="1" dirty="0" err="1" smtClean="0">
                <a:solidFill>
                  <a:srgbClr val="002060"/>
                </a:solidFill>
                <a:latin typeface="Calibri" panose="020F0502020204030204" pitchFamily="34" charset="0"/>
                <a:cs typeface="Calibri" panose="020F0502020204030204" pitchFamily="34" charset="0"/>
              </a:rPr>
              <a:t>IPoA</a:t>
            </a:r>
            <a:r>
              <a:rPr lang="en-US" dirty="0" smtClean="0">
                <a:solidFill>
                  <a:srgbClr val="002060"/>
                </a:solidFill>
                <a:latin typeface="Calibri" panose="020F0502020204030204" pitchFamily="34" charset="0"/>
                <a:cs typeface="Calibri" panose="020F0502020204030204" pitchFamily="34" charset="0"/>
              </a:rPr>
              <a:t>: encourage LDCs to strengthen investment climate and to establish and maintain national investment promotion facilities and encourage development partners to support</a:t>
            </a:r>
            <a:endParaRPr lang="en-US"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183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6550" y="0"/>
            <a:ext cx="8229600" cy="857250"/>
          </a:xfrm>
        </p:spPr>
        <p:txBody>
          <a:bodyPr>
            <a:normAutofit/>
          </a:bodyPr>
          <a:lstStyle/>
          <a:p>
            <a:r>
              <a:rPr lang="en-US" sz="3500" b="1" cap="none" dirty="0" smtClean="0">
                <a:solidFill>
                  <a:srgbClr val="0070C0"/>
                </a:solidFill>
                <a:latin typeface="Bell MT" panose="02020503060305020303" pitchFamily="18" charset="0"/>
              </a:rPr>
              <a:t>Foreign Direct Investment – LDCs</a:t>
            </a:r>
            <a:endParaRPr lang="en-GB" sz="3500" b="1" cap="none" dirty="0">
              <a:latin typeface="Bell MT" panose="02020503060305020303" pitchFamily="18" charset="0"/>
            </a:endParaRPr>
          </a:p>
        </p:txBody>
      </p:sp>
      <p:sp>
        <p:nvSpPr>
          <p:cNvPr id="4" name="Content Placeholder 2"/>
          <p:cNvSpPr>
            <a:spLocks noGrp="1"/>
          </p:cNvSpPr>
          <p:nvPr>
            <p:ph idx="1"/>
          </p:nvPr>
        </p:nvSpPr>
        <p:spPr>
          <a:xfrm>
            <a:off x="89700" y="837475"/>
            <a:ext cx="8001000" cy="4248150"/>
          </a:xfrm>
        </p:spPr>
        <p:txBody>
          <a:bodyPr>
            <a:normAutofit fontScale="77500" lnSpcReduction="20000"/>
          </a:bodyPr>
          <a:lstStyle/>
          <a:p>
            <a:pPr marL="404813" indent="-404813">
              <a:buFont typeface="Wingdings" panose="05000000000000000000" pitchFamily="2" charset="2"/>
              <a:buChar char="v"/>
            </a:pPr>
            <a:r>
              <a:rPr lang="en-US" sz="3400" b="1" dirty="0">
                <a:solidFill>
                  <a:srgbClr val="002060"/>
                </a:solidFill>
                <a:latin typeface="Calibri" panose="020F0502020204030204" pitchFamily="34" charset="0"/>
              </a:rPr>
              <a:t>FDI flows to </a:t>
            </a:r>
            <a:r>
              <a:rPr lang="en-US" sz="3400" b="1" dirty="0" smtClean="0">
                <a:solidFill>
                  <a:srgbClr val="002060"/>
                </a:solidFill>
                <a:latin typeface="Calibri" panose="020F0502020204030204" pitchFamily="34" charset="0"/>
              </a:rPr>
              <a:t>LDCs declined</a:t>
            </a:r>
            <a:r>
              <a:rPr lang="en-US" sz="3400" dirty="0" smtClean="0">
                <a:solidFill>
                  <a:srgbClr val="002060"/>
                </a:solidFill>
                <a:latin typeface="Calibri" panose="020F0502020204030204" pitchFamily="34" charset="0"/>
              </a:rPr>
              <a:t>: After </a:t>
            </a:r>
            <a:r>
              <a:rPr lang="en-US" sz="3400" dirty="0">
                <a:solidFill>
                  <a:srgbClr val="002060"/>
                </a:solidFill>
                <a:latin typeface="Calibri" panose="020F0502020204030204" pitchFamily="34" charset="0"/>
              </a:rPr>
              <a:t>a high of $44 billion in 2015, FDI inflows to the </a:t>
            </a:r>
            <a:r>
              <a:rPr lang="en-US" sz="3400" dirty="0" smtClean="0">
                <a:solidFill>
                  <a:srgbClr val="002060"/>
                </a:solidFill>
                <a:latin typeface="Calibri" panose="020F0502020204030204" pitchFamily="34" charset="0"/>
              </a:rPr>
              <a:t>LDCs </a:t>
            </a:r>
            <a:r>
              <a:rPr lang="en-US" sz="3400" dirty="0">
                <a:solidFill>
                  <a:srgbClr val="002060"/>
                </a:solidFill>
                <a:latin typeface="Calibri" panose="020F0502020204030204" pitchFamily="34" charset="0"/>
              </a:rPr>
              <a:t>contracted by 13 per cent to $38 </a:t>
            </a:r>
            <a:r>
              <a:rPr lang="en-US" sz="3400" dirty="0" smtClean="0">
                <a:solidFill>
                  <a:srgbClr val="002060"/>
                </a:solidFill>
                <a:latin typeface="Calibri" panose="020F0502020204030204" pitchFamily="34" charset="0"/>
              </a:rPr>
              <a:t>billion</a:t>
            </a:r>
            <a:r>
              <a:rPr lang="en-US" sz="3400" dirty="0">
                <a:solidFill>
                  <a:srgbClr val="002060"/>
                </a:solidFill>
                <a:latin typeface="Calibri" panose="020F0502020204030204" pitchFamily="34" charset="0"/>
              </a:rPr>
              <a:t> </a:t>
            </a:r>
            <a:r>
              <a:rPr lang="en-US" sz="3400" dirty="0" smtClean="0">
                <a:solidFill>
                  <a:srgbClr val="002060"/>
                </a:solidFill>
                <a:latin typeface="Calibri" panose="020F0502020204030204" pitchFamily="34" charset="0"/>
              </a:rPr>
              <a:t>in 2016</a:t>
            </a:r>
          </a:p>
          <a:p>
            <a:pPr marL="404813" indent="-404813">
              <a:buFont typeface="Wingdings" panose="05000000000000000000" pitchFamily="2" charset="2"/>
              <a:buChar char="v"/>
            </a:pPr>
            <a:r>
              <a:rPr lang="en-US" sz="3400" dirty="0" smtClean="0">
                <a:solidFill>
                  <a:srgbClr val="002060"/>
                </a:solidFill>
                <a:latin typeface="Calibri" panose="020F0502020204030204" pitchFamily="34" charset="0"/>
              </a:rPr>
              <a:t>Six </a:t>
            </a:r>
            <a:r>
              <a:rPr lang="en-US" sz="3400" dirty="0">
                <a:solidFill>
                  <a:srgbClr val="002060"/>
                </a:solidFill>
                <a:latin typeface="Calibri" panose="020F0502020204030204" pitchFamily="34" charset="0"/>
              </a:rPr>
              <a:t>developing economies feature among the top 10 countries investing in </a:t>
            </a:r>
            <a:r>
              <a:rPr lang="en-US" sz="3400" dirty="0" smtClean="0">
                <a:solidFill>
                  <a:srgbClr val="002060"/>
                </a:solidFill>
                <a:latin typeface="Calibri" panose="020F0502020204030204" pitchFamily="34" charset="0"/>
              </a:rPr>
              <a:t>LDCs. China </a:t>
            </a:r>
            <a:r>
              <a:rPr lang="en-US" sz="3400" dirty="0">
                <a:solidFill>
                  <a:srgbClr val="002060"/>
                </a:solidFill>
                <a:latin typeface="Calibri" panose="020F0502020204030204" pitchFamily="34" charset="0"/>
              </a:rPr>
              <a:t>remained the largest home economy investing in </a:t>
            </a:r>
            <a:r>
              <a:rPr lang="en-US" sz="3400" dirty="0" smtClean="0">
                <a:solidFill>
                  <a:srgbClr val="002060"/>
                </a:solidFill>
                <a:latin typeface="Calibri" panose="020F0502020204030204" pitchFamily="34" charset="0"/>
              </a:rPr>
              <a:t>LDCs</a:t>
            </a:r>
          </a:p>
          <a:p>
            <a:pPr marL="404813" indent="-404813">
              <a:buFont typeface="Wingdings" panose="05000000000000000000" pitchFamily="2" charset="2"/>
              <a:buChar char="v"/>
            </a:pPr>
            <a:r>
              <a:rPr lang="en-US" sz="3400" b="1" dirty="0" smtClean="0">
                <a:solidFill>
                  <a:srgbClr val="002060"/>
                </a:solidFill>
                <a:latin typeface="Calibri" panose="020F0502020204030204" pitchFamily="34" charset="0"/>
              </a:rPr>
              <a:t>FDI is still concentrated in extractive industries</a:t>
            </a:r>
            <a:r>
              <a:rPr lang="en-US" sz="3400" dirty="0" smtClean="0">
                <a:solidFill>
                  <a:srgbClr val="002060"/>
                </a:solidFill>
                <a:latin typeface="Calibri" panose="020F0502020204030204" pitchFamily="34" charset="0"/>
              </a:rPr>
              <a:t>: Higher </a:t>
            </a:r>
            <a:r>
              <a:rPr lang="en-US" sz="3400" dirty="0">
                <a:solidFill>
                  <a:srgbClr val="002060"/>
                </a:solidFill>
                <a:latin typeface="Calibri" panose="020F0502020204030204" pitchFamily="34" charset="0"/>
              </a:rPr>
              <a:t>manufacturing and infrastructure FDI in selected LDCs – Ethiopia, Bangladesh and Cambodia – was not enough to offset lower foreign investment in leading commodity rich LDCs and Asian LDCs</a:t>
            </a:r>
          </a:p>
          <a:p>
            <a:pPr marL="566738" indent="-566738">
              <a:buFont typeface="Wingdings" panose="05000000000000000000" pitchFamily="2" charset="2"/>
              <a:buChar char="v"/>
            </a:pPr>
            <a:endParaRPr lang="en-US" sz="2500" dirty="0" smtClean="0">
              <a:solidFill>
                <a:srgbClr val="002060"/>
              </a:solidFill>
              <a:latin typeface="Calibri" panose="020F0502020204030204" pitchFamily="34" charset="0"/>
            </a:endParaRPr>
          </a:p>
          <a:p>
            <a:pPr marL="0" indent="0">
              <a:buNone/>
            </a:pPr>
            <a:endParaRPr lang="en-US" sz="2500" dirty="0" smtClean="0">
              <a:solidFill>
                <a:srgbClr val="002060"/>
              </a:solidFill>
              <a:latin typeface="Calibri" panose="020F0502020204030204" pitchFamily="34" charset="0"/>
            </a:endParaRPr>
          </a:p>
        </p:txBody>
      </p:sp>
    </p:spTree>
    <p:extLst>
      <p:ext uri="{BB962C8B-B14F-4D97-AF65-F5344CB8AC3E}">
        <p14:creationId xmlns:p14="http://schemas.microsoft.com/office/powerpoint/2010/main" val="2901955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2143723877"/>
              </p:ext>
            </p:extLst>
          </p:nvPr>
        </p:nvGraphicFramePr>
        <p:xfrm>
          <a:off x="228600" y="133350"/>
          <a:ext cx="7696200" cy="4495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1562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186" y="1202906"/>
            <a:ext cx="8803472" cy="3502444"/>
          </a:xfrm>
          <a:prstGeom prst="rect">
            <a:avLst/>
          </a:prstGeom>
        </p:spPr>
      </p:pic>
      <p:sp>
        <p:nvSpPr>
          <p:cNvPr id="4" name="Title 6"/>
          <p:cNvSpPr>
            <a:spLocks noGrp="1"/>
          </p:cNvSpPr>
          <p:nvPr>
            <p:ph type="title"/>
          </p:nvPr>
        </p:nvSpPr>
        <p:spPr>
          <a:xfrm>
            <a:off x="152400" y="133350"/>
            <a:ext cx="7772400" cy="857250"/>
          </a:xfrm>
        </p:spPr>
        <p:txBody>
          <a:bodyPr>
            <a:normAutofit fontScale="90000"/>
          </a:bodyPr>
          <a:lstStyle/>
          <a:p>
            <a:r>
              <a:rPr lang="en-US" sz="3600" b="1" cap="none" dirty="0" smtClean="0">
                <a:solidFill>
                  <a:srgbClr val="0070C0"/>
                </a:solidFill>
                <a:latin typeface="Bell MT" panose="02020503060305020303" pitchFamily="18" charset="0"/>
              </a:rPr>
              <a:t>Announced greenfield FDI Project by industry/region (2015-2016) </a:t>
            </a:r>
            <a:r>
              <a:rPr lang="en-US" sz="2800" b="1" cap="none" dirty="0" smtClean="0">
                <a:solidFill>
                  <a:srgbClr val="0070C0"/>
                </a:solidFill>
                <a:latin typeface="Bell MT" panose="02020503060305020303" pitchFamily="18" charset="0"/>
              </a:rPr>
              <a:t>- </a:t>
            </a:r>
            <a:r>
              <a:rPr lang="en-US" sz="2800" b="1" cap="none" dirty="0">
                <a:solidFill>
                  <a:srgbClr val="0070C0"/>
                </a:solidFill>
                <a:latin typeface="Bell MT" panose="02020503060305020303" pitchFamily="18" charset="0"/>
              </a:rPr>
              <a:t>m</a:t>
            </a:r>
            <a:r>
              <a:rPr lang="en-US" sz="2800" b="1" cap="none" dirty="0" smtClean="0">
                <a:solidFill>
                  <a:srgbClr val="0070C0"/>
                </a:solidFill>
                <a:latin typeface="Bell MT" panose="02020503060305020303" pitchFamily="18" charset="0"/>
              </a:rPr>
              <a:t>ill US</a:t>
            </a:r>
            <a:endParaRPr lang="en-GB" sz="2800" b="1" cap="none" dirty="0">
              <a:latin typeface="Bell MT" panose="02020503060305020303" pitchFamily="18" charset="0"/>
            </a:endParaRPr>
          </a:p>
        </p:txBody>
      </p:sp>
    </p:spTree>
    <p:extLst>
      <p:ext uri="{BB962C8B-B14F-4D97-AF65-F5344CB8AC3E}">
        <p14:creationId xmlns:p14="http://schemas.microsoft.com/office/powerpoint/2010/main" val="1695798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0"/>
            <a:ext cx="8382000" cy="903549"/>
          </a:xfrm>
        </p:spPr>
        <p:txBody>
          <a:bodyPr>
            <a:normAutofit fontScale="90000"/>
          </a:bodyPr>
          <a:lstStyle/>
          <a:p>
            <a:r>
              <a:rPr lang="en-US" b="1" cap="none" dirty="0" smtClean="0">
                <a:solidFill>
                  <a:srgbClr val="0070C0"/>
                </a:solidFill>
                <a:latin typeface="Bell MT" panose="02020503060305020303" pitchFamily="18" charset="0"/>
              </a:rPr>
              <a:t>Mixed prospects for FDI in LDCs</a:t>
            </a:r>
            <a:endParaRPr lang="en-GB" cap="none" dirty="0">
              <a:solidFill>
                <a:srgbClr val="0070C0"/>
              </a:solidFill>
            </a:endParaRPr>
          </a:p>
        </p:txBody>
      </p:sp>
      <p:sp>
        <p:nvSpPr>
          <p:cNvPr id="4" name="Content Placeholder 2"/>
          <p:cNvSpPr>
            <a:spLocks noGrp="1"/>
          </p:cNvSpPr>
          <p:nvPr>
            <p:ph idx="1"/>
          </p:nvPr>
        </p:nvSpPr>
        <p:spPr>
          <a:xfrm>
            <a:off x="228600" y="971550"/>
            <a:ext cx="7620000" cy="3733800"/>
          </a:xfrm>
        </p:spPr>
        <p:txBody>
          <a:bodyPr>
            <a:normAutofit lnSpcReduction="10000"/>
          </a:bodyPr>
          <a:lstStyle/>
          <a:p>
            <a:pPr marL="566738" indent="-566738">
              <a:buFont typeface="Wingdings" panose="05000000000000000000" pitchFamily="2" charset="2"/>
              <a:buChar char="v"/>
            </a:pPr>
            <a:r>
              <a:rPr lang="en-US" sz="2200" dirty="0">
                <a:solidFill>
                  <a:srgbClr val="002060"/>
                </a:solidFill>
                <a:latin typeface="Calibri" panose="020F0502020204030204" pitchFamily="34" charset="0"/>
              </a:rPr>
              <a:t>Although the sectoral distribution of announced greenfield FDI projects in LDCs underscores the potential for more investment in the manufacturing and services sectors, investments related to oil and gas will continue to drive overall FDI flows into LDCs for the foreseeable </a:t>
            </a:r>
            <a:r>
              <a:rPr lang="en-US" sz="2200" dirty="0" smtClean="0">
                <a:solidFill>
                  <a:srgbClr val="002060"/>
                </a:solidFill>
                <a:latin typeface="Calibri" panose="020F0502020204030204" pitchFamily="34" charset="0"/>
              </a:rPr>
              <a:t>future (UNCTAD WIR 2016)</a:t>
            </a:r>
          </a:p>
          <a:p>
            <a:pPr marL="566738" indent="-566738">
              <a:buFont typeface="Wingdings" panose="05000000000000000000" pitchFamily="2" charset="2"/>
              <a:buChar char="v"/>
            </a:pPr>
            <a:r>
              <a:rPr lang="en-US" sz="2200" dirty="0" smtClean="0">
                <a:solidFill>
                  <a:srgbClr val="002060"/>
                </a:solidFill>
                <a:latin typeface="Calibri" panose="020F0502020204030204" pitchFamily="34" charset="0"/>
              </a:rPr>
              <a:t>Risk perceptions of potential investors are still high</a:t>
            </a:r>
          </a:p>
          <a:p>
            <a:pPr marL="566738" indent="-566738">
              <a:buFont typeface="Wingdings" panose="05000000000000000000" pitchFamily="2" charset="2"/>
              <a:buChar char="v"/>
            </a:pPr>
            <a:r>
              <a:rPr lang="en-US" sz="2200" dirty="0" smtClean="0">
                <a:solidFill>
                  <a:srgbClr val="002060"/>
                </a:solidFill>
                <a:latin typeface="Calibri" panose="020F0502020204030204" pitchFamily="34" charset="0"/>
              </a:rPr>
              <a:t>South-South </a:t>
            </a:r>
            <a:r>
              <a:rPr lang="en-US" sz="2200" dirty="0">
                <a:solidFill>
                  <a:srgbClr val="002060"/>
                </a:solidFill>
                <a:latin typeface="Calibri" panose="020F0502020204030204" pitchFamily="34" charset="0"/>
              </a:rPr>
              <a:t>FDI can play a major role in </a:t>
            </a:r>
            <a:r>
              <a:rPr lang="en-US" sz="2200" dirty="0" smtClean="0">
                <a:solidFill>
                  <a:srgbClr val="002060"/>
                </a:solidFill>
                <a:latin typeface="Calibri" panose="020F0502020204030204" pitchFamily="34" charset="0"/>
              </a:rPr>
              <a:t>diversification</a:t>
            </a:r>
          </a:p>
          <a:p>
            <a:pPr marL="0" indent="0">
              <a:buNone/>
            </a:pPr>
            <a:r>
              <a:rPr lang="en-US" sz="2200" b="1" dirty="0" smtClean="0">
                <a:solidFill>
                  <a:srgbClr val="002060"/>
                </a:solidFill>
                <a:latin typeface="Calibri" panose="020F0502020204030204" pitchFamily="34" charset="0"/>
                <a:sym typeface="Wingdings" panose="05000000000000000000" pitchFamily="2" charset="2"/>
              </a:rPr>
              <a:t> </a:t>
            </a:r>
            <a:r>
              <a:rPr lang="en-US" sz="2200" b="1" dirty="0" smtClean="0">
                <a:solidFill>
                  <a:srgbClr val="002060"/>
                </a:solidFill>
                <a:latin typeface="Calibri" panose="020F0502020204030204" pitchFamily="34" charset="0"/>
              </a:rPr>
              <a:t>Need to attract “quality” investment </a:t>
            </a:r>
            <a:r>
              <a:rPr lang="en-US" sz="2200" dirty="0" smtClean="0">
                <a:solidFill>
                  <a:srgbClr val="002060"/>
                </a:solidFill>
                <a:latin typeface="Calibri" panose="020F0502020204030204" pitchFamily="34" charset="0"/>
              </a:rPr>
              <a:t>that fosters inclusive employment, skills, technology transfer and increased backward and forward linkages </a:t>
            </a:r>
            <a:endParaRPr lang="en-GB" sz="2200" dirty="0">
              <a:solidFill>
                <a:srgbClr val="002060"/>
              </a:solidFill>
              <a:latin typeface="Calibri" panose="020F0502020204030204" pitchFamily="34" charset="0"/>
            </a:endParaRPr>
          </a:p>
          <a:p>
            <a:pPr marL="566738" indent="-566738">
              <a:buFont typeface="Wingdings" panose="05000000000000000000" pitchFamily="2" charset="2"/>
              <a:buChar char="v"/>
            </a:pPr>
            <a:endParaRPr lang="en-GB" sz="2200" dirty="0">
              <a:solidFill>
                <a:srgbClr val="002060"/>
              </a:solidFill>
              <a:latin typeface="Calibri" panose="020F0502020204030204" pitchFamily="34" charset="0"/>
            </a:endParaRPr>
          </a:p>
        </p:txBody>
      </p:sp>
    </p:spTree>
    <p:extLst>
      <p:ext uri="{BB962C8B-B14F-4D97-AF65-F5344CB8AC3E}">
        <p14:creationId xmlns:p14="http://schemas.microsoft.com/office/powerpoint/2010/main" val="3142086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209550"/>
            <a:ext cx="8229600" cy="857250"/>
          </a:xfrm>
        </p:spPr>
        <p:txBody>
          <a:bodyPr>
            <a:normAutofit/>
          </a:bodyPr>
          <a:lstStyle/>
          <a:p>
            <a:r>
              <a:rPr lang="en-US" b="1" cap="none" dirty="0" smtClean="0">
                <a:solidFill>
                  <a:srgbClr val="0070C0"/>
                </a:solidFill>
                <a:latin typeface="Bell MT" panose="02020503060305020303" pitchFamily="18" charset="0"/>
              </a:rPr>
              <a:t>Challenges for attracting FDI</a:t>
            </a:r>
            <a:endParaRPr lang="en-GB" cap="none" dirty="0">
              <a:solidFill>
                <a:srgbClr val="0070C0"/>
              </a:solidFill>
            </a:endParaRPr>
          </a:p>
        </p:txBody>
      </p:sp>
      <p:sp>
        <p:nvSpPr>
          <p:cNvPr id="4" name="Content Placeholder 2"/>
          <p:cNvSpPr>
            <a:spLocks noGrp="1"/>
          </p:cNvSpPr>
          <p:nvPr>
            <p:ph idx="1"/>
          </p:nvPr>
        </p:nvSpPr>
        <p:spPr>
          <a:xfrm>
            <a:off x="304800" y="1123950"/>
            <a:ext cx="7239000" cy="3733800"/>
          </a:xfrm>
        </p:spPr>
        <p:txBody>
          <a:bodyPr>
            <a:normAutofit/>
          </a:bodyPr>
          <a:lstStyle/>
          <a:p>
            <a:pPr>
              <a:buFont typeface="Wingdings" panose="05000000000000000000" pitchFamily="2" charset="2"/>
              <a:buChar char="v"/>
            </a:pPr>
            <a:r>
              <a:rPr lang="en-US" sz="2300" b="1" dirty="0" smtClean="0">
                <a:solidFill>
                  <a:srgbClr val="002060"/>
                </a:solidFill>
                <a:latin typeface="Calibri" panose="020F0502020204030204" pitchFamily="34" charset="0"/>
              </a:rPr>
              <a:t>Limited </a:t>
            </a:r>
            <a:r>
              <a:rPr lang="en-US" sz="2300" b="1" dirty="0">
                <a:solidFill>
                  <a:srgbClr val="002060"/>
                </a:solidFill>
                <a:latin typeface="Calibri" panose="020F0502020204030204" pitchFamily="34" charset="0"/>
              </a:rPr>
              <a:t>effectiveness </a:t>
            </a:r>
            <a:r>
              <a:rPr lang="en-US" sz="2300" dirty="0">
                <a:solidFill>
                  <a:srgbClr val="002060"/>
                </a:solidFill>
                <a:latin typeface="Calibri" panose="020F0502020204030204" pitchFamily="34" charset="0"/>
              </a:rPr>
              <a:t>of Investment Promotion Agencies (IPAs) in many of the </a:t>
            </a:r>
            <a:r>
              <a:rPr lang="en-US" sz="2300" dirty="0" smtClean="0">
                <a:solidFill>
                  <a:srgbClr val="002060"/>
                </a:solidFill>
                <a:latin typeface="Calibri" panose="020F0502020204030204" pitchFamily="34" charset="0"/>
              </a:rPr>
              <a:t>LDCs</a:t>
            </a:r>
          </a:p>
          <a:p>
            <a:pPr>
              <a:buFont typeface="Wingdings" panose="05000000000000000000" pitchFamily="2" charset="2"/>
              <a:buChar char="v"/>
            </a:pPr>
            <a:r>
              <a:rPr lang="en-US" sz="2300" dirty="0">
                <a:solidFill>
                  <a:srgbClr val="002060"/>
                </a:solidFill>
                <a:latin typeface="Calibri" panose="020F0502020204030204" pitchFamily="34" charset="0"/>
              </a:rPr>
              <a:t>IPAs in LDCs at different </a:t>
            </a:r>
            <a:r>
              <a:rPr lang="en-US" sz="2300" b="1" dirty="0">
                <a:solidFill>
                  <a:srgbClr val="002060"/>
                </a:solidFill>
                <a:latin typeface="Calibri" panose="020F0502020204030204" pitchFamily="34" charset="0"/>
              </a:rPr>
              <a:t>levels of </a:t>
            </a:r>
            <a:r>
              <a:rPr lang="en-US" sz="2300" b="1" dirty="0" smtClean="0">
                <a:solidFill>
                  <a:srgbClr val="002060"/>
                </a:solidFill>
                <a:latin typeface="Calibri" panose="020F0502020204030204" pitchFamily="34" charset="0"/>
              </a:rPr>
              <a:t>maturity </a:t>
            </a:r>
          </a:p>
          <a:p>
            <a:pPr>
              <a:buFont typeface="Wingdings" panose="05000000000000000000" pitchFamily="2" charset="2"/>
              <a:buChar char="v"/>
            </a:pPr>
            <a:r>
              <a:rPr lang="en-US" sz="2300" b="1" dirty="0" smtClean="0">
                <a:solidFill>
                  <a:srgbClr val="002060"/>
                </a:solidFill>
                <a:latin typeface="Calibri" panose="020F0502020204030204" pitchFamily="34" charset="0"/>
              </a:rPr>
              <a:t>Information failures </a:t>
            </a:r>
            <a:r>
              <a:rPr lang="en-US" sz="2300" dirty="0" smtClean="0">
                <a:solidFill>
                  <a:srgbClr val="002060"/>
                </a:solidFill>
                <a:latin typeface="Calibri" panose="020F0502020204030204" pitchFamily="34" charset="0"/>
              </a:rPr>
              <a:t>(lack </a:t>
            </a:r>
            <a:r>
              <a:rPr lang="en-US" sz="2300" dirty="0">
                <a:solidFill>
                  <a:srgbClr val="002060"/>
                </a:solidFill>
                <a:latin typeface="Calibri" panose="020F0502020204030204" pitchFamily="34" charset="0"/>
              </a:rPr>
              <a:t>of capacity, accurate and timely information lead to high risk assessments) </a:t>
            </a:r>
          </a:p>
          <a:p>
            <a:pPr>
              <a:buFont typeface="Wingdings" panose="05000000000000000000" pitchFamily="2" charset="2"/>
              <a:buChar char="v"/>
            </a:pPr>
            <a:r>
              <a:rPr lang="en-US" sz="2300" b="1" dirty="0" smtClean="0">
                <a:solidFill>
                  <a:srgbClr val="002060"/>
                </a:solidFill>
                <a:latin typeface="Calibri" panose="020F0502020204030204" pitchFamily="34" charset="0"/>
              </a:rPr>
              <a:t>LDC </a:t>
            </a:r>
            <a:r>
              <a:rPr lang="en-US" sz="2300" b="1" dirty="0">
                <a:solidFill>
                  <a:srgbClr val="002060"/>
                </a:solidFill>
                <a:latin typeface="Calibri" panose="020F0502020204030204" pitchFamily="34" charset="0"/>
              </a:rPr>
              <a:t>entrepreneurs </a:t>
            </a:r>
            <a:r>
              <a:rPr lang="en-US" sz="2300" dirty="0">
                <a:solidFill>
                  <a:srgbClr val="002060"/>
                </a:solidFill>
                <a:latin typeface="Calibri" panose="020F0502020204030204" pitchFamily="34" charset="0"/>
              </a:rPr>
              <a:t>have capacity and information limitations </a:t>
            </a:r>
            <a:r>
              <a:rPr lang="en-US" sz="2300" dirty="0" smtClean="0">
                <a:solidFill>
                  <a:srgbClr val="002060"/>
                </a:solidFill>
                <a:latin typeface="Calibri" panose="020F0502020204030204" pitchFamily="34" charset="0"/>
              </a:rPr>
              <a:t>when seeking investment and technology partners</a:t>
            </a:r>
          </a:p>
        </p:txBody>
      </p:sp>
    </p:spTree>
    <p:extLst>
      <p:ext uri="{BB962C8B-B14F-4D97-AF65-F5344CB8AC3E}">
        <p14:creationId xmlns:p14="http://schemas.microsoft.com/office/powerpoint/2010/main" val="31420865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9050" y="0"/>
            <a:ext cx="7905750" cy="857250"/>
          </a:xfrm>
        </p:spPr>
        <p:txBody>
          <a:bodyPr>
            <a:normAutofit/>
          </a:bodyPr>
          <a:lstStyle/>
          <a:p>
            <a:r>
              <a:rPr lang="en-US" b="1" cap="none" dirty="0" smtClean="0">
                <a:solidFill>
                  <a:srgbClr val="0070C0"/>
                </a:solidFill>
                <a:latin typeface="Bell MT" panose="02020503060305020303" pitchFamily="18" charset="0"/>
              </a:rPr>
              <a:t>Strategic Approaches of IPAs</a:t>
            </a:r>
            <a:endParaRPr lang="en-GB" cap="none" dirty="0">
              <a:solidFill>
                <a:srgbClr val="0070C0"/>
              </a:solidFill>
            </a:endParaRPr>
          </a:p>
        </p:txBody>
      </p:sp>
      <p:sp>
        <p:nvSpPr>
          <p:cNvPr id="5" name="Content Placeholder 2"/>
          <p:cNvSpPr txBox="1">
            <a:spLocks/>
          </p:cNvSpPr>
          <p:nvPr/>
        </p:nvSpPr>
        <p:spPr>
          <a:xfrm>
            <a:off x="152400" y="971551"/>
            <a:ext cx="7696200" cy="37338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66738" indent="-566738">
              <a:buFont typeface="Wingdings" panose="05000000000000000000" pitchFamily="2" charset="2"/>
              <a:buChar char="v"/>
            </a:pPr>
            <a:r>
              <a:rPr lang="en-US" sz="2200" dirty="0" smtClean="0">
                <a:solidFill>
                  <a:srgbClr val="002060"/>
                </a:solidFill>
                <a:latin typeface="Calibri" panose="020F0502020204030204" pitchFamily="34" charset="0"/>
              </a:rPr>
              <a:t>Adopt a </a:t>
            </a:r>
            <a:r>
              <a:rPr lang="en-US" sz="2200" b="1" dirty="0" smtClean="0">
                <a:solidFill>
                  <a:srgbClr val="002060"/>
                </a:solidFill>
                <a:latin typeface="Calibri" panose="020F0502020204030204" pitchFamily="34" charset="0"/>
              </a:rPr>
              <a:t>spatial approach </a:t>
            </a:r>
            <a:r>
              <a:rPr lang="en-US" sz="2200" dirty="0" smtClean="0">
                <a:solidFill>
                  <a:srgbClr val="002060"/>
                </a:solidFill>
                <a:latin typeface="Calibri" panose="020F0502020204030204" pitchFamily="34" charset="0"/>
              </a:rPr>
              <a:t>to investment promotion - providing information about specific regions, industrial corridors etc. </a:t>
            </a:r>
          </a:p>
          <a:p>
            <a:pPr marL="566738" indent="-566738">
              <a:buFont typeface="Wingdings" panose="05000000000000000000" pitchFamily="2" charset="2"/>
              <a:buChar char="v"/>
            </a:pPr>
            <a:r>
              <a:rPr lang="en-US" sz="2200" dirty="0" smtClean="0">
                <a:solidFill>
                  <a:srgbClr val="002060"/>
                </a:solidFill>
                <a:latin typeface="Calibri" panose="020F0502020204030204" pitchFamily="34" charset="0"/>
              </a:rPr>
              <a:t>Providing relevant, accurate and timely </a:t>
            </a:r>
            <a:r>
              <a:rPr lang="en-US" sz="2200" b="1" dirty="0" smtClean="0">
                <a:solidFill>
                  <a:srgbClr val="002060"/>
                </a:solidFill>
                <a:latin typeface="Calibri" panose="020F0502020204030204" pitchFamily="34" charset="0"/>
              </a:rPr>
              <a:t>information</a:t>
            </a:r>
            <a:r>
              <a:rPr lang="en-US" sz="2200" dirty="0" smtClean="0">
                <a:solidFill>
                  <a:srgbClr val="002060"/>
                </a:solidFill>
                <a:latin typeface="Calibri" panose="020F0502020204030204" pitchFamily="34" charset="0"/>
              </a:rPr>
              <a:t> to potential  investors (including SMEs)</a:t>
            </a:r>
          </a:p>
          <a:p>
            <a:pPr marL="566738" indent="-566738">
              <a:buFont typeface="Wingdings" panose="05000000000000000000" pitchFamily="2" charset="2"/>
              <a:buChar char="v"/>
            </a:pPr>
            <a:r>
              <a:rPr lang="en-US" sz="2200" dirty="0" smtClean="0">
                <a:solidFill>
                  <a:srgbClr val="002060"/>
                </a:solidFill>
                <a:latin typeface="Calibri" panose="020F0502020204030204" pitchFamily="34" charset="0"/>
              </a:rPr>
              <a:t>More elaborate investment promotion programs to </a:t>
            </a:r>
            <a:r>
              <a:rPr lang="en-US" sz="2200" b="1" dirty="0" smtClean="0">
                <a:solidFill>
                  <a:srgbClr val="002060"/>
                </a:solidFill>
                <a:latin typeface="Calibri" panose="020F0502020204030204" pitchFamily="34" charset="0"/>
              </a:rPr>
              <a:t>increase benefits of FDI</a:t>
            </a:r>
          </a:p>
          <a:p>
            <a:pPr marL="566738" indent="-566738">
              <a:buFont typeface="Wingdings" panose="05000000000000000000" pitchFamily="2" charset="2"/>
              <a:buChar char="v"/>
            </a:pPr>
            <a:r>
              <a:rPr lang="en-US" sz="2200" dirty="0" smtClean="0">
                <a:solidFill>
                  <a:srgbClr val="002060"/>
                </a:solidFill>
                <a:latin typeface="Calibri" panose="020F0502020204030204" pitchFamily="34" charset="0"/>
              </a:rPr>
              <a:t>IPAs to become focal points for broader regulatory reforms and investment facilitation activities</a:t>
            </a:r>
          </a:p>
          <a:p>
            <a:pPr marL="566738" indent="-566738">
              <a:buFont typeface="Wingdings" panose="05000000000000000000" pitchFamily="2" charset="2"/>
              <a:buChar char="v"/>
            </a:pPr>
            <a:r>
              <a:rPr lang="en-US" sz="2200" dirty="0" smtClean="0">
                <a:solidFill>
                  <a:srgbClr val="002060"/>
                </a:solidFill>
                <a:latin typeface="Calibri" panose="020F0502020204030204" pitchFamily="34" charset="0"/>
              </a:rPr>
              <a:t>IPA </a:t>
            </a:r>
            <a:r>
              <a:rPr lang="en-US" sz="2200" b="1" dirty="0" smtClean="0">
                <a:solidFill>
                  <a:srgbClr val="002060"/>
                </a:solidFill>
                <a:latin typeface="Calibri" panose="020F0502020204030204" pitchFamily="34" charset="0"/>
              </a:rPr>
              <a:t>aftercare services </a:t>
            </a:r>
            <a:r>
              <a:rPr lang="en-US" sz="2200" dirty="0" smtClean="0">
                <a:solidFill>
                  <a:srgbClr val="002060"/>
                </a:solidFill>
                <a:latin typeface="Calibri" panose="020F0502020204030204" pitchFamily="34" charset="0"/>
              </a:rPr>
              <a:t>– forge long term strategic partnerships with investors </a:t>
            </a:r>
            <a:endParaRPr lang="en-GB" sz="2800" dirty="0" smtClean="0">
              <a:solidFill>
                <a:srgbClr val="002060"/>
              </a:solidFill>
            </a:endParaRPr>
          </a:p>
          <a:p>
            <a:pPr marL="566738" indent="-566738">
              <a:buFont typeface="Wingdings" panose="05000000000000000000" pitchFamily="2" charset="2"/>
              <a:buChar char="v"/>
            </a:pPr>
            <a:endParaRPr lang="en-US" sz="2800" dirty="0" smtClean="0"/>
          </a:p>
          <a:p>
            <a:pPr marL="566738" indent="-566738">
              <a:buFont typeface="Wingdings" panose="05000000000000000000" pitchFamily="2" charset="2"/>
              <a:buChar char="v"/>
            </a:pPr>
            <a:endParaRPr lang="en-US" sz="2800" dirty="0" smtClean="0"/>
          </a:p>
          <a:p>
            <a:pPr marL="0" indent="0">
              <a:buNone/>
            </a:pPr>
            <a:endParaRPr lang="en-US" sz="2800" dirty="0" smtClean="0"/>
          </a:p>
          <a:p>
            <a:pPr marL="566738" indent="-566738">
              <a:buFont typeface="Wingdings" panose="05000000000000000000" pitchFamily="2" charset="2"/>
              <a:buChar char="v"/>
            </a:pPr>
            <a:endParaRPr lang="en-US" dirty="0" smtClean="0"/>
          </a:p>
          <a:p>
            <a:pPr marL="566738" indent="-566738">
              <a:buFont typeface="Wingdings" panose="05000000000000000000" pitchFamily="2" charset="2"/>
              <a:buChar char="v"/>
            </a:pPr>
            <a:endParaRPr lang="en-GB" dirty="0"/>
          </a:p>
        </p:txBody>
      </p:sp>
    </p:spTree>
    <p:extLst>
      <p:ext uri="{BB962C8B-B14F-4D97-AF65-F5344CB8AC3E}">
        <p14:creationId xmlns:p14="http://schemas.microsoft.com/office/powerpoint/2010/main" val="3142086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133350"/>
            <a:ext cx="6553200" cy="857250"/>
          </a:xfrm>
        </p:spPr>
        <p:txBody>
          <a:bodyPr>
            <a:normAutofit fontScale="90000"/>
          </a:bodyPr>
          <a:lstStyle/>
          <a:p>
            <a:r>
              <a:rPr lang="en-US" b="1" cap="none" dirty="0" smtClean="0">
                <a:solidFill>
                  <a:srgbClr val="0070C0"/>
                </a:solidFill>
                <a:latin typeface="Bell MT" panose="02020503060305020303" pitchFamily="18" charset="0"/>
              </a:rPr>
              <a:t>Objectives of capacity </a:t>
            </a:r>
            <a:br>
              <a:rPr lang="en-US" b="1" cap="none" dirty="0" smtClean="0">
                <a:solidFill>
                  <a:srgbClr val="0070C0"/>
                </a:solidFill>
                <a:latin typeface="Bell MT" panose="02020503060305020303" pitchFamily="18" charset="0"/>
              </a:rPr>
            </a:br>
            <a:r>
              <a:rPr lang="en-US" b="1" cap="none" dirty="0" smtClean="0">
                <a:solidFill>
                  <a:srgbClr val="0070C0"/>
                </a:solidFill>
                <a:latin typeface="Bell MT" panose="02020503060305020303" pitchFamily="18" charset="0"/>
              </a:rPr>
              <a:t>development </a:t>
            </a:r>
            <a:r>
              <a:rPr lang="en-US" b="1" cap="none" dirty="0" err="1" smtClean="0">
                <a:solidFill>
                  <a:srgbClr val="0070C0"/>
                </a:solidFill>
                <a:latin typeface="Bell MT" panose="02020503060305020303" pitchFamily="18" charset="0"/>
              </a:rPr>
              <a:t>programme</a:t>
            </a:r>
            <a:endParaRPr lang="en-GB" cap="none" dirty="0">
              <a:solidFill>
                <a:srgbClr val="0070C0"/>
              </a:solidFill>
            </a:endParaRPr>
          </a:p>
        </p:txBody>
      </p:sp>
      <p:graphicFrame>
        <p:nvGraphicFramePr>
          <p:cNvPr id="5" name="Diagram 4"/>
          <p:cNvGraphicFramePr/>
          <p:nvPr>
            <p:extLst>
              <p:ext uri="{D42A27DB-BD31-4B8C-83A1-F6EECF244321}">
                <p14:modId xmlns:p14="http://schemas.microsoft.com/office/powerpoint/2010/main" val="4280667195"/>
              </p:ext>
            </p:extLst>
          </p:nvPr>
        </p:nvGraphicFramePr>
        <p:xfrm>
          <a:off x="457200" y="742950"/>
          <a:ext cx="76962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2086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N-OHRLLS">
      <a:majorFont>
        <a:latin typeface="HelveticaNeueLT Std"/>
        <a:ea typeface=""/>
        <a:cs typeface=""/>
      </a:majorFont>
      <a:minorFont>
        <a:latin typeface="HelveticaNeueLT St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159</TotalTime>
  <Words>439</Words>
  <Application>Microsoft Office PowerPoint</Application>
  <PresentationFormat>On-screen Show (16:9)</PresentationFormat>
  <Paragraphs>42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Template</vt:lpstr>
      <vt:lpstr>PowerPoint Presentation</vt:lpstr>
      <vt:lpstr>Background</vt:lpstr>
      <vt:lpstr>Foreign Direct Investment – LDCs</vt:lpstr>
      <vt:lpstr>PowerPoint Presentation</vt:lpstr>
      <vt:lpstr>Announced greenfield FDI Project by industry/region (2015-2016) - mill US</vt:lpstr>
      <vt:lpstr>Mixed prospects for FDI in LDCs</vt:lpstr>
      <vt:lpstr>Challenges for attracting FDI</vt:lpstr>
      <vt:lpstr>Strategic Approaches of IPAs</vt:lpstr>
      <vt:lpstr>Objectives of capacity  development programme</vt:lpstr>
      <vt:lpstr>Thank you</vt:lpstr>
    </vt:vector>
  </TitlesOfParts>
  <Company>United Nations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 Stoddard</dc:creator>
  <cp:lastModifiedBy>GERTAN, Shirel</cp:lastModifiedBy>
  <cp:revision>58</cp:revision>
  <dcterms:created xsi:type="dcterms:W3CDTF">2015-02-02T14:59:42Z</dcterms:created>
  <dcterms:modified xsi:type="dcterms:W3CDTF">2017-12-01T09:48:17Z</dcterms:modified>
</cp:coreProperties>
</file>