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</p:sldMasterIdLst>
  <p:notesMasterIdLst>
    <p:notesMasterId r:id="rId19"/>
  </p:notesMasterIdLst>
  <p:handoutMasterIdLst>
    <p:handoutMasterId r:id="rId20"/>
  </p:handoutMasterIdLst>
  <p:sldIdLst>
    <p:sldId id="287" r:id="rId3"/>
    <p:sldId id="300" r:id="rId4"/>
    <p:sldId id="303" r:id="rId5"/>
    <p:sldId id="288" r:id="rId6"/>
    <p:sldId id="304" r:id="rId7"/>
    <p:sldId id="299" r:id="rId8"/>
    <p:sldId id="295" r:id="rId9"/>
    <p:sldId id="289" r:id="rId10"/>
    <p:sldId id="290" r:id="rId11"/>
    <p:sldId id="291" r:id="rId12"/>
    <p:sldId id="292" r:id="rId13"/>
    <p:sldId id="293" r:id="rId14"/>
    <p:sldId id="298" r:id="rId15"/>
    <p:sldId id="302" r:id="rId16"/>
    <p:sldId id="305" r:id="rId17"/>
    <p:sldId id="277" r:id="rId18"/>
  </p:sldIdLst>
  <p:sldSz cx="9144000" cy="6858000" type="screen4x3"/>
  <p:notesSz cx="6810375" cy="9942513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3EB"/>
    <a:srgbClr val="66B42D"/>
    <a:srgbClr val="4C1966"/>
    <a:srgbClr val="880E1B"/>
    <a:srgbClr val="336A24"/>
    <a:srgbClr val="183111"/>
    <a:srgbClr val="3E802C"/>
    <a:srgbClr val="45912D"/>
    <a:srgbClr val="C55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3" autoAdjust="0"/>
    <p:restoredTop sz="78580" autoAdjust="0"/>
  </p:normalViewPr>
  <p:slideViewPr>
    <p:cSldViewPr>
      <p:cViewPr>
        <p:scale>
          <a:sx n="84" d="100"/>
          <a:sy n="84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04" y="-12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74B5A-5E89-2C45-8545-68386F6C0A14}" type="doc">
      <dgm:prSet loTypeId="urn:microsoft.com/office/officeart/2005/8/layout/vProcess5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09B034-28E8-634D-945B-3C2ABA72445F}">
      <dgm:prSet custT="1"/>
      <dgm:spPr>
        <a:solidFill>
          <a:srgbClr val="144594"/>
        </a:solidFill>
      </dgm:spPr>
      <dgm:t>
        <a:bodyPr/>
        <a:lstStyle/>
        <a:p>
          <a:pPr rtl="0"/>
          <a:r>
            <a:rPr lang="en-US" sz="1800" b="1" dirty="0" smtClean="0">
              <a:latin typeface="Calibri"/>
              <a:cs typeface="Calibri"/>
            </a:rPr>
            <a:t>Accelerate the momentum of industrialization</a:t>
          </a:r>
          <a:endParaRPr lang="en-US" sz="1800" b="1" dirty="0">
            <a:latin typeface="Calibri"/>
            <a:cs typeface="Calibri"/>
          </a:endParaRPr>
        </a:p>
      </dgm:t>
    </dgm:pt>
    <dgm:pt modelId="{952F2EFF-5671-EC4E-B6CB-D903CC59712D}" type="parTrans" cxnId="{53F99EB5-0174-DC47-A2A2-F5AC7AEB2667}">
      <dgm:prSet/>
      <dgm:spPr/>
      <dgm:t>
        <a:bodyPr/>
        <a:lstStyle/>
        <a:p>
          <a:endParaRPr lang="en-US"/>
        </a:p>
      </dgm:t>
    </dgm:pt>
    <dgm:pt modelId="{931C66B2-B5A0-1D45-832E-74EE9D95E92C}" type="sibTrans" cxnId="{53F99EB5-0174-DC47-A2A2-F5AC7AEB2667}">
      <dgm:prSet/>
      <dgm:spPr/>
      <dgm:t>
        <a:bodyPr/>
        <a:lstStyle/>
        <a:p>
          <a:endParaRPr lang="en-US"/>
        </a:p>
      </dgm:t>
    </dgm:pt>
    <dgm:pt modelId="{65087C1C-5B3B-194D-9005-DDC70B0B1393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1800" b="1" dirty="0" smtClean="0">
              <a:latin typeface="Calibri"/>
              <a:cs typeface="Calibri"/>
            </a:rPr>
            <a:t>Create more development impact</a:t>
          </a:r>
          <a:endParaRPr lang="en-US" sz="1800" b="1" dirty="0">
            <a:latin typeface="Calibri"/>
            <a:cs typeface="Calibri"/>
          </a:endParaRPr>
        </a:p>
      </dgm:t>
    </dgm:pt>
    <dgm:pt modelId="{44C4960D-F520-8C49-A28A-DA28FA6D6F9B}" type="parTrans" cxnId="{5F87637B-B0C0-E142-94C1-AA50BB65BC3D}">
      <dgm:prSet/>
      <dgm:spPr/>
      <dgm:t>
        <a:bodyPr/>
        <a:lstStyle/>
        <a:p>
          <a:endParaRPr lang="en-US"/>
        </a:p>
      </dgm:t>
    </dgm:pt>
    <dgm:pt modelId="{43B49280-0A91-7B4A-B4DA-4BD7439B98DA}" type="sibTrans" cxnId="{5F87637B-B0C0-E142-94C1-AA50BB65BC3D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E31A2097-5525-314B-AD23-8FEDFC8081EB}">
      <dgm:prSet custT="1"/>
      <dgm:spPr>
        <a:solidFill>
          <a:schemeClr val="tx1"/>
        </a:solidFill>
      </dgm:spPr>
      <dgm:t>
        <a:bodyPr/>
        <a:lstStyle/>
        <a:p>
          <a:pPr rtl="0">
            <a:lnSpc>
              <a:spcPct val="90000"/>
            </a:lnSpc>
          </a:pPr>
          <a:r>
            <a:rPr lang="en-US" sz="1800" b="1" dirty="0" smtClean="0">
              <a:latin typeface="Calibri"/>
              <a:cs typeface="Calibri"/>
            </a:rPr>
            <a:t>Assert the relevance of UNIDO as an influential agent of change for industrialization</a:t>
          </a:r>
          <a:endParaRPr lang="en-US" sz="1800" b="1" dirty="0">
            <a:latin typeface="Calibri"/>
            <a:cs typeface="Calibri"/>
          </a:endParaRPr>
        </a:p>
      </dgm:t>
    </dgm:pt>
    <dgm:pt modelId="{ACA7436D-B020-8E4C-B1D6-F35513A6E9A2}" type="parTrans" cxnId="{6C7CAD4D-D3ED-E849-BD73-AD236765874C}">
      <dgm:prSet/>
      <dgm:spPr/>
      <dgm:t>
        <a:bodyPr/>
        <a:lstStyle/>
        <a:p>
          <a:endParaRPr lang="en-US"/>
        </a:p>
      </dgm:t>
    </dgm:pt>
    <dgm:pt modelId="{944C26E4-C166-7A45-AA8B-34B8EFFDE5CF}" type="sibTrans" cxnId="{6C7CAD4D-D3ED-E849-BD73-AD236765874C}">
      <dgm:prSet/>
      <dgm:spPr/>
      <dgm:t>
        <a:bodyPr/>
        <a:lstStyle/>
        <a:p>
          <a:endParaRPr lang="en-US"/>
        </a:p>
      </dgm:t>
    </dgm:pt>
    <dgm:pt modelId="{B7AD7C13-BEF2-B545-93C3-D58F4B3E474B}" type="pres">
      <dgm:prSet presAssocID="{3F574B5A-5E89-2C45-8545-68386F6C0A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54476-F004-3A49-8A5E-F9A0E63F7032}" type="pres">
      <dgm:prSet presAssocID="{3F574B5A-5E89-2C45-8545-68386F6C0A14}" presName="dummyMaxCanvas" presStyleCnt="0">
        <dgm:presLayoutVars/>
      </dgm:prSet>
      <dgm:spPr/>
    </dgm:pt>
    <dgm:pt modelId="{063DE004-D274-F34B-9E7A-1FEF263EF309}" type="pres">
      <dgm:prSet presAssocID="{3F574B5A-5E89-2C45-8545-68386F6C0A1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8E69C-E6AF-EB4C-96DE-D41202FC630B}" type="pres">
      <dgm:prSet presAssocID="{3F574B5A-5E89-2C45-8545-68386F6C0A1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4FF38-BBA8-864C-8E46-2191746FADA9}" type="pres">
      <dgm:prSet presAssocID="{3F574B5A-5E89-2C45-8545-68386F6C0A1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ADC5E-9066-1C4E-A399-BD329817F71F}" type="pres">
      <dgm:prSet presAssocID="{3F574B5A-5E89-2C45-8545-68386F6C0A1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2D7BA-B831-1C43-BFA0-49C94CF9C11F}" type="pres">
      <dgm:prSet presAssocID="{3F574B5A-5E89-2C45-8545-68386F6C0A1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40985-FAA0-F441-A986-D5699BB8B65C}" type="pres">
      <dgm:prSet presAssocID="{3F574B5A-5E89-2C45-8545-68386F6C0A1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A2996-EFF5-1E48-B360-E1D80F64F507}" type="pres">
      <dgm:prSet presAssocID="{3F574B5A-5E89-2C45-8545-68386F6C0A1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DE6FB-3768-8641-8383-3834E962322B}" type="pres">
      <dgm:prSet presAssocID="{3F574B5A-5E89-2C45-8545-68386F6C0A1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986A1-0D0C-42FE-916E-004EB876B6E0}" type="presOf" srcId="{3F574B5A-5E89-2C45-8545-68386F6C0A14}" destId="{B7AD7C13-BEF2-B545-93C3-D58F4B3E474B}" srcOrd="0" destOrd="0" presId="urn:microsoft.com/office/officeart/2005/8/layout/vProcess5"/>
    <dgm:cxn modelId="{5F87637B-B0C0-E142-94C1-AA50BB65BC3D}" srcId="{3F574B5A-5E89-2C45-8545-68386F6C0A14}" destId="{65087C1C-5B3B-194D-9005-DDC70B0B1393}" srcOrd="1" destOrd="0" parTransId="{44C4960D-F520-8C49-A28A-DA28FA6D6F9B}" sibTransId="{43B49280-0A91-7B4A-B4DA-4BD7439B98DA}"/>
    <dgm:cxn modelId="{0E57240F-9440-4CB4-9C5D-8BAC29A26A85}" type="presOf" srcId="{931C66B2-B5A0-1D45-832E-74EE9D95E92C}" destId="{436ADC5E-9066-1C4E-A399-BD329817F71F}" srcOrd="0" destOrd="0" presId="urn:microsoft.com/office/officeart/2005/8/layout/vProcess5"/>
    <dgm:cxn modelId="{6C7CAD4D-D3ED-E849-BD73-AD236765874C}" srcId="{3F574B5A-5E89-2C45-8545-68386F6C0A14}" destId="{E31A2097-5525-314B-AD23-8FEDFC8081EB}" srcOrd="2" destOrd="0" parTransId="{ACA7436D-B020-8E4C-B1D6-F35513A6E9A2}" sibTransId="{944C26E4-C166-7A45-AA8B-34B8EFFDE5CF}"/>
    <dgm:cxn modelId="{7A405FE6-ADB1-451D-8D51-D6BC1EEC1D1F}" type="presOf" srcId="{E31A2097-5525-314B-AD23-8FEDFC8081EB}" destId="{75A4FF38-BBA8-864C-8E46-2191746FADA9}" srcOrd="0" destOrd="0" presId="urn:microsoft.com/office/officeart/2005/8/layout/vProcess5"/>
    <dgm:cxn modelId="{0AF4920D-9389-477A-97E9-D74A4425ACB6}" type="presOf" srcId="{43B49280-0A91-7B4A-B4DA-4BD7439B98DA}" destId="{8812D7BA-B831-1C43-BFA0-49C94CF9C11F}" srcOrd="0" destOrd="0" presId="urn:microsoft.com/office/officeart/2005/8/layout/vProcess5"/>
    <dgm:cxn modelId="{3B874B69-74DE-4E25-B2CA-DF06EE260A78}" type="presOf" srcId="{65087C1C-5B3B-194D-9005-DDC70B0B1393}" destId="{E03A2996-EFF5-1E48-B360-E1D80F64F507}" srcOrd="1" destOrd="0" presId="urn:microsoft.com/office/officeart/2005/8/layout/vProcess5"/>
    <dgm:cxn modelId="{70996DB6-8F1C-4B5D-859B-4A7D1CCD6F32}" type="presOf" srcId="{65087C1C-5B3B-194D-9005-DDC70B0B1393}" destId="{B028E69C-E6AF-EB4C-96DE-D41202FC630B}" srcOrd="0" destOrd="0" presId="urn:microsoft.com/office/officeart/2005/8/layout/vProcess5"/>
    <dgm:cxn modelId="{53F99EB5-0174-DC47-A2A2-F5AC7AEB2667}" srcId="{3F574B5A-5E89-2C45-8545-68386F6C0A14}" destId="{BA09B034-28E8-634D-945B-3C2ABA72445F}" srcOrd="0" destOrd="0" parTransId="{952F2EFF-5671-EC4E-B6CB-D903CC59712D}" sibTransId="{931C66B2-B5A0-1D45-832E-74EE9D95E92C}"/>
    <dgm:cxn modelId="{67CF8F92-F444-4614-949F-E0BDF792D3CD}" type="presOf" srcId="{BA09B034-28E8-634D-945B-3C2ABA72445F}" destId="{94940985-FAA0-F441-A986-D5699BB8B65C}" srcOrd="1" destOrd="0" presId="urn:microsoft.com/office/officeart/2005/8/layout/vProcess5"/>
    <dgm:cxn modelId="{E4F9522B-7FAB-416B-84CE-E4F9E8037B95}" type="presOf" srcId="{E31A2097-5525-314B-AD23-8FEDFC8081EB}" destId="{2E4DE6FB-3768-8641-8383-3834E962322B}" srcOrd="1" destOrd="0" presId="urn:microsoft.com/office/officeart/2005/8/layout/vProcess5"/>
    <dgm:cxn modelId="{FF08BCE8-B7B5-4287-8C39-53C153D2EA38}" type="presOf" srcId="{BA09B034-28E8-634D-945B-3C2ABA72445F}" destId="{063DE004-D274-F34B-9E7A-1FEF263EF309}" srcOrd="0" destOrd="0" presId="urn:microsoft.com/office/officeart/2005/8/layout/vProcess5"/>
    <dgm:cxn modelId="{FB9A445F-9B4E-4BA9-AA4F-13C49723B94F}" type="presParOf" srcId="{B7AD7C13-BEF2-B545-93C3-D58F4B3E474B}" destId="{3B654476-F004-3A49-8A5E-F9A0E63F7032}" srcOrd="0" destOrd="0" presId="urn:microsoft.com/office/officeart/2005/8/layout/vProcess5"/>
    <dgm:cxn modelId="{545DB02A-5D3A-49F3-A086-B68D10538F35}" type="presParOf" srcId="{B7AD7C13-BEF2-B545-93C3-D58F4B3E474B}" destId="{063DE004-D274-F34B-9E7A-1FEF263EF309}" srcOrd="1" destOrd="0" presId="urn:microsoft.com/office/officeart/2005/8/layout/vProcess5"/>
    <dgm:cxn modelId="{DEC0B988-820F-4387-96BC-5302CE660E01}" type="presParOf" srcId="{B7AD7C13-BEF2-B545-93C3-D58F4B3E474B}" destId="{B028E69C-E6AF-EB4C-96DE-D41202FC630B}" srcOrd="2" destOrd="0" presId="urn:microsoft.com/office/officeart/2005/8/layout/vProcess5"/>
    <dgm:cxn modelId="{6D3CD984-0B02-4EB8-943C-CF24B2A1C3F7}" type="presParOf" srcId="{B7AD7C13-BEF2-B545-93C3-D58F4B3E474B}" destId="{75A4FF38-BBA8-864C-8E46-2191746FADA9}" srcOrd="3" destOrd="0" presId="urn:microsoft.com/office/officeart/2005/8/layout/vProcess5"/>
    <dgm:cxn modelId="{821D3A0E-9C73-476A-B6F9-B9AFA4DD872E}" type="presParOf" srcId="{B7AD7C13-BEF2-B545-93C3-D58F4B3E474B}" destId="{436ADC5E-9066-1C4E-A399-BD329817F71F}" srcOrd="4" destOrd="0" presId="urn:microsoft.com/office/officeart/2005/8/layout/vProcess5"/>
    <dgm:cxn modelId="{17A56568-19E1-4AC1-A7E3-9BCE7C23AC54}" type="presParOf" srcId="{B7AD7C13-BEF2-B545-93C3-D58F4B3E474B}" destId="{8812D7BA-B831-1C43-BFA0-49C94CF9C11F}" srcOrd="5" destOrd="0" presId="urn:microsoft.com/office/officeart/2005/8/layout/vProcess5"/>
    <dgm:cxn modelId="{13F2C910-8F93-4473-BD34-C506BADE2754}" type="presParOf" srcId="{B7AD7C13-BEF2-B545-93C3-D58F4B3E474B}" destId="{94940985-FAA0-F441-A986-D5699BB8B65C}" srcOrd="6" destOrd="0" presId="urn:microsoft.com/office/officeart/2005/8/layout/vProcess5"/>
    <dgm:cxn modelId="{9AE9A4E6-55F0-400F-8F60-E3F18D09462F}" type="presParOf" srcId="{B7AD7C13-BEF2-B545-93C3-D58F4B3E474B}" destId="{E03A2996-EFF5-1E48-B360-E1D80F64F507}" srcOrd="7" destOrd="0" presId="urn:microsoft.com/office/officeart/2005/8/layout/vProcess5"/>
    <dgm:cxn modelId="{95D89DEE-A93F-4B68-BE02-09AF0117338B}" type="presParOf" srcId="{B7AD7C13-BEF2-B545-93C3-D58F4B3E474B}" destId="{2E4DE6FB-3768-8641-8383-3834E962322B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A047D-0DCA-7849-8B35-F8350E2AD6FD}" type="doc">
      <dgm:prSet loTypeId="urn:microsoft.com/office/officeart/2005/8/layout/chevron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CF9A7-1850-614D-8958-F0D1FCDD4CB9}">
      <dgm:prSet phldrT="[Text]" custT="1"/>
      <dgm:spPr>
        <a:solidFill>
          <a:srgbClr val="144594"/>
        </a:solidFill>
      </dgm:spPr>
      <dgm:t>
        <a:bodyPr/>
        <a:lstStyle/>
        <a:p>
          <a:pPr>
            <a:lnSpc>
              <a:spcPct val="70000"/>
            </a:lnSpc>
          </a:pPr>
          <a:endParaRPr lang="en-US" sz="1500" b="1" dirty="0">
            <a:solidFill>
              <a:schemeClr val="tx2">
                <a:lumMod val="50000"/>
              </a:schemeClr>
            </a:solidFill>
            <a:effectLst/>
            <a:latin typeface="Calibri"/>
            <a:cs typeface="Calibri"/>
          </a:endParaRPr>
        </a:p>
      </dgm:t>
    </dgm:pt>
    <dgm:pt modelId="{FEFF47EB-679D-8C4C-9FB4-885E514FD818}" type="parTrans" cxnId="{4985273E-547C-8B4C-9FD1-2D72DA0E9B9E}">
      <dgm:prSet/>
      <dgm:spPr/>
      <dgm:t>
        <a:bodyPr/>
        <a:lstStyle/>
        <a:p>
          <a:endParaRPr lang="en-US"/>
        </a:p>
      </dgm:t>
    </dgm:pt>
    <dgm:pt modelId="{65382F00-2121-9F40-907C-34F9125525C5}" type="sibTrans" cxnId="{4985273E-547C-8B4C-9FD1-2D72DA0E9B9E}">
      <dgm:prSet/>
      <dgm:spPr/>
      <dgm:t>
        <a:bodyPr/>
        <a:lstStyle/>
        <a:p>
          <a:endParaRPr lang="en-US"/>
        </a:p>
      </dgm:t>
    </dgm:pt>
    <dgm:pt modelId="{7FFEB586-6109-6944-80D6-B4C55482E689}">
      <dgm:prSet phldrT="[Text]" custT="1"/>
      <dgm:spPr>
        <a:solidFill>
          <a:srgbClr val="0070C0"/>
        </a:solidFill>
      </dgm:spPr>
      <dgm:t>
        <a:bodyPr/>
        <a:lstStyle/>
        <a:p>
          <a:endParaRPr lang="en-US" sz="1500" b="1" dirty="0" smtClean="0">
            <a:solidFill>
              <a:schemeClr val="tx2">
                <a:lumMod val="50000"/>
              </a:schemeClr>
            </a:solidFill>
            <a:latin typeface="Calibri"/>
            <a:cs typeface="Calibri"/>
          </a:endParaRPr>
        </a:p>
      </dgm:t>
    </dgm:pt>
    <dgm:pt modelId="{DD8B9A97-7ADC-6D42-A39C-E02E97D968E9}" type="parTrans" cxnId="{816E631C-B87E-9B43-8C0D-69661F55ECA8}">
      <dgm:prSet/>
      <dgm:spPr/>
      <dgm:t>
        <a:bodyPr/>
        <a:lstStyle/>
        <a:p>
          <a:endParaRPr lang="en-US"/>
        </a:p>
      </dgm:t>
    </dgm:pt>
    <dgm:pt modelId="{677308BC-CF69-6642-912F-82B4FD2AEDA3}" type="sibTrans" cxnId="{816E631C-B87E-9B43-8C0D-69661F55ECA8}">
      <dgm:prSet/>
      <dgm:spPr/>
      <dgm:t>
        <a:bodyPr/>
        <a:lstStyle/>
        <a:p>
          <a:endParaRPr lang="en-US"/>
        </a:p>
      </dgm:t>
    </dgm:pt>
    <dgm:pt modelId="{A3F900FD-0BEF-694C-BEC0-1D761FB2D7B3}">
      <dgm:prSet phldrT="[Text]"/>
      <dgm:spPr>
        <a:solidFill>
          <a:srgbClr val="0593EB"/>
        </a:solidFill>
      </dgm:spPr>
      <dgm:t>
        <a:bodyPr/>
        <a:lstStyle/>
        <a:p>
          <a:endParaRPr lang="en-US" b="1" dirty="0">
            <a:solidFill>
              <a:schemeClr val="tx2">
                <a:lumMod val="50000"/>
              </a:schemeClr>
            </a:solidFill>
            <a:latin typeface="Calibri"/>
            <a:cs typeface="Calibri"/>
          </a:endParaRPr>
        </a:p>
      </dgm:t>
    </dgm:pt>
    <dgm:pt modelId="{5F27796C-C207-E94F-9E90-612EE5B5BF81}" type="parTrans" cxnId="{12CB9B52-F48D-6540-8B34-96C13BBEA179}">
      <dgm:prSet/>
      <dgm:spPr/>
      <dgm:t>
        <a:bodyPr/>
        <a:lstStyle/>
        <a:p>
          <a:endParaRPr lang="en-US"/>
        </a:p>
      </dgm:t>
    </dgm:pt>
    <dgm:pt modelId="{2D6AFDC2-49C9-CE46-9604-0B78AC262625}" type="sibTrans" cxnId="{12CB9B52-F48D-6540-8B34-96C13BBEA179}">
      <dgm:prSet/>
      <dgm:spPr/>
      <dgm:t>
        <a:bodyPr/>
        <a:lstStyle/>
        <a:p>
          <a:endParaRPr lang="en-US"/>
        </a:p>
      </dgm:t>
    </dgm:pt>
    <dgm:pt modelId="{B692A41A-F948-0E44-8785-96BA6C675A82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dirty="0" smtClean="0">
              <a:solidFill>
                <a:schemeClr val="tx2">
                  <a:lumMod val="50000"/>
                </a:schemeClr>
              </a:solidFill>
              <a:effectLst/>
              <a:latin typeface="Calibri"/>
              <a:cs typeface="Calibri"/>
            </a:rPr>
            <a:t>Strong govt. leadership </a:t>
          </a:r>
          <a:r>
            <a:rPr lang="en-US" b="0" dirty="0" smtClean="0">
              <a:solidFill>
                <a:schemeClr val="tx2">
                  <a:lumMod val="50000"/>
                </a:schemeClr>
              </a:solidFill>
              <a:effectLst/>
              <a:latin typeface="Calibri"/>
              <a:cs typeface="Calibri"/>
              <a:sym typeface="Wingdings"/>
            </a:rPr>
            <a:t> </a:t>
          </a:r>
          <a:r>
            <a:rPr lang="en-US" b="0" smtClean="0">
              <a:solidFill>
                <a:schemeClr val="tx2">
                  <a:lumMod val="50000"/>
                </a:schemeClr>
              </a:solidFill>
              <a:effectLst/>
              <a:latin typeface="Calibri"/>
              <a:cs typeface="Calibri"/>
            </a:rPr>
            <a:t>financial commitments &amp; new partnerships.</a:t>
          </a:r>
          <a:endParaRPr lang="en-US" b="0" dirty="0">
            <a:solidFill>
              <a:schemeClr val="tx2">
                <a:lumMod val="50000"/>
              </a:schemeClr>
            </a:solidFill>
          </a:endParaRPr>
        </a:p>
      </dgm:t>
    </dgm:pt>
    <dgm:pt modelId="{B662485E-36AA-CF45-9EC4-9B1B03F96FA4}" type="parTrans" cxnId="{84CE57A2-12C4-1446-BFAA-CA88E9FAFDF9}">
      <dgm:prSet/>
      <dgm:spPr/>
      <dgm:t>
        <a:bodyPr/>
        <a:lstStyle/>
        <a:p>
          <a:endParaRPr lang="en-US"/>
        </a:p>
      </dgm:t>
    </dgm:pt>
    <dgm:pt modelId="{7710D8C1-1517-C846-B1E8-F787D82386B2}" type="sibTrans" cxnId="{84CE57A2-12C4-1446-BFAA-CA88E9FAFDF9}">
      <dgm:prSet/>
      <dgm:spPr/>
      <dgm:t>
        <a:bodyPr/>
        <a:lstStyle/>
        <a:p>
          <a:endParaRPr lang="en-US"/>
        </a:p>
      </dgm:t>
    </dgm:pt>
    <dgm:pt modelId="{C67BE216-98E7-414F-95DF-17D87168E23A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dirty="0" smtClean="0">
              <a:solidFill>
                <a:schemeClr val="tx2">
                  <a:lumMod val="50000"/>
                </a:schemeClr>
              </a:solidFill>
              <a:effectLst/>
              <a:latin typeface="Calibri"/>
              <a:cs typeface="Calibri"/>
            </a:rPr>
            <a:t>UNIDO gains unparalleled recognition for its services within the  govt. &amp; development community</a:t>
          </a:r>
          <a:r>
            <a:rPr lang="en-US" b="0" dirty="0" smtClean="0">
              <a:solidFill>
                <a:srgbClr val="144594"/>
              </a:solidFill>
              <a:effectLst/>
              <a:latin typeface="Calibri"/>
              <a:cs typeface="Calibri"/>
            </a:rPr>
            <a:t>.</a:t>
          </a:r>
          <a:endParaRPr lang="en-US" b="0" dirty="0">
            <a:solidFill>
              <a:srgbClr val="144594"/>
            </a:solidFill>
            <a:effectLst/>
            <a:latin typeface="Calibri"/>
            <a:cs typeface="Calibri"/>
          </a:endParaRPr>
        </a:p>
      </dgm:t>
    </dgm:pt>
    <dgm:pt modelId="{22028CEC-F2EE-CC4C-9385-2E449ADA1E78}" type="parTrans" cxnId="{6EA340AD-1632-BE4C-A233-16CF30318001}">
      <dgm:prSet/>
      <dgm:spPr/>
      <dgm:t>
        <a:bodyPr/>
        <a:lstStyle/>
        <a:p>
          <a:endParaRPr lang="en-US"/>
        </a:p>
      </dgm:t>
    </dgm:pt>
    <dgm:pt modelId="{0D403062-97AD-2347-A0A2-6226140847C2}" type="sibTrans" cxnId="{6EA340AD-1632-BE4C-A233-16CF30318001}">
      <dgm:prSet/>
      <dgm:spPr/>
      <dgm:t>
        <a:bodyPr/>
        <a:lstStyle/>
        <a:p>
          <a:endParaRPr lang="en-US"/>
        </a:p>
      </dgm:t>
    </dgm:pt>
    <dgm:pt modelId="{D83474B0-3FFC-1042-9465-44DDD3F984CB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b="0" dirty="0">
            <a:solidFill>
              <a:srgbClr val="1F1F1F"/>
            </a:solidFill>
          </a:endParaRPr>
        </a:p>
      </dgm:t>
    </dgm:pt>
    <dgm:pt modelId="{17479869-24EA-6D4F-BD68-D09ED001638C}" type="parTrans" cxnId="{60A89E8B-D088-F144-BA3F-146263F8932F}">
      <dgm:prSet/>
      <dgm:spPr/>
      <dgm:t>
        <a:bodyPr/>
        <a:lstStyle/>
        <a:p>
          <a:endParaRPr lang="en-US"/>
        </a:p>
      </dgm:t>
    </dgm:pt>
    <dgm:pt modelId="{FAB17EE4-0FB6-414E-A6F9-ADA173C5D298}" type="sibTrans" cxnId="{60A89E8B-D088-F144-BA3F-146263F8932F}">
      <dgm:prSet/>
      <dgm:spPr/>
      <dgm:t>
        <a:bodyPr/>
        <a:lstStyle/>
        <a:p>
          <a:endParaRPr lang="en-US"/>
        </a:p>
      </dgm:t>
    </dgm:pt>
    <dgm:pt modelId="{0C3A575B-1DB7-EC45-9E7D-09100B177461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dirty="0" smtClean="0">
              <a:solidFill>
                <a:srgbClr val="1F1F1F"/>
              </a:solidFill>
              <a:latin typeface="Calibri"/>
              <a:cs typeface="Calibri"/>
            </a:rPr>
            <a:t>Successful engagement with </a:t>
          </a:r>
          <a:r>
            <a:rPr lang="en-US" b="0" dirty="0" err="1" smtClean="0">
              <a:solidFill>
                <a:srgbClr val="1F1F1F"/>
              </a:solidFill>
              <a:latin typeface="Calibri"/>
              <a:cs typeface="Calibri"/>
            </a:rPr>
            <a:t>govts</a:t>
          </a:r>
          <a:r>
            <a:rPr lang="en-US" b="0" dirty="0" smtClean="0">
              <a:solidFill>
                <a:srgbClr val="1F1F1F"/>
              </a:solidFill>
              <a:latin typeface="Calibri"/>
              <a:cs typeface="Calibri"/>
            </a:rPr>
            <a:t>. &amp; DFIs in large-scale industrial projects with large investment flows.</a:t>
          </a:r>
        </a:p>
      </dgm:t>
    </dgm:pt>
    <dgm:pt modelId="{2D8E4E88-F639-8D43-B9B2-694390DF1B67}" type="parTrans" cxnId="{7BBEFD65-47D1-364F-B00B-D0E6E1DB1D03}">
      <dgm:prSet/>
      <dgm:spPr/>
      <dgm:t>
        <a:bodyPr/>
        <a:lstStyle/>
        <a:p>
          <a:endParaRPr lang="en-US"/>
        </a:p>
      </dgm:t>
    </dgm:pt>
    <dgm:pt modelId="{9031A2B7-AF17-9142-B5FA-081B3C9D4402}" type="sibTrans" cxnId="{7BBEFD65-47D1-364F-B00B-D0E6E1DB1D03}">
      <dgm:prSet/>
      <dgm:spPr/>
      <dgm:t>
        <a:bodyPr/>
        <a:lstStyle/>
        <a:p>
          <a:endParaRPr lang="en-US"/>
        </a:p>
      </dgm:t>
    </dgm:pt>
    <dgm:pt modelId="{AC068D39-2A5F-E944-AC9E-11FD36E7826D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dirty="0" smtClean="0">
              <a:solidFill>
                <a:srgbClr val="1F1F1F"/>
              </a:solidFill>
              <a:latin typeface="Calibri"/>
              <a:cs typeface="Calibri"/>
            </a:rPr>
            <a:t>Growing confidence in UNIDO &amp; donors’ willingness to contribute to PTF.</a:t>
          </a:r>
        </a:p>
      </dgm:t>
    </dgm:pt>
    <dgm:pt modelId="{4CAC52FF-69E6-7F4D-882C-E9ED4CAF0D1B}" type="parTrans" cxnId="{8DB0898F-CEF7-1F45-B22C-3E94D6DC8B8F}">
      <dgm:prSet/>
      <dgm:spPr/>
      <dgm:t>
        <a:bodyPr/>
        <a:lstStyle/>
        <a:p>
          <a:endParaRPr lang="en-US"/>
        </a:p>
      </dgm:t>
    </dgm:pt>
    <dgm:pt modelId="{0395FDF1-5020-3646-94FC-53D6080D4CD5}" type="sibTrans" cxnId="{8DB0898F-CEF7-1F45-B22C-3E94D6DC8B8F}">
      <dgm:prSet/>
      <dgm:spPr/>
      <dgm:t>
        <a:bodyPr/>
        <a:lstStyle/>
        <a:p>
          <a:endParaRPr lang="en-US"/>
        </a:p>
      </dgm:t>
    </dgm:pt>
    <dgm:pt modelId="{A79BC2A9-E69E-6D44-AAA7-0E5584F08296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b="0" dirty="0">
            <a:solidFill>
              <a:schemeClr val="tx2">
                <a:lumMod val="50000"/>
              </a:schemeClr>
            </a:solidFill>
          </a:endParaRPr>
        </a:p>
      </dgm:t>
    </dgm:pt>
    <dgm:pt modelId="{16EC8FBA-B7DB-4249-8487-11602F7C24C5}" type="parTrans" cxnId="{64B947F2-E4AE-BC46-9A30-8C48D5F82060}">
      <dgm:prSet/>
      <dgm:spPr/>
      <dgm:t>
        <a:bodyPr/>
        <a:lstStyle/>
        <a:p>
          <a:endParaRPr lang="en-US"/>
        </a:p>
      </dgm:t>
    </dgm:pt>
    <dgm:pt modelId="{7B213253-AEA6-0D4B-BD81-9E300028D3B6}" type="sibTrans" cxnId="{64B947F2-E4AE-BC46-9A30-8C48D5F82060}">
      <dgm:prSet/>
      <dgm:spPr/>
      <dgm:t>
        <a:bodyPr/>
        <a:lstStyle/>
        <a:p>
          <a:endParaRPr lang="en-US"/>
        </a:p>
      </dgm:t>
    </dgm:pt>
    <dgm:pt modelId="{C2BD5676-1D44-114C-87C5-441E2BC8830D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dirty="0" smtClean="0">
              <a:solidFill>
                <a:schemeClr val="tx2">
                  <a:lumMod val="50000"/>
                </a:schemeClr>
              </a:solidFill>
              <a:latin typeface="Calibri"/>
              <a:cs typeface="Calibri"/>
            </a:rPr>
            <a:t>UNIDO better assists countries in achieving SDG 9 &amp; other SDGs. This makes UNIDO much more relevant to its Member States.</a:t>
          </a:r>
          <a:endParaRPr lang="en-US" b="0" dirty="0">
            <a:solidFill>
              <a:schemeClr val="tx2">
                <a:lumMod val="50000"/>
              </a:schemeClr>
            </a:solidFill>
            <a:latin typeface="Calibri"/>
            <a:cs typeface="Calibri"/>
          </a:endParaRPr>
        </a:p>
      </dgm:t>
    </dgm:pt>
    <dgm:pt modelId="{E465378C-2FD9-0C41-9BFB-5EC321FE59A4}" type="parTrans" cxnId="{7BDBDC34-72D7-0949-BE5F-C0BBE4B65A2C}">
      <dgm:prSet/>
      <dgm:spPr/>
      <dgm:t>
        <a:bodyPr/>
        <a:lstStyle/>
        <a:p>
          <a:endParaRPr lang="en-US"/>
        </a:p>
      </dgm:t>
    </dgm:pt>
    <dgm:pt modelId="{9830B548-7A23-0049-BF0F-0A9AC344724C}" type="sibTrans" cxnId="{7BDBDC34-72D7-0949-BE5F-C0BBE4B65A2C}">
      <dgm:prSet/>
      <dgm:spPr/>
      <dgm:t>
        <a:bodyPr/>
        <a:lstStyle/>
        <a:p>
          <a:endParaRPr lang="en-US"/>
        </a:p>
      </dgm:t>
    </dgm:pt>
    <dgm:pt modelId="{612D25DA-BC7D-5141-8B25-41467D9CF6F3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b="0" dirty="0"/>
        </a:p>
      </dgm:t>
    </dgm:pt>
    <dgm:pt modelId="{9C5D8102-81DB-E149-9318-FE60A59D09A0}" type="parTrans" cxnId="{48458229-7A10-254E-B73D-1E0824A13501}">
      <dgm:prSet/>
      <dgm:spPr/>
      <dgm:t>
        <a:bodyPr/>
        <a:lstStyle/>
        <a:p>
          <a:endParaRPr lang="en-US"/>
        </a:p>
      </dgm:t>
    </dgm:pt>
    <dgm:pt modelId="{611695BB-20B7-D542-968F-890BEC224E0F}" type="sibTrans" cxnId="{48458229-7A10-254E-B73D-1E0824A13501}">
      <dgm:prSet/>
      <dgm:spPr/>
      <dgm:t>
        <a:bodyPr/>
        <a:lstStyle/>
        <a:p>
          <a:endParaRPr lang="en-US"/>
        </a:p>
      </dgm:t>
    </dgm:pt>
    <dgm:pt modelId="{AD273960-A282-624F-A657-679378D28171}" type="pres">
      <dgm:prSet presAssocID="{9E1A047D-0DCA-7849-8B35-F8350E2AD6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F5FE4C-4B13-F847-9B31-13F2053CFED2}" type="pres">
      <dgm:prSet presAssocID="{76BCF9A7-1850-614D-8958-F0D1FCDD4CB9}" presName="composite" presStyleCnt="0"/>
      <dgm:spPr/>
    </dgm:pt>
    <dgm:pt modelId="{7B47E946-5FD9-CF48-8C5F-631EDEDCDAD6}" type="pres">
      <dgm:prSet presAssocID="{76BCF9A7-1850-614D-8958-F0D1FCDD4CB9}" presName="parentText" presStyleLbl="alignNode1" presStyleIdx="0" presStyleCnt="3" custScaleX="87165" custLinFactNeighborX="11789" custLinFactNeighborY="-24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17ED6-4511-D94B-9406-91EF1D393E7E}" type="pres">
      <dgm:prSet presAssocID="{76BCF9A7-1850-614D-8958-F0D1FCDD4CB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32818-EE35-1B4D-8FD8-3D64D6C4E8E7}" type="pres">
      <dgm:prSet presAssocID="{65382F00-2121-9F40-907C-34F9125525C5}" presName="sp" presStyleCnt="0"/>
      <dgm:spPr/>
    </dgm:pt>
    <dgm:pt modelId="{7106FACA-72B3-7F44-9361-1A3E0C641E1C}" type="pres">
      <dgm:prSet presAssocID="{7FFEB586-6109-6944-80D6-B4C55482E689}" presName="composite" presStyleCnt="0"/>
      <dgm:spPr/>
    </dgm:pt>
    <dgm:pt modelId="{4FF2432C-7E5C-E94E-A3BD-4FCED5D72D5E}" type="pres">
      <dgm:prSet presAssocID="{7FFEB586-6109-6944-80D6-B4C55482E689}" presName="parentText" presStyleLbl="alignNode1" presStyleIdx="1" presStyleCnt="3" custScaleX="87165" custLinFactNeighborX="11789" custLinFactNeighborY="-140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54B27-9203-B741-9581-397265E43BB9}" type="pres">
      <dgm:prSet presAssocID="{7FFEB586-6109-6944-80D6-B4C55482E689}" presName="descendantText" presStyleLbl="alignAcc1" presStyleIdx="1" presStyleCnt="3" custLinFactNeighborY="-21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E8112-BF6C-8C42-B383-B7258580348F}" type="pres">
      <dgm:prSet presAssocID="{677308BC-CF69-6642-912F-82B4FD2AEDA3}" presName="sp" presStyleCnt="0"/>
      <dgm:spPr/>
    </dgm:pt>
    <dgm:pt modelId="{D3F0F0FA-3374-B14D-90C5-B51218152609}" type="pres">
      <dgm:prSet presAssocID="{A3F900FD-0BEF-694C-BEC0-1D761FB2D7B3}" presName="composite" presStyleCnt="0"/>
      <dgm:spPr/>
    </dgm:pt>
    <dgm:pt modelId="{D7F5B389-0CF3-8440-AA29-5568FEDC950B}" type="pres">
      <dgm:prSet presAssocID="{A3F900FD-0BEF-694C-BEC0-1D761FB2D7B3}" presName="parentText" presStyleLbl="alignNode1" presStyleIdx="2" presStyleCnt="3" custScaleX="87165" custLinFactNeighborX="11789" custLinFactNeighborY="-259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FD3EA-5E3A-384C-ADDF-3E5D5B229CCE}" type="pres">
      <dgm:prSet presAssocID="{A3F900FD-0BEF-694C-BEC0-1D761FB2D7B3}" presName="descendantText" presStyleLbl="alignAcc1" presStyleIdx="2" presStyleCnt="3" custLinFactNeighborX="0" custLinFactNeighborY="-39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81E475-236A-4EA5-B05D-A30F2F0C917C}" type="presOf" srcId="{A3F900FD-0BEF-694C-BEC0-1D761FB2D7B3}" destId="{D7F5B389-0CF3-8440-AA29-5568FEDC950B}" srcOrd="0" destOrd="0" presId="urn:microsoft.com/office/officeart/2005/8/layout/chevron2"/>
    <dgm:cxn modelId="{3C3DCA52-4D41-45CD-8C33-E475D20980BA}" type="presOf" srcId="{612D25DA-BC7D-5141-8B25-41467D9CF6F3}" destId="{34117ED6-4511-D94B-9406-91EF1D393E7E}" srcOrd="0" destOrd="0" presId="urn:microsoft.com/office/officeart/2005/8/layout/chevron2"/>
    <dgm:cxn modelId="{8DB0898F-CEF7-1F45-B22C-3E94D6DC8B8F}" srcId="{7FFEB586-6109-6944-80D6-B4C55482E689}" destId="{AC068D39-2A5F-E944-AC9E-11FD36E7826D}" srcOrd="2" destOrd="0" parTransId="{4CAC52FF-69E6-7F4D-882C-E9ED4CAF0D1B}" sibTransId="{0395FDF1-5020-3646-94FC-53D6080D4CD5}"/>
    <dgm:cxn modelId="{785485FA-6DF3-4B7E-813A-A9D34992BA50}" type="presOf" srcId="{C2BD5676-1D44-114C-87C5-441E2BC8830D}" destId="{5F4FD3EA-5E3A-384C-ADDF-3E5D5B229CCE}" srcOrd="0" destOrd="1" presId="urn:microsoft.com/office/officeart/2005/8/layout/chevron2"/>
    <dgm:cxn modelId="{53CDDB4A-1AAC-4D15-9DF1-DA7B27C06893}" type="presOf" srcId="{A79BC2A9-E69E-6D44-AAA7-0E5584F08296}" destId="{5F4FD3EA-5E3A-384C-ADDF-3E5D5B229CCE}" srcOrd="0" destOrd="0" presId="urn:microsoft.com/office/officeart/2005/8/layout/chevron2"/>
    <dgm:cxn modelId="{12CB9B52-F48D-6540-8B34-96C13BBEA179}" srcId="{9E1A047D-0DCA-7849-8B35-F8350E2AD6FD}" destId="{A3F900FD-0BEF-694C-BEC0-1D761FB2D7B3}" srcOrd="2" destOrd="0" parTransId="{5F27796C-C207-E94F-9E90-612EE5B5BF81}" sibTransId="{2D6AFDC2-49C9-CE46-9604-0B78AC262625}"/>
    <dgm:cxn modelId="{816E631C-B87E-9B43-8C0D-69661F55ECA8}" srcId="{9E1A047D-0DCA-7849-8B35-F8350E2AD6FD}" destId="{7FFEB586-6109-6944-80D6-B4C55482E689}" srcOrd="1" destOrd="0" parTransId="{DD8B9A97-7ADC-6D42-A39C-E02E97D968E9}" sibTransId="{677308BC-CF69-6642-912F-82B4FD2AEDA3}"/>
    <dgm:cxn modelId="{84CE57A2-12C4-1446-BFAA-CA88E9FAFDF9}" srcId="{76BCF9A7-1850-614D-8958-F0D1FCDD4CB9}" destId="{B692A41A-F948-0E44-8785-96BA6C675A82}" srcOrd="1" destOrd="0" parTransId="{B662485E-36AA-CF45-9EC4-9B1B03F96FA4}" sibTransId="{7710D8C1-1517-C846-B1E8-F787D82386B2}"/>
    <dgm:cxn modelId="{7BBEFD65-47D1-364F-B00B-D0E6E1DB1D03}" srcId="{7FFEB586-6109-6944-80D6-B4C55482E689}" destId="{0C3A575B-1DB7-EC45-9E7D-09100B177461}" srcOrd="1" destOrd="0" parTransId="{2D8E4E88-F639-8D43-B9B2-694390DF1B67}" sibTransId="{9031A2B7-AF17-9142-B5FA-081B3C9D4402}"/>
    <dgm:cxn modelId="{4985273E-547C-8B4C-9FD1-2D72DA0E9B9E}" srcId="{9E1A047D-0DCA-7849-8B35-F8350E2AD6FD}" destId="{76BCF9A7-1850-614D-8958-F0D1FCDD4CB9}" srcOrd="0" destOrd="0" parTransId="{FEFF47EB-679D-8C4C-9FB4-885E514FD818}" sibTransId="{65382F00-2121-9F40-907C-34F9125525C5}"/>
    <dgm:cxn modelId="{7BDBDC34-72D7-0949-BE5F-C0BBE4B65A2C}" srcId="{A3F900FD-0BEF-694C-BEC0-1D761FB2D7B3}" destId="{C2BD5676-1D44-114C-87C5-441E2BC8830D}" srcOrd="1" destOrd="0" parTransId="{E465378C-2FD9-0C41-9BFB-5EC321FE59A4}" sibTransId="{9830B548-7A23-0049-BF0F-0A9AC344724C}"/>
    <dgm:cxn modelId="{FE51DE6E-45DB-4BF1-B16B-8FDFD5EC652F}" type="presOf" srcId="{9E1A047D-0DCA-7849-8B35-F8350E2AD6FD}" destId="{AD273960-A282-624F-A657-679378D28171}" srcOrd="0" destOrd="0" presId="urn:microsoft.com/office/officeart/2005/8/layout/chevron2"/>
    <dgm:cxn modelId="{FD3EC805-7E23-485E-8746-872D5E18728E}" type="presOf" srcId="{D83474B0-3FFC-1042-9465-44DDD3F984CB}" destId="{72A54B27-9203-B741-9581-397265E43BB9}" srcOrd="0" destOrd="0" presId="urn:microsoft.com/office/officeart/2005/8/layout/chevron2"/>
    <dgm:cxn modelId="{938F2EF7-7D30-42DC-812D-02A6CA0A933B}" type="presOf" srcId="{B692A41A-F948-0E44-8785-96BA6C675A82}" destId="{34117ED6-4511-D94B-9406-91EF1D393E7E}" srcOrd="0" destOrd="1" presId="urn:microsoft.com/office/officeart/2005/8/layout/chevron2"/>
    <dgm:cxn modelId="{FE9595D6-B733-495E-B56E-38840DBEA5B4}" type="presOf" srcId="{C67BE216-98E7-414F-95DF-17D87168E23A}" destId="{34117ED6-4511-D94B-9406-91EF1D393E7E}" srcOrd="0" destOrd="2" presId="urn:microsoft.com/office/officeart/2005/8/layout/chevron2"/>
    <dgm:cxn modelId="{60A89E8B-D088-F144-BA3F-146263F8932F}" srcId="{7FFEB586-6109-6944-80D6-B4C55482E689}" destId="{D83474B0-3FFC-1042-9465-44DDD3F984CB}" srcOrd="0" destOrd="0" parTransId="{17479869-24EA-6D4F-BD68-D09ED001638C}" sibTransId="{FAB17EE4-0FB6-414E-A6F9-ADA173C5D298}"/>
    <dgm:cxn modelId="{8DFF80DD-FDB4-4084-BF45-829E8581FFFE}" type="presOf" srcId="{7FFEB586-6109-6944-80D6-B4C55482E689}" destId="{4FF2432C-7E5C-E94E-A3BD-4FCED5D72D5E}" srcOrd="0" destOrd="0" presId="urn:microsoft.com/office/officeart/2005/8/layout/chevron2"/>
    <dgm:cxn modelId="{6EA340AD-1632-BE4C-A233-16CF30318001}" srcId="{76BCF9A7-1850-614D-8958-F0D1FCDD4CB9}" destId="{C67BE216-98E7-414F-95DF-17D87168E23A}" srcOrd="2" destOrd="0" parTransId="{22028CEC-F2EE-CC4C-9385-2E449ADA1E78}" sibTransId="{0D403062-97AD-2347-A0A2-6226140847C2}"/>
    <dgm:cxn modelId="{DA400269-D232-402A-A75D-144B24C0BFAC}" type="presOf" srcId="{76BCF9A7-1850-614D-8958-F0D1FCDD4CB9}" destId="{7B47E946-5FD9-CF48-8C5F-631EDEDCDAD6}" srcOrd="0" destOrd="0" presId="urn:microsoft.com/office/officeart/2005/8/layout/chevron2"/>
    <dgm:cxn modelId="{53123558-0429-4238-8F67-8C59F0A9D4C2}" type="presOf" srcId="{0C3A575B-1DB7-EC45-9E7D-09100B177461}" destId="{72A54B27-9203-B741-9581-397265E43BB9}" srcOrd="0" destOrd="1" presId="urn:microsoft.com/office/officeart/2005/8/layout/chevron2"/>
    <dgm:cxn modelId="{9909910C-6ECC-49E4-B736-3303A7A1D6F2}" type="presOf" srcId="{AC068D39-2A5F-E944-AC9E-11FD36E7826D}" destId="{72A54B27-9203-B741-9581-397265E43BB9}" srcOrd="0" destOrd="2" presId="urn:microsoft.com/office/officeart/2005/8/layout/chevron2"/>
    <dgm:cxn modelId="{48458229-7A10-254E-B73D-1E0824A13501}" srcId="{76BCF9A7-1850-614D-8958-F0D1FCDD4CB9}" destId="{612D25DA-BC7D-5141-8B25-41467D9CF6F3}" srcOrd="0" destOrd="0" parTransId="{9C5D8102-81DB-E149-9318-FE60A59D09A0}" sibTransId="{611695BB-20B7-D542-968F-890BEC224E0F}"/>
    <dgm:cxn modelId="{64B947F2-E4AE-BC46-9A30-8C48D5F82060}" srcId="{A3F900FD-0BEF-694C-BEC0-1D761FB2D7B3}" destId="{A79BC2A9-E69E-6D44-AAA7-0E5584F08296}" srcOrd="0" destOrd="0" parTransId="{16EC8FBA-B7DB-4249-8487-11602F7C24C5}" sibTransId="{7B213253-AEA6-0D4B-BD81-9E300028D3B6}"/>
    <dgm:cxn modelId="{2FD4D656-BBBA-4B65-B1C9-19193B73E556}" type="presParOf" srcId="{AD273960-A282-624F-A657-679378D28171}" destId="{EFF5FE4C-4B13-F847-9B31-13F2053CFED2}" srcOrd="0" destOrd="0" presId="urn:microsoft.com/office/officeart/2005/8/layout/chevron2"/>
    <dgm:cxn modelId="{02FE3051-3AEF-42C6-BA36-CB65534FE67C}" type="presParOf" srcId="{EFF5FE4C-4B13-F847-9B31-13F2053CFED2}" destId="{7B47E946-5FD9-CF48-8C5F-631EDEDCDAD6}" srcOrd="0" destOrd="0" presId="urn:microsoft.com/office/officeart/2005/8/layout/chevron2"/>
    <dgm:cxn modelId="{EA3F8369-61AB-48D2-B13C-BC51A98AD2B8}" type="presParOf" srcId="{EFF5FE4C-4B13-F847-9B31-13F2053CFED2}" destId="{34117ED6-4511-D94B-9406-91EF1D393E7E}" srcOrd="1" destOrd="0" presId="urn:microsoft.com/office/officeart/2005/8/layout/chevron2"/>
    <dgm:cxn modelId="{E1B9DECB-BDBB-4242-8DB9-847AE588D438}" type="presParOf" srcId="{AD273960-A282-624F-A657-679378D28171}" destId="{E8232818-EE35-1B4D-8FD8-3D64D6C4E8E7}" srcOrd="1" destOrd="0" presId="urn:microsoft.com/office/officeart/2005/8/layout/chevron2"/>
    <dgm:cxn modelId="{E9D96BC8-DF1A-498D-BB06-D677DD62D5B6}" type="presParOf" srcId="{AD273960-A282-624F-A657-679378D28171}" destId="{7106FACA-72B3-7F44-9361-1A3E0C641E1C}" srcOrd="2" destOrd="0" presId="urn:microsoft.com/office/officeart/2005/8/layout/chevron2"/>
    <dgm:cxn modelId="{02AE3C79-7991-4A28-BD43-AAF6A07C41EC}" type="presParOf" srcId="{7106FACA-72B3-7F44-9361-1A3E0C641E1C}" destId="{4FF2432C-7E5C-E94E-A3BD-4FCED5D72D5E}" srcOrd="0" destOrd="0" presId="urn:microsoft.com/office/officeart/2005/8/layout/chevron2"/>
    <dgm:cxn modelId="{8A025CEB-4CAE-4BA1-8A0E-15177C13248B}" type="presParOf" srcId="{7106FACA-72B3-7F44-9361-1A3E0C641E1C}" destId="{72A54B27-9203-B741-9581-397265E43BB9}" srcOrd="1" destOrd="0" presId="urn:microsoft.com/office/officeart/2005/8/layout/chevron2"/>
    <dgm:cxn modelId="{D5A01D61-4DEB-4DB6-A0D0-6248636244CA}" type="presParOf" srcId="{AD273960-A282-624F-A657-679378D28171}" destId="{2EEE8112-BF6C-8C42-B383-B7258580348F}" srcOrd="3" destOrd="0" presId="urn:microsoft.com/office/officeart/2005/8/layout/chevron2"/>
    <dgm:cxn modelId="{75975C18-8E61-4E7E-96D6-5A3AC13EFA37}" type="presParOf" srcId="{AD273960-A282-624F-A657-679378D28171}" destId="{D3F0F0FA-3374-B14D-90C5-B51218152609}" srcOrd="4" destOrd="0" presId="urn:microsoft.com/office/officeart/2005/8/layout/chevron2"/>
    <dgm:cxn modelId="{E526F11C-2BC4-4F08-9A05-D17383D57B82}" type="presParOf" srcId="{D3F0F0FA-3374-B14D-90C5-B51218152609}" destId="{D7F5B389-0CF3-8440-AA29-5568FEDC950B}" srcOrd="0" destOrd="0" presId="urn:microsoft.com/office/officeart/2005/8/layout/chevron2"/>
    <dgm:cxn modelId="{763DDC4E-B88A-4107-9E03-DB1A429B0BBD}" type="presParOf" srcId="{D3F0F0FA-3374-B14D-90C5-B51218152609}" destId="{5F4FD3EA-5E3A-384C-ADDF-3E5D5B229CCE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D06F7-4A1E-DC47-B122-813F74A30E3F}" type="doc">
      <dgm:prSet loTypeId="urn:microsoft.com/office/officeart/2005/8/layout/radial6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85F061-6717-1345-969E-4CAC0F616BBC}">
      <dgm:prSet phldrT="[Text]" custT="1"/>
      <dgm:spPr>
        <a:solidFill>
          <a:srgbClr val="005DA2"/>
        </a:solidFill>
      </dgm:spPr>
      <dgm:t>
        <a:bodyPr/>
        <a:lstStyle/>
        <a:p>
          <a:r>
            <a:rPr lang="en-US" sz="1800" b="1" dirty="0" smtClean="0">
              <a:latin typeface="Calibri"/>
              <a:cs typeface="Calibri"/>
            </a:rPr>
            <a:t>Private sector</a:t>
          </a:r>
          <a:endParaRPr lang="en-US" sz="1800" b="1" dirty="0"/>
        </a:p>
      </dgm:t>
    </dgm:pt>
    <dgm:pt modelId="{77ED67C7-0375-784B-94F0-E0B26C30B657}" type="parTrans" cxnId="{4D47B5BD-C18A-FB46-A023-AD90C7351F60}">
      <dgm:prSet/>
      <dgm:spPr/>
      <dgm:t>
        <a:bodyPr/>
        <a:lstStyle/>
        <a:p>
          <a:endParaRPr lang="en-US"/>
        </a:p>
      </dgm:t>
    </dgm:pt>
    <dgm:pt modelId="{1D088735-4476-C04F-9CB6-72337155F96A}" type="sibTrans" cxnId="{4D47B5BD-C18A-FB46-A023-AD90C7351F60}">
      <dgm:prSet/>
      <dgm:spPr>
        <a:solidFill>
          <a:srgbClr val="E2B453"/>
        </a:solidFill>
      </dgm:spPr>
      <dgm:t>
        <a:bodyPr/>
        <a:lstStyle/>
        <a:p>
          <a:endParaRPr lang="en-US"/>
        </a:p>
      </dgm:t>
    </dgm:pt>
    <dgm:pt modelId="{F50AC733-D4A5-FC45-93C4-21FE94FB0D0A}">
      <dgm:prSet phldrT="[Text]" custT="1"/>
      <dgm:spPr>
        <a:solidFill>
          <a:srgbClr val="65AAE2"/>
        </a:solidFill>
      </dgm:spPr>
      <dgm:t>
        <a:bodyPr/>
        <a:lstStyle/>
        <a:p>
          <a:r>
            <a:rPr lang="en-US" sz="1800" b="1" dirty="0" smtClean="0">
              <a:latin typeface="Calibri"/>
              <a:cs typeface="Calibri"/>
            </a:rPr>
            <a:t>DFIs</a:t>
          </a:r>
          <a:endParaRPr lang="en-US" sz="1800" b="1" dirty="0"/>
        </a:p>
      </dgm:t>
    </dgm:pt>
    <dgm:pt modelId="{C0E958E7-F9AC-694A-A388-60411162E25C}" type="parTrans" cxnId="{B7AF44CF-6B0B-5742-903D-D13007FD184C}">
      <dgm:prSet/>
      <dgm:spPr/>
      <dgm:t>
        <a:bodyPr/>
        <a:lstStyle/>
        <a:p>
          <a:endParaRPr lang="en-US"/>
        </a:p>
      </dgm:t>
    </dgm:pt>
    <dgm:pt modelId="{85452CBF-2B2F-8F4A-8ADC-14CDB53D73EE}" type="sibTrans" cxnId="{B7AF44CF-6B0B-5742-903D-D13007FD184C}">
      <dgm:prSet/>
      <dgm:spPr>
        <a:solidFill>
          <a:srgbClr val="E2B453"/>
        </a:solidFill>
      </dgm:spPr>
      <dgm:t>
        <a:bodyPr/>
        <a:lstStyle/>
        <a:p>
          <a:endParaRPr lang="en-US"/>
        </a:p>
      </dgm:t>
    </dgm:pt>
    <dgm:pt modelId="{15184D38-415D-1A4D-8C41-019B00792C50}">
      <dgm:prSet phldrT="[Text]" custT="1"/>
      <dgm:spPr>
        <a:solidFill>
          <a:srgbClr val="123BA9"/>
        </a:solidFill>
      </dgm:spPr>
      <dgm:t>
        <a:bodyPr/>
        <a:lstStyle/>
        <a:p>
          <a:r>
            <a:rPr lang="en-US" sz="1800" b="1" spc="0" dirty="0" smtClean="0">
              <a:latin typeface="Calibri"/>
              <a:cs typeface="Calibri"/>
            </a:rPr>
            <a:t>Develop-</a:t>
          </a:r>
          <a:r>
            <a:rPr lang="en-US" sz="1800" b="1" spc="0" dirty="0" err="1" smtClean="0">
              <a:latin typeface="Calibri"/>
              <a:cs typeface="Calibri"/>
            </a:rPr>
            <a:t>ment</a:t>
          </a:r>
          <a:r>
            <a:rPr lang="en-US" sz="1800" b="1" spc="0" dirty="0" smtClean="0">
              <a:latin typeface="Calibri"/>
              <a:cs typeface="Calibri"/>
            </a:rPr>
            <a:t> partners</a:t>
          </a:r>
          <a:endParaRPr lang="en-US" sz="1800" b="1" dirty="0"/>
        </a:p>
      </dgm:t>
    </dgm:pt>
    <dgm:pt modelId="{719A0A41-CF42-2B41-A6E2-C4AB5FD56FF2}" type="parTrans" cxnId="{27C26355-E896-CB48-AF54-032E0010D6CF}">
      <dgm:prSet/>
      <dgm:spPr/>
      <dgm:t>
        <a:bodyPr/>
        <a:lstStyle/>
        <a:p>
          <a:endParaRPr lang="en-US"/>
        </a:p>
      </dgm:t>
    </dgm:pt>
    <dgm:pt modelId="{50837FB3-5E74-2E41-A670-0767F9BA5382}" type="sibTrans" cxnId="{27C26355-E896-CB48-AF54-032E0010D6CF}">
      <dgm:prSet/>
      <dgm:spPr>
        <a:solidFill>
          <a:srgbClr val="E2B453"/>
        </a:solidFill>
      </dgm:spPr>
      <dgm:t>
        <a:bodyPr/>
        <a:lstStyle/>
        <a:p>
          <a:endParaRPr lang="en-US"/>
        </a:p>
      </dgm:t>
    </dgm:pt>
    <dgm:pt modelId="{2833CBE0-FB33-3148-BA58-99581688DF94}">
      <dgm:prSet phldrT="[Text]" custT="1"/>
      <dgm:spPr>
        <a:solidFill>
          <a:srgbClr val="128AFB"/>
        </a:solidFill>
      </dgm:spPr>
      <dgm:t>
        <a:bodyPr/>
        <a:lstStyle/>
        <a:p>
          <a:r>
            <a:rPr lang="en-US" sz="1800" b="1" kern="800" spc="0" dirty="0" smtClean="0">
              <a:latin typeface="Calibri"/>
              <a:cs typeface="Calibri"/>
            </a:rPr>
            <a:t>UN agencies</a:t>
          </a:r>
          <a:endParaRPr lang="en-US" sz="1800" b="1" kern="800" spc="0" dirty="0"/>
        </a:p>
      </dgm:t>
    </dgm:pt>
    <dgm:pt modelId="{0829E7FF-2F3B-144D-B0D8-CF5A07B53817}" type="parTrans" cxnId="{8E45E4B1-C103-D04A-A66B-84A877D58FD5}">
      <dgm:prSet/>
      <dgm:spPr/>
      <dgm:t>
        <a:bodyPr/>
        <a:lstStyle/>
        <a:p>
          <a:endParaRPr lang="en-US"/>
        </a:p>
      </dgm:t>
    </dgm:pt>
    <dgm:pt modelId="{8E5E8224-0036-714D-BDB7-4820A5FAED3D}" type="sibTrans" cxnId="{8E45E4B1-C103-D04A-A66B-84A877D58FD5}">
      <dgm:prSet/>
      <dgm:spPr>
        <a:solidFill>
          <a:srgbClr val="E2B453"/>
        </a:solidFill>
      </dgm:spPr>
      <dgm:t>
        <a:bodyPr/>
        <a:lstStyle/>
        <a:p>
          <a:endParaRPr lang="en-US"/>
        </a:p>
      </dgm:t>
    </dgm:pt>
    <dgm:pt modelId="{98F982A6-C6EF-E149-BF25-5F87E76749A4}">
      <dgm:prSet phldrT="[Text]"/>
      <dgm:spPr>
        <a:solidFill>
          <a:srgbClr val="123BA9"/>
        </a:solidFill>
      </dgm:spPr>
      <dgm:t>
        <a:bodyPr/>
        <a:lstStyle/>
        <a:p>
          <a:r>
            <a:rPr lang="en-US" dirty="0" smtClean="0"/>
            <a:t>PCP</a:t>
          </a:r>
          <a:endParaRPr lang="en-US" dirty="0"/>
        </a:p>
      </dgm:t>
    </dgm:pt>
    <dgm:pt modelId="{5479562D-59B1-0B4B-A226-53AD097E14EE}" type="sibTrans" cxnId="{E022A382-E378-344C-8736-173A1879A610}">
      <dgm:prSet/>
      <dgm:spPr/>
      <dgm:t>
        <a:bodyPr/>
        <a:lstStyle/>
        <a:p>
          <a:endParaRPr lang="en-US"/>
        </a:p>
      </dgm:t>
    </dgm:pt>
    <dgm:pt modelId="{8A85681A-805D-5741-82CA-6292C6A5293D}" type="parTrans" cxnId="{E022A382-E378-344C-8736-173A1879A610}">
      <dgm:prSet/>
      <dgm:spPr/>
      <dgm:t>
        <a:bodyPr/>
        <a:lstStyle/>
        <a:p>
          <a:endParaRPr lang="en-US"/>
        </a:p>
      </dgm:t>
    </dgm:pt>
    <dgm:pt modelId="{CD488DDD-6A1B-7A47-8A50-783D919C0532}" type="pres">
      <dgm:prSet presAssocID="{0B2D06F7-4A1E-DC47-B122-813F74A30E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3D0573-44D1-AD4C-A44F-B79FBFA5686B}" type="pres">
      <dgm:prSet presAssocID="{98F982A6-C6EF-E149-BF25-5F87E76749A4}" presName="centerShape" presStyleLbl="node0" presStyleIdx="0" presStyleCnt="1"/>
      <dgm:spPr/>
      <dgm:t>
        <a:bodyPr/>
        <a:lstStyle/>
        <a:p>
          <a:endParaRPr lang="en-US"/>
        </a:p>
      </dgm:t>
    </dgm:pt>
    <dgm:pt modelId="{28007221-1C26-144C-8172-17167D540C90}" type="pres">
      <dgm:prSet presAssocID="{C085F061-6717-1345-969E-4CAC0F616BBC}" presName="node" presStyleLbl="node1" presStyleIdx="0" presStyleCnt="4" custScaleX="140191" custScaleY="140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EB0B3-8C4B-814B-9EAD-476EDE88E347}" type="pres">
      <dgm:prSet presAssocID="{C085F061-6717-1345-969E-4CAC0F616BBC}" presName="dummy" presStyleCnt="0"/>
      <dgm:spPr/>
    </dgm:pt>
    <dgm:pt modelId="{3D7F726C-55CE-1042-BBF4-6CE833115841}" type="pres">
      <dgm:prSet presAssocID="{1D088735-4476-C04F-9CB6-72337155F96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9399A37-910E-984E-B6D5-DD2C0F4AA602}" type="pres">
      <dgm:prSet presAssocID="{F50AC733-D4A5-FC45-93C4-21FE94FB0D0A}" presName="node" presStyleLbl="node1" presStyleIdx="1" presStyleCnt="4" custScaleX="141629" custScaleY="141629" custRadScaleRad="109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5AEE3-C034-F34E-AADE-EFF924023D6B}" type="pres">
      <dgm:prSet presAssocID="{F50AC733-D4A5-FC45-93C4-21FE94FB0D0A}" presName="dummy" presStyleCnt="0"/>
      <dgm:spPr/>
    </dgm:pt>
    <dgm:pt modelId="{8EB7D00D-3616-F846-A234-229D09941FA8}" type="pres">
      <dgm:prSet presAssocID="{85452CBF-2B2F-8F4A-8ADC-14CDB53D73E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6179241-F884-9F48-8268-C7C1171BE328}" type="pres">
      <dgm:prSet presAssocID="{15184D38-415D-1A4D-8C41-019B00792C50}" presName="node" presStyleLbl="node1" presStyleIdx="2" presStyleCnt="4" custScaleX="140191" custScaleY="140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02A84-ADAD-9848-8C2F-5AA9A903FD73}" type="pres">
      <dgm:prSet presAssocID="{15184D38-415D-1A4D-8C41-019B00792C50}" presName="dummy" presStyleCnt="0"/>
      <dgm:spPr/>
    </dgm:pt>
    <dgm:pt modelId="{E9703D3E-4B16-1E40-9813-4B1D0623418B}" type="pres">
      <dgm:prSet presAssocID="{50837FB3-5E74-2E41-A670-0767F9BA538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2B24A5A-066A-7247-A285-E7AA82DB77E5}" type="pres">
      <dgm:prSet presAssocID="{2833CBE0-FB33-3148-BA58-99581688DF94}" presName="node" presStyleLbl="node1" presStyleIdx="3" presStyleCnt="4" custScaleX="141629" custScaleY="141629" custRadScaleRad="108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001AA-ED9A-314E-B830-7D45D0268537}" type="pres">
      <dgm:prSet presAssocID="{2833CBE0-FB33-3148-BA58-99581688DF94}" presName="dummy" presStyleCnt="0"/>
      <dgm:spPr/>
    </dgm:pt>
    <dgm:pt modelId="{05B00607-2159-0C4A-A765-B54D5F04743C}" type="pres">
      <dgm:prSet presAssocID="{8E5E8224-0036-714D-BDB7-4820A5FAED3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7C26355-E896-CB48-AF54-032E0010D6CF}" srcId="{98F982A6-C6EF-E149-BF25-5F87E76749A4}" destId="{15184D38-415D-1A4D-8C41-019B00792C50}" srcOrd="2" destOrd="0" parTransId="{719A0A41-CF42-2B41-A6E2-C4AB5FD56FF2}" sibTransId="{50837FB3-5E74-2E41-A670-0767F9BA5382}"/>
    <dgm:cxn modelId="{4D47B5BD-C18A-FB46-A023-AD90C7351F60}" srcId="{98F982A6-C6EF-E149-BF25-5F87E76749A4}" destId="{C085F061-6717-1345-969E-4CAC0F616BBC}" srcOrd="0" destOrd="0" parTransId="{77ED67C7-0375-784B-94F0-E0B26C30B657}" sibTransId="{1D088735-4476-C04F-9CB6-72337155F96A}"/>
    <dgm:cxn modelId="{6977CE3A-9D06-4938-A929-9B7D179B9051}" type="presOf" srcId="{0B2D06F7-4A1E-DC47-B122-813F74A30E3F}" destId="{CD488DDD-6A1B-7A47-8A50-783D919C0532}" srcOrd="0" destOrd="0" presId="urn:microsoft.com/office/officeart/2005/8/layout/radial6"/>
    <dgm:cxn modelId="{8E45E4B1-C103-D04A-A66B-84A877D58FD5}" srcId="{98F982A6-C6EF-E149-BF25-5F87E76749A4}" destId="{2833CBE0-FB33-3148-BA58-99581688DF94}" srcOrd="3" destOrd="0" parTransId="{0829E7FF-2F3B-144D-B0D8-CF5A07B53817}" sibTransId="{8E5E8224-0036-714D-BDB7-4820A5FAED3D}"/>
    <dgm:cxn modelId="{719E7208-115C-4829-A391-E7EF32A974A3}" type="presOf" srcId="{50837FB3-5E74-2E41-A670-0767F9BA5382}" destId="{E9703D3E-4B16-1E40-9813-4B1D0623418B}" srcOrd="0" destOrd="0" presId="urn:microsoft.com/office/officeart/2005/8/layout/radial6"/>
    <dgm:cxn modelId="{0C39FE3A-082B-4BC6-8661-5D5D5DB1D682}" type="presOf" srcId="{85452CBF-2B2F-8F4A-8ADC-14CDB53D73EE}" destId="{8EB7D00D-3616-F846-A234-229D09941FA8}" srcOrd="0" destOrd="0" presId="urn:microsoft.com/office/officeart/2005/8/layout/radial6"/>
    <dgm:cxn modelId="{F27A9E48-BA03-4837-BC10-40991704A721}" type="presOf" srcId="{8E5E8224-0036-714D-BDB7-4820A5FAED3D}" destId="{05B00607-2159-0C4A-A765-B54D5F04743C}" srcOrd="0" destOrd="0" presId="urn:microsoft.com/office/officeart/2005/8/layout/radial6"/>
    <dgm:cxn modelId="{045485A4-7BE2-4811-9F66-091ADA29F76E}" type="presOf" srcId="{1D088735-4476-C04F-9CB6-72337155F96A}" destId="{3D7F726C-55CE-1042-BBF4-6CE833115841}" srcOrd="0" destOrd="0" presId="urn:microsoft.com/office/officeart/2005/8/layout/radial6"/>
    <dgm:cxn modelId="{A9D70261-11BD-4601-A1E8-2F93D687DB8A}" type="presOf" srcId="{2833CBE0-FB33-3148-BA58-99581688DF94}" destId="{82B24A5A-066A-7247-A285-E7AA82DB77E5}" srcOrd="0" destOrd="0" presId="urn:microsoft.com/office/officeart/2005/8/layout/radial6"/>
    <dgm:cxn modelId="{C84A769C-E0CF-4B35-8319-0BE3B7216D32}" type="presOf" srcId="{F50AC733-D4A5-FC45-93C4-21FE94FB0D0A}" destId="{F9399A37-910E-984E-B6D5-DD2C0F4AA602}" srcOrd="0" destOrd="0" presId="urn:microsoft.com/office/officeart/2005/8/layout/radial6"/>
    <dgm:cxn modelId="{1DFA967F-EE48-4D53-A4E6-BD411E2C9057}" type="presOf" srcId="{C085F061-6717-1345-969E-4CAC0F616BBC}" destId="{28007221-1C26-144C-8172-17167D540C90}" srcOrd="0" destOrd="0" presId="urn:microsoft.com/office/officeart/2005/8/layout/radial6"/>
    <dgm:cxn modelId="{B7AF44CF-6B0B-5742-903D-D13007FD184C}" srcId="{98F982A6-C6EF-E149-BF25-5F87E76749A4}" destId="{F50AC733-D4A5-FC45-93C4-21FE94FB0D0A}" srcOrd="1" destOrd="0" parTransId="{C0E958E7-F9AC-694A-A388-60411162E25C}" sibTransId="{85452CBF-2B2F-8F4A-8ADC-14CDB53D73EE}"/>
    <dgm:cxn modelId="{E022A382-E378-344C-8736-173A1879A610}" srcId="{0B2D06F7-4A1E-DC47-B122-813F74A30E3F}" destId="{98F982A6-C6EF-E149-BF25-5F87E76749A4}" srcOrd="0" destOrd="0" parTransId="{8A85681A-805D-5741-82CA-6292C6A5293D}" sibTransId="{5479562D-59B1-0B4B-A226-53AD097E14EE}"/>
    <dgm:cxn modelId="{58CAED6D-69DE-4A02-B773-C053E492C041}" type="presOf" srcId="{15184D38-415D-1A4D-8C41-019B00792C50}" destId="{86179241-F884-9F48-8268-C7C1171BE328}" srcOrd="0" destOrd="0" presId="urn:microsoft.com/office/officeart/2005/8/layout/radial6"/>
    <dgm:cxn modelId="{535DABCB-BFAB-48F4-9691-018A0A030F3C}" type="presOf" srcId="{98F982A6-C6EF-E149-BF25-5F87E76749A4}" destId="{9E3D0573-44D1-AD4C-A44F-B79FBFA5686B}" srcOrd="0" destOrd="0" presId="urn:microsoft.com/office/officeart/2005/8/layout/radial6"/>
    <dgm:cxn modelId="{6891D66D-A876-4ECA-AD95-3D113DADBAC9}" type="presParOf" srcId="{CD488DDD-6A1B-7A47-8A50-783D919C0532}" destId="{9E3D0573-44D1-AD4C-A44F-B79FBFA5686B}" srcOrd="0" destOrd="0" presId="urn:microsoft.com/office/officeart/2005/8/layout/radial6"/>
    <dgm:cxn modelId="{17C33C0A-8F86-4055-8A66-5BD7800491C4}" type="presParOf" srcId="{CD488DDD-6A1B-7A47-8A50-783D919C0532}" destId="{28007221-1C26-144C-8172-17167D540C90}" srcOrd="1" destOrd="0" presId="urn:microsoft.com/office/officeart/2005/8/layout/radial6"/>
    <dgm:cxn modelId="{8F5A59CA-057F-4248-98E3-A529CF534298}" type="presParOf" srcId="{CD488DDD-6A1B-7A47-8A50-783D919C0532}" destId="{49AEB0B3-8C4B-814B-9EAD-476EDE88E347}" srcOrd="2" destOrd="0" presId="urn:microsoft.com/office/officeart/2005/8/layout/radial6"/>
    <dgm:cxn modelId="{6248C873-EAB7-44B3-978B-4D01D1AF6179}" type="presParOf" srcId="{CD488DDD-6A1B-7A47-8A50-783D919C0532}" destId="{3D7F726C-55CE-1042-BBF4-6CE833115841}" srcOrd="3" destOrd="0" presId="urn:microsoft.com/office/officeart/2005/8/layout/radial6"/>
    <dgm:cxn modelId="{2A3326B6-B56A-45A9-A0CC-4512F241CB16}" type="presParOf" srcId="{CD488DDD-6A1B-7A47-8A50-783D919C0532}" destId="{F9399A37-910E-984E-B6D5-DD2C0F4AA602}" srcOrd="4" destOrd="0" presId="urn:microsoft.com/office/officeart/2005/8/layout/radial6"/>
    <dgm:cxn modelId="{87B07CA5-A397-4231-963A-BF9E924FDBB1}" type="presParOf" srcId="{CD488DDD-6A1B-7A47-8A50-783D919C0532}" destId="{A085AEE3-C034-F34E-AADE-EFF924023D6B}" srcOrd="5" destOrd="0" presId="urn:microsoft.com/office/officeart/2005/8/layout/radial6"/>
    <dgm:cxn modelId="{9C046C4B-EE43-48C0-9DD4-E76A23FD83EE}" type="presParOf" srcId="{CD488DDD-6A1B-7A47-8A50-783D919C0532}" destId="{8EB7D00D-3616-F846-A234-229D09941FA8}" srcOrd="6" destOrd="0" presId="urn:microsoft.com/office/officeart/2005/8/layout/radial6"/>
    <dgm:cxn modelId="{7BD4EA00-4425-4962-B23D-66971C3152DC}" type="presParOf" srcId="{CD488DDD-6A1B-7A47-8A50-783D919C0532}" destId="{86179241-F884-9F48-8268-C7C1171BE328}" srcOrd="7" destOrd="0" presId="urn:microsoft.com/office/officeart/2005/8/layout/radial6"/>
    <dgm:cxn modelId="{739B864C-5E96-48E5-A8F5-082200F4082B}" type="presParOf" srcId="{CD488DDD-6A1B-7A47-8A50-783D919C0532}" destId="{BB702A84-ADAD-9848-8C2F-5AA9A903FD73}" srcOrd="8" destOrd="0" presId="urn:microsoft.com/office/officeart/2005/8/layout/radial6"/>
    <dgm:cxn modelId="{F1D4C975-133F-46E5-A369-6787741AF9E6}" type="presParOf" srcId="{CD488DDD-6A1B-7A47-8A50-783D919C0532}" destId="{E9703D3E-4B16-1E40-9813-4B1D0623418B}" srcOrd="9" destOrd="0" presId="urn:microsoft.com/office/officeart/2005/8/layout/radial6"/>
    <dgm:cxn modelId="{45C9E9CC-4C85-41B4-BD5E-955581084FB6}" type="presParOf" srcId="{CD488DDD-6A1B-7A47-8A50-783D919C0532}" destId="{82B24A5A-066A-7247-A285-E7AA82DB77E5}" srcOrd="10" destOrd="0" presId="urn:microsoft.com/office/officeart/2005/8/layout/radial6"/>
    <dgm:cxn modelId="{DD1F7516-654A-45E1-8F71-F134F86D826E}" type="presParOf" srcId="{CD488DDD-6A1B-7A47-8A50-783D919C0532}" destId="{67E001AA-ED9A-314E-B830-7D45D0268537}" srcOrd="11" destOrd="0" presId="urn:microsoft.com/office/officeart/2005/8/layout/radial6"/>
    <dgm:cxn modelId="{CC458BEB-9A39-41CD-A224-C78F3F761333}" type="presParOf" srcId="{CD488DDD-6A1B-7A47-8A50-783D919C0532}" destId="{05B00607-2159-0C4A-A765-B54D5F04743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5F61CE-7AA9-FA42-BF94-1E53B99A2C74}" type="doc">
      <dgm:prSet loTypeId="urn:microsoft.com/office/officeart/2005/8/layout/vList3#1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13D7DE-0377-894B-956A-EC16C11954FF}">
      <dgm:prSet/>
      <dgm:spPr>
        <a:solidFill>
          <a:srgbClr val="0593E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alibri"/>
              <a:cs typeface="Calibri"/>
            </a:rPr>
            <a:t>Platform for engaging with govt. on</a:t>
          </a:r>
          <a:br>
            <a:rPr lang="en-US" b="1" dirty="0" smtClean="0">
              <a:solidFill>
                <a:schemeClr val="bg1"/>
              </a:solidFill>
              <a:latin typeface="Calibri"/>
              <a:cs typeface="Calibri"/>
            </a:rPr>
          </a:br>
          <a:r>
            <a:rPr lang="en-US" b="1" dirty="0" smtClean="0">
              <a:solidFill>
                <a:schemeClr val="bg1"/>
              </a:solidFill>
              <a:latin typeface="Calibri"/>
              <a:cs typeface="Calibri"/>
            </a:rPr>
            <a:t>investment &amp; business issues.</a:t>
          </a:r>
          <a:endParaRPr lang="en-US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8221A953-6125-7A42-AEDE-DCB7F7C3D40B}" type="parTrans" cxnId="{926DC599-F6BA-414C-B4CB-490695D7129A}">
      <dgm:prSet/>
      <dgm:spPr/>
      <dgm:t>
        <a:bodyPr/>
        <a:lstStyle/>
        <a:p>
          <a:endParaRPr lang="en-US"/>
        </a:p>
      </dgm:t>
    </dgm:pt>
    <dgm:pt modelId="{89CC1B67-CA8A-054E-B837-30329AA87DA2}" type="sibTrans" cxnId="{926DC599-F6BA-414C-B4CB-490695D7129A}">
      <dgm:prSet/>
      <dgm:spPr/>
      <dgm:t>
        <a:bodyPr/>
        <a:lstStyle/>
        <a:p>
          <a:endParaRPr lang="en-US"/>
        </a:p>
      </dgm:t>
    </dgm:pt>
    <dgm:pt modelId="{69073198-F227-7A44-BB8D-1D6039C515BD}">
      <dgm:prSet/>
      <dgm:spPr>
        <a:solidFill>
          <a:srgbClr val="0593E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alibri"/>
              <a:cs typeface="Calibri"/>
            </a:rPr>
            <a:t>UNIDO TA (baseline data, VC studies, feasibility studies) reduces initial costs </a:t>
          </a:r>
          <a:br>
            <a:rPr lang="en-US" b="1" dirty="0" smtClean="0">
              <a:solidFill>
                <a:schemeClr val="bg1"/>
              </a:solidFill>
              <a:latin typeface="Calibri"/>
              <a:cs typeface="Calibri"/>
            </a:rPr>
          </a:br>
          <a:r>
            <a:rPr lang="en-US" b="1" dirty="0" smtClean="0">
              <a:solidFill>
                <a:schemeClr val="bg1"/>
              </a:solidFill>
              <a:latin typeface="Calibri"/>
              <a:cs typeface="Calibri"/>
            </a:rPr>
            <a:t>of investment.</a:t>
          </a:r>
          <a:endParaRPr lang="en-US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6347778A-8CB3-414C-A355-D50E36989955}" type="parTrans" cxnId="{1AB2FAC2-81B4-C74C-BB35-F7E99E9361D2}">
      <dgm:prSet/>
      <dgm:spPr/>
      <dgm:t>
        <a:bodyPr/>
        <a:lstStyle/>
        <a:p>
          <a:endParaRPr lang="en-US"/>
        </a:p>
      </dgm:t>
    </dgm:pt>
    <dgm:pt modelId="{AD7FE847-AC91-4946-BD2D-611D3115B4BB}" type="sibTrans" cxnId="{1AB2FAC2-81B4-C74C-BB35-F7E99E9361D2}">
      <dgm:prSet/>
      <dgm:spPr/>
      <dgm:t>
        <a:bodyPr/>
        <a:lstStyle/>
        <a:p>
          <a:endParaRPr lang="en-US"/>
        </a:p>
      </dgm:t>
    </dgm:pt>
    <dgm:pt modelId="{20BA962C-AD42-7C48-B881-A6493C0B6E6E}">
      <dgm:prSet/>
      <dgm:spPr>
        <a:solidFill>
          <a:srgbClr val="0593E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alibri"/>
              <a:cs typeface="Calibri"/>
            </a:rPr>
            <a:t>UNIDO TA for skills upgrading enables local </a:t>
          </a:r>
          <a:r>
            <a:rPr lang="en-US" b="1" dirty="0" err="1" smtClean="0">
              <a:solidFill>
                <a:schemeClr val="bg1"/>
              </a:solidFill>
              <a:latin typeface="Calibri"/>
              <a:cs typeface="Calibri"/>
            </a:rPr>
            <a:t>labour</a:t>
          </a:r>
          <a:r>
            <a:rPr lang="en-US" b="1" dirty="0" smtClean="0">
              <a:solidFill>
                <a:schemeClr val="bg1"/>
              </a:solidFill>
              <a:latin typeface="Calibri"/>
              <a:cs typeface="Calibri"/>
            </a:rPr>
            <a:t> to meet demands of investing companies.</a:t>
          </a:r>
          <a:endParaRPr lang="en-US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418B8FCA-3BC9-8C44-BEF2-CED495BD992E}" type="parTrans" cxnId="{585F4946-9F07-7049-8159-64632517C110}">
      <dgm:prSet/>
      <dgm:spPr/>
      <dgm:t>
        <a:bodyPr/>
        <a:lstStyle/>
        <a:p>
          <a:endParaRPr lang="en-US"/>
        </a:p>
      </dgm:t>
    </dgm:pt>
    <dgm:pt modelId="{BE16D0BA-6BD6-E34B-9D9C-77178B41971C}" type="sibTrans" cxnId="{585F4946-9F07-7049-8159-64632517C110}">
      <dgm:prSet/>
      <dgm:spPr/>
      <dgm:t>
        <a:bodyPr/>
        <a:lstStyle/>
        <a:p>
          <a:endParaRPr lang="en-US"/>
        </a:p>
      </dgm:t>
    </dgm:pt>
    <dgm:pt modelId="{7BDDD9AB-D694-0241-9E3E-C1DDA35FFAE9}" type="pres">
      <dgm:prSet presAssocID="{9E5F61CE-7AA9-FA42-BF94-1E53B99A2C7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EA89AA-58A3-3946-9262-98347FD62692}" type="pres">
      <dgm:prSet presAssocID="{6C13D7DE-0377-894B-956A-EC16C11954FF}" presName="composite" presStyleCnt="0"/>
      <dgm:spPr/>
    </dgm:pt>
    <dgm:pt modelId="{AFBA7085-E0CF-E34E-92DA-FD75625C7EEA}" type="pres">
      <dgm:prSet presAssocID="{6C13D7DE-0377-894B-956A-EC16C11954FF}" presName="imgShp" presStyleLbl="fgImgPlace1" presStyleIdx="0" presStyleCnt="3" custScaleX="49047" custScaleY="49047" custLinFactX="-7227" custLinFactNeighborX="-100000" custLinFactNeighborY="-4403"/>
      <dgm:spPr>
        <a:solidFill>
          <a:srgbClr val="1A6CB4"/>
        </a:solidFill>
        <a:ln>
          <a:noFill/>
        </a:ln>
      </dgm:spPr>
    </dgm:pt>
    <dgm:pt modelId="{DBB5BD8C-62F3-404E-8C97-765241CFDF4B}" type="pres">
      <dgm:prSet presAssocID="{6C13D7DE-0377-894B-956A-EC16C11954FF}" presName="txShp" presStyleLbl="node1" presStyleIdx="0" presStyleCnt="3" custFlipHor="1" custScaleX="84323" custLinFactNeighborX="-12605" custLinFactNeighborY="-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977EF-E109-0E48-B284-E101DD485942}" type="pres">
      <dgm:prSet presAssocID="{89CC1B67-CA8A-054E-B837-30329AA87DA2}" presName="spacing" presStyleCnt="0"/>
      <dgm:spPr/>
    </dgm:pt>
    <dgm:pt modelId="{41B0D67A-20A9-C641-BF30-ABEE1D59B032}" type="pres">
      <dgm:prSet presAssocID="{69073198-F227-7A44-BB8D-1D6039C515BD}" presName="composite" presStyleCnt="0"/>
      <dgm:spPr/>
    </dgm:pt>
    <dgm:pt modelId="{DC76C2E5-236B-CE4C-9424-357ABB3D2BE0}" type="pres">
      <dgm:prSet presAssocID="{69073198-F227-7A44-BB8D-1D6039C515BD}" presName="imgShp" presStyleLbl="fgImgPlace1" presStyleIdx="1" presStyleCnt="3" custScaleX="49047" custScaleY="49047" custLinFactX="-170" custLinFactNeighborX="-100000" custLinFactNeighborY="-175"/>
      <dgm:spPr>
        <a:solidFill>
          <a:srgbClr val="128AFB"/>
        </a:solidFill>
      </dgm:spPr>
    </dgm:pt>
    <dgm:pt modelId="{6F515469-720A-064B-A632-C13248C6791A}" type="pres">
      <dgm:prSet presAssocID="{69073198-F227-7A44-BB8D-1D6039C515BD}" presName="txShp" presStyleLbl="node1" presStyleIdx="1" presStyleCnt="3" custFlipHor="1" custScaleX="84665" custLinFactNeighborX="-1506" custLinFactNeighborY="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CF488-106B-D84E-8CFD-F2214F0A503D}" type="pres">
      <dgm:prSet presAssocID="{AD7FE847-AC91-4946-BD2D-611D3115B4BB}" presName="spacing" presStyleCnt="0"/>
      <dgm:spPr/>
    </dgm:pt>
    <dgm:pt modelId="{2AC710D3-B46E-8942-B4E0-57F54B7696AF}" type="pres">
      <dgm:prSet presAssocID="{20BA962C-AD42-7C48-B881-A6493C0B6E6E}" presName="composite" presStyleCnt="0"/>
      <dgm:spPr/>
    </dgm:pt>
    <dgm:pt modelId="{1CD72110-A4D2-0945-917E-36C04B1FECCD}" type="pres">
      <dgm:prSet presAssocID="{20BA962C-AD42-7C48-B881-A6493C0B6E6E}" presName="imgShp" presStyleLbl="fgImgPlace1" presStyleIdx="2" presStyleCnt="3" custScaleX="49047" custScaleY="49047" custLinFactX="-21341" custLinFactNeighborX="-100000" custLinFactNeighborY="-3004"/>
      <dgm:spPr>
        <a:solidFill>
          <a:srgbClr val="65AAE2"/>
        </a:solidFill>
      </dgm:spPr>
    </dgm:pt>
    <dgm:pt modelId="{08071C2E-6744-1840-8703-45E830216D8E}" type="pres">
      <dgm:prSet presAssocID="{20BA962C-AD42-7C48-B881-A6493C0B6E6E}" presName="txShp" presStyleLbl="node1" presStyleIdx="2" presStyleCnt="3" custFlipHor="1" custScaleX="81629" custLinFactNeighborX="7463" custLinFactNeighborY="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74132-E496-483E-B9CA-95002EE3B6A3}" type="presOf" srcId="{69073198-F227-7A44-BB8D-1D6039C515BD}" destId="{6F515469-720A-064B-A632-C13248C6791A}" srcOrd="0" destOrd="0" presId="urn:microsoft.com/office/officeart/2005/8/layout/vList3#1"/>
    <dgm:cxn modelId="{C3EFC236-7D94-4E8A-9255-435759538DD5}" type="presOf" srcId="{20BA962C-AD42-7C48-B881-A6493C0B6E6E}" destId="{08071C2E-6744-1840-8703-45E830216D8E}" srcOrd="0" destOrd="0" presId="urn:microsoft.com/office/officeart/2005/8/layout/vList3#1"/>
    <dgm:cxn modelId="{926DC599-F6BA-414C-B4CB-490695D7129A}" srcId="{9E5F61CE-7AA9-FA42-BF94-1E53B99A2C74}" destId="{6C13D7DE-0377-894B-956A-EC16C11954FF}" srcOrd="0" destOrd="0" parTransId="{8221A953-6125-7A42-AEDE-DCB7F7C3D40B}" sibTransId="{89CC1B67-CA8A-054E-B837-30329AA87DA2}"/>
    <dgm:cxn modelId="{BBE434C3-7326-4A1A-AA46-A8B200A78DB3}" type="presOf" srcId="{6C13D7DE-0377-894B-956A-EC16C11954FF}" destId="{DBB5BD8C-62F3-404E-8C97-765241CFDF4B}" srcOrd="0" destOrd="0" presId="urn:microsoft.com/office/officeart/2005/8/layout/vList3#1"/>
    <dgm:cxn modelId="{1AB2FAC2-81B4-C74C-BB35-F7E99E9361D2}" srcId="{9E5F61CE-7AA9-FA42-BF94-1E53B99A2C74}" destId="{69073198-F227-7A44-BB8D-1D6039C515BD}" srcOrd="1" destOrd="0" parTransId="{6347778A-8CB3-414C-A355-D50E36989955}" sibTransId="{AD7FE847-AC91-4946-BD2D-611D3115B4BB}"/>
    <dgm:cxn modelId="{DC4EB199-193C-4D68-909D-5BFC55C193E3}" type="presOf" srcId="{9E5F61CE-7AA9-FA42-BF94-1E53B99A2C74}" destId="{7BDDD9AB-D694-0241-9E3E-C1DDA35FFAE9}" srcOrd="0" destOrd="0" presId="urn:microsoft.com/office/officeart/2005/8/layout/vList3#1"/>
    <dgm:cxn modelId="{585F4946-9F07-7049-8159-64632517C110}" srcId="{9E5F61CE-7AA9-FA42-BF94-1E53B99A2C74}" destId="{20BA962C-AD42-7C48-B881-A6493C0B6E6E}" srcOrd="2" destOrd="0" parTransId="{418B8FCA-3BC9-8C44-BEF2-CED495BD992E}" sibTransId="{BE16D0BA-6BD6-E34B-9D9C-77178B41971C}"/>
    <dgm:cxn modelId="{C4C880BA-D66E-47D0-8573-4BD2A7CA64FA}" type="presParOf" srcId="{7BDDD9AB-D694-0241-9E3E-C1DDA35FFAE9}" destId="{95EA89AA-58A3-3946-9262-98347FD62692}" srcOrd="0" destOrd="0" presId="urn:microsoft.com/office/officeart/2005/8/layout/vList3#1"/>
    <dgm:cxn modelId="{674FEEBC-7B88-421A-AEC1-D3306DC5AF7B}" type="presParOf" srcId="{95EA89AA-58A3-3946-9262-98347FD62692}" destId="{AFBA7085-E0CF-E34E-92DA-FD75625C7EEA}" srcOrd="0" destOrd="0" presId="urn:microsoft.com/office/officeart/2005/8/layout/vList3#1"/>
    <dgm:cxn modelId="{4BFFB7DF-86E8-4E3B-8FC8-69B86CF820A0}" type="presParOf" srcId="{95EA89AA-58A3-3946-9262-98347FD62692}" destId="{DBB5BD8C-62F3-404E-8C97-765241CFDF4B}" srcOrd="1" destOrd="0" presId="urn:microsoft.com/office/officeart/2005/8/layout/vList3#1"/>
    <dgm:cxn modelId="{411A78F8-F511-4C9A-81AC-E256C58908FB}" type="presParOf" srcId="{7BDDD9AB-D694-0241-9E3E-C1DDA35FFAE9}" destId="{193977EF-E109-0E48-B284-E101DD485942}" srcOrd="1" destOrd="0" presId="urn:microsoft.com/office/officeart/2005/8/layout/vList3#1"/>
    <dgm:cxn modelId="{6407B679-6202-4988-907E-00FCC9443D8E}" type="presParOf" srcId="{7BDDD9AB-D694-0241-9E3E-C1DDA35FFAE9}" destId="{41B0D67A-20A9-C641-BF30-ABEE1D59B032}" srcOrd="2" destOrd="0" presId="urn:microsoft.com/office/officeart/2005/8/layout/vList3#1"/>
    <dgm:cxn modelId="{3390E911-1375-49E1-8346-4FC3250E34FA}" type="presParOf" srcId="{41B0D67A-20A9-C641-BF30-ABEE1D59B032}" destId="{DC76C2E5-236B-CE4C-9424-357ABB3D2BE0}" srcOrd="0" destOrd="0" presId="urn:microsoft.com/office/officeart/2005/8/layout/vList3#1"/>
    <dgm:cxn modelId="{07751872-976A-413B-8E4E-31FF8628770C}" type="presParOf" srcId="{41B0D67A-20A9-C641-BF30-ABEE1D59B032}" destId="{6F515469-720A-064B-A632-C13248C6791A}" srcOrd="1" destOrd="0" presId="urn:microsoft.com/office/officeart/2005/8/layout/vList3#1"/>
    <dgm:cxn modelId="{E927B738-DB8C-43DE-8C35-050E925FB85C}" type="presParOf" srcId="{7BDDD9AB-D694-0241-9E3E-C1DDA35FFAE9}" destId="{792CF488-106B-D84E-8CFD-F2214F0A503D}" srcOrd="3" destOrd="0" presId="urn:microsoft.com/office/officeart/2005/8/layout/vList3#1"/>
    <dgm:cxn modelId="{03157867-5A69-44FD-A87B-A7D95C83BB2B}" type="presParOf" srcId="{7BDDD9AB-D694-0241-9E3E-C1DDA35FFAE9}" destId="{2AC710D3-B46E-8942-B4E0-57F54B7696AF}" srcOrd="4" destOrd="0" presId="urn:microsoft.com/office/officeart/2005/8/layout/vList3#1"/>
    <dgm:cxn modelId="{D420A5CE-3E61-4181-8A64-E0EF7F039065}" type="presParOf" srcId="{2AC710D3-B46E-8942-B4E0-57F54B7696AF}" destId="{1CD72110-A4D2-0945-917E-36C04B1FECCD}" srcOrd="0" destOrd="0" presId="urn:microsoft.com/office/officeart/2005/8/layout/vList3#1"/>
    <dgm:cxn modelId="{E3CF6E8D-D508-44D4-8952-678E117A5C28}" type="presParOf" srcId="{2AC710D3-B46E-8942-B4E0-57F54B7696AF}" destId="{08071C2E-6744-1840-8703-45E830216D8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5F61CE-7AA9-FA42-BF94-1E53B99A2C74}" type="doc">
      <dgm:prSet loTypeId="urn:microsoft.com/office/officeart/2005/8/layout/vList3#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13D7DE-0377-894B-956A-EC16C11954FF}">
      <dgm:prSet/>
      <dgm:spPr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alibri"/>
              <a:cs typeface="Calibri"/>
            </a:rPr>
            <a:t>UNIDO TA (such as pre-investment studies) assists DFIs in investment decision-making.</a:t>
          </a:r>
          <a:endParaRPr lang="en-US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8221A953-6125-7A42-AEDE-DCB7F7C3D40B}" type="parTrans" cxnId="{926DC599-F6BA-414C-B4CB-490695D7129A}">
      <dgm:prSet/>
      <dgm:spPr/>
      <dgm:t>
        <a:bodyPr/>
        <a:lstStyle/>
        <a:p>
          <a:endParaRPr lang="en-US"/>
        </a:p>
      </dgm:t>
    </dgm:pt>
    <dgm:pt modelId="{89CC1B67-CA8A-054E-B837-30329AA87DA2}" type="sibTrans" cxnId="{926DC599-F6BA-414C-B4CB-490695D7129A}">
      <dgm:prSet/>
      <dgm:spPr/>
      <dgm:t>
        <a:bodyPr/>
        <a:lstStyle/>
        <a:p>
          <a:endParaRPr lang="en-US"/>
        </a:p>
      </dgm:t>
    </dgm:pt>
    <dgm:pt modelId="{69073198-F227-7A44-BB8D-1D6039C515BD}">
      <dgm:prSet/>
      <dgm:spPr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n-US" b="1" dirty="0" smtClean="0">
              <a:solidFill>
                <a:srgbClr val="FFFFFF"/>
              </a:solidFill>
              <a:latin typeface="Calibri"/>
              <a:cs typeface="Calibri"/>
            </a:rPr>
            <a:t>Better coordination of investments - between DFIs, govt., private sector &amp; development partners - creates synergy and higher returns on investment.</a:t>
          </a:r>
          <a:endParaRPr lang="en-US" b="1" dirty="0">
            <a:solidFill>
              <a:srgbClr val="FFFFFF"/>
            </a:solidFill>
            <a:latin typeface="Calibri"/>
            <a:cs typeface="Calibri"/>
          </a:endParaRPr>
        </a:p>
      </dgm:t>
    </dgm:pt>
    <dgm:pt modelId="{6347778A-8CB3-414C-A355-D50E36989955}" type="parTrans" cxnId="{1AB2FAC2-81B4-C74C-BB35-F7E99E9361D2}">
      <dgm:prSet/>
      <dgm:spPr/>
      <dgm:t>
        <a:bodyPr/>
        <a:lstStyle/>
        <a:p>
          <a:endParaRPr lang="en-US"/>
        </a:p>
      </dgm:t>
    </dgm:pt>
    <dgm:pt modelId="{AD7FE847-AC91-4946-BD2D-611D3115B4BB}" type="sibTrans" cxnId="{1AB2FAC2-81B4-C74C-BB35-F7E99E9361D2}">
      <dgm:prSet/>
      <dgm:spPr/>
      <dgm:t>
        <a:bodyPr/>
        <a:lstStyle/>
        <a:p>
          <a:endParaRPr lang="en-US"/>
        </a:p>
      </dgm:t>
    </dgm:pt>
    <dgm:pt modelId="{20BA962C-AD42-7C48-B881-A6493C0B6E6E}">
      <dgm:prSet/>
      <dgm:spPr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n-US" b="1" dirty="0" smtClean="0">
              <a:solidFill>
                <a:srgbClr val="FFFFFF"/>
              </a:solidFill>
              <a:latin typeface="Calibri"/>
              <a:cs typeface="Calibri"/>
            </a:rPr>
            <a:t>UNIDO TA aimed at building govt. capacity to manage large-scale </a:t>
          </a:r>
          <a:r>
            <a:rPr lang="en-US" b="1" dirty="0" err="1" smtClean="0">
              <a:solidFill>
                <a:srgbClr val="FFFFFF"/>
              </a:solidFill>
              <a:latin typeface="Calibri"/>
              <a:cs typeface="Calibri"/>
            </a:rPr>
            <a:t>programmes</a:t>
          </a:r>
          <a:r>
            <a:rPr lang="en-US" b="1" dirty="0" smtClean="0">
              <a:solidFill>
                <a:srgbClr val="FFFFFF"/>
              </a:solidFill>
              <a:latin typeface="Calibri"/>
              <a:cs typeface="Calibri"/>
            </a:rPr>
            <a:t> can improve effectiveness of DFI </a:t>
          </a:r>
          <a:r>
            <a:rPr lang="en-US" b="1" dirty="0" err="1" smtClean="0">
              <a:solidFill>
                <a:srgbClr val="FFFFFF"/>
              </a:solidFill>
              <a:latin typeface="Calibri"/>
              <a:cs typeface="Calibri"/>
            </a:rPr>
            <a:t>programmes</a:t>
          </a:r>
          <a:r>
            <a:rPr lang="en-US" b="1" dirty="0" smtClean="0">
              <a:solidFill>
                <a:srgbClr val="FFFFFF"/>
              </a:solidFill>
              <a:latin typeface="Calibri"/>
              <a:cs typeface="Calibri"/>
            </a:rPr>
            <a:t>.</a:t>
          </a:r>
          <a:endParaRPr lang="en-US" b="1" dirty="0">
            <a:solidFill>
              <a:srgbClr val="FFFFFF"/>
            </a:solidFill>
            <a:latin typeface="Calibri"/>
            <a:cs typeface="Calibri"/>
          </a:endParaRPr>
        </a:p>
      </dgm:t>
    </dgm:pt>
    <dgm:pt modelId="{418B8FCA-3BC9-8C44-BEF2-CED495BD992E}" type="parTrans" cxnId="{585F4946-9F07-7049-8159-64632517C110}">
      <dgm:prSet/>
      <dgm:spPr/>
      <dgm:t>
        <a:bodyPr/>
        <a:lstStyle/>
        <a:p>
          <a:endParaRPr lang="en-US"/>
        </a:p>
      </dgm:t>
    </dgm:pt>
    <dgm:pt modelId="{BE16D0BA-6BD6-E34B-9D9C-77178B41971C}" type="sibTrans" cxnId="{585F4946-9F07-7049-8159-64632517C110}">
      <dgm:prSet/>
      <dgm:spPr/>
      <dgm:t>
        <a:bodyPr/>
        <a:lstStyle/>
        <a:p>
          <a:endParaRPr lang="en-US"/>
        </a:p>
      </dgm:t>
    </dgm:pt>
    <dgm:pt modelId="{7BDDD9AB-D694-0241-9E3E-C1DDA35FFAE9}" type="pres">
      <dgm:prSet presAssocID="{9E5F61CE-7AA9-FA42-BF94-1E53B99A2C7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EA89AA-58A3-3946-9262-98347FD62692}" type="pres">
      <dgm:prSet presAssocID="{6C13D7DE-0377-894B-956A-EC16C11954FF}" presName="composite" presStyleCnt="0"/>
      <dgm:spPr/>
    </dgm:pt>
    <dgm:pt modelId="{AFBA7085-E0CF-E34E-92DA-FD75625C7EEA}" type="pres">
      <dgm:prSet presAssocID="{6C13D7DE-0377-894B-956A-EC16C11954FF}" presName="imgShp" presStyleLbl="fgImgPlace1" presStyleIdx="0" presStyleCnt="3" custScaleX="49047" custScaleY="49047" custLinFactX="-7227" custLinFactNeighborX="-100000" custLinFactNeighborY="-4403"/>
      <dgm:spPr>
        <a:solidFill>
          <a:srgbClr val="1A6CB4"/>
        </a:solidFill>
        <a:ln>
          <a:noFill/>
        </a:ln>
      </dgm:spPr>
    </dgm:pt>
    <dgm:pt modelId="{DBB5BD8C-62F3-404E-8C97-765241CFDF4B}" type="pres">
      <dgm:prSet presAssocID="{6C13D7DE-0377-894B-956A-EC16C11954FF}" presName="txShp" presStyleLbl="node1" presStyleIdx="0" presStyleCnt="3" custFlipHor="1" custScaleX="84323" custLinFactNeighborX="-12605" custLinFactNeighborY="-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977EF-E109-0E48-B284-E101DD485942}" type="pres">
      <dgm:prSet presAssocID="{89CC1B67-CA8A-054E-B837-30329AA87DA2}" presName="spacing" presStyleCnt="0"/>
      <dgm:spPr/>
    </dgm:pt>
    <dgm:pt modelId="{41B0D67A-20A9-C641-BF30-ABEE1D59B032}" type="pres">
      <dgm:prSet presAssocID="{69073198-F227-7A44-BB8D-1D6039C515BD}" presName="composite" presStyleCnt="0"/>
      <dgm:spPr/>
    </dgm:pt>
    <dgm:pt modelId="{DC76C2E5-236B-CE4C-9424-357ABB3D2BE0}" type="pres">
      <dgm:prSet presAssocID="{69073198-F227-7A44-BB8D-1D6039C515BD}" presName="imgShp" presStyleLbl="fgImgPlace1" presStyleIdx="1" presStyleCnt="3" custScaleX="49047" custScaleY="49047" custLinFactX="-170" custLinFactNeighborX="-100000" custLinFactNeighborY="-175"/>
      <dgm:spPr>
        <a:solidFill>
          <a:srgbClr val="128AFB"/>
        </a:solidFill>
      </dgm:spPr>
    </dgm:pt>
    <dgm:pt modelId="{6F515469-720A-064B-A632-C13248C6791A}" type="pres">
      <dgm:prSet presAssocID="{69073198-F227-7A44-BB8D-1D6039C515BD}" presName="txShp" presStyleLbl="node1" presStyleIdx="1" presStyleCnt="3" custFlipHor="1" custScaleX="84665" custLinFactNeighborX="-1506" custLinFactNeighborY="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CF488-106B-D84E-8CFD-F2214F0A503D}" type="pres">
      <dgm:prSet presAssocID="{AD7FE847-AC91-4946-BD2D-611D3115B4BB}" presName="spacing" presStyleCnt="0"/>
      <dgm:spPr/>
    </dgm:pt>
    <dgm:pt modelId="{2AC710D3-B46E-8942-B4E0-57F54B7696AF}" type="pres">
      <dgm:prSet presAssocID="{20BA962C-AD42-7C48-B881-A6493C0B6E6E}" presName="composite" presStyleCnt="0"/>
      <dgm:spPr/>
    </dgm:pt>
    <dgm:pt modelId="{1CD72110-A4D2-0945-917E-36C04B1FECCD}" type="pres">
      <dgm:prSet presAssocID="{20BA962C-AD42-7C48-B881-A6493C0B6E6E}" presName="imgShp" presStyleLbl="fgImgPlace1" presStyleIdx="2" presStyleCnt="3" custScaleX="49047" custScaleY="49047" custLinFactX="-21341" custLinFactNeighborX="-100000" custLinFactNeighborY="-3004"/>
      <dgm:spPr>
        <a:solidFill>
          <a:srgbClr val="65AAE2"/>
        </a:solidFill>
      </dgm:spPr>
    </dgm:pt>
    <dgm:pt modelId="{08071C2E-6744-1840-8703-45E830216D8E}" type="pres">
      <dgm:prSet presAssocID="{20BA962C-AD42-7C48-B881-A6493C0B6E6E}" presName="txShp" presStyleLbl="node1" presStyleIdx="2" presStyleCnt="3" custFlipHor="1" custScaleX="81629" custLinFactNeighborX="7463" custLinFactNeighborY="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AFB6E-1585-4621-AFFB-499D4A2F2E8B}" type="presOf" srcId="{20BA962C-AD42-7C48-B881-A6493C0B6E6E}" destId="{08071C2E-6744-1840-8703-45E830216D8E}" srcOrd="0" destOrd="0" presId="urn:microsoft.com/office/officeart/2005/8/layout/vList3#2"/>
    <dgm:cxn modelId="{A1E083C7-32CF-4545-8E99-C14C79486062}" type="presOf" srcId="{6C13D7DE-0377-894B-956A-EC16C11954FF}" destId="{DBB5BD8C-62F3-404E-8C97-765241CFDF4B}" srcOrd="0" destOrd="0" presId="urn:microsoft.com/office/officeart/2005/8/layout/vList3#2"/>
    <dgm:cxn modelId="{CDE5C820-DC5D-4228-AC60-90F994A2FC41}" type="presOf" srcId="{9E5F61CE-7AA9-FA42-BF94-1E53B99A2C74}" destId="{7BDDD9AB-D694-0241-9E3E-C1DDA35FFAE9}" srcOrd="0" destOrd="0" presId="urn:microsoft.com/office/officeart/2005/8/layout/vList3#2"/>
    <dgm:cxn modelId="{585F4946-9F07-7049-8159-64632517C110}" srcId="{9E5F61CE-7AA9-FA42-BF94-1E53B99A2C74}" destId="{20BA962C-AD42-7C48-B881-A6493C0B6E6E}" srcOrd="2" destOrd="0" parTransId="{418B8FCA-3BC9-8C44-BEF2-CED495BD992E}" sibTransId="{BE16D0BA-6BD6-E34B-9D9C-77178B41971C}"/>
    <dgm:cxn modelId="{225B1C32-54C1-4F61-884A-371E8B0CC514}" type="presOf" srcId="{69073198-F227-7A44-BB8D-1D6039C515BD}" destId="{6F515469-720A-064B-A632-C13248C6791A}" srcOrd="0" destOrd="0" presId="urn:microsoft.com/office/officeart/2005/8/layout/vList3#2"/>
    <dgm:cxn modelId="{1AB2FAC2-81B4-C74C-BB35-F7E99E9361D2}" srcId="{9E5F61CE-7AA9-FA42-BF94-1E53B99A2C74}" destId="{69073198-F227-7A44-BB8D-1D6039C515BD}" srcOrd="1" destOrd="0" parTransId="{6347778A-8CB3-414C-A355-D50E36989955}" sibTransId="{AD7FE847-AC91-4946-BD2D-611D3115B4BB}"/>
    <dgm:cxn modelId="{926DC599-F6BA-414C-B4CB-490695D7129A}" srcId="{9E5F61CE-7AA9-FA42-BF94-1E53B99A2C74}" destId="{6C13D7DE-0377-894B-956A-EC16C11954FF}" srcOrd="0" destOrd="0" parTransId="{8221A953-6125-7A42-AEDE-DCB7F7C3D40B}" sibTransId="{89CC1B67-CA8A-054E-B837-30329AA87DA2}"/>
    <dgm:cxn modelId="{0E09A046-F8C5-4DD2-8E61-67CF2BF67124}" type="presParOf" srcId="{7BDDD9AB-D694-0241-9E3E-C1DDA35FFAE9}" destId="{95EA89AA-58A3-3946-9262-98347FD62692}" srcOrd="0" destOrd="0" presId="urn:microsoft.com/office/officeart/2005/8/layout/vList3#2"/>
    <dgm:cxn modelId="{A7BB1D66-930B-4154-BAEB-2AD15BE49821}" type="presParOf" srcId="{95EA89AA-58A3-3946-9262-98347FD62692}" destId="{AFBA7085-E0CF-E34E-92DA-FD75625C7EEA}" srcOrd="0" destOrd="0" presId="urn:microsoft.com/office/officeart/2005/8/layout/vList3#2"/>
    <dgm:cxn modelId="{BEC1F280-903C-46F5-BA56-698C8A22C075}" type="presParOf" srcId="{95EA89AA-58A3-3946-9262-98347FD62692}" destId="{DBB5BD8C-62F3-404E-8C97-765241CFDF4B}" srcOrd="1" destOrd="0" presId="urn:microsoft.com/office/officeart/2005/8/layout/vList3#2"/>
    <dgm:cxn modelId="{2294AFEF-7042-4F6E-BC74-BD5A1CFF773B}" type="presParOf" srcId="{7BDDD9AB-D694-0241-9E3E-C1DDA35FFAE9}" destId="{193977EF-E109-0E48-B284-E101DD485942}" srcOrd="1" destOrd="0" presId="urn:microsoft.com/office/officeart/2005/8/layout/vList3#2"/>
    <dgm:cxn modelId="{403DBE03-15D7-4D03-ADDC-3FD45D5FCFBF}" type="presParOf" srcId="{7BDDD9AB-D694-0241-9E3E-C1DDA35FFAE9}" destId="{41B0D67A-20A9-C641-BF30-ABEE1D59B032}" srcOrd="2" destOrd="0" presId="urn:microsoft.com/office/officeart/2005/8/layout/vList3#2"/>
    <dgm:cxn modelId="{236A0F50-5825-4409-AEF3-D3B3D0061B89}" type="presParOf" srcId="{41B0D67A-20A9-C641-BF30-ABEE1D59B032}" destId="{DC76C2E5-236B-CE4C-9424-357ABB3D2BE0}" srcOrd="0" destOrd="0" presId="urn:microsoft.com/office/officeart/2005/8/layout/vList3#2"/>
    <dgm:cxn modelId="{B3719918-5CCF-4866-BFFA-ADFD684E1ADB}" type="presParOf" srcId="{41B0D67A-20A9-C641-BF30-ABEE1D59B032}" destId="{6F515469-720A-064B-A632-C13248C6791A}" srcOrd="1" destOrd="0" presId="urn:microsoft.com/office/officeart/2005/8/layout/vList3#2"/>
    <dgm:cxn modelId="{74BF11FE-0A3F-4A03-8636-4534CCC686F4}" type="presParOf" srcId="{7BDDD9AB-D694-0241-9E3E-C1DDA35FFAE9}" destId="{792CF488-106B-D84E-8CFD-F2214F0A503D}" srcOrd="3" destOrd="0" presId="urn:microsoft.com/office/officeart/2005/8/layout/vList3#2"/>
    <dgm:cxn modelId="{805934B9-1F7A-4A38-867D-AC28D7D16C38}" type="presParOf" srcId="{7BDDD9AB-D694-0241-9E3E-C1DDA35FFAE9}" destId="{2AC710D3-B46E-8942-B4E0-57F54B7696AF}" srcOrd="4" destOrd="0" presId="urn:microsoft.com/office/officeart/2005/8/layout/vList3#2"/>
    <dgm:cxn modelId="{506273FF-768D-4A46-A985-7C60D5A33309}" type="presParOf" srcId="{2AC710D3-B46E-8942-B4E0-57F54B7696AF}" destId="{1CD72110-A4D2-0945-917E-36C04B1FECCD}" srcOrd="0" destOrd="0" presId="urn:microsoft.com/office/officeart/2005/8/layout/vList3#2"/>
    <dgm:cxn modelId="{74326D6E-2AAA-45AD-8C72-E0C7D432FD84}" type="presParOf" srcId="{2AC710D3-B46E-8942-B4E0-57F54B7696AF}" destId="{08071C2E-6744-1840-8703-45E830216D8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5F61CE-7AA9-FA42-BF94-1E53B99A2C74}" type="doc">
      <dgm:prSet loTypeId="urn:microsoft.com/office/officeart/2005/8/layout/vList3#3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13D7DE-0377-894B-956A-EC16C11954FF}">
      <dgm:prSet/>
      <dgm:spPr>
        <a:solidFill>
          <a:srgbClr val="144594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alibri"/>
              <a:cs typeface="Calibri"/>
            </a:rPr>
            <a:t>Coordination of resources from multiple partners/</a:t>
          </a:r>
          <a:r>
            <a:rPr lang="en-US" b="1" dirty="0" err="1" smtClean="0">
              <a:solidFill>
                <a:schemeClr val="bg1"/>
              </a:solidFill>
              <a:latin typeface="Calibri"/>
              <a:cs typeface="Calibri"/>
            </a:rPr>
            <a:t>programmes</a:t>
          </a:r>
          <a:r>
            <a:rPr lang="en-US" b="1" dirty="0" smtClean="0">
              <a:solidFill>
                <a:schemeClr val="bg1"/>
              </a:solidFill>
              <a:latin typeface="Calibri"/>
              <a:cs typeface="Calibri"/>
            </a:rPr>
            <a:t> generates higher impact.</a:t>
          </a:r>
          <a:endParaRPr lang="en-US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8221A953-6125-7A42-AEDE-DCB7F7C3D40B}" type="parTrans" cxnId="{926DC599-F6BA-414C-B4CB-490695D7129A}">
      <dgm:prSet/>
      <dgm:spPr/>
      <dgm:t>
        <a:bodyPr/>
        <a:lstStyle/>
        <a:p>
          <a:endParaRPr lang="en-US"/>
        </a:p>
      </dgm:t>
    </dgm:pt>
    <dgm:pt modelId="{89CC1B67-CA8A-054E-B837-30329AA87DA2}" type="sibTrans" cxnId="{926DC599-F6BA-414C-B4CB-490695D7129A}">
      <dgm:prSet/>
      <dgm:spPr/>
      <dgm:t>
        <a:bodyPr/>
        <a:lstStyle/>
        <a:p>
          <a:endParaRPr lang="en-US"/>
        </a:p>
      </dgm:t>
    </dgm:pt>
    <dgm:pt modelId="{69073198-F227-7A44-BB8D-1D6039C515BD}">
      <dgm:prSet/>
      <dgm:spPr>
        <a:solidFill>
          <a:srgbClr val="144594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n-US" b="1" dirty="0" smtClean="0">
              <a:solidFill>
                <a:srgbClr val="FFFFFF"/>
              </a:solidFill>
              <a:latin typeface="Calibri"/>
              <a:cs typeface="Calibri"/>
            </a:rPr>
            <a:t>UNIDO TA can support investments aligned with both govt. &amp; donor country objectives (UNIDO as neutral broker).</a:t>
          </a:r>
          <a:endParaRPr lang="en-US" b="1" dirty="0">
            <a:solidFill>
              <a:srgbClr val="FFFFFF"/>
            </a:solidFill>
            <a:latin typeface="Calibri"/>
            <a:cs typeface="Calibri"/>
          </a:endParaRPr>
        </a:p>
      </dgm:t>
    </dgm:pt>
    <dgm:pt modelId="{6347778A-8CB3-414C-A355-D50E36989955}" type="parTrans" cxnId="{1AB2FAC2-81B4-C74C-BB35-F7E99E9361D2}">
      <dgm:prSet/>
      <dgm:spPr/>
      <dgm:t>
        <a:bodyPr/>
        <a:lstStyle/>
        <a:p>
          <a:endParaRPr lang="en-US"/>
        </a:p>
      </dgm:t>
    </dgm:pt>
    <dgm:pt modelId="{AD7FE847-AC91-4946-BD2D-611D3115B4BB}" type="sibTrans" cxnId="{1AB2FAC2-81B4-C74C-BB35-F7E99E9361D2}">
      <dgm:prSet/>
      <dgm:spPr/>
      <dgm:t>
        <a:bodyPr/>
        <a:lstStyle/>
        <a:p>
          <a:endParaRPr lang="en-US"/>
        </a:p>
      </dgm:t>
    </dgm:pt>
    <dgm:pt modelId="{188DD98F-BEBF-4D27-B6C1-0D1D0151770D}">
      <dgm:prSet/>
      <dgm:spPr>
        <a:solidFill>
          <a:srgbClr val="149FE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lang="en-US" altLang="en-US" b="1" dirty="0" smtClean="0">
              <a:solidFill>
                <a:schemeClr val="bg1"/>
              </a:solidFill>
              <a:latin typeface="Calibri" pitchFamily="34" charset="0"/>
            </a:rPr>
            <a:t>Coordination of UN </a:t>
          </a:r>
          <a:r>
            <a:rPr lang="en-US" altLang="en-US" b="1" dirty="0" err="1" smtClean="0">
              <a:solidFill>
                <a:schemeClr val="bg1"/>
              </a:solidFill>
              <a:latin typeface="Calibri" pitchFamily="34" charset="0"/>
            </a:rPr>
            <a:t>programmes</a:t>
          </a:r>
          <a:r>
            <a:rPr lang="en-US" altLang="en-US" b="1" dirty="0" smtClean="0">
              <a:solidFill>
                <a:schemeClr val="bg1"/>
              </a:solidFill>
              <a:latin typeface="Calibri" pitchFamily="34" charset="0"/>
            </a:rPr>
            <a:t> with public/private investment for larger development impact.</a:t>
          </a:r>
          <a:endParaRPr lang="en-US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E4D314EE-EF51-43AF-948C-AD347C7F3F3B}" type="parTrans" cxnId="{833660D2-788E-4130-B1A4-E67C7AF4EEBC}">
      <dgm:prSet/>
      <dgm:spPr/>
      <dgm:t>
        <a:bodyPr/>
        <a:lstStyle/>
        <a:p>
          <a:endParaRPr lang="en-US"/>
        </a:p>
      </dgm:t>
    </dgm:pt>
    <dgm:pt modelId="{F05F3296-E153-4B2D-9522-1A5B8825999C}" type="sibTrans" cxnId="{833660D2-788E-4130-B1A4-E67C7AF4EEBC}">
      <dgm:prSet/>
      <dgm:spPr/>
      <dgm:t>
        <a:bodyPr/>
        <a:lstStyle/>
        <a:p>
          <a:endParaRPr lang="en-US"/>
        </a:p>
      </dgm:t>
    </dgm:pt>
    <dgm:pt modelId="{7BDDD9AB-D694-0241-9E3E-C1DDA35FFAE9}" type="pres">
      <dgm:prSet presAssocID="{9E5F61CE-7AA9-FA42-BF94-1E53B99A2C7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EA89AA-58A3-3946-9262-98347FD62692}" type="pres">
      <dgm:prSet presAssocID="{6C13D7DE-0377-894B-956A-EC16C11954FF}" presName="composite" presStyleCnt="0"/>
      <dgm:spPr/>
    </dgm:pt>
    <dgm:pt modelId="{AFBA7085-E0CF-E34E-92DA-FD75625C7EEA}" type="pres">
      <dgm:prSet presAssocID="{6C13D7DE-0377-894B-956A-EC16C11954FF}" presName="imgShp" presStyleLbl="fgImgPlace1" presStyleIdx="0" presStyleCnt="3" custScaleX="49047" custScaleY="49047" custLinFactX="-7227" custLinFactNeighborX="-100000" custLinFactNeighborY="-4403"/>
      <dgm:spPr>
        <a:solidFill>
          <a:srgbClr val="1A6CB4"/>
        </a:solidFill>
        <a:ln>
          <a:noFill/>
        </a:ln>
      </dgm:spPr>
    </dgm:pt>
    <dgm:pt modelId="{DBB5BD8C-62F3-404E-8C97-765241CFDF4B}" type="pres">
      <dgm:prSet presAssocID="{6C13D7DE-0377-894B-956A-EC16C11954FF}" presName="txShp" presStyleLbl="node1" presStyleIdx="0" presStyleCnt="3" custFlipHor="1" custScaleX="84323" custLinFactNeighborX="-12391" custLinFactNeighborY="-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977EF-E109-0E48-B284-E101DD485942}" type="pres">
      <dgm:prSet presAssocID="{89CC1B67-CA8A-054E-B837-30329AA87DA2}" presName="spacing" presStyleCnt="0"/>
      <dgm:spPr/>
    </dgm:pt>
    <dgm:pt modelId="{41B0D67A-20A9-C641-BF30-ABEE1D59B032}" type="pres">
      <dgm:prSet presAssocID="{69073198-F227-7A44-BB8D-1D6039C515BD}" presName="composite" presStyleCnt="0"/>
      <dgm:spPr/>
    </dgm:pt>
    <dgm:pt modelId="{DC76C2E5-236B-CE4C-9424-357ABB3D2BE0}" type="pres">
      <dgm:prSet presAssocID="{69073198-F227-7A44-BB8D-1D6039C515BD}" presName="imgShp" presStyleLbl="fgImgPlace1" presStyleIdx="1" presStyleCnt="3" custScaleX="49047" custScaleY="49047" custLinFactX="-170" custLinFactNeighborX="-100000" custLinFactNeighborY="-175"/>
      <dgm:spPr>
        <a:solidFill>
          <a:srgbClr val="128AFB"/>
        </a:solidFill>
      </dgm:spPr>
    </dgm:pt>
    <dgm:pt modelId="{6F515469-720A-064B-A632-C13248C6791A}" type="pres">
      <dgm:prSet presAssocID="{69073198-F227-7A44-BB8D-1D6039C515BD}" presName="txShp" presStyleLbl="node1" presStyleIdx="1" presStyleCnt="3" custFlipHor="1" custScaleX="84665" custLinFactNeighborX="-1506" custLinFactNeighborY="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0C213-9A30-4335-B0CE-ADD7E1A6AE4A}" type="pres">
      <dgm:prSet presAssocID="{AD7FE847-AC91-4946-BD2D-611D3115B4BB}" presName="spacing" presStyleCnt="0"/>
      <dgm:spPr/>
    </dgm:pt>
    <dgm:pt modelId="{320AB244-71FD-40F5-9EA1-655904400C22}" type="pres">
      <dgm:prSet presAssocID="{188DD98F-BEBF-4D27-B6C1-0D1D0151770D}" presName="composite" presStyleCnt="0"/>
      <dgm:spPr/>
    </dgm:pt>
    <dgm:pt modelId="{2E5AC9EC-ABF2-4936-8A5A-3A11844BC3F3}" type="pres">
      <dgm:prSet presAssocID="{188DD98F-BEBF-4D27-B6C1-0D1D0151770D}" presName="imgShp" presStyleLbl="fgImgPlace1" presStyleIdx="2" presStyleCnt="3" custScaleX="35023" custLinFactNeighborX="-92886" custLinFactNeighborY="-19305"/>
      <dgm:spPr/>
    </dgm:pt>
    <dgm:pt modelId="{336DBC92-60E5-4813-858D-45A9F878917A}" type="pres">
      <dgm:prSet presAssocID="{188DD98F-BEBF-4D27-B6C1-0D1D0151770D}" presName="txShp" presStyleLbl="node1" presStyleIdx="2" presStyleCnt="3" custFlipHor="1" custScaleX="84665" custLinFactNeighborX="10083" custLinFactNeighborY="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7E26C4-721F-4378-9963-9FCDF3E31F6D}" type="presOf" srcId="{9E5F61CE-7AA9-FA42-BF94-1E53B99A2C74}" destId="{7BDDD9AB-D694-0241-9E3E-C1DDA35FFAE9}" srcOrd="0" destOrd="0" presId="urn:microsoft.com/office/officeart/2005/8/layout/vList3#3"/>
    <dgm:cxn modelId="{AFFDE2BA-AB4E-40D2-AA62-A057233408C7}" type="presOf" srcId="{69073198-F227-7A44-BB8D-1D6039C515BD}" destId="{6F515469-720A-064B-A632-C13248C6791A}" srcOrd="0" destOrd="0" presId="urn:microsoft.com/office/officeart/2005/8/layout/vList3#3"/>
    <dgm:cxn modelId="{92D187DE-9B2B-468B-A2D3-152DAC15BCE9}" type="presOf" srcId="{188DD98F-BEBF-4D27-B6C1-0D1D0151770D}" destId="{336DBC92-60E5-4813-858D-45A9F878917A}" srcOrd="0" destOrd="0" presId="urn:microsoft.com/office/officeart/2005/8/layout/vList3#3"/>
    <dgm:cxn modelId="{833660D2-788E-4130-B1A4-E67C7AF4EEBC}" srcId="{9E5F61CE-7AA9-FA42-BF94-1E53B99A2C74}" destId="{188DD98F-BEBF-4D27-B6C1-0D1D0151770D}" srcOrd="2" destOrd="0" parTransId="{E4D314EE-EF51-43AF-948C-AD347C7F3F3B}" sibTransId="{F05F3296-E153-4B2D-9522-1A5B8825999C}"/>
    <dgm:cxn modelId="{0622B6AB-DC3B-4976-8FA8-6401FA7323D0}" type="presOf" srcId="{6C13D7DE-0377-894B-956A-EC16C11954FF}" destId="{DBB5BD8C-62F3-404E-8C97-765241CFDF4B}" srcOrd="0" destOrd="0" presId="urn:microsoft.com/office/officeart/2005/8/layout/vList3#3"/>
    <dgm:cxn modelId="{926DC599-F6BA-414C-B4CB-490695D7129A}" srcId="{9E5F61CE-7AA9-FA42-BF94-1E53B99A2C74}" destId="{6C13D7DE-0377-894B-956A-EC16C11954FF}" srcOrd="0" destOrd="0" parTransId="{8221A953-6125-7A42-AEDE-DCB7F7C3D40B}" sibTransId="{89CC1B67-CA8A-054E-B837-30329AA87DA2}"/>
    <dgm:cxn modelId="{1AB2FAC2-81B4-C74C-BB35-F7E99E9361D2}" srcId="{9E5F61CE-7AA9-FA42-BF94-1E53B99A2C74}" destId="{69073198-F227-7A44-BB8D-1D6039C515BD}" srcOrd="1" destOrd="0" parTransId="{6347778A-8CB3-414C-A355-D50E36989955}" sibTransId="{AD7FE847-AC91-4946-BD2D-611D3115B4BB}"/>
    <dgm:cxn modelId="{44CC4BC1-682A-4064-B993-61DBF2C7D88C}" type="presParOf" srcId="{7BDDD9AB-D694-0241-9E3E-C1DDA35FFAE9}" destId="{95EA89AA-58A3-3946-9262-98347FD62692}" srcOrd="0" destOrd="0" presId="urn:microsoft.com/office/officeart/2005/8/layout/vList3#3"/>
    <dgm:cxn modelId="{BE5E71AC-F181-46DB-9CAF-6FCEC71D6BA1}" type="presParOf" srcId="{95EA89AA-58A3-3946-9262-98347FD62692}" destId="{AFBA7085-E0CF-E34E-92DA-FD75625C7EEA}" srcOrd="0" destOrd="0" presId="urn:microsoft.com/office/officeart/2005/8/layout/vList3#3"/>
    <dgm:cxn modelId="{4915EAF8-3FFE-48F3-9B08-02CA772DE580}" type="presParOf" srcId="{95EA89AA-58A3-3946-9262-98347FD62692}" destId="{DBB5BD8C-62F3-404E-8C97-765241CFDF4B}" srcOrd="1" destOrd="0" presId="urn:microsoft.com/office/officeart/2005/8/layout/vList3#3"/>
    <dgm:cxn modelId="{9939C159-8733-4A15-A157-126DCB273D4A}" type="presParOf" srcId="{7BDDD9AB-D694-0241-9E3E-C1DDA35FFAE9}" destId="{193977EF-E109-0E48-B284-E101DD485942}" srcOrd="1" destOrd="0" presId="urn:microsoft.com/office/officeart/2005/8/layout/vList3#3"/>
    <dgm:cxn modelId="{9C8FABD0-78F6-43F9-8E3B-9D864FBDFDB5}" type="presParOf" srcId="{7BDDD9AB-D694-0241-9E3E-C1DDA35FFAE9}" destId="{41B0D67A-20A9-C641-BF30-ABEE1D59B032}" srcOrd="2" destOrd="0" presId="urn:microsoft.com/office/officeart/2005/8/layout/vList3#3"/>
    <dgm:cxn modelId="{CF90C151-6428-42CF-B1DF-4A741BB15823}" type="presParOf" srcId="{41B0D67A-20A9-C641-BF30-ABEE1D59B032}" destId="{DC76C2E5-236B-CE4C-9424-357ABB3D2BE0}" srcOrd="0" destOrd="0" presId="urn:microsoft.com/office/officeart/2005/8/layout/vList3#3"/>
    <dgm:cxn modelId="{66BCC591-1F26-49EE-8F35-6DD24AE37A4C}" type="presParOf" srcId="{41B0D67A-20A9-C641-BF30-ABEE1D59B032}" destId="{6F515469-720A-064B-A632-C13248C6791A}" srcOrd="1" destOrd="0" presId="urn:microsoft.com/office/officeart/2005/8/layout/vList3#3"/>
    <dgm:cxn modelId="{C8F478B9-8496-494E-AEB3-BD3EABA5FCE8}" type="presParOf" srcId="{7BDDD9AB-D694-0241-9E3E-C1DDA35FFAE9}" destId="{0FC0C213-9A30-4335-B0CE-ADD7E1A6AE4A}" srcOrd="3" destOrd="0" presId="urn:microsoft.com/office/officeart/2005/8/layout/vList3#3"/>
    <dgm:cxn modelId="{55004FCB-8B01-466A-86B3-4DD343123894}" type="presParOf" srcId="{7BDDD9AB-D694-0241-9E3E-C1DDA35FFAE9}" destId="{320AB244-71FD-40F5-9EA1-655904400C22}" srcOrd="4" destOrd="0" presId="urn:microsoft.com/office/officeart/2005/8/layout/vList3#3"/>
    <dgm:cxn modelId="{56F234D6-CEF7-4024-AEC4-8D06B2FAA9FB}" type="presParOf" srcId="{320AB244-71FD-40F5-9EA1-655904400C22}" destId="{2E5AC9EC-ABF2-4936-8A5A-3A11844BC3F3}" srcOrd="0" destOrd="0" presId="urn:microsoft.com/office/officeart/2005/8/layout/vList3#3"/>
    <dgm:cxn modelId="{7348247D-B5D8-4A85-9E63-0DF7FA08FAA5}" type="presParOf" srcId="{320AB244-71FD-40F5-9EA1-655904400C22}" destId="{336DBC92-60E5-4813-858D-45A9F878917A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F758B6-BE04-9247-8820-BF4A3D59F25B}" type="doc">
      <dgm:prSet loTypeId="urn:microsoft.com/office/officeart/2005/8/layout/process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9899B0-F9EB-9D4F-A5C5-295F4E5674AD}">
      <dgm:prSet custT="1"/>
      <dgm:spPr>
        <a:solidFill>
          <a:srgbClr val="144594"/>
        </a:solidFill>
        <a:ln>
          <a:noFill/>
        </a:ln>
      </dgm:spPr>
      <dgm:t>
        <a:bodyPr/>
        <a:lstStyle/>
        <a:p>
          <a:pPr rtl="0">
            <a:lnSpc>
              <a:spcPct val="80000"/>
            </a:lnSpc>
          </a:pPr>
          <a:r>
            <a:rPr lang="en-US" sz="2000" b="1" dirty="0" smtClean="0">
              <a:solidFill>
                <a:schemeClr val="bg1"/>
              </a:solidFill>
              <a:latin typeface="Calibri"/>
              <a:cs typeface="Calibri"/>
            </a:rPr>
            <a:t>Improve communication with all partners: counterparts, Member States,</a:t>
          </a:r>
          <a:br>
            <a:rPr lang="en-US" sz="2000" b="1" dirty="0" smtClean="0">
              <a:solidFill>
                <a:schemeClr val="bg1"/>
              </a:solidFill>
              <a:latin typeface="Calibri"/>
              <a:cs typeface="Calibri"/>
            </a:rPr>
          </a:br>
          <a:r>
            <a:rPr lang="en-US" sz="2000" b="1" dirty="0" smtClean="0">
              <a:solidFill>
                <a:schemeClr val="bg1"/>
              </a:solidFill>
              <a:latin typeface="Calibri"/>
              <a:cs typeface="Calibri"/>
            </a:rPr>
            <a:t>bilateral &amp; multilateral organizations, private sector, etc.</a:t>
          </a:r>
          <a:endParaRPr lang="en-US" sz="2000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38C96652-3945-5D49-9973-977A5B062587}" type="parTrans" cxnId="{17BE4819-53DF-824B-91F4-CC1B262501C2}">
      <dgm:prSet/>
      <dgm:spPr/>
      <dgm:t>
        <a:bodyPr/>
        <a:lstStyle/>
        <a:p>
          <a:endParaRPr lang="en-US"/>
        </a:p>
      </dgm:t>
    </dgm:pt>
    <dgm:pt modelId="{7952D36F-0393-684C-8D90-16EEF67365A0}" type="sibTrans" cxnId="{17BE4819-53DF-824B-91F4-CC1B262501C2}">
      <dgm:prSet/>
      <dgm:spPr/>
      <dgm:t>
        <a:bodyPr/>
        <a:lstStyle/>
        <a:p>
          <a:endParaRPr lang="en-US"/>
        </a:p>
      </dgm:t>
    </dgm:pt>
    <dgm:pt modelId="{D1F96152-0E66-014A-BEF3-DAAB5BC7411A}">
      <dgm:prSet custT="1"/>
      <dgm:spPr>
        <a:solidFill>
          <a:srgbClr val="005DA2"/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  <a:latin typeface="Calibri"/>
              <a:cs typeface="Calibri"/>
            </a:rPr>
            <a:t>Mobilize funds for the Partnership Trust Fund.</a:t>
          </a:r>
          <a:endParaRPr lang="en-US" sz="2000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FEA17A9F-9122-DB4F-93A4-FD773645FFAD}" type="parTrans" cxnId="{2D807B1F-5B4E-9D44-8463-1D1667A13075}">
      <dgm:prSet/>
      <dgm:spPr/>
      <dgm:t>
        <a:bodyPr/>
        <a:lstStyle/>
        <a:p>
          <a:endParaRPr lang="en-US"/>
        </a:p>
      </dgm:t>
    </dgm:pt>
    <dgm:pt modelId="{FB8B6C63-6A2B-DF44-ABB7-D8DFC8F4A8AF}" type="sibTrans" cxnId="{2D807B1F-5B4E-9D44-8463-1D1667A13075}">
      <dgm:prSet/>
      <dgm:spPr/>
      <dgm:t>
        <a:bodyPr/>
        <a:lstStyle/>
        <a:p>
          <a:endParaRPr lang="en-US"/>
        </a:p>
      </dgm:t>
    </dgm:pt>
    <dgm:pt modelId="{F034B1B9-FD05-1545-8B79-04121C87D137}">
      <dgm:prSet custT="1"/>
      <dgm:spPr>
        <a:solidFill>
          <a:srgbClr val="1A89D4"/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  <a:latin typeface="Calibri"/>
              <a:cs typeface="Calibri"/>
            </a:rPr>
            <a:t>Expand the pilot PCPs to new regions.</a:t>
          </a:r>
          <a:endParaRPr lang="en-US" sz="2000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BE1AC8E6-E72C-5946-B963-0566908D2FD3}" type="parTrans" cxnId="{4216440A-A2D2-1B48-911D-6767AD124BE5}">
      <dgm:prSet/>
      <dgm:spPr/>
      <dgm:t>
        <a:bodyPr/>
        <a:lstStyle/>
        <a:p>
          <a:endParaRPr lang="en-US"/>
        </a:p>
      </dgm:t>
    </dgm:pt>
    <dgm:pt modelId="{C42E0D3E-A07A-CA4F-8F54-111CD3624388}" type="sibTrans" cxnId="{4216440A-A2D2-1B48-911D-6767AD124BE5}">
      <dgm:prSet/>
      <dgm:spPr/>
      <dgm:t>
        <a:bodyPr/>
        <a:lstStyle/>
        <a:p>
          <a:endParaRPr lang="en-US"/>
        </a:p>
      </dgm:t>
    </dgm:pt>
    <dgm:pt modelId="{4078D92C-C897-A14D-A939-D1F516C9B7A1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  <a:latin typeface="Calibri"/>
              <a:cs typeface="Calibri"/>
            </a:rPr>
            <a:t>Operationalize partnerships with DFIs.</a:t>
          </a:r>
          <a:endParaRPr lang="en-US" sz="2000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39166D7C-0A6C-C848-AD6A-8632454F2613}" type="sibTrans" cxnId="{BE04DAD5-4A43-3149-8738-38C34BB14540}">
      <dgm:prSet/>
      <dgm:spPr/>
      <dgm:t>
        <a:bodyPr/>
        <a:lstStyle/>
        <a:p>
          <a:endParaRPr lang="en-US"/>
        </a:p>
      </dgm:t>
    </dgm:pt>
    <dgm:pt modelId="{F2E7419C-C3B6-244F-97BA-5195CCDACE77}" type="parTrans" cxnId="{BE04DAD5-4A43-3149-8738-38C34BB14540}">
      <dgm:prSet/>
      <dgm:spPr/>
      <dgm:t>
        <a:bodyPr/>
        <a:lstStyle/>
        <a:p>
          <a:endParaRPr lang="en-US"/>
        </a:p>
      </dgm:t>
    </dgm:pt>
    <dgm:pt modelId="{656AD291-796D-AA42-8CE7-D57140848D8F}" type="pres">
      <dgm:prSet presAssocID="{CAF758B6-BE04-9247-8820-BF4A3D59F2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A1D752-C332-4B47-AE21-F9D40A3F285B}" type="pres">
      <dgm:prSet presAssocID="{F034B1B9-FD05-1545-8B79-04121C87D137}" presName="boxAndChildren" presStyleCnt="0"/>
      <dgm:spPr/>
    </dgm:pt>
    <dgm:pt modelId="{3727E5BC-BAB2-47ED-9FE0-F9D17E65EE01}" type="pres">
      <dgm:prSet presAssocID="{F034B1B9-FD05-1545-8B79-04121C87D137}" presName="parentTextBox" presStyleLbl="node1" presStyleIdx="0" presStyleCnt="4" custLinFactNeighborY="-23647"/>
      <dgm:spPr/>
      <dgm:t>
        <a:bodyPr/>
        <a:lstStyle/>
        <a:p>
          <a:endParaRPr lang="de-AT"/>
        </a:p>
      </dgm:t>
    </dgm:pt>
    <dgm:pt modelId="{885D5DF1-7ACA-6B4D-8C5B-1631F8B20654}" type="pres">
      <dgm:prSet presAssocID="{39166D7C-0A6C-C848-AD6A-8632454F2613}" presName="sp" presStyleCnt="0"/>
      <dgm:spPr/>
    </dgm:pt>
    <dgm:pt modelId="{23874F7E-02DC-B348-9DDD-ECD1DCA50FC7}" type="pres">
      <dgm:prSet presAssocID="{4078D92C-C897-A14D-A939-D1F516C9B7A1}" presName="arrowAndChildren" presStyleCnt="0"/>
      <dgm:spPr/>
    </dgm:pt>
    <dgm:pt modelId="{F03EF830-B396-CE41-B31F-86DD50778018}" type="pres">
      <dgm:prSet presAssocID="{4078D92C-C897-A14D-A939-D1F516C9B7A1}" presName="parentTextArrow" presStyleLbl="node1" presStyleIdx="1" presStyleCnt="4" custLinFactNeighborY="-11414"/>
      <dgm:spPr/>
      <dgm:t>
        <a:bodyPr/>
        <a:lstStyle/>
        <a:p>
          <a:endParaRPr lang="en-US"/>
        </a:p>
      </dgm:t>
    </dgm:pt>
    <dgm:pt modelId="{B7F21502-564D-F049-B46A-7A4CF2754B1E}" type="pres">
      <dgm:prSet presAssocID="{FB8B6C63-6A2B-DF44-ABB7-D8DFC8F4A8AF}" presName="sp" presStyleCnt="0"/>
      <dgm:spPr/>
    </dgm:pt>
    <dgm:pt modelId="{AE551139-ED53-E34C-B6D1-210449C9617B}" type="pres">
      <dgm:prSet presAssocID="{D1F96152-0E66-014A-BEF3-DAAB5BC7411A}" presName="arrowAndChildren" presStyleCnt="0"/>
      <dgm:spPr/>
    </dgm:pt>
    <dgm:pt modelId="{1B39241A-EDAC-CF47-B7A7-B1BD7EBBF10A}" type="pres">
      <dgm:prSet presAssocID="{D1F96152-0E66-014A-BEF3-DAAB5BC7411A}" presName="parentTextArrow" presStyleLbl="node1" presStyleIdx="2" presStyleCnt="4" custLinFactNeighborY="-5832"/>
      <dgm:spPr/>
      <dgm:t>
        <a:bodyPr/>
        <a:lstStyle/>
        <a:p>
          <a:endParaRPr lang="en-US"/>
        </a:p>
      </dgm:t>
    </dgm:pt>
    <dgm:pt modelId="{0D791F89-354F-1742-872C-069C7E3C5864}" type="pres">
      <dgm:prSet presAssocID="{7952D36F-0393-684C-8D90-16EEF67365A0}" presName="sp" presStyleCnt="0"/>
      <dgm:spPr/>
    </dgm:pt>
    <dgm:pt modelId="{BDC1E858-CF93-6A49-A400-03844E25BD8E}" type="pres">
      <dgm:prSet presAssocID="{549899B0-F9EB-9D4F-A5C5-295F4E5674AD}" presName="arrowAndChildren" presStyleCnt="0"/>
      <dgm:spPr/>
    </dgm:pt>
    <dgm:pt modelId="{B42C7A1F-462E-8645-A092-1A12157B07CC}" type="pres">
      <dgm:prSet presAssocID="{549899B0-F9EB-9D4F-A5C5-295F4E5674A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676AAD0-9FFF-4EA4-ADB2-C920CFA2C99B}" type="presOf" srcId="{D1F96152-0E66-014A-BEF3-DAAB5BC7411A}" destId="{1B39241A-EDAC-CF47-B7A7-B1BD7EBBF10A}" srcOrd="0" destOrd="0" presId="urn:microsoft.com/office/officeart/2005/8/layout/process4"/>
    <dgm:cxn modelId="{4216440A-A2D2-1B48-911D-6767AD124BE5}" srcId="{CAF758B6-BE04-9247-8820-BF4A3D59F25B}" destId="{F034B1B9-FD05-1545-8B79-04121C87D137}" srcOrd="3" destOrd="0" parTransId="{BE1AC8E6-E72C-5946-B963-0566908D2FD3}" sibTransId="{C42E0D3E-A07A-CA4F-8F54-111CD3624388}"/>
    <dgm:cxn modelId="{17BE4819-53DF-824B-91F4-CC1B262501C2}" srcId="{CAF758B6-BE04-9247-8820-BF4A3D59F25B}" destId="{549899B0-F9EB-9D4F-A5C5-295F4E5674AD}" srcOrd="0" destOrd="0" parTransId="{38C96652-3945-5D49-9973-977A5B062587}" sibTransId="{7952D36F-0393-684C-8D90-16EEF67365A0}"/>
    <dgm:cxn modelId="{BE04DAD5-4A43-3149-8738-38C34BB14540}" srcId="{CAF758B6-BE04-9247-8820-BF4A3D59F25B}" destId="{4078D92C-C897-A14D-A939-D1F516C9B7A1}" srcOrd="2" destOrd="0" parTransId="{F2E7419C-C3B6-244F-97BA-5195CCDACE77}" sibTransId="{39166D7C-0A6C-C848-AD6A-8632454F2613}"/>
    <dgm:cxn modelId="{C3003123-82BA-44CB-8298-DD41A65B6849}" type="presOf" srcId="{4078D92C-C897-A14D-A939-D1F516C9B7A1}" destId="{F03EF830-B396-CE41-B31F-86DD50778018}" srcOrd="0" destOrd="0" presId="urn:microsoft.com/office/officeart/2005/8/layout/process4"/>
    <dgm:cxn modelId="{2D807B1F-5B4E-9D44-8463-1D1667A13075}" srcId="{CAF758B6-BE04-9247-8820-BF4A3D59F25B}" destId="{D1F96152-0E66-014A-BEF3-DAAB5BC7411A}" srcOrd="1" destOrd="0" parTransId="{FEA17A9F-9122-DB4F-93A4-FD773645FFAD}" sibTransId="{FB8B6C63-6A2B-DF44-ABB7-D8DFC8F4A8AF}"/>
    <dgm:cxn modelId="{EEC8F58F-3D06-4C7E-9E21-59ACEB9C78A4}" type="presOf" srcId="{F034B1B9-FD05-1545-8B79-04121C87D137}" destId="{3727E5BC-BAB2-47ED-9FE0-F9D17E65EE01}" srcOrd="0" destOrd="0" presId="urn:microsoft.com/office/officeart/2005/8/layout/process4"/>
    <dgm:cxn modelId="{515E228B-1A65-4457-B35A-1C7183A51E56}" type="presOf" srcId="{CAF758B6-BE04-9247-8820-BF4A3D59F25B}" destId="{656AD291-796D-AA42-8CE7-D57140848D8F}" srcOrd="0" destOrd="0" presId="urn:microsoft.com/office/officeart/2005/8/layout/process4"/>
    <dgm:cxn modelId="{B564B0ED-B852-42CD-927A-ADE01466D7B2}" type="presOf" srcId="{549899B0-F9EB-9D4F-A5C5-295F4E5674AD}" destId="{B42C7A1F-462E-8645-A092-1A12157B07CC}" srcOrd="0" destOrd="0" presId="urn:microsoft.com/office/officeart/2005/8/layout/process4"/>
    <dgm:cxn modelId="{C77418BA-9ADA-449E-828D-56DECFBD72A4}" type="presParOf" srcId="{656AD291-796D-AA42-8CE7-D57140848D8F}" destId="{7EA1D752-C332-4B47-AE21-F9D40A3F285B}" srcOrd="0" destOrd="0" presId="urn:microsoft.com/office/officeart/2005/8/layout/process4"/>
    <dgm:cxn modelId="{05B10AD0-975F-4F97-8733-82FB22E7A7F0}" type="presParOf" srcId="{7EA1D752-C332-4B47-AE21-F9D40A3F285B}" destId="{3727E5BC-BAB2-47ED-9FE0-F9D17E65EE01}" srcOrd="0" destOrd="0" presId="urn:microsoft.com/office/officeart/2005/8/layout/process4"/>
    <dgm:cxn modelId="{5997C074-D2E8-4B76-812F-9BDD71C6B907}" type="presParOf" srcId="{656AD291-796D-AA42-8CE7-D57140848D8F}" destId="{885D5DF1-7ACA-6B4D-8C5B-1631F8B20654}" srcOrd="1" destOrd="0" presId="urn:microsoft.com/office/officeart/2005/8/layout/process4"/>
    <dgm:cxn modelId="{3721D8E6-A5BD-41BA-B4B7-70D9133A4EA8}" type="presParOf" srcId="{656AD291-796D-AA42-8CE7-D57140848D8F}" destId="{23874F7E-02DC-B348-9DDD-ECD1DCA50FC7}" srcOrd="2" destOrd="0" presId="urn:microsoft.com/office/officeart/2005/8/layout/process4"/>
    <dgm:cxn modelId="{90255B2F-9163-4B17-9B65-9E0B578B6B31}" type="presParOf" srcId="{23874F7E-02DC-B348-9DDD-ECD1DCA50FC7}" destId="{F03EF830-B396-CE41-B31F-86DD50778018}" srcOrd="0" destOrd="0" presId="urn:microsoft.com/office/officeart/2005/8/layout/process4"/>
    <dgm:cxn modelId="{7ABB69A6-2004-4405-893C-6E0B0D7939DC}" type="presParOf" srcId="{656AD291-796D-AA42-8CE7-D57140848D8F}" destId="{B7F21502-564D-F049-B46A-7A4CF2754B1E}" srcOrd="3" destOrd="0" presId="urn:microsoft.com/office/officeart/2005/8/layout/process4"/>
    <dgm:cxn modelId="{92511725-41E7-49A6-9C29-514970B48E32}" type="presParOf" srcId="{656AD291-796D-AA42-8CE7-D57140848D8F}" destId="{AE551139-ED53-E34C-B6D1-210449C9617B}" srcOrd="4" destOrd="0" presId="urn:microsoft.com/office/officeart/2005/8/layout/process4"/>
    <dgm:cxn modelId="{001257EB-00F6-42BA-8535-71F348EEAA16}" type="presParOf" srcId="{AE551139-ED53-E34C-B6D1-210449C9617B}" destId="{1B39241A-EDAC-CF47-B7A7-B1BD7EBBF10A}" srcOrd="0" destOrd="0" presId="urn:microsoft.com/office/officeart/2005/8/layout/process4"/>
    <dgm:cxn modelId="{EAFD30AA-4690-4E93-A553-828754B67800}" type="presParOf" srcId="{656AD291-796D-AA42-8CE7-D57140848D8F}" destId="{0D791F89-354F-1742-872C-069C7E3C5864}" srcOrd="5" destOrd="0" presId="urn:microsoft.com/office/officeart/2005/8/layout/process4"/>
    <dgm:cxn modelId="{5018F618-4F96-43D7-80F9-CCFFD66D8CC4}" type="presParOf" srcId="{656AD291-796D-AA42-8CE7-D57140848D8F}" destId="{BDC1E858-CF93-6A49-A400-03844E25BD8E}" srcOrd="6" destOrd="0" presId="urn:microsoft.com/office/officeart/2005/8/layout/process4"/>
    <dgm:cxn modelId="{57136373-48A8-4DF6-91C1-43F95B0CE1BA}" type="presParOf" srcId="{BDC1E858-CF93-6A49-A400-03844E25BD8E}" destId="{B42C7A1F-462E-8645-A092-1A12157B07C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DE004-D274-F34B-9E7A-1FEF263EF309}">
      <dsp:nvSpPr>
        <dsp:cNvPr id="0" name=""/>
        <dsp:cNvSpPr/>
      </dsp:nvSpPr>
      <dsp:spPr>
        <a:xfrm>
          <a:off x="0" y="0"/>
          <a:ext cx="6120680" cy="648072"/>
        </a:xfrm>
        <a:prstGeom prst="roundRect">
          <a:avLst>
            <a:gd name="adj" fmla="val 10000"/>
          </a:avLst>
        </a:prstGeom>
        <a:solidFill>
          <a:srgbClr val="1445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/>
              <a:cs typeface="Calibri"/>
            </a:rPr>
            <a:t>Accelerate the momentum of industrialization</a:t>
          </a:r>
          <a:endParaRPr lang="en-US" sz="1800" b="1" kern="1200" dirty="0">
            <a:latin typeface="Calibri"/>
            <a:cs typeface="Calibri"/>
          </a:endParaRPr>
        </a:p>
      </dsp:txBody>
      <dsp:txXfrm>
        <a:off x="18981" y="18981"/>
        <a:ext cx="5421360" cy="610110"/>
      </dsp:txXfrm>
    </dsp:sp>
    <dsp:sp modelId="{B028E69C-E6AF-EB4C-96DE-D41202FC630B}">
      <dsp:nvSpPr>
        <dsp:cNvPr id="0" name=""/>
        <dsp:cNvSpPr/>
      </dsp:nvSpPr>
      <dsp:spPr>
        <a:xfrm>
          <a:off x="540059" y="756084"/>
          <a:ext cx="6120680" cy="64807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/>
              <a:cs typeface="Calibri"/>
            </a:rPr>
            <a:t>Create more development impact</a:t>
          </a:r>
          <a:endParaRPr lang="en-US" sz="1800" b="1" kern="1200" dirty="0">
            <a:latin typeface="Calibri"/>
            <a:cs typeface="Calibri"/>
          </a:endParaRPr>
        </a:p>
      </dsp:txBody>
      <dsp:txXfrm>
        <a:off x="559040" y="775065"/>
        <a:ext cx="5121411" cy="610110"/>
      </dsp:txXfrm>
    </dsp:sp>
    <dsp:sp modelId="{75A4FF38-BBA8-864C-8E46-2191746FADA9}">
      <dsp:nvSpPr>
        <dsp:cNvPr id="0" name=""/>
        <dsp:cNvSpPr/>
      </dsp:nvSpPr>
      <dsp:spPr>
        <a:xfrm>
          <a:off x="1080119" y="1512168"/>
          <a:ext cx="6120680" cy="64807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/>
              <a:cs typeface="Calibri"/>
            </a:rPr>
            <a:t>Assert the relevance of UNIDO as an influential agent of change for industrialization</a:t>
          </a:r>
          <a:endParaRPr lang="en-US" sz="1800" b="1" kern="1200" dirty="0">
            <a:latin typeface="Calibri"/>
            <a:cs typeface="Calibri"/>
          </a:endParaRPr>
        </a:p>
      </dsp:txBody>
      <dsp:txXfrm>
        <a:off x="1099100" y="1531149"/>
        <a:ext cx="5121411" cy="610110"/>
      </dsp:txXfrm>
    </dsp:sp>
    <dsp:sp modelId="{436ADC5E-9066-1C4E-A399-BD329817F71F}">
      <dsp:nvSpPr>
        <dsp:cNvPr id="0" name=""/>
        <dsp:cNvSpPr/>
      </dsp:nvSpPr>
      <dsp:spPr>
        <a:xfrm>
          <a:off x="5699433" y="491454"/>
          <a:ext cx="421246" cy="421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794213" y="491454"/>
        <a:ext cx="231686" cy="316988"/>
      </dsp:txXfrm>
    </dsp:sp>
    <dsp:sp modelId="{8812D7BA-B831-1C43-BFA0-49C94CF9C11F}">
      <dsp:nvSpPr>
        <dsp:cNvPr id="0" name=""/>
        <dsp:cNvSpPr/>
      </dsp:nvSpPr>
      <dsp:spPr>
        <a:xfrm>
          <a:off x="6239493" y="1243218"/>
          <a:ext cx="421246" cy="42124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334273" y="1243218"/>
        <a:ext cx="231686" cy="316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7E946-5FD9-CF48-8C5F-631EDEDCDAD6}">
      <dsp:nvSpPr>
        <dsp:cNvPr id="0" name=""/>
        <dsp:cNvSpPr/>
      </dsp:nvSpPr>
      <dsp:spPr>
        <a:xfrm rot="5400000">
          <a:off x="-196154" y="340170"/>
          <a:ext cx="1745156" cy="1064816"/>
        </a:xfrm>
        <a:prstGeom prst="chevron">
          <a:avLst/>
        </a:prstGeom>
        <a:solidFill>
          <a:srgbClr val="144594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>
            <a:solidFill>
              <a:schemeClr val="tx2">
                <a:lumMod val="50000"/>
              </a:schemeClr>
            </a:solidFill>
            <a:effectLst/>
            <a:latin typeface="Calibri"/>
            <a:cs typeface="Calibri"/>
          </a:endParaRPr>
        </a:p>
      </dsp:txBody>
      <dsp:txXfrm rot="-5400000">
        <a:off x="144016" y="532408"/>
        <a:ext cx="1064816" cy="680340"/>
      </dsp:txXfrm>
    </dsp:sp>
    <dsp:sp modelId="{34117ED6-4511-D94B-9406-91EF1D393E7E}">
      <dsp:nvSpPr>
        <dsp:cNvPr id="0" name=""/>
        <dsp:cNvSpPr/>
      </dsp:nvSpPr>
      <dsp:spPr>
        <a:xfrm rot="5400000">
          <a:off x="4004068" y="-2779640"/>
          <a:ext cx="1134351" cy="6699270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2">
                  <a:lumMod val="50000"/>
                </a:schemeClr>
              </a:solidFill>
              <a:effectLst/>
              <a:latin typeface="Calibri"/>
              <a:cs typeface="Calibri"/>
            </a:rPr>
            <a:t>Strong govt. leadership </a:t>
          </a:r>
          <a:r>
            <a:rPr lang="en-US" sz="1600" b="0" kern="1200" dirty="0" smtClean="0">
              <a:solidFill>
                <a:schemeClr val="tx2">
                  <a:lumMod val="50000"/>
                </a:schemeClr>
              </a:solidFill>
              <a:effectLst/>
              <a:latin typeface="Calibri"/>
              <a:cs typeface="Calibri"/>
              <a:sym typeface="Wingdings"/>
            </a:rPr>
            <a:t> </a:t>
          </a:r>
          <a:r>
            <a:rPr lang="en-US" sz="1600" b="0" kern="1200" smtClean="0">
              <a:solidFill>
                <a:schemeClr val="tx2">
                  <a:lumMod val="50000"/>
                </a:schemeClr>
              </a:solidFill>
              <a:effectLst/>
              <a:latin typeface="Calibri"/>
              <a:cs typeface="Calibri"/>
            </a:rPr>
            <a:t>financial commitments &amp; new partnerships.</a:t>
          </a:r>
          <a:endParaRPr lang="en-US" sz="1600" b="0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2">
                  <a:lumMod val="50000"/>
                </a:schemeClr>
              </a:solidFill>
              <a:effectLst/>
              <a:latin typeface="Calibri"/>
              <a:cs typeface="Calibri"/>
            </a:rPr>
            <a:t>UNIDO gains unparalleled recognition for its services within the  govt. &amp; development community</a:t>
          </a:r>
          <a:r>
            <a:rPr lang="en-US" sz="1600" b="0" kern="1200" dirty="0" smtClean="0">
              <a:solidFill>
                <a:srgbClr val="144594"/>
              </a:solidFill>
              <a:effectLst/>
              <a:latin typeface="Calibri"/>
              <a:cs typeface="Calibri"/>
            </a:rPr>
            <a:t>.</a:t>
          </a:r>
          <a:endParaRPr lang="en-US" sz="1600" b="0" kern="1200" dirty="0">
            <a:solidFill>
              <a:srgbClr val="144594"/>
            </a:solidFill>
            <a:effectLst/>
            <a:latin typeface="Calibri"/>
            <a:cs typeface="Calibri"/>
          </a:endParaRPr>
        </a:p>
      </dsp:txBody>
      <dsp:txXfrm rot="-5400000">
        <a:off x="1221609" y="58193"/>
        <a:ext cx="6643896" cy="1023603"/>
      </dsp:txXfrm>
    </dsp:sp>
    <dsp:sp modelId="{4FF2432C-7E5C-E94E-A3BD-4FCED5D72D5E}">
      <dsp:nvSpPr>
        <dsp:cNvPr id="0" name=""/>
        <dsp:cNvSpPr/>
      </dsp:nvSpPr>
      <dsp:spPr>
        <a:xfrm rot="5400000">
          <a:off x="-196154" y="1650895"/>
          <a:ext cx="1745156" cy="1064816"/>
        </a:xfrm>
        <a:prstGeom prst="chevron">
          <a:avLst/>
        </a:prstGeom>
        <a:solidFill>
          <a:srgbClr val="0070C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solidFill>
              <a:schemeClr val="tx2">
                <a:lumMod val="50000"/>
              </a:schemeClr>
            </a:solidFill>
            <a:latin typeface="Calibri"/>
            <a:cs typeface="Calibri"/>
          </a:endParaRPr>
        </a:p>
      </dsp:txBody>
      <dsp:txXfrm rot="-5400000">
        <a:off x="144016" y="1843133"/>
        <a:ext cx="1064816" cy="680340"/>
      </dsp:txXfrm>
    </dsp:sp>
    <dsp:sp modelId="{72A54B27-9203-B741-9581-397265E43BB9}">
      <dsp:nvSpPr>
        <dsp:cNvPr id="0" name=""/>
        <dsp:cNvSpPr/>
      </dsp:nvSpPr>
      <dsp:spPr>
        <a:xfrm rot="5400000">
          <a:off x="4004068" y="-1474055"/>
          <a:ext cx="1134351" cy="6699270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0" kern="1200" dirty="0">
            <a:solidFill>
              <a:srgbClr val="1F1F1F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1F1F1F"/>
              </a:solidFill>
              <a:latin typeface="Calibri"/>
              <a:cs typeface="Calibri"/>
            </a:rPr>
            <a:t>Successful engagement with </a:t>
          </a:r>
          <a:r>
            <a:rPr lang="en-US" sz="1600" b="0" kern="1200" dirty="0" err="1" smtClean="0">
              <a:solidFill>
                <a:srgbClr val="1F1F1F"/>
              </a:solidFill>
              <a:latin typeface="Calibri"/>
              <a:cs typeface="Calibri"/>
            </a:rPr>
            <a:t>govts</a:t>
          </a:r>
          <a:r>
            <a:rPr lang="en-US" sz="1600" b="0" kern="1200" dirty="0" smtClean="0">
              <a:solidFill>
                <a:srgbClr val="1F1F1F"/>
              </a:solidFill>
              <a:latin typeface="Calibri"/>
              <a:cs typeface="Calibri"/>
            </a:rPr>
            <a:t>. &amp; DFIs in large-scale industrial projects with large investment flows.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1F1F1F"/>
              </a:solidFill>
              <a:latin typeface="Calibri"/>
              <a:cs typeface="Calibri"/>
            </a:rPr>
            <a:t>Growing confidence in UNIDO &amp; donors’ willingness to contribute to PTF.</a:t>
          </a:r>
        </a:p>
      </dsp:txBody>
      <dsp:txXfrm rot="-5400000">
        <a:off x="1221609" y="1363778"/>
        <a:ext cx="6643896" cy="1023603"/>
      </dsp:txXfrm>
    </dsp:sp>
    <dsp:sp modelId="{D7F5B389-0CF3-8440-AA29-5568FEDC950B}">
      <dsp:nvSpPr>
        <dsp:cNvPr id="0" name=""/>
        <dsp:cNvSpPr/>
      </dsp:nvSpPr>
      <dsp:spPr>
        <a:xfrm rot="5400000">
          <a:off x="-196154" y="2995571"/>
          <a:ext cx="1745156" cy="1064816"/>
        </a:xfrm>
        <a:prstGeom prst="chevron">
          <a:avLst/>
        </a:prstGeom>
        <a:solidFill>
          <a:srgbClr val="0593EB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tx2">
                <a:lumMod val="50000"/>
              </a:schemeClr>
            </a:solidFill>
            <a:latin typeface="Calibri"/>
            <a:cs typeface="Calibri"/>
          </a:endParaRPr>
        </a:p>
      </dsp:txBody>
      <dsp:txXfrm rot="-5400000">
        <a:off x="144016" y="3187809"/>
        <a:ext cx="1064816" cy="680340"/>
      </dsp:txXfrm>
    </dsp:sp>
    <dsp:sp modelId="{5F4FD3EA-5E3A-384C-ADDF-3E5D5B229CCE}">
      <dsp:nvSpPr>
        <dsp:cNvPr id="0" name=""/>
        <dsp:cNvSpPr/>
      </dsp:nvSpPr>
      <dsp:spPr>
        <a:xfrm rot="5400000">
          <a:off x="4004068" y="-122427"/>
          <a:ext cx="1134351" cy="6699270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0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2">
                  <a:lumMod val="50000"/>
                </a:schemeClr>
              </a:solidFill>
              <a:latin typeface="Calibri"/>
              <a:cs typeface="Calibri"/>
            </a:rPr>
            <a:t>UNIDO better assists countries in achieving SDG 9 &amp; other SDGs. This makes UNIDO much more relevant to its Member States.</a:t>
          </a:r>
          <a:endParaRPr lang="en-US" sz="1600" b="0" kern="1200" dirty="0">
            <a:solidFill>
              <a:schemeClr val="tx2">
                <a:lumMod val="50000"/>
              </a:schemeClr>
            </a:solidFill>
            <a:latin typeface="Calibri"/>
            <a:cs typeface="Calibri"/>
          </a:endParaRPr>
        </a:p>
      </dsp:txBody>
      <dsp:txXfrm rot="-5400000">
        <a:off x="1221609" y="2715406"/>
        <a:ext cx="6643896" cy="1023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39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39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38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39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34" y="4723023"/>
            <a:ext cx="5447709" cy="447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39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Profile raised: Ownership of the PCPs at the highest political level of government – all relevant line</a:t>
            </a:r>
            <a:r>
              <a:rPr lang="en-US" baseline="0" dirty="0" smtClean="0"/>
              <a:t> ministries engaged, incl. finance. All line ministries are now also coordinating their inputs.</a:t>
            </a:r>
          </a:p>
          <a:p>
            <a:pPr marL="0" indent="0">
              <a:buNone/>
            </a:pPr>
            <a:r>
              <a:rPr lang="en-US" baseline="0" dirty="0" smtClean="0"/>
              <a:t>2. Synergies: Due to the commitment to the PCP of the Government, all partners such as DFIs and donors are engaged at the highest level too. Managers of large-scale national programmes are committed to coordinating with the PCP.   </a:t>
            </a:r>
          </a:p>
          <a:p>
            <a:pPr marL="0" indent="0">
              <a:buNone/>
            </a:pPr>
            <a:r>
              <a:rPr lang="en-US" baseline="0" dirty="0" smtClean="0"/>
              <a:t>3. In addition to the ongoing resource mobilization in PCP countries with government and partners, UNIDO has launched the Partnership Trust Fund to contribute to projects with a potential of leveraging additional investment.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358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LcPeriod"/>
            </a:pPr>
            <a:r>
              <a:rPr lang="de-AT" dirty="0" smtClean="0"/>
              <a:t>The PCPs for Ethiopia and Peru</a:t>
            </a:r>
            <a:r>
              <a:rPr lang="de-AT" baseline="0" dirty="0" smtClean="0"/>
              <a:t> are aligned with the respective i</a:t>
            </a:r>
            <a:r>
              <a:rPr lang="de-AT" dirty="0" smtClean="0"/>
              <a:t>ndustrial strategies </a:t>
            </a:r>
            <a:r>
              <a:rPr lang="de-AT" baseline="0" dirty="0" smtClean="0"/>
              <a:t>already in place, but in the case of Senegal, the PCP is developing an industrial strategy together with the Government.</a:t>
            </a:r>
          </a:p>
          <a:p>
            <a:pPr marL="228600" indent="-228600">
              <a:buNone/>
            </a:pPr>
            <a:r>
              <a:rPr lang="de-AT" baseline="0" dirty="0" smtClean="0"/>
              <a:t>d. </a:t>
            </a:r>
            <a:r>
              <a:rPr lang="de-AT" baseline="0" dirty="0" err="1" smtClean="0"/>
              <a:t>This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leads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next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slide</a:t>
            </a:r>
            <a:r>
              <a:rPr lang="de-AT" baseline="0" dirty="0" smtClean="0"/>
              <a:t>, </a:t>
            </a:r>
            <a:r>
              <a:rPr lang="de-AT" baseline="0" dirty="0" err="1" smtClean="0"/>
              <a:t>partnerships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with</a:t>
            </a:r>
            <a:r>
              <a:rPr lang="de-AT" baseline="0" dirty="0" smtClean="0"/>
              <a:t> DFIs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These factors combined create</a:t>
            </a:r>
            <a:r>
              <a:rPr lang="en-US" baseline="0" dirty="0" smtClean="0"/>
              <a:t> </a:t>
            </a:r>
            <a:r>
              <a:rPr lang="en-US" dirty="0" smtClean="0"/>
              <a:t>a unique opportunity for UNIDO to deepen its partnerships with DFIs;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PCPs are fully exploring this increased potential to work with DFIs; 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604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2. With regards to the Partnership</a:t>
            </a:r>
            <a:r>
              <a:rPr lang="de-AT" baseline="0" dirty="0" smtClean="0"/>
              <a:t> </a:t>
            </a:r>
            <a:r>
              <a:rPr lang="de-AT" dirty="0" smtClean="0"/>
              <a:t>Trust Fund, I would</a:t>
            </a:r>
            <a:r>
              <a:rPr lang="de-AT" baseline="0" dirty="0" smtClean="0"/>
              <a:t> like to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thank the countries—Russia, China, Italy—that have already committed resources to this fund.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SLIDE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0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052736"/>
            <a:ext cx="8424863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B0F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863" cy="43926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2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A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6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863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B0F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A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863" cy="43926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5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87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3"/>
          <p:cNvSpPr txBox="1">
            <a:spLocks noChangeArrowheads="1"/>
          </p:cNvSpPr>
          <p:nvPr userDrawn="1"/>
        </p:nvSpPr>
        <p:spPr bwMode="auto">
          <a:xfrm>
            <a:off x="6894513" y="15636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B0F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66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ea typeface="ＭＳ Ｐゴシック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ea typeface="ＭＳ Ｐゴシック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ea typeface="ＭＳ Ｐゴシック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ea typeface="ＭＳ Ｐゴシック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0" y="2420888"/>
            <a:ext cx="9001000" cy="1368152"/>
          </a:xfrm>
        </p:spPr>
        <p:txBody>
          <a:bodyPr/>
          <a:lstStyle/>
          <a:p>
            <a:r>
              <a:rPr lang="en-US" sz="3800" cap="all" spc="-270" dirty="0" smtClean="0">
                <a:solidFill>
                  <a:srgbClr val="0593EB"/>
                </a:solidFill>
              </a:rPr>
              <a:t>The </a:t>
            </a:r>
            <a:r>
              <a:rPr lang="en-US" sz="3800" cap="all" spc="-270" dirty="0" err="1" smtClean="0">
                <a:solidFill>
                  <a:srgbClr val="0593EB"/>
                </a:solidFill>
              </a:rPr>
              <a:t>Programme</a:t>
            </a:r>
            <a:r>
              <a:rPr lang="en-US" sz="3800" cap="all" spc="-270" dirty="0" smtClean="0">
                <a:solidFill>
                  <a:srgbClr val="0593EB"/>
                </a:solidFill>
              </a:rPr>
              <a:t> for Country Partnership</a:t>
            </a:r>
            <a:r>
              <a:rPr lang="en-US" sz="3800" spc="-270" dirty="0" smtClean="0">
                <a:solidFill>
                  <a:srgbClr val="0593EB"/>
                </a:solidFill>
              </a:rPr>
              <a:t>: </a:t>
            </a:r>
            <a:r>
              <a:rPr lang="en-US" sz="3800" dirty="0" smtClean="0">
                <a:solidFill>
                  <a:srgbClr val="0593EB"/>
                </a:solidFill>
              </a:rPr>
              <a:t>Making a difference</a:t>
            </a:r>
            <a:r>
              <a:rPr lang="en-US" sz="3800" dirty="0">
                <a:solidFill>
                  <a:srgbClr val="0593EB"/>
                </a:solidFill>
              </a:rPr>
              <a:t/>
            </a:r>
            <a:br>
              <a:rPr lang="en-US" sz="3800" dirty="0">
                <a:solidFill>
                  <a:srgbClr val="0593EB"/>
                </a:solidFill>
              </a:rPr>
            </a:br>
            <a:r>
              <a:rPr lang="en-US" sz="3800" dirty="0" smtClean="0">
                <a:solidFill>
                  <a:srgbClr val="0593EB"/>
                </a:solidFill>
              </a:rPr>
              <a:t/>
            </a:r>
            <a:br>
              <a:rPr lang="en-US" sz="3800" dirty="0" smtClean="0">
                <a:solidFill>
                  <a:srgbClr val="0593EB"/>
                </a:solidFill>
              </a:rPr>
            </a:br>
            <a:r>
              <a:rPr lang="en-US" sz="3800" b="0" dirty="0">
                <a:solidFill>
                  <a:srgbClr val="0593EB"/>
                </a:solidFill>
              </a:rPr>
              <a:t/>
            </a:r>
            <a:br>
              <a:rPr lang="en-US" sz="3800" b="0" dirty="0">
                <a:solidFill>
                  <a:srgbClr val="0593EB"/>
                </a:solidFill>
              </a:rPr>
            </a:br>
            <a:endParaRPr lang="en-US" sz="3800" b="0" dirty="0">
              <a:solidFill>
                <a:srgbClr val="0593EB"/>
              </a:solidFill>
            </a:endParaRPr>
          </a:p>
        </p:txBody>
      </p:sp>
      <p:pic>
        <p:nvPicPr>
          <p:cNvPr id="4" name="Picture 3" descr="PCP LOGO alone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602771"/>
            <a:ext cx="1689626" cy="850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5661248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/>
              </a:rPr>
              <a:t>14 April 2016</a:t>
            </a:r>
            <a:endParaRPr lang="en-US" sz="2000" dirty="0"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3" name="Picture 2" descr="ISID Logo PPT_1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4" r="64596" b="18558"/>
          <a:stretch/>
        </p:blipFill>
        <p:spPr>
          <a:xfrm>
            <a:off x="0" y="5691543"/>
            <a:ext cx="713683" cy="802946"/>
          </a:xfrm>
          <a:prstGeom prst="rect">
            <a:avLst/>
          </a:prstGeom>
        </p:spPr>
      </p:pic>
      <p:pic>
        <p:nvPicPr>
          <p:cNvPr id="6" name="Picture 5" descr="ISID Logo PPT_1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6" t="40266" r="3553" b="19295"/>
          <a:stretch/>
        </p:blipFill>
        <p:spPr>
          <a:xfrm>
            <a:off x="755576" y="5877272"/>
            <a:ext cx="1049160" cy="504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680" y="3933056"/>
            <a:ext cx="57606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Ciyong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ZOU</a:t>
            </a:r>
          </a:p>
          <a:p>
            <a:pPr algn="ctr"/>
            <a:r>
              <a:rPr lang="en-US" sz="26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Director</a:t>
            </a:r>
          </a:p>
          <a:p>
            <a:pPr algn="ctr"/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PTC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/PRM</a:t>
            </a:r>
          </a:p>
        </p:txBody>
      </p:sp>
      <p:pic>
        <p:nvPicPr>
          <p:cNvPr id="8" name="Picture 12" descr="foo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08"/>
          <a:stretch>
            <a:fillRect/>
          </a:stretch>
        </p:blipFill>
        <p:spPr bwMode="auto">
          <a:xfrm>
            <a:off x="-9525" y="2182813"/>
            <a:ext cx="9153525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836613"/>
            <a:ext cx="15700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/>
          <a:stretch>
            <a:fillRect/>
          </a:stretch>
        </p:blipFill>
        <p:spPr bwMode="auto">
          <a:xfrm>
            <a:off x="1476375" y="836613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http://t2.gstatic.com/images?q=tbn:ANd9GcS0UhNHX5dNhUz1UPYkzY2l3MXldMuJfuO0qRkZnPb_UCo183UTjAp5wrP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/>
          <a:stretch>
            <a:fillRect/>
          </a:stretch>
        </p:blipFill>
        <p:spPr bwMode="auto">
          <a:xfrm>
            <a:off x="6084888" y="836613"/>
            <a:ext cx="15382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r="14198"/>
          <a:stretch>
            <a:fillRect/>
          </a:stretch>
        </p:blipFill>
        <p:spPr bwMode="auto">
          <a:xfrm>
            <a:off x="4572000" y="836613"/>
            <a:ext cx="15319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0"/>
          <a:stretch>
            <a:fillRect/>
          </a:stretch>
        </p:blipFill>
        <p:spPr bwMode="auto">
          <a:xfrm>
            <a:off x="3059113" y="836613"/>
            <a:ext cx="15255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r="4041"/>
          <a:stretch>
            <a:fillRect/>
          </a:stretch>
        </p:blipFill>
        <p:spPr bwMode="auto">
          <a:xfrm>
            <a:off x="0" y="836613"/>
            <a:ext cx="1512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4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13627455"/>
              </p:ext>
            </p:extLst>
          </p:nvPr>
        </p:nvGraphicFramePr>
        <p:xfrm>
          <a:off x="-36512" y="1916832"/>
          <a:ext cx="896448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908050"/>
            <a:ext cx="1476375" cy="5545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B0F0"/>
              </a:solidFill>
              <a:cs typeface="Arial"/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 bwMode="auto">
          <a:xfrm>
            <a:off x="323850" y="1052513"/>
            <a:ext cx="8424863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 smtClean="0">
                <a:solidFill>
                  <a:srgbClr val="0593EB"/>
                </a:solidFill>
              </a:rPr>
              <a:t>PCP benefits: private sector</a:t>
            </a:r>
            <a:br>
              <a:rPr lang="en-US" altLang="en-US" dirty="0" smtClean="0">
                <a:solidFill>
                  <a:srgbClr val="0593EB"/>
                </a:solidFill>
              </a:rPr>
            </a:br>
            <a:r>
              <a:rPr lang="en-US" altLang="en-US" dirty="0" smtClean="0">
                <a:solidFill>
                  <a:srgbClr val="0593EB"/>
                </a:solidFill>
              </a:rPr>
              <a:t/>
            </a:r>
            <a:br>
              <a:rPr lang="en-US" altLang="en-US" dirty="0" smtClean="0">
                <a:solidFill>
                  <a:srgbClr val="0593EB"/>
                </a:solidFill>
              </a:rPr>
            </a:br>
            <a:endParaRPr lang="en-US" altLang="en-US" sz="2600" dirty="0" smtClean="0">
              <a:solidFill>
                <a:srgbClr val="0593EB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  <p:extLst>
      <p:ext uri="{BB962C8B-B14F-4D97-AF65-F5344CB8AC3E}">
        <p14:creationId xmlns:p14="http://schemas.microsoft.com/office/powerpoint/2010/main" val="204006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91523064"/>
              </p:ext>
            </p:extLst>
          </p:nvPr>
        </p:nvGraphicFramePr>
        <p:xfrm>
          <a:off x="-216024" y="1739291"/>
          <a:ext cx="9324528" cy="4281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0" y="1052513"/>
            <a:ext cx="1331913" cy="540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B0F0"/>
              </a:solidFill>
              <a:cs typeface="Arial"/>
            </a:endParaRPr>
          </a:p>
        </p:txBody>
      </p:sp>
      <p:sp>
        <p:nvSpPr>
          <p:cNvPr id="8194" name="Title 1"/>
          <p:cNvSpPr txBox="1">
            <a:spLocks/>
          </p:cNvSpPr>
          <p:nvPr/>
        </p:nvSpPr>
        <p:spPr bwMode="auto">
          <a:xfrm>
            <a:off x="323850" y="981075"/>
            <a:ext cx="84248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b="1" dirty="0">
                <a:solidFill>
                  <a:srgbClr val="0593EB"/>
                </a:solidFill>
                <a:latin typeface="Calibri" pitchFamily="34" charset="0"/>
                <a:cs typeface="Arial"/>
              </a:rPr>
              <a:t>PCP benefits: DFIs</a:t>
            </a:r>
            <a:endParaRPr lang="en-US" altLang="en-US" sz="2600" b="1" dirty="0">
              <a:solidFill>
                <a:srgbClr val="0593EB"/>
              </a:solidFill>
              <a:latin typeface="Calibri" pitchFamily="34" charset="0"/>
              <a:cs typeface="Arial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  <p:extLst>
      <p:ext uri="{BB962C8B-B14F-4D97-AF65-F5344CB8AC3E}">
        <p14:creationId xmlns:p14="http://schemas.microsoft.com/office/powerpoint/2010/main" val="136941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-504056" y="2060848"/>
          <a:ext cx="982858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0" y="1052513"/>
            <a:ext cx="1116013" cy="540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B0F0"/>
              </a:solidFill>
              <a:cs typeface="Arial"/>
            </a:endParaRP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323850" y="1125538"/>
            <a:ext cx="84248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000" b="1" dirty="0">
                <a:solidFill>
                  <a:srgbClr val="0593EB"/>
                </a:solidFill>
                <a:latin typeface="Calibri" pitchFamily="34" charset="0"/>
                <a:cs typeface="Arial"/>
              </a:rPr>
              <a:t>PCP benefits: development partners &amp; UN agencies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  <p:extLst>
      <p:ext uri="{BB962C8B-B14F-4D97-AF65-F5344CB8AC3E}">
        <p14:creationId xmlns:p14="http://schemas.microsoft.com/office/powerpoint/2010/main" val="55315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850" y="1125538"/>
            <a:ext cx="84248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rgbClr val="0593EB"/>
                </a:solidFill>
                <a:latin typeface="Calibri" pitchFamily="34" charset="0"/>
                <a:cs typeface="Arial"/>
              </a:rPr>
              <a:t>Monitoring and evaluation</a:t>
            </a:r>
            <a:endParaRPr lang="en-US" altLang="en-US" sz="3200" b="1" dirty="0">
              <a:solidFill>
                <a:srgbClr val="0593EB"/>
              </a:solidFill>
              <a:latin typeface="Calibri" pitchFamily="34" charset="0"/>
              <a:cs typeface="Arial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539750" y="1844699"/>
            <a:ext cx="806469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200" b="1" dirty="0">
                <a:solidFill>
                  <a:srgbClr val="3F3F3F"/>
                </a:solidFill>
                <a:latin typeface="Calibri" pitchFamily="34" charset="0"/>
                <a:cs typeface="Arial"/>
              </a:rPr>
              <a:t>A</a:t>
            </a:r>
            <a:r>
              <a:rPr lang="en-US" altLang="en-US" sz="2200" b="1" dirty="0" smtClean="0">
                <a:solidFill>
                  <a:srgbClr val="3F3F3F"/>
                </a:solidFill>
                <a:latin typeface="Calibri" pitchFamily="34" charset="0"/>
                <a:cs typeface="Arial"/>
              </a:rPr>
              <a:t> task force has been established to develop a M&amp;E framework</a:t>
            </a:r>
            <a:r>
              <a:rPr lang="en-US" altLang="en-US" sz="2200" b="1" dirty="0">
                <a:solidFill>
                  <a:srgbClr val="3F3F3F"/>
                </a:solidFill>
                <a:latin typeface="Calibri" pitchFamily="34" charset="0"/>
                <a:cs typeface="Arial"/>
              </a:rPr>
              <a:t> </a:t>
            </a:r>
            <a:r>
              <a:rPr lang="en-US" altLang="en-US" sz="2200" b="1" dirty="0" smtClean="0">
                <a:solidFill>
                  <a:srgbClr val="3F3F3F"/>
                </a:solidFill>
                <a:latin typeface="Calibri" pitchFamily="34" charset="0"/>
                <a:cs typeface="Arial"/>
              </a:rPr>
              <a:t>for the PCPs.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200" b="1" dirty="0" smtClean="0">
                <a:solidFill>
                  <a:srgbClr val="3F3F3F"/>
                </a:solidFill>
                <a:latin typeface="Calibri" pitchFamily="34" charset="0"/>
                <a:cs typeface="Arial"/>
              </a:rPr>
              <a:t>The M&amp;E framework will allow UNIDO to: </a:t>
            </a:r>
          </a:p>
          <a:p>
            <a:pPr lvl="1" algn="l">
              <a:spcBef>
                <a:spcPct val="20000"/>
              </a:spcBef>
              <a:buFontTx/>
              <a:buChar char="•"/>
            </a:pPr>
            <a:r>
              <a:rPr lang="en-US" altLang="en-US" sz="2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/>
              </a:rPr>
              <a:t>Aggregate results of each PCP project at </a:t>
            </a:r>
            <a:r>
              <a:rPr lang="en-US" altLang="en-US" sz="2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/>
              </a:rPr>
              <a:t>programme</a:t>
            </a:r>
            <a:r>
              <a:rPr lang="en-US" altLang="en-US" sz="2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/>
              </a:rPr>
              <a:t> level;</a:t>
            </a:r>
          </a:p>
          <a:p>
            <a:pPr lvl="1" algn="l">
              <a:spcBef>
                <a:spcPct val="20000"/>
              </a:spcBef>
              <a:buFontTx/>
              <a:buChar char="•"/>
            </a:pPr>
            <a:r>
              <a:rPr lang="en-US" altLang="en-US" sz="2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/>
              </a:rPr>
              <a:t>Demonstrate results of each PCP and how the </a:t>
            </a:r>
            <a:r>
              <a:rPr lang="en-US" altLang="en-US" sz="2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/>
              </a:rPr>
              <a:t>programme</a:t>
            </a:r>
            <a:r>
              <a:rPr lang="en-US" altLang="en-US" sz="2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/>
              </a:rPr>
              <a:t> contributes to ISID and SDG 9; and</a:t>
            </a:r>
          </a:p>
          <a:p>
            <a:pPr lvl="1" algn="l">
              <a:spcBef>
                <a:spcPct val="20000"/>
              </a:spcBef>
              <a:buFontTx/>
              <a:buChar char="•"/>
            </a:pPr>
            <a:r>
              <a:rPr lang="en-US" altLang="en-US" sz="2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/>
              </a:rPr>
              <a:t>Improve overall reporting to Member States.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200" b="1" dirty="0">
                <a:solidFill>
                  <a:srgbClr val="3F3F3F"/>
                </a:solidFill>
                <a:latin typeface="Calibri" pitchFamily="34" charset="0"/>
                <a:cs typeface="Arial"/>
              </a:rPr>
              <a:t>A</a:t>
            </a:r>
            <a:r>
              <a:rPr lang="en-US" altLang="en-US" sz="2200" b="1" dirty="0" smtClean="0">
                <a:solidFill>
                  <a:srgbClr val="3F3F3F"/>
                </a:solidFill>
                <a:latin typeface="Calibri" pitchFamily="34" charset="0"/>
                <a:cs typeface="Arial"/>
              </a:rPr>
              <a:t>  PCP mid-term review will be conducted in 2017. This is already in the work plan of the UNIDO Independent Evaluation Division.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altLang="en-US" sz="2200" dirty="0">
              <a:solidFill>
                <a:srgbClr val="3F3F3F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</a:pPr>
            <a:endParaRPr lang="en-US" altLang="en-US" sz="2200" dirty="0">
              <a:solidFill>
                <a:srgbClr val="3F3F3F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</a:pPr>
            <a:endParaRPr lang="en-US" altLang="en-US" sz="2200" dirty="0">
              <a:solidFill>
                <a:srgbClr val="00B0F0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</a:pPr>
            <a:endParaRPr lang="en-US" altLang="en-US" sz="2200" dirty="0">
              <a:solidFill>
                <a:srgbClr val="3F3F3F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altLang="en-US" sz="2200" dirty="0">
              <a:solidFill>
                <a:srgbClr val="3F3F3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  <p:extLst>
      <p:ext uri="{BB962C8B-B14F-4D97-AF65-F5344CB8AC3E}">
        <p14:creationId xmlns:p14="http://schemas.microsoft.com/office/powerpoint/2010/main" val="367909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467544" y="908050"/>
            <a:ext cx="84248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 smtClean="0">
                <a:solidFill>
                  <a:srgbClr val="0593EB"/>
                </a:solidFill>
              </a:rPr>
              <a:t>Next steps: Opportunities and challenges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700684"/>
          <a:ext cx="7992888" cy="453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850" y="1125538"/>
            <a:ext cx="84248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rgbClr val="0593EB"/>
                </a:solidFill>
                <a:latin typeface="Calibri" pitchFamily="34" charset="0"/>
                <a:cs typeface="Arial"/>
              </a:rPr>
              <a:t>Takeaways</a:t>
            </a:r>
            <a:endParaRPr lang="en-US" altLang="en-US" sz="3200" b="1" dirty="0">
              <a:solidFill>
                <a:srgbClr val="0593EB"/>
              </a:solidFill>
              <a:latin typeface="Calibri" pitchFamily="34" charset="0"/>
              <a:cs typeface="Arial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539750" y="1844699"/>
            <a:ext cx="806469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200" b="1" dirty="0" smtClean="0">
                <a:solidFill>
                  <a:srgbClr val="3F3F3F"/>
                </a:solidFill>
                <a:latin typeface="Calibri" pitchFamily="34" charset="0"/>
                <a:cs typeface="Arial"/>
              </a:rPr>
              <a:t>Progress is encouraging:</a:t>
            </a:r>
          </a:p>
          <a:p>
            <a:pPr lvl="1" algn="l">
              <a:spcBef>
                <a:spcPct val="20000"/>
              </a:spcBef>
              <a:buFontTx/>
              <a:buChar char="•"/>
            </a:pP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P</a:t>
            </a:r>
            <a:r>
              <a:rPr lang="en-US" altLang="en-US" sz="1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ilot countries</a:t>
            </a:r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: momentum created and internal coordination enhanced.</a:t>
            </a:r>
          </a:p>
          <a:p>
            <a:pPr lvl="1" algn="l">
              <a:spcBef>
                <a:spcPct val="20000"/>
              </a:spcBef>
              <a:buFontTx/>
              <a:buChar char="•"/>
            </a:pPr>
            <a:r>
              <a:rPr lang="en-US" altLang="en-US" sz="1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UNIDO</a:t>
            </a:r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: role in supporting industrial development recognized by all concerned governments and partners. 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200" b="1" dirty="0" smtClean="0">
                <a:solidFill>
                  <a:srgbClr val="3F3F3F"/>
                </a:solidFill>
                <a:latin typeface="Calibri" pitchFamily="34" charset="0"/>
                <a:cs typeface="Arial"/>
              </a:rPr>
              <a:t>How do we make it happen?  </a:t>
            </a:r>
          </a:p>
          <a:p>
            <a:pPr lvl="1" algn="l">
              <a:spcBef>
                <a:spcPct val="20000"/>
              </a:spcBef>
              <a:buFontTx/>
              <a:buChar char="•"/>
            </a:pPr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TC interventions conducted in a focused and integrated way.</a:t>
            </a:r>
          </a:p>
          <a:p>
            <a:pPr lvl="1" algn="l">
              <a:spcBef>
                <a:spcPct val="20000"/>
              </a:spcBef>
              <a:buFontTx/>
              <a:buChar char="•"/>
            </a:pPr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Enhanced internal coordination</a:t>
            </a:r>
            <a:r>
              <a:rPr lang="en-US" alt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.</a:t>
            </a:r>
            <a:endParaRPr lang="en-US" altLang="en-US" sz="18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/>
            </a:endParaRPr>
          </a:p>
          <a:p>
            <a:pPr lvl="1" algn="l">
              <a:spcBef>
                <a:spcPct val="20000"/>
              </a:spcBef>
              <a:buFontTx/>
              <a:buChar char="•"/>
            </a:pPr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Improved coordination with partners.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200" b="1" dirty="0" smtClean="0">
                <a:solidFill>
                  <a:srgbClr val="3F3F3F"/>
                </a:solidFill>
                <a:latin typeface="Calibri" pitchFamily="34" charset="0"/>
                <a:cs typeface="Arial"/>
              </a:rPr>
              <a:t>Upcoming events:</a:t>
            </a:r>
          </a:p>
          <a:p>
            <a:pPr lvl="1" algn="l">
              <a:spcBef>
                <a:spcPct val="20000"/>
              </a:spcBef>
              <a:buFontTx/>
              <a:buChar char="•"/>
            </a:pPr>
            <a:r>
              <a:rPr lang="en-US" altLang="en-US" sz="1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PCP-ETH</a:t>
            </a:r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: 1</a:t>
            </a:r>
            <a:r>
              <a:rPr lang="en-US" altLang="en-US" sz="1800" baseline="30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st</a:t>
            </a:r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 International Agro-industry Investment Forum in October 2016.</a:t>
            </a:r>
          </a:p>
          <a:p>
            <a:pPr lvl="1" algn="l">
              <a:spcBef>
                <a:spcPct val="20000"/>
              </a:spcBef>
              <a:buFontTx/>
              <a:buChar char="•"/>
            </a:pPr>
            <a:r>
              <a:rPr lang="en-US" altLang="en-US" sz="1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PCP-SEN</a:t>
            </a:r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: 5</a:t>
            </a:r>
            <a:r>
              <a:rPr lang="en-US" altLang="en-US" sz="1800" baseline="30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th</a:t>
            </a:r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 ISID Forum in November 2016.</a:t>
            </a:r>
          </a:p>
          <a:p>
            <a:pPr lvl="1" algn="l">
              <a:spcBef>
                <a:spcPct val="20000"/>
              </a:spcBef>
              <a:buFontTx/>
              <a:buChar char="•"/>
            </a:pPr>
            <a:r>
              <a:rPr lang="en-US" altLang="en-US" sz="1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PCP-Peru</a:t>
            </a:r>
            <a:r>
              <a:rPr lang="en-US" altLang="en-US" sz="1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/>
              </a:rPr>
              <a:t>: Director General to visit Peru in September 2016.</a:t>
            </a:r>
          </a:p>
          <a:p>
            <a:pPr lvl="1" algn="l">
              <a:spcBef>
                <a:spcPct val="20000"/>
              </a:spcBef>
              <a:buFontTx/>
              <a:buChar char="•"/>
            </a:pPr>
            <a:endParaRPr lang="en-US" altLang="en-US" sz="2200" b="1" dirty="0" smtClean="0">
              <a:solidFill>
                <a:srgbClr val="3F3F3F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altLang="en-US" sz="2200" dirty="0">
              <a:solidFill>
                <a:srgbClr val="3F3F3F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</a:pPr>
            <a:endParaRPr lang="en-US" altLang="en-US" sz="2200" dirty="0">
              <a:solidFill>
                <a:srgbClr val="3F3F3F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</a:pPr>
            <a:endParaRPr lang="en-US" altLang="en-US" sz="2200" dirty="0">
              <a:solidFill>
                <a:srgbClr val="00B0F0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</a:pPr>
            <a:endParaRPr lang="en-US" altLang="en-US" sz="2200" dirty="0">
              <a:solidFill>
                <a:srgbClr val="3F3F3F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altLang="en-US" sz="2200" dirty="0">
              <a:solidFill>
                <a:srgbClr val="3F3F3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  <p:extLst>
      <p:ext uri="{BB962C8B-B14F-4D97-AF65-F5344CB8AC3E}">
        <p14:creationId xmlns:p14="http://schemas.microsoft.com/office/powerpoint/2010/main" val="70743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978387"/>
            <a:ext cx="7772400" cy="1470025"/>
          </a:xfrm>
        </p:spPr>
        <p:txBody>
          <a:bodyPr/>
          <a:lstStyle/>
          <a:p>
            <a:r>
              <a:rPr lang="en-US" sz="4600" dirty="0" smtClean="0">
                <a:solidFill>
                  <a:srgbClr val="0593EB"/>
                </a:solidFill>
              </a:rPr>
              <a:t>Thank you!</a:t>
            </a:r>
            <a:endParaRPr lang="en-US" sz="4600" dirty="0">
              <a:solidFill>
                <a:srgbClr val="0593E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1760" y="5045114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/>
              </a:rPr>
              <a:t>14 April 2016</a:t>
            </a:r>
            <a:endParaRPr lang="en-US" sz="20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3257688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Ciyong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ZOU</a:t>
            </a:r>
          </a:p>
          <a:p>
            <a:pPr algn="ctr"/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Director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PTC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/PRM</a:t>
            </a:r>
          </a:p>
        </p:txBody>
      </p:sp>
    </p:spTree>
    <p:extLst>
      <p:ext uri="{BB962C8B-B14F-4D97-AF65-F5344CB8AC3E}">
        <p14:creationId xmlns:p14="http://schemas.microsoft.com/office/powerpoint/2010/main" val="167313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323528" y="980728"/>
            <a:ext cx="84248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pc="-100" dirty="0" smtClean="0">
                <a:solidFill>
                  <a:srgbClr val="0593EB"/>
                </a:solidFill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700808"/>
            <a:ext cx="8424863" cy="4608512"/>
          </a:xfrm>
        </p:spPr>
        <p:txBody>
          <a:bodyPr/>
          <a:lstStyle/>
          <a:p>
            <a:r>
              <a:rPr lang="en-US" sz="2800" b="1" kern="1200" spc="-100" dirty="0" smtClean="0">
                <a:solidFill>
                  <a:schemeClr val="tx2"/>
                </a:solidFill>
                <a:cs typeface="Arial"/>
              </a:rPr>
              <a:t>The PCP: Similarities and differences with traditional TC</a:t>
            </a:r>
          </a:p>
          <a:p>
            <a:r>
              <a:rPr lang="en-US" sz="2800" b="1" kern="1200" dirty="0" smtClean="0">
                <a:solidFill>
                  <a:schemeClr val="tx2"/>
                </a:solidFill>
                <a:cs typeface="Arial"/>
              </a:rPr>
              <a:t>How does the PCP work differently?</a:t>
            </a:r>
          </a:p>
          <a:p>
            <a:r>
              <a:rPr lang="en-US" sz="2800" b="1" kern="1200" dirty="0" smtClean="0">
                <a:solidFill>
                  <a:schemeClr val="tx2"/>
                </a:solidFill>
                <a:cs typeface="Arial"/>
              </a:rPr>
              <a:t>PCP Benefits </a:t>
            </a:r>
          </a:p>
          <a:p>
            <a:r>
              <a:rPr lang="en-US" sz="2800" b="1" kern="1200" dirty="0" smtClean="0">
                <a:solidFill>
                  <a:schemeClr val="tx2"/>
                </a:solidFill>
                <a:cs typeface="Arial"/>
              </a:rPr>
              <a:t>PCP Monitoring &amp; evaluation </a:t>
            </a:r>
          </a:p>
          <a:p>
            <a:r>
              <a:rPr lang="en-US" sz="2800" b="1" kern="1200" dirty="0" smtClean="0">
                <a:solidFill>
                  <a:schemeClr val="tx2"/>
                </a:solidFill>
                <a:cs typeface="Arial"/>
              </a:rPr>
              <a:t>Next steps: Opportunities and challenges</a:t>
            </a:r>
          </a:p>
          <a:p>
            <a:r>
              <a:rPr lang="en-US" sz="2800" b="1" kern="1200" dirty="0" smtClean="0">
                <a:solidFill>
                  <a:schemeClr val="tx2"/>
                </a:solidFill>
                <a:cs typeface="Arial"/>
              </a:rPr>
              <a:t>Takeaways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323528" y="980728"/>
            <a:ext cx="84248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pc="-100" dirty="0" smtClean="0">
                <a:solidFill>
                  <a:srgbClr val="0593EB"/>
                </a:solidFill>
              </a:rPr>
              <a:t>The PCP: Based on traditional technical assistance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700808"/>
            <a:ext cx="8424863" cy="4608512"/>
          </a:xfrm>
        </p:spPr>
        <p:txBody>
          <a:bodyPr/>
          <a:lstStyle/>
          <a:p>
            <a:r>
              <a:rPr lang="en-US" sz="2200" b="1" kern="1200" dirty="0" smtClean="0">
                <a:solidFill>
                  <a:schemeClr val="tx2"/>
                </a:solidFill>
                <a:cs typeface="Arial"/>
              </a:rPr>
              <a:t>The PCPs, just as the country </a:t>
            </a:r>
            <a:r>
              <a:rPr lang="en-US" sz="2200" b="1" kern="1200" dirty="0" err="1" smtClean="0">
                <a:solidFill>
                  <a:schemeClr val="tx2"/>
                </a:solidFill>
                <a:cs typeface="Arial"/>
              </a:rPr>
              <a:t>programmes</a:t>
            </a:r>
            <a:r>
              <a:rPr lang="en-US" sz="2200" b="1" kern="1200" dirty="0" smtClean="0">
                <a:solidFill>
                  <a:schemeClr val="tx2"/>
                </a:solidFill>
                <a:cs typeface="Arial"/>
              </a:rPr>
              <a:t>, are based on traditional UNIDO technical cooperation (TC) activities:</a:t>
            </a:r>
            <a:r>
              <a:rPr lang="en-US" sz="2000" b="1" kern="1200" dirty="0" smtClean="0">
                <a:solidFill>
                  <a:schemeClr val="tx2"/>
                </a:solidFill>
                <a:cs typeface="Arial"/>
              </a:rPr>
              <a:t>  </a:t>
            </a:r>
          </a:p>
          <a:p>
            <a:pPr lvl="1"/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The PCP and TC projects developed under the </a:t>
            </a:r>
            <a:r>
              <a:rPr lang="en-US" sz="2000" kern="1200" dirty="0" err="1" smtClean="0">
                <a:solidFill>
                  <a:srgbClr val="3F3F3F"/>
                </a:solidFill>
                <a:cs typeface="Arial"/>
              </a:rPr>
              <a:t>programme</a:t>
            </a:r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 are appraised </a:t>
            </a:r>
            <a:r>
              <a:rPr lang="en-US" sz="2000" kern="1200" dirty="0" smtClean="0">
                <a:solidFill>
                  <a:srgbClr val="3F3F3F"/>
                </a:solidFill>
              </a:rPr>
              <a:t>according to DG Bulletin DGB/(P).130, just </a:t>
            </a:r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as any other UNIDO </a:t>
            </a:r>
            <a:r>
              <a:rPr lang="en-US" sz="2000" kern="1200" dirty="0" err="1" smtClean="0">
                <a:solidFill>
                  <a:srgbClr val="3F3F3F"/>
                </a:solidFill>
                <a:cs typeface="Arial"/>
              </a:rPr>
              <a:t>programme</a:t>
            </a:r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/project. </a:t>
            </a:r>
          </a:p>
          <a:p>
            <a:pPr lvl="1"/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This ensures that TC projects under the PCP are: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kern="1200" dirty="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In line with the mandate of the respective department responsible.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kern="1200" dirty="0">
                <a:solidFill>
                  <a:schemeClr val="bg2">
                    <a:lumMod val="75000"/>
                  </a:schemeClr>
                </a:solidFill>
                <a:cs typeface="Arial"/>
              </a:rPr>
              <a:t>I</a:t>
            </a:r>
            <a:r>
              <a:rPr lang="en-US" kern="1200" dirty="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n line with higher level strategic guidance documents, such as </a:t>
            </a:r>
            <a:r>
              <a:rPr lang="en-US" kern="1200" dirty="0" smtClean="0">
                <a:solidFill>
                  <a:schemeClr val="bg2">
                    <a:lumMod val="75000"/>
                  </a:schemeClr>
                </a:solidFill>
              </a:rPr>
              <a:t>the medium-term programme framework for 2016-2019. </a:t>
            </a:r>
          </a:p>
          <a:p>
            <a:r>
              <a:rPr lang="en-US" sz="2200" b="1" kern="1200" dirty="0" smtClean="0">
                <a:solidFill>
                  <a:schemeClr val="tx2"/>
                </a:solidFill>
                <a:cs typeface="Arial"/>
              </a:rPr>
              <a:t>Hence, UNIDO TC has </a:t>
            </a:r>
            <a:r>
              <a:rPr lang="en-US" sz="2200" b="1" i="1" kern="1200" dirty="0" smtClean="0">
                <a:solidFill>
                  <a:schemeClr val="tx2"/>
                </a:solidFill>
                <a:cs typeface="Arial"/>
              </a:rPr>
              <a:t>not changed </a:t>
            </a:r>
            <a:r>
              <a:rPr lang="en-US" sz="2200" b="1" kern="1200" dirty="0" smtClean="0">
                <a:solidFill>
                  <a:schemeClr val="tx2"/>
                </a:solidFill>
                <a:cs typeface="Arial"/>
              </a:rPr>
              <a:t>with the PCP.  It is </a:t>
            </a:r>
            <a:r>
              <a:rPr lang="en-US" sz="2200" b="1" i="1" kern="1200" dirty="0" smtClean="0">
                <a:solidFill>
                  <a:schemeClr val="tx2"/>
                </a:solidFill>
                <a:cs typeface="Arial"/>
              </a:rPr>
              <a:t>how</a:t>
            </a:r>
            <a:r>
              <a:rPr lang="en-US" sz="2200" b="1" kern="1200" dirty="0" smtClean="0">
                <a:solidFill>
                  <a:schemeClr val="tx2"/>
                </a:solidFill>
                <a:cs typeface="Arial"/>
              </a:rPr>
              <a:t> TC is applied within the framework of the PCP that is different!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  <p:extLst>
      <p:ext uri="{BB962C8B-B14F-4D97-AF65-F5344CB8AC3E}">
        <p14:creationId xmlns:p14="http://schemas.microsoft.com/office/powerpoint/2010/main" val="239151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4"/>
          <p:cNvSpPr txBox="1">
            <a:spLocks/>
          </p:cNvSpPr>
          <p:nvPr/>
        </p:nvSpPr>
        <p:spPr bwMode="auto">
          <a:xfrm>
            <a:off x="539326" y="2060723"/>
            <a:ext cx="79930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chemeClr val="tx2"/>
                </a:solidFill>
                <a:latin typeface="Calibri" pitchFamily="34" charset="0"/>
                <a:cs typeface="Arial"/>
              </a:rPr>
              <a:t>UNIDO’s profile raised in the country.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chemeClr val="tx2"/>
                </a:solidFill>
                <a:latin typeface="Calibri" pitchFamily="34" charset="0"/>
                <a:cs typeface="Arial"/>
              </a:rPr>
              <a:t>Designed to create synergy with national programmes.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chemeClr val="tx2"/>
                </a:solidFill>
                <a:latin typeface="Calibri" pitchFamily="34" charset="0"/>
                <a:cs typeface="Arial"/>
              </a:rPr>
              <a:t>Broad-based resource mobilization through partnerships</a:t>
            </a:r>
            <a:r>
              <a:rPr lang="en-US" altLang="en-US" sz="2200" dirty="0" smtClean="0">
                <a:solidFill>
                  <a:schemeClr val="tx2"/>
                </a:solidFill>
                <a:latin typeface="Calibri" pitchFamily="34" charset="0"/>
                <a:cs typeface="Arial"/>
              </a:rPr>
              <a:t>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200" dirty="0" smtClean="0">
                <a:solidFill>
                  <a:schemeClr val="tx2"/>
                </a:solidFill>
                <a:latin typeface="Calibri" pitchFamily="34" charset="0"/>
                <a:cs typeface="Arial"/>
              </a:rPr>
              <a:t>Combines UNIDO’s </a:t>
            </a:r>
            <a:r>
              <a:rPr lang="en-US" altLang="en-US" sz="2200" dirty="0">
                <a:solidFill>
                  <a:schemeClr val="tx2"/>
                </a:solidFill>
                <a:latin typeface="Calibri" pitchFamily="34" charset="0"/>
                <a:cs typeface="Arial"/>
              </a:rPr>
              <a:t>global </a:t>
            </a:r>
            <a:r>
              <a:rPr lang="en-US" altLang="en-US" sz="2200" dirty="0" smtClean="0">
                <a:solidFill>
                  <a:schemeClr val="tx2"/>
                </a:solidFill>
                <a:latin typeface="Calibri" pitchFamily="34" charset="0"/>
                <a:cs typeface="Arial"/>
              </a:rPr>
              <a:t>convener and </a:t>
            </a:r>
            <a:r>
              <a:rPr lang="en-US" altLang="en-US" sz="2200" dirty="0">
                <a:solidFill>
                  <a:schemeClr val="tx2"/>
                </a:solidFill>
                <a:latin typeface="Calibri" pitchFamily="34" charset="0"/>
                <a:cs typeface="Arial"/>
              </a:rPr>
              <a:t>TC function: ISID </a:t>
            </a:r>
            <a:r>
              <a:rPr lang="en-US" altLang="en-US" sz="2200" dirty="0" smtClean="0">
                <a:solidFill>
                  <a:schemeClr val="tx2"/>
                </a:solidFill>
                <a:latin typeface="Calibri" pitchFamily="34" charset="0"/>
                <a:cs typeface="Arial"/>
              </a:rPr>
              <a:t>forums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200" dirty="0" smtClean="0">
                <a:solidFill>
                  <a:schemeClr val="tx2"/>
                </a:solidFill>
                <a:latin typeface="Calibri" pitchFamily="34" charset="0"/>
                <a:cs typeface="Arial"/>
              </a:rPr>
              <a:t>As </a:t>
            </a:r>
            <a:r>
              <a:rPr lang="en-US" altLang="en-US" sz="2200" dirty="0">
                <a:solidFill>
                  <a:schemeClr val="tx2"/>
                </a:solidFill>
                <a:latin typeface="Calibri" pitchFamily="34" charset="0"/>
                <a:cs typeface="Arial"/>
              </a:rPr>
              <a:t>a result, the PCP will: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altLang="en-US" sz="2200" dirty="0">
              <a:solidFill>
                <a:srgbClr val="3F3F3F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</a:pPr>
            <a:endParaRPr lang="en-US" altLang="en-US" sz="2200" dirty="0">
              <a:solidFill>
                <a:srgbClr val="3F3F3F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</a:pPr>
            <a:endParaRPr lang="en-US" altLang="en-US" sz="2200" dirty="0">
              <a:solidFill>
                <a:srgbClr val="00B0F0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</a:pPr>
            <a:endParaRPr lang="en-US" altLang="en-US" sz="2200" dirty="0">
              <a:solidFill>
                <a:srgbClr val="3F3F3F"/>
              </a:solidFill>
              <a:latin typeface="Calibri" pitchFamily="34" charset="0"/>
              <a:cs typeface="Arial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altLang="en-US" sz="2200" dirty="0">
              <a:solidFill>
                <a:srgbClr val="3F3F3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099" name="Title 3"/>
          <p:cNvSpPr>
            <a:spLocks noGrp="1"/>
          </p:cNvSpPr>
          <p:nvPr>
            <p:ph type="title"/>
          </p:nvPr>
        </p:nvSpPr>
        <p:spPr bwMode="auto">
          <a:xfrm>
            <a:off x="323850" y="981546"/>
            <a:ext cx="8424863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pc="-100" dirty="0" smtClean="0">
                <a:solidFill>
                  <a:srgbClr val="0593EB"/>
                </a:solidFill>
              </a:rPr>
              <a:t>The PCP: Taking the UNIDO country </a:t>
            </a:r>
            <a:r>
              <a:rPr lang="en-US" altLang="en-US" spc="-100" dirty="0" err="1" smtClean="0">
                <a:solidFill>
                  <a:srgbClr val="0593EB"/>
                </a:solidFill>
              </a:rPr>
              <a:t>programme</a:t>
            </a:r>
            <a:r>
              <a:rPr lang="en-US" altLang="en-US" spc="-100" dirty="0" smtClean="0">
                <a:solidFill>
                  <a:srgbClr val="0593EB"/>
                </a:solidFill>
              </a:rPr>
              <a:t/>
            </a:r>
            <a:br>
              <a:rPr lang="en-US" altLang="en-US" spc="-100" dirty="0" smtClean="0">
                <a:solidFill>
                  <a:srgbClr val="0593EB"/>
                </a:solidFill>
              </a:rPr>
            </a:br>
            <a:r>
              <a:rPr lang="en-US" altLang="en-US" spc="-100" dirty="0" smtClean="0">
                <a:solidFill>
                  <a:srgbClr val="0593EB"/>
                </a:solidFill>
              </a:rPr>
              <a:t>one step further 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084346250"/>
              </p:ext>
            </p:extLst>
          </p:nvPr>
        </p:nvGraphicFramePr>
        <p:xfrm>
          <a:off x="971600" y="4149080"/>
          <a:ext cx="72008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  <p:extLst>
      <p:ext uri="{BB962C8B-B14F-4D97-AF65-F5344CB8AC3E}">
        <p14:creationId xmlns:p14="http://schemas.microsoft.com/office/powerpoint/2010/main" val="389354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179512" y="1052736"/>
            <a:ext cx="882047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>
                <a:solidFill>
                  <a:srgbClr val="0593EB"/>
                </a:solidFill>
              </a:rPr>
              <a:t>The PCP: How it </a:t>
            </a:r>
            <a:r>
              <a:rPr lang="en-US" altLang="en-US" dirty="0" smtClean="0">
                <a:solidFill>
                  <a:srgbClr val="0593EB"/>
                </a:solidFill>
              </a:rPr>
              <a:t>works</a:t>
            </a:r>
            <a:endParaRPr lang="en-US" altLang="en-US" spc="-150" dirty="0" smtClean="0">
              <a:solidFill>
                <a:srgbClr val="0593E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772816"/>
            <a:ext cx="8424863" cy="4176464"/>
          </a:xfrm>
        </p:spPr>
        <p:txBody>
          <a:bodyPr/>
          <a:lstStyle/>
          <a:p>
            <a:r>
              <a:rPr lang="en-US" sz="2200" b="1" kern="1200" dirty="0" smtClean="0">
                <a:solidFill>
                  <a:srgbClr val="3F3F3F"/>
                </a:solidFill>
                <a:cs typeface="Arial"/>
              </a:rPr>
              <a:t>All PCPs share common features: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1200" dirty="0">
                <a:solidFill>
                  <a:srgbClr val="3F3F3F"/>
                </a:solidFill>
                <a:cs typeface="Arial"/>
              </a:rPr>
              <a:t>S</a:t>
            </a:r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trong </a:t>
            </a:r>
            <a:r>
              <a:rPr lang="en-US" sz="2000" kern="1200" dirty="0">
                <a:solidFill>
                  <a:srgbClr val="3F3F3F"/>
                </a:solidFill>
                <a:cs typeface="Arial"/>
              </a:rPr>
              <a:t>g</a:t>
            </a:r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overnment ownership as demonstrated by the level of commitment and number of line ministries involved</a:t>
            </a:r>
            <a:r>
              <a:rPr lang="en-US" sz="1400" kern="1200" dirty="0">
                <a:solidFill>
                  <a:srgbClr val="3F3F3F"/>
                </a:solidFill>
                <a:cs typeface="Arial"/>
              </a:rPr>
              <a:t>.</a:t>
            </a:r>
            <a:endParaRPr lang="en-US" sz="1400" kern="1200" dirty="0" smtClean="0">
              <a:solidFill>
                <a:srgbClr val="3F3F3F"/>
              </a:solidFill>
              <a:cs typeface="Arial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Designed to upscale UNIDO TC for increased development impact.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Have a strong regional dimension.</a:t>
            </a:r>
          </a:p>
          <a:p>
            <a:r>
              <a:rPr lang="en-US" sz="2200" b="1" kern="1200" dirty="0" smtClean="0">
                <a:solidFill>
                  <a:srgbClr val="3F3F3F"/>
                </a:solidFill>
                <a:cs typeface="Arial"/>
              </a:rPr>
              <a:t>Each PCP is formed by the national context though with different features: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The existing national industrial strategy/prioritized sectors.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Ongoing (funded) national </a:t>
            </a:r>
            <a:r>
              <a:rPr lang="en-US" sz="2000" kern="1200" dirty="0" err="1" smtClean="0">
                <a:solidFill>
                  <a:srgbClr val="3F3F3F"/>
                </a:solidFill>
                <a:cs typeface="Arial"/>
              </a:rPr>
              <a:t>programmes</a:t>
            </a:r>
            <a:r>
              <a:rPr lang="en-US" sz="2000" kern="1200" dirty="0">
                <a:solidFill>
                  <a:srgbClr val="3F3F3F"/>
                </a:solidFill>
                <a:cs typeface="Arial"/>
              </a:rPr>
              <a:t>.</a:t>
            </a:r>
            <a:endParaRPr lang="en-US" sz="2000" kern="1200" dirty="0" smtClean="0">
              <a:solidFill>
                <a:srgbClr val="3F3F3F"/>
              </a:solidFill>
              <a:cs typeface="Arial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UNIDO TC projects support the implementation of the national industrial strategy and can create greater synergies with partners’ interventions.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64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 smtClean="0">
                <a:solidFill>
                  <a:srgbClr val="0593EB"/>
                </a:solidFill>
              </a:rPr>
              <a:t>The PCP: How UNIDO works differently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988716"/>
            <a:ext cx="8424863" cy="4392612"/>
          </a:xfrm>
        </p:spPr>
        <p:txBody>
          <a:bodyPr/>
          <a:lstStyle/>
          <a:p>
            <a:r>
              <a:rPr lang="en-US" sz="2200" b="1" kern="1200" dirty="0" smtClean="0">
                <a:solidFill>
                  <a:srgbClr val="3F3F3F"/>
                </a:solidFill>
                <a:cs typeface="Arial"/>
              </a:rPr>
              <a:t>From the UNIDO side: </a:t>
            </a:r>
          </a:p>
          <a:p>
            <a:pPr lvl="1"/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Improved HQ coordination – PCP Team Leaders.</a:t>
            </a:r>
          </a:p>
          <a:p>
            <a:pPr lvl="1"/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Focus on few sectors – allows for better integration of UNIDO’s services.</a:t>
            </a:r>
          </a:p>
          <a:p>
            <a:pPr lvl="1"/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Improved reporting – ISID Operation </a:t>
            </a:r>
            <a:r>
              <a:rPr lang="en-US" sz="2000" kern="1200" dirty="0">
                <a:solidFill>
                  <a:srgbClr val="3F3F3F"/>
                </a:solidFill>
                <a:cs typeface="Arial"/>
              </a:rPr>
              <a:t>P</a:t>
            </a:r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latform, </a:t>
            </a:r>
            <a:r>
              <a:rPr lang="en-US" sz="2000" kern="1200" dirty="0">
                <a:solidFill>
                  <a:srgbClr val="3F3F3F"/>
                </a:solidFill>
              </a:rPr>
              <a:t>briefings </a:t>
            </a:r>
            <a:r>
              <a:rPr lang="en-US" sz="2000" kern="1200" dirty="0" smtClean="0">
                <a:solidFill>
                  <a:srgbClr val="3F3F3F"/>
                </a:solidFill>
              </a:rPr>
              <a:t>to Member States </a:t>
            </a:r>
            <a:r>
              <a:rPr lang="en-US" sz="2000" kern="1200" dirty="0">
                <a:solidFill>
                  <a:srgbClr val="3F3F3F"/>
                </a:solidFill>
              </a:rPr>
              <a:t>and </a:t>
            </a:r>
            <a:r>
              <a:rPr lang="en-US" sz="2000" kern="1200" dirty="0" smtClean="0">
                <a:solidFill>
                  <a:srgbClr val="3F3F3F"/>
                </a:solidFill>
                <a:cs typeface="Arial"/>
              </a:rPr>
              <a:t>ISID Forums.</a:t>
            </a:r>
          </a:p>
          <a:p>
            <a:r>
              <a:rPr lang="en-US" sz="2200" b="1" kern="1200" dirty="0" smtClean="0">
                <a:solidFill>
                  <a:srgbClr val="3F3F3F"/>
                </a:solidFill>
                <a:cs typeface="Arial"/>
              </a:rPr>
              <a:t>Increased promotion of PCPs through various international events –Hannover </a:t>
            </a:r>
            <a:r>
              <a:rPr lang="en-US" sz="2200" b="1" kern="1200" dirty="0" err="1" smtClean="0">
                <a:solidFill>
                  <a:srgbClr val="3F3F3F"/>
                </a:solidFill>
                <a:cs typeface="Arial"/>
              </a:rPr>
              <a:t>Messe</a:t>
            </a:r>
            <a:r>
              <a:rPr lang="en-US" sz="2200" b="1" kern="1200" dirty="0" smtClean="0">
                <a:solidFill>
                  <a:srgbClr val="3F3F3F"/>
                </a:solidFill>
                <a:cs typeface="Arial"/>
              </a:rPr>
              <a:t>, China International Fair for Investment and Trade.</a:t>
            </a:r>
          </a:p>
          <a:p>
            <a:r>
              <a:rPr lang="en-US" sz="2200" b="1" kern="1200" dirty="0" smtClean="0">
                <a:solidFill>
                  <a:srgbClr val="3F3F3F"/>
                </a:solidFill>
                <a:cs typeface="Arial"/>
              </a:rPr>
              <a:t>Regional approach of PCPs.</a:t>
            </a:r>
            <a:endParaRPr lang="en-US" sz="2200" b="1" kern="1200" dirty="0">
              <a:solidFill>
                <a:srgbClr val="3F3F3F"/>
              </a:solidFill>
              <a:cs typeface="Arial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  <p:extLst>
      <p:ext uri="{BB962C8B-B14F-4D97-AF65-F5344CB8AC3E}">
        <p14:creationId xmlns:p14="http://schemas.microsoft.com/office/powerpoint/2010/main" val="87734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323850" y="981546"/>
            <a:ext cx="8424863" cy="10072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 smtClean="0">
                <a:solidFill>
                  <a:srgbClr val="0593EB"/>
                </a:solidFill>
              </a:rPr>
              <a:t>The PCP: How UNIDO works differently with development </a:t>
            </a:r>
            <a:r>
              <a:rPr lang="en-US" altLang="en-US" dirty="0">
                <a:solidFill>
                  <a:srgbClr val="0593EB"/>
                </a:solidFill>
              </a:rPr>
              <a:t>f</a:t>
            </a:r>
            <a:r>
              <a:rPr lang="en-US" altLang="en-US" dirty="0" smtClean="0">
                <a:solidFill>
                  <a:srgbClr val="0593EB"/>
                </a:solidFill>
              </a:rPr>
              <a:t>inance </a:t>
            </a:r>
            <a:r>
              <a:rPr lang="en-US" altLang="en-US" dirty="0">
                <a:solidFill>
                  <a:srgbClr val="0593EB"/>
                </a:solidFill>
              </a:rPr>
              <a:t>i</a:t>
            </a:r>
            <a:r>
              <a:rPr lang="en-US" altLang="en-US" dirty="0" smtClean="0">
                <a:solidFill>
                  <a:srgbClr val="0593EB"/>
                </a:solidFill>
              </a:rPr>
              <a:t>nstitutions (DFIs)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67544" y="2204864"/>
            <a:ext cx="6912768" cy="792088"/>
          </a:xfrm>
          <a:prstGeom prst="roundRect">
            <a:avLst/>
          </a:prstGeom>
          <a:solidFill>
            <a:srgbClr val="0593EB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  <a:t>The Director General’s vision is for UNIDO to work closer with 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DFIs</a:t>
            </a:r>
            <a:b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</a:b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to </a:t>
            </a:r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  <a:t>unlock larger 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financial investment for ISID</a:t>
            </a:r>
            <a:endParaRPr lang="en-US" altLang="en-US" b="1" dirty="0">
              <a:solidFill>
                <a:schemeClr val="bg1"/>
              </a:solidFill>
              <a:latin typeface="Calibri" pitchFamily="34" charset="0"/>
              <a:cs typeface="Arial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7544" y="3068960"/>
            <a:ext cx="6912768" cy="792088"/>
          </a:xfrm>
          <a:prstGeom prst="roundRect">
            <a:avLst/>
          </a:prstGeom>
          <a:solidFill>
            <a:srgbClr val="0593EB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  <a:t>The Director General is personally pursuing the 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vision,</a:t>
            </a:r>
            <a:b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</a:b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mobilizing </a:t>
            </a:r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  <a:t>his network 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with DFIs</a:t>
            </a:r>
            <a:endParaRPr lang="en-US" altLang="en-US" b="1" dirty="0">
              <a:solidFill>
                <a:schemeClr val="bg1"/>
              </a:solidFill>
              <a:latin typeface="Calibri" pitchFamily="34" charset="0"/>
              <a:cs typeface="Arial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51720" y="4437112"/>
            <a:ext cx="6768752" cy="792088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  <a:t>DFIs are now interested in investing in industrial 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projects:</a:t>
            </a:r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  <a:t/>
            </a:r>
            <a:b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</a:b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change </a:t>
            </a:r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  <a:t>of 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strategy</a:t>
            </a:r>
            <a:endParaRPr lang="en-US" altLang="en-US" b="1" dirty="0">
              <a:solidFill>
                <a:schemeClr val="bg1"/>
              </a:solidFill>
              <a:latin typeface="Calibri" pitchFamily="34" charset="0"/>
              <a:cs typeface="Arial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062344" y="5301208"/>
            <a:ext cx="6768752" cy="792088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  <a:t>DFIs 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are </a:t>
            </a:r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  <a:t>interested in 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partnering </a:t>
            </a:r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  <a:t>with 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UNIDO, </a:t>
            </a:r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  <a:t>given 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UNIDO’s</a:t>
            </a:r>
            <a:b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</a:b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unique </a:t>
            </a:r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  <a:cs typeface="Arial"/>
              </a:rPr>
              <a:t>expertise, which can add value to 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Arial"/>
              </a:rPr>
              <a:t>DFI investment</a:t>
            </a:r>
            <a:endParaRPr lang="en-US" altLang="en-US" b="1" dirty="0">
              <a:solidFill>
                <a:schemeClr val="bg1"/>
              </a:solidFill>
              <a:latin typeface="Calibri" pitchFamily="34" charset="0"/>
              <a:cs typeface="Arial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50554" y="3943858"/>
            <a:ext cx="421246" cy="421246"/>
            <a:chOff x="5699433" y="491454"/>
            <a:chExt cx="421246" cy="421246"/>
          </a:xfrm>
          <a:gradFill>
            <a:gsLst>
              <a:gs pos="0">
                <a:schemeClr val="tx1"/>
              </a:gs>
              <a:gs pos="0">
                <a:schemeClr val="tx1"/>
              </a:gs>
              <a:gs pos="18000">
                <a:schemeClr val="tx1"/>
              </a:gs>
              <a:gs pos="85000">
                <a:schemeClr val="accent6"/>
              </a:gs>
            </a:gsLst>
            <a:lin ang="5400000" scaled="0"/>
          </a:gradFill>
          <a:scene3d>
            <a:camera prst="orthographicFront"/>
            <a:lightRig rig="flat" dir="t"/>
          </a:scene3d>
        </p:grpSpPr>
        <p:sp>
          <p:nvSpPr>
            <p:cNvPr id="10" name="Down Arrow 9"/>
            <p:cNvSpPr/>
            <p:nvPr/>
          </p:nvSpPr>
          <p:spPr>
            <a:xfrm>
              <a:off x="5699433" y="491454"/>
              <a:ext cx="421246" cy="421246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sp3d z="190500"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Down Arrow 4"/>
            <p:cNvSpPr/>
            <p:nvPr/>
          </p:nvSpPr>
          <p:spPr>
            <a:xfrm>
              <a:off x="5794213" y="491454"/>
              <a:ext cx="231686" cy="316988"/>
            </a:xfrm>
            <a:prstGeom prst="rect">
              <a:avLst/>
            </a:prstGeom>
            <a:grpFill/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6660233" y="3943858"/>
            <a:ext cx="421246" cy="421246"/>
            <a:chOff x="5699433" y="491454"/>
            <a:chExt cx="421246" cy="421246"/>
          </a:xfrm>
          <a:gradFill>
            <a:gsLst>
              <a:gs pos="16000">
                <a:schemeClr val="accent6"/>
              </a:gs>
              <a:gs pos="100000">
                <a:schemeClr val="tx1"/>
              </a:gs>
              <a:gs pos="98000">
                <a:schemeClr val="tx1"/>
              </a:gs>
              <a:gs pos="98000">
                <a:schemeClr val="tx1"/>
              </a:gs>
            </a:gsLst>
            <a:lin ang="5400000" scaled="0"/>
          </a:gradFill>
          <a:scene3d>
            <a:camera prst="orthographicFront"/>
            <a:lightRig rig="flat" dir="t"/>
          </a:scene3d>
        </p:grpSpPr>
        <p:sp>
          <p:nvSpPr>
            <p:cNvPr id="13" name="Down Arrow 12"/>
            <p:cNvSpPr/>
            <p:nvPr/>
          </p:nvSpPr>
          <p:spPr>
            <a:xfrm>
              <a:off x="5699433" y="491454"/>
              <a:ext cx="421246" cy="421246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sp3d z="190500"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Down Arrow 4"/>
            <p:cNvSpPr/>
            <p:nvPr/>
          </p:nvSpPr>
          <p:spPr>
            <a:xfrm>
              <a:off x="5794213" y="491454"/>
              <a:ext cx="231686" cy="316988"/>
            </a:xfrm>
            <a:prstGeom prst="rect">
              <a:avLst/>
            </a:prstGeom>
            <a:grpFill/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  <p:extLst>
      <p:ext uri="{BB962C8B-B14F-4D97-AF65-F5344CB8AC3E}">
        <p14:creationId xmlns:p14="http://schemas.microsoft.com/office/powerpoint/2010/main" val="234191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323850" y="1052513"/>
            <a:ext cx="8424863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 smtClean="0">
                <a:solidFill>
                  <a:srgbClr val="0593EB"/>
                </a:solidFill>
              </a:rPr>
              <a:t>PCP benefits: UNIDO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9363522"/>
              </p:ext>
            </p:extLst>
          </p:nvPr>
        </p:nvGraphicFramePr>
        <p:xfrm>
          <a:off x="323528" y="1813272"/>
          <a:ext cx="7920880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691680" y="1773238"/>
            <a:ext cx="128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144594"/>
                </a:solidFill>
                <a:latin typeface="Calibri" pitchFamily="34" charset="0"/>
                <a:cs typeface="Arial"/>
              </a:rPr>
              <a:t>Short-term </a:t>
            </a:r>
            <a:endParaRPr lang="en-US" altLang="en-US" sz="1800" dirty="0">
              <a:solidFill>
                <a:srgbClr val="144594"/>
              </a:solidFill>
              <a:cs typeface="Arial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91680" y="3130550"/>
            <a:ext cx="153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70C0"/>
                </a:solidFill>
                <a:latin typeface="Calibri" pitchFamily="34" charset="0"/>
                <a:cs typeface="Arial"/>
              </a:rPr>
              <a:t>Medium-term</a:t>
            </a:r>
            <a:endParaRPr lang="en-US" altLang="en-US" sz="1800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729780" y="4572868"/>
            <a:ext cx="1176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593EB"/>
                </a:solidFill>
                <a:latin typeface="Calibri" pitchFamily="34" charset="0"/>
                <a:cs typeface="Arial"/>
              </a:rPr>
              <a:t>Long-term</a:t>
            </a:r>
            <a:endParaRPr lang="en-US" altLang="en-US" sz="1800" dirty="0">
              <a:solidFill>
                <a:srgbClr val="0593EB"/>
              </a:solidFill>
              <a:cs typeface="Arial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  <p:extLst>
      <p:ext uri="{BB962C8B-B14F-4D97-AF65-F5344CB8AC3E}">
        <p14:creationId xmlns:p14="http://schemas.microsoft.com/office/powerpoint/2010/main" val="427804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323850" y="981075"/>
            <a:ext cx="8424863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 smtClean="0">
                <a:solidFill>
                  <a:srgbClr val="0593EB"/>
                </a:solidFill>
              </a:rPr>
              <a:t>PCP benefits: partners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44374913"/>
              </p:ext>
            </p:extLst>
          </p:nvPr>
        </p:nvGraphicFramePr>
        <p:xfrm>
          <a:off x="1331640" y="1865923"/>
          <a:ext cx="6416460" cy="422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Oval 18"/>
          <p:cNvSpPr>
            <a:spLocks noChangeArrowheads="1"/>
          </p:cNvSpPr>
          <p:nvPr/>
        </p:nvSpPr>
        <p:spPr bwMode="auto">
          <a:xfrm>
            <a:off x="3708400" y="3213100"/>
            <a:ext cx="1727200" cy="15843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B0F0"/>
              </a:solidFill>
              <a:cs typeface="Arial"/>
            </a:endParaRPr>
          </a:p>
        </p:txBody>
      </p:sp>
      <p:pic>
        <p:nvPicPr>
          <p:cNvPr id="6149" name="Picture 19" descr="PCP LOGO alone-0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500438"/>
            <a:ext cx="200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etaBook-Roman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etaBook-Roman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49C3A-7B94-48D3-8062-64402C9CB60F}" type="slidenum">
              <a:rPr lang="en-GB" altLang="en-US" sz="1000">
                <a:solidFill>
                  <a:schemeClr val="bg1"/>
                </a:solidFill>
                <a:latin typeface="MetaBold-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000" dirty="0">
              <a:solidFill>
                <a:schemeClr val="bg1"/>
              </a:solidFill>
              <a:latin typeface="MetaBold-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8583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UNIDO">
      <a:dk1>
        <a:srgbClr val="00B0F0"/>
      </a:dk1>
      <a:lt1>
        <a:srgbClr val="FFFFFF"/>
      </a:lt1>
      <a:dk2>
        <a:srgbClr val="3F3F3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UNIDO">
      <a:dk1>
        <a:srgbClr val="00B0F0"/>
      </a:dk1>
      <a:lt1>
        <a:srgbClr val="FFFFFF"/>
      </a:lt1>
      <a:dk2>
        <a:srgbClr val="3F3F3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1171</Words>
  <Application>Microsoft Office PowerPoint</Application>
  <PresentationFormat>On-screen Show (4:3)</PresentationFormat>
  <Paragraphs>141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1_Default Design</vt:lpstr>
      <vt:lpstr>The Programme for Country Partnership: Making a difference   </vt:lpstr>
      <vt:lpstr>Outline</vt:lpstr>
      <vt:lpstr>The PCP: Based on traditional technical assistance</vt:lpstr>
      <vt:lpstr>The PCP: Taking the UNIDO country programme one step further </vt:lpstr>
      <vt:lpstr>The PCP: How it works</vt:lpstr>
      <vt:lpstr>The PCP: How UNIDO works differently</vt:lpstr>
      <vt:lpstr>The PCP: How UNIDO works differently with development finance institutions (DFIs)</vt:lpstr>
      <vt:lpstr>PCP benefits: UNIDO</vt:lpstr>
      <vt:lpstr>PCP benefits: partners</vt:lpstr>
      <vt:lpstr>PCP benefits: private sector  </vt:lpstr>
      <vt:lpstr>PowerPoint Presentation</vt:lpstr>
      <vt:lpstr>PowerPoint Presentation</vt:lpstr>
      <vt:lpstr>PowerPoint Presentation</vt:lpstr>
      <vt:lpstr>Next steps: Opportunities and challenges </vt:lpstr>
      <vt:lpstr>PowerPoint Presentation</vt:lpstr>
      <vt:lpstr>Thank you!</vt:lpstr>
    </vt:vector>
  </TitlesOfParts>
  <Company>UNOV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segui</dc:creator>
  <cp:lastModifiedBy>MILJKOVICOVA, Adriana</cp:lastModifiedBy>
  <cp:revision>275</cp:revision>
  <cp:lastPrinted>2016-04-01T13:00:02Z</cp:lastPrinted>
  <dcterms:created xsi:type="dcterms:W3CDTF">2008-01-28T10:27:53Z</dcterms:created>
  <dcterms:modified xsi:type="dcterms:W3CDTF">2016-04-15T08:00:25Z</dcterms:modified>
</cp:coreProperties>
</file>