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6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5"/>
  </p:normalViewPr>
  <p:slideViewPr>
    <p:cSldViewPr snapToGrid="0" snapToObjects="1">
      <p:cViewPr>
        <p:scale>
          <a:sx n="120" d="100"/>
          <a:sy n="120" d="100"/>
        </p:scale>
        <p:origin x="768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6549-F869-1740-A75B-55F42535B015}" type="datetimeFigureOut">
              <a:rPr lang="es-CL" smtClean="0"/>
              <a:t>27-09-18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7B24A-F983-0C4F-A956-85D63F3691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7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7B24A-F983-0C4F-A956-85D63F3691C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619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7B24A-F983-0C4F-A956-85D63F3691C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06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5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E335-52C9-144C-A657-AC9D07638A7D}" type="datetimeFigureOut">
              <a:rPr lang="en-US" smtClean="0"/>
              <a:t>9/27/18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DB72-1E12-2B45-A2AA-9D76D2AC8CE7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templates_-03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" b="634"/>
          <a:stretch/>
        </p:blipFill>
        <p:spPr>
          <a:xfrm>
            <a:off x="-1" y="0"/>
            <a:ext cx="919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DIN Next LT Pro" panose="020B0503020203050203" pitchFamily="34" charset="77"/>
              </a:rPr>
              <a:t>Distributed Design</a:t>
            </a:r>
            <a:r>
              <a:rPr lang="en-US" sz="3600" dirty="0">
                <a:latin typeface="DIN Next LT Pro" panose="020B0503020203050203" pitchFamily="34" charset="77"/>
              </a:rPr>
              <a:t>, </a:t>
            </a:r>
            <a:br>
              <a:rPr lang="en-US" sz="3600" dirty="0">
                <a:latin typeface="DIN Next LT Pro" panose="020B0503020203050203" pitchFamily="34" charset="77"/>
              </a:rPr>
            </a:br>
            <a:r>
              <a:rPr lang="en-US" sz="3600" dirty="0">
                <a:latin typeface="DIN Next LT Pro" panose="020B0503020203050203" pitchFamily="34" charset="77"/>
              </a:rPr>
              <a:t>an emergent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1400" dirty="0">
              <a:latin typeface="DIN Next LT Pro" panose="020B0503020203050203" pitchFamily="34" charset="77"/>
            </a:endParaRPr>
          </a:p>
          <a:p>
            <a:endParaRPr lang="en-US" sz="1400" dirty="0">
              <a:latin typeface="DIN Next LT Pro" panose="020B0503020203050203" pitchFamily="34" charset="77"/>
            </a:endParaRPr>
          </a:p>
          <a:p>
            <a:endParaRPr lang="en-US" sz="1400" dirty="0">
              <a:latin typeface="DIN Next LT Pro" panose="020B0503020203050203" pitchFamily="34" charset="77"/>
            </a:endParaRPr>
          </a:p>
          <a:p>
            <a:r>
              <a:rPr lang="en-US" sz="1400" b="1" dirty="0">
                <a:latin typeface="DIN Next LT Pro" panose="020B0503020203050203" pitchFamily="34" charset="77"/>
              </a:rPr>
              <a:t>Design Advanced Center, Santiago, Chile</a:t>
            </a:r>
          </a:p>
          <a:p>
            <a:r>
              <a:rPr lang="en-US" sz="1400" dirty="0">
                <a:latin typeface="DIN Next LT Pro" panose="020B0503020203050203" pitchFamily="34" charset="77"/>
              </a:rPr>
              <a:t>Andrés </a:t>
            </a:r>
            <a:r>
              <a:rPr lang="en-US" sz="1400" dirty="0" err="1">
                <a:latin typeface="DIN Next LT Pro" panose="020B0503020203050203" pitchFamily="34" charset="77"/>
              </a:rPr>
              <a:t>Briceño</a:t>
            </a:r>
            <a:r>
              <a:rPr lang="en-US" sz="1400" dirty="0">
                <a:latin typeface="DIN Next LT Pro" panose="020B0503020203050203" pitchFamily="34" charset="77"/>
              </a:rPr>
              <a:t> Gutiérrez, </a:t>
            </a:r>
          </a:p>
          <a:p>
            <a:r>
              <a:rPr lang="en-US" sz="1400" dirty="0" err="1">
                <a:latin typeface="DIN Next LT Pro" panose="020B0503020203050203" pitchFamily="34" charset="77"/>
              </a:rPr>
              <a:t>andres@fablabsantiago.org</a:t>
            </a:r>
            <a:endParaRPr lang="en-US" sz="1400" dirty="0">
              <a:latin typeface="DIN Next LT Pro" panose="020B0503020203050203" pitchFamily="34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052FE5-A9AD-9B45-8E8B-04B8323F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18" y="3784273"/>
            <a:ext cx="766873" cy="7668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B57052-0326-614E-BB8D-18D0E380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21785"/>
            <a:ext cx="1474279" cy="8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2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7-01 a las 9.23.25 p.m..png">
            <a:extLst>
              <a:ext uri="{FF2B5EF4-FFF2-40B4-BE49-F238E27FC236}">
                <a16:creationId xmlns:a16="http://schemas.microsoft.com/office/drawing/2014/main" id="{0D434A84-E063-6146-9C93-3DECBBAA0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4344" r="7039" b="13825"/>
          <a:stretch/>
        </p:blipFill>
        <p:spPr>
          <a:xfrm>
            <a:off x="144172" y="4362426"/>
            <a:ext cx="1615922" cy="97973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2E1EF17-7EAA-2B48-9443-B9FE46101AA1}"/>
              </a:ext>
            </a:extLst>
          </p:cNvPr>
          <p:cNvSpPr txBox="1"/>
          <p:nvPr/>
        </p:nvSpPr>
        <p:spPr>
          <a:xfrm>
            <a:off x="144172" y="5954842"/>
            <a:ext cx="22508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DIN Next LT Pro" panose="020B0503020203050203" pitchFamily="34" charset="77"/>
              </a:rPr>
              <a:t>WHAT WE THINK?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7D776B4-CA56-C840-BA82-003348BC6727}"/>
              </a:ext>
            </a:extLst>
          </p:cNvPr>
          <p:cNvSpPr txBox="1"/>
          <p:nvPr/>
        </p:nvSpPr>
        <p:spPr>
          <a:xfrm>
            <a:off x="445855" y="3226230"/>
            <a:ext cx="1152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latin typeface="DIN Next LT Pro" panose="020B0503020203050203" pitchFamily="34" charset="77"/>
              </a:rPr>
              <a:t>DISTRIBUTED SCENARIO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6257EE-65A9-C346-8187-0B25F20ABC10}"/>
              </a:ext>
            </a:extLst>
          </p:cNvPr>
          <p:cNvSpPr txBox="1"/>
          <p:nvPr/>
        </p:nvSpPr>
        <p:spPr>
          <a:xfrm>
            <a:off x="2031610" y="3310868"/>
            <a:ext cx="1100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latin typeface="DIN Next LT Pro" panose="020B0503020203050203" pitchFamily="34" charset="77"/>
              </a:rPr>
              <a:t>AUTONOMY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0EB0B89-6DAE-AC4B-A3B7-A287031E6064}"/>
              </a:ext>
            </a:extLst>
          </p:cNvPr>
          <p:cNvSpPr txBox="1"/>
          <p:nvPr/>
        </p:nvSpPr>
        <p:spPr>
          <a:xfrm>
            <a:off x="3521139" y="3227101"/>
            <a:ext cx="15676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dirty="0">
                <a:latin typeface="DIN Next LT Pro" panose="020B0503020203050203" pitchFamily="34" charset="77"/>
              </a:rPr>
              <a:t>DISTRIBUTED DESIGN APPROACH</a:t>
            </a:r>
          </a:p>
          <a:p>
            <a:pPr algn="ctr"/>
            <a:r>
              <a:rPr lang="es-CL" sz="1100" i="1" dirty="0">
                <a:latin typeface="DIN Next LT Pro" panose="020B0503020203050203" pitchFamily="34" charset="77"/>
              </a:rPr>
              <a:t>6 principles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0867F0F-DC11-7649-AE65-56595C0E1D6D}"/>
              </a:ext>
            </a:extLst>
          </p:cNvPr>
          <p:cNvSpPr txBox="1"/>
          <p:nvPr/>
        </p:nvSpPr>
        <p:spPr>
          <a:xfrm>
            <a:off x="5873088" y="1660836"/>
            <a:ext cx="3101948" cy="26161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DIN Next LT Pro" panose="020B0503020203050203" pitchFamily="34" charset="77"/>
              </a:rPr>
              <a:t>1_An </a:t>
            </a:r>
            <a:r>
              <a:rPr lang="es-CL" sz="1100" dirty="0">
                <a:highlight>
                  <a:srgbClr val="FFFF00"/>
                </a:highlight>
                <a:latin typeface="DIN Next LT Pro" panose="020B0503020203050203" pitchFamily="34" charset="77"/>
              </a:rPr>
              <a:t>ORIENTED SYSTEMIC DESIGN </a:t>
            </a:r>
            <a:r>
              <a:rPr lang="es-CL" sz="1100" dirty="0">
                <a:latin typeface="DIN Next LT Pro" panose="020B0503020203050203" pitchFamily="34" charset="77"/>
              </a:rPr>
              <a:t>APPROACH.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248FC82-B413-5F43-BBAF-49978AE960EC}"/>
              </a:ext>
            </a:extLst>
          </p:cNvPr>
          <p:cNvSpPr txBox="1"/>
          <p:nvPr/>
        </p:nvSpPr>
        <p:spPr>
          <a:xfrm>
            <a:off x="5873087" y="2143882"/>
            <a:ext cx="3101949" cy="26161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DIN Next LT Pro" panose="020B0503020203050203" pitchFamily="34" charset="77"/>
              </a:rPr>
              <a:t> 2_</a:t>
            </a:r>
            <a:r>
              <a:rPr lang="es-CL" sz="1100" dirty="0">
                <a:highlight>
                  <a:srgbClr val="FFFF00"/>
                </a:highlight>
                <a:latin typeface="DIN Next LT Pro" panose="020B0503020203050203" pitchFamily="34" charset="77"/>
              </a:rPr>
              <a:t>DISPERSION OF OWNERSHIP </a:t>
            </a:r>
            <a:r>
              <a:rPr lang="es-CL" sz="1100" dirty="0">
                <a:latin typeface="DIN Next LT Pro" panose="020B0503020203050203" pitchFamily="34" charset="77"/>
              </a:rPr>
              <a:t>SENSE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65B881B-7B18-4042-B21D-DB1E95FF9A28}"/>
              </a:ext>
            </a:extLst>
          </p:cNvPr>
          <p:cNvSpPr txBox="1"/>
          <p:nvPr/>
        </p:nvSpPr>
        <p:spPr>
          <a:xfrm>
            <a:off x="5873087" y="2635760"/>
            <a:ext cx="3101949" cy="43088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DIN Next LT Pro" panose="020B0503020203050203" pitchFamily="34" charset="77"/>
              </a:rPr>
              <a:t> 3_POTENTIAL </a:t>
            </a:r>
            <a:r>
              <a:rPr lang="es-CL" sz="1100" dirty="0">
                <a:highlight>
                  <a:srgbClr val="FFFF00"/>
                </a:highlight>
                <a:latin typeface="DIN Next LT Pro" panose="020B0503020203050203" pitchFamily="34" charset="77"/>
              </a:rPr>
              <a:t>PROSUMERS</a:t>
            </a:r>
            <a:r>
              <a:rPr lang="es-CL" sz="1100" dirty="0">
                <a:latin typeface="DIN Next LT Pro" panose="020B0503020203050203" pitchFamily="34" charset="77"/>
              </a:rPr>
              <a:t> ACTIVE CO-CREATION PROCESS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98DE012-E66D-7347-8D0C-62E87C61FB7A}"/>
              </a:ext>
            </a:extLst>
          </p:cNvPr>
          <p:cNvSpPr txBox="1"/>
          <p:nvPr/>
        </p:nvSpPr>
        <p:spPr>
          <a:xfrm>
            <a:off x="5873087" y="3237040"/>
            <a:ext cx="3101949" cy="59247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DIN Next LT Pro" panose="020B0503020203050203" pitchFamily="34" charset="77"/>
              </a:rPr>
              <a:t>4_EMERGENT PRESENCE OF PREFIX </a:t>
            </a:r>
            <a:r>
              <a:rPr lang="es-CL" sz="1100" dirty="0">
                <a:highlight>
                  <a:srgbClr val="FFFF00"/>
                </a:highlight>
                <a:latin typeface="DIN Next LT Pro" panose="020B0503020203050203" pitchFamily="34" charset="77"/>
              </a:rPr>
              <a:t>SELF-AUTO</a:t>
            </a:r>
            <a:r>
              <a:rPr lang="es-CL" sz="1100" dirty="0">
                <a:latin typeface="DIN Next LT Pro" panose="020B0503020203050203" pitchFamily="34" charset="77"/>
              </a:rPr>
              <a:t> </a:t>
            </a:r>
            <a:r>
              <a:rPr lang="es-CL" sz="1000" i="1" dirty="0">
                <a:latin typeface="DIN Next LT Pro" panose="020B0503020203050203" pitchFamily="34" charset="77"/>
              </a:rPr>
              <a:t>(SELF-ORGANISATION, SELF-GOVERNMENT, ETC).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C2393BF-C8E8-FA4E-9712-F6DBF967C2CB}"/>
              </a:ext>
            </a:extLst>
          </p:cNvPr>
          <p:cNvSpPr txBox="1"/>
          <p:nvPr/>
        </p:nvSpPr>
        <p:spPr>
          <a:xfrm>
            <a:off x="5873087" y="4019818"/>
            <a:ext cx="3101949" cy="43088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DIN Next LT Pro" panose="020B0503020203050203" pitchFamily="34" charset="77"/>
              </a:rPr>
              <a:t>5_</a:t>
            </a:r>
            <a:r>
              <a:rPr lang="es-CL" sz="1100" dirty="0">
                <a:highlight>
                  <a:srgbClr val="FFFF00"/>
                </a:highlight>
                <a:latin typeface="DIN Next LT Pro" panose="020B0503020203050203" pitchFamily="34" charset="77"/>
              </a:rPr>
              <a:t>INFORMATION VALUATION </a:t>
            </a:r>
            <a:r>
              <a:rPr lang="es-CL" sz="1100" dirty="0">
                <a:latin typeface="DIN Next LT Pro" panose="020B0503020203050203" pitchFamily="34" charset="77"/>
              </a:rPr>
              <a:t>(FLUID) INSTEAD OF MATTER VALUATION (SOLID) ONLY.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0775683-1C4B-1244-8C55-CB005A3244D4}"/>
              </a:ext>
            </a:extLst>
          </p:cNvPr>
          <p:cNvSpPr txBox="1"/>
          <p:nvPr/>
        </p:nvSpPr>
        <p:spPr>
          <a:xfrm>
            <a:off x="5873086" y="4636849"/>
            <a:ext cx="3101949" cy="43088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CL" sz="1100" dirty="0">
                <a:latin typeface="DIN Next LT Pro" panose="020B0503020203050203" pitchFamily="34" charset="77"/>
              </a:rPr>
              <a:t>6_CRITICAL APPROACH OF THE </a:t>
            </a:r>
            <a:r>
              <a:rPr lang="es-CL" sz="1100" dirty="0">
                <a:highlight>
                  <a:srgbClr val="FFFF00"/>
                </a:highlight>
                <a:latin typeface="DIN Next LT Pro" panose="020B0503020203050203" pitchFamily="34" charset="77"/>
              </a:rPr>
              <a:t>ANTHROPOCENE</a:t>
            </a:r>
            <a:r>
              <a:rPr lang="es-CL" sz="1100" dirty="0">
                <a:latin typeface="DIN Next LT Pro" panose="020B0503020203050203" pitchFamily="34" charset="77"/>
              </a:rPr>
              <a:t> SCENARIO.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EFE07EE-57EF-3B4C-9486-C53A0FF35B0E}"/>
              </a:ext>
            </a:extLst>
          </p:cNvPr>
          <p:cNvCxnSpPr/>
          <p:nvPr/>
        </p:nvCxnSpPr>
        <p:spPr>
          <a:xfrm>
            <a:off x="1900898" y="3056708"/>
            <a:ext cx="0" cy="8692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39C2578-D6B8-1041-A281-0AA3FE76C780}"/>
              </a:ext>
            </a:extLst>
          </p:cNvPr>
          <p:cNvCxnSpPr/>
          <p:nvPr/>
        </p:nvCxnSpPr>
        <p:spPr>
          <a:xfrm>
            <a:off x="3245993" y="3056708"/>
            <a:ext cx="0" cy="86924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0">
            <a:extLst>
              <a:ext uri="{FF2B5EF4-FFF2-40B4-BE49-F238E27FC236}">
                <a16:creationId xmlns:a16="http://schemas.microsoft.com/office/drawing/2014/main" id="{A47CB05D-649E-564B-BDB7-377B3B593DB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5088834" y="1791641"/>
            <a:ext cx="784254" cy="1735542"/>
          </a:xfrm>
          <a:prstGeom prst="bentConnector3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>
            <a:extLst>
              <a:ext uri="{FF2B5EF4-FFF2-40B4-BE49-F238E27FC236}">
                <a16:creationId xmlns:a16="http://schemas.microsoft.com/office/drawing/2014/main" id="{218979E4-23C4-1C44-80BD-2C203DAF9EA3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 flipV="1">
            <a:off x="5088834" y="2274687"/>
            <a:ext cx="784253" cy="1252496"/>
          </a:xfrm>
          <a:prstGeom prst="bentConnector3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>
            <a:extLst>
              <a:ext uri="{FF2B5EF4-FFF2-40B4-BE49-F238E27FC236}">
                <a16:creationId xmlns:a16="http://schemas.microsoft.com/office/drawing/2014/main" id="{F9FE0F04-5CAB-3E4F-A4DD-615AC3B1A51B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 flipV="1">
            <a:off x="5088834" y="2851204"/>
            <a:ext cx="784253" cy="675979"/>
          </a:xfrm>
          <a:prstGeom prst="bentConnector3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>
            <a:extLst>
              <a:ext uri="{FF2B5EF4-FFF2-40B4-BE49-F238E27FC236}">
                <a16:creationId xmlns:a16="http://schemas.microsoft.com/office/drawing/2014/main" id="{BA4F4483-ADD6-6F43-8442-C71BA1F7036C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>
            <a:off x="5088834" y="3527183"/>
            <a:ext cx="784253" cy="6092"/>
          </a:xfrm>
          <a:prstGeom prst="bentConnector3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>
            <a:extLst>
              <a:ext uri="{FF2B5EF4-FFF2-40B4-BE49-F238E27FC236}">
                <a16:creationId xmlns:a16="http://schemas.microsoft.com/office/drawing/2014/main" id="{068FD68B-9A32-A049-9790-852511F7998D}"/>
              </a:ext>
            </a:extLst>
          </p:cNvPr>
          <p:cNvCxnSpPr>
            <a:cxnSpLocks/>
            <a:stCxn id="24" idx="3"/>
            <a:endCxn id="31" idx="1"/>
          </p:cNvCxnSpPr>
          <p:nvPr/>
        </p:nvCxnSpPr>
        <p:spPr>
          <a:xfrm>
            <a:off x="5088834" y="3527183"/>
            <a:ext cx="784253" cy="708079"/>
          </a:xfrm>
          <a:prstGeom prst="bentConnector3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r 51">
            <a:extLst>
              <a:ext uri="{FF2B5EF4-FFF2-40B4-BE49-F238E27FC236}">
                <a16:creationId xmlns:a16="http://schemas.microsoft.com/office/drawing/2014/main" id="{631B7C31-BE9C-6243-AD77-A90C40E0CBE3}"/>
              </a:ext>
            </a:extLst>
          </p:cNvPr>
          <p:cNvCxnSpPr>
            <a:cxnSpLocks/>
            <a:stCxn id="24" idx="3"/>
            <a:endCxn id="32" idx="1"/>
          </p:cNvCxnSpPr>
          <p:nvPr/>
        </p:nvCxnSpPr>
        <p:spPr>
          <a:xfrm>
            <a:off x="5088834" y="3527183"/>
            <a:ext cx="784252" cy="1325110"/>
          </a:xfrm>
          <a:prstGeom prst="bentConnector3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9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E11D9E-A8E5-B345-A803-47FEC88C4262}"/>
              </a:ext>
            </a:extLst>
          </p:cNvPr>
          <p:cNvSpPr txBox="1"/>
          <p:nvPr/>
        </p:nvSpPr>
        <p:spPr>
          <a:xfrm>
            <a:off x="566203" y="4438826"/>
            <a:ext cx="8577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DID </a:t>
            </a:r>
            <a:r>
              <a:rPr lang="es-ES_tradnl" sz="1400" b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Citizens</a:t>
            </a:r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b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Urban</a:t>
            </a:r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b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Involvement</a:t>
            </a:r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/ Mobile &amp; </a:t>
            </a:r>
            <a:r>
              <a:rPr lang="es-ES_tradnl" sz="1400" b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Stacionary</a:t>
            </a:r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b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Devices</a:t>
            </a:r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/ </a:t>
            </a:r>
            <a:r>
              <a:rPr lang="es-ES_tradnl" sz="1400" b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smartcitizen.cl</a:t>
            </a:r>
            <a:endParaRPr lang="es-ES_tradnl" sz="1400" b="1" dirty="0">
              <a:latin typeface="DIN Next LT Pro" panose="020B0503020203050203" pitchFamily="34" charset="77"/>
              <a:ea typeface="Andale Mono" charset="0"/>
              <a:cs typeface="Andale Mono" charset="0"/>
            </a:endParaRPr>
          </a:p>
          <a:p>
            <a:pPr algn="just"/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A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platform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that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generate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the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chance to créate a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crowd-sensing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process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,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collecting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data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from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the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environment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and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people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.</a:t>
            </a:r>
          </a:p>
          <a:p>
            <a:pPr algn="just"/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The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main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goal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of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this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platform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is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to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give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tools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for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public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policies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, and a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deeple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understanding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of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urban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phenomena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91AA7B-98C1-4E43-83D4-CF3EFF9D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58" y="1581382"/>
            <a:ext cx="5020642" cy="2518178"/>
          </a:xfrm>
          <a:prstGeom prst="rect">
            <a:avLst/>
          </a:prstGeom>
        </p:spPr>
      </p:pic>
      <p:pic>
        <p:nvPicPr>
          <p:cNvPr id="5" name="Picture 2" descr="http://fablabsantiago.org/wp-content/uploads/2017/09/img-1592.jpg">
            <a:extLst>
              <a:ext uri="{FF2B5EF4-FFF2-40B4-BE49-F238E27FC236}">
                <a16:creationId xmlns:a16="http://schemas.microsoft.com/office/drawing/2014/main" id="{99182553-0410-E54C-BC43-D94C0003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3" y="1581382"/>
            <a:ext cx="3357570" cy="25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D9B505-374F-B84C-B76A-275A865C2243}"/>
              </a:ext>
            </a:extLst>
          </p:cNvPr>
          <p:cNvSpPr txBox="1"/>
          <p:nvPr/>
        </p:nvSpPr>
        <p:spPr>
          <a:xfrm>
            <a:off x="388067" y="6105312"/>
            <a:ext cx="22508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DIN Next LT Pro" panose="020B0503020203050203" pitchFamily="34" charset="77"/>
              </a:rPr>
              <a:t>WHAT WE DO?</a:t>
            </a:r>
          </a:p>
        </p:txBody>
      </p:sp>
    </p:spTree>
    <p:extLst>
      <p:ext uri="{BB962C8B-B14F-4D97-AF65-F5344CB8AC3E}">
        <p14:creationId xmlns:p14="http://schemas.microsoft.com/office/powerpoint/2010/main" val="33269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66" y="4394487"/>
            <a:ext cx="2584735" cy="6433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BE987D-F358-A74E-8C1F-6B0CE4235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r="9030"/>
          <a:stretch/>
        </p:blipFill>
        <p:spPr>
          <a:xfrm>
            <a:off x="2669323" y="234891"/>
            <a:ext cx="3550920" cy="470739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D5D4AB-BEE4-BA40-B019-A3F06E0816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71"/>
          <a:stretch/>
        </p:blipFill>
        <p:spPr>
          <a:xfrm>
            <a:off x="5974080" y="234891"/>
            <a:ext cx="3581400" cy="460470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8279" y="5181803"/>
            <a:ext cx="8965234" cy="276999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 anchor="t">
            <a:spAutoFit/>
          </a:bodyPr>
          <a:lstStyle/>
          <a:p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Is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an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emergent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design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platform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&amp; e-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commerce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,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that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gather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local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designers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to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create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products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using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digital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fabrication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techniques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56ABF0A-88E7-BA45-867B-34962FB98CB8}"/>
              </a:ext>
            </a:extLst>
          </p:cNvPr>
          <p:cNvSpPr txBox="1"/>
          <p:nvPr/>
        </p:nvSpPr>
        <p:spPr>
          <a:xfrm>
            <a:off x="388067" y="6105312"/>
            <a:ext cx="22508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DIN Next LT Pro" panose="020B0503020203050203" pitchFamily="34" charset="77"/>
              </a:rPr>
              <a:t>WHAT WE DO?</a:t>
            </a:r>
          </a:p>
        </p:txBody>
      </p:sp>
    </p:spTree>
    <p:extLst>
      <p:ext uri="{BB962C8B-B14F-4D97-AF65-F5344CB8AC3E}">
        <p14:creationId xmlns:p14="http://schemas.microsoft.com/office/powerpoint/2010/main" val="36215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D8F202-F3D4-7946-9030-29D9D0FD8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t="24460" r="16250" b="28420"/>
          <a:stretch/>
        </p:blipFill>
        <p:spPr>
          <a:xfrm>
            <a:off x="646046" y="3041374"/>
            <a:ext cx="1619752" cy="1590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BB925B-4DDB-8E4D-8DA7-53CA7454E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7" t="23765" r="22053" b="23513"/>
          <a:stretch/>
        </p:blipFill>
        <p:spPr>
          <a:xfrm>
            <a:off x="775252" y="1570383"/>
            <a:ext cx="1222513" cy="147099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00" r="76" b="2157"/>
          <a:stretch/>
        </p:blipFill>
        <p:spPr>
          <a:xfrm>
            <a:off x="2806310" y="1434080"/>
            <a:ext cx="6397154" cy="35728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9120" y="5368539"/>
            <a:ext cx="862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SANBOT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_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mobile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3d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sand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printing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system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| a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distributed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manufacturing</a:t>
            </a:r>
            <a:r>
              <a:rPr lang="es-ES_tradnl" sz="14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4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technique</a:t>
            </a:r>
            <a:endParaRPr lang="es-ES" sz="1400" dirty="0">
              <a:latin typeface="DIN Next LT Pro" panose="020B0503020203050203" pitchFamily="34" charset="77"/>
              <a:ea typeface="Andale Mono" charset="0"/>
              <a:cs typeface="Andale Mono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2E31FB-AD88-A54D-BE23-CF7AC72424E3}"/>
              </a:ext>
            </a:extLst>
          </p:cNvPr>
          <p:cNvSpPr txBox="1"/>
          <p:nvPr/>
        </p:nvSpPr>
        <p:spPr>
          <a:xfrm>
            <a:off x="388067" y="6105312"/>
            <a:ext cx="22508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DIN Next LT Pro" panose="020B0503020203050203" pitchFamily="34" charset="77"/>
              </a:rPr>
              <a:t>WHAT WE DO?</a:t>
            </a:r>
          </a:p>
        </p:txBody>
      </p:sp>
    </p:spTree>
    <p:extLst>
      <p:ext uri="{BB962C8B-B14F-4D97-AF65-F5344CB8AC3E}">
        <p14:creationId xmlns:p14="http://schemas.microsoft.com/office/powerpoint/2010/main" val="10314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044944-F7E8-4E46-93BC-F4F9A5B72DC6}"/>
              </a:ext>
            </a:extLst>
          </p:cNvPr>
          <p:cNvSpPr txBox="1"/>
          <p:nvPr/>
        </p:nvSpPr>
        <p:spPr>
          <a:xfrm>
            <a:off x="658306" y="5089071"/>
            <a:ext cx="1736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MATERIOM</a:t>
            </a:r>
          </a:p>
          <a:p>
            <a:pPr algn="ctr"/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Open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Bio-materials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platform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.</a:t>
            </a:r>
          </a:p>
          <a:p>
            <a:pPr algn="ctr"/>
            <a:r>
              <a:rPr lang="es-ES_tradnl" sz="1200" i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materiom.org</a:t>
            </a:r>
            <a:endParaRPr lang="es-ES" sz="1200" i="1" dirty="0">
              <a:latin typeface="DIN Next LT Pro" panose="020B0503020203050203" pitchFamily="34" charset="77"/>
              <a:ea typeface="Andale Mono" charset="0"/>
              <a:cs typeface="Andale Mon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32B90D-1FD6-0F45-AE43-F780F8C29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0" t="18976" r="56413"/>
          <a:stretch/>
        </p:blipFill>
        <p:spPr>
          <a:xfrm>
            <a:off x="973797" y="1331843"/>
            <a:ext cx="1079373" cy="37299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5DA36F3-4BDF-6E44-8618-81A103541BCA}"/>
              </a:ext>
            </a:extLst>
          </p:cNvPr>
          <p:cNvSpPr txBox="1"/>
          <p:nvPr/>
        </p:nvSpPr>
        <p:spPr>
          <a:xfrm>
            <a:off x="388067" y="6105312"/>
            <a:ext cx="225083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highlight>
                  <a:srgbClr val="FFFF00"/>
                </a:highlight>
                <a:latin typeface="DIN Next LT Pro" panose="020B0503020203050203" pitchFamily="34" charset="77"/>
              </a:rPr>
              <a:t>WHAT WE DO?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CD9BD0-3482-C449-8FCD-28277FCB338A}"/>
              </a:ext>
            </a:extLst>
          </p:cNvPr>
          <p:cNvSpPr txBox="1"/>
          <p:nvPr/>
        </p:nvSpPr>
        <p:spPr>
          <a:xfrm>
            <a:off x="3403516" y="5089751"/>
            <a:ext cx="23804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ORNAMENTAL</a:t>
            </a:r>
          </a:p>
          <a:p>
            <a:pPr algn="ctr"/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Circular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Economy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Advanced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Contemporary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Jewelry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.</a:t>
            </a:r>
          </a:p>
          <a:p>
            <a:pPr algn="ctr"/>
            <a:r>
              <a:rPr lang="es-ES_tradnl" sz="1200" i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ornamentalab.cl</a:t>
            </a:r>
            <a:endParaRPr lang="es-ES" sz="1200" i="1" dirty="0">
              <a:latin typeface="DIN Next LT Pro" panose="020B0503020203050203" pitchFamily="34" charset="77"/>
              <a:ea typeface="Andale Mono" charset="0"/>
              <a:cs typeface="Andale Mono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AED033-E61F-C446-B306-FC1EB435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6277" y="3722009"/>
            <a:ext cx="2009654" cy="13397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50E131D-0E8F-F646-B872-B3FC55FEF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300" y="1097600"/>
            <a:ext cx="1928631" cy="12857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E60028-A014-9B4C-B296-59385B7A4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6277" y="2601073"/>
            <a:ext cx="1787209" cy="11914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1F67CD5-94CF-7847-A1AB-B577E88BDBD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75" t="30250" r="63536" b="15583"/>
          <a:stretch/>
        </p:blipFill>
        <p:spPr>
          <a:xfrm>
            <a:off x="7134333" y="3647578"/>
            <a:ext cx="1510301" cy="158222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2317AA1-7575-D54B-B52D-42FD5EA5E04F}"/>
              </a:ext>
            </a:extLst>
          </p:cNvPr>
          <p:cNvSpPr txBox="1"/>
          <p:nvPr/>
        </p:nvSpPr>
        <p:spPr>
          <a:xfrm>
            <a:off x="6795553" y="5089071"/>
            <a:ext cx="2187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OPEN TEXTILES</a:t>
            </a:r>
          </a:p>
          <a:p>
            <a:pPr algn="ctr"/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Circular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Economy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Textile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  <a:r>
              <a:rPr lang="es-ES_tradnl" sz="1200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Research</a:t>
            </a:r>
            <a:r>
              <a:rPr lang="es-ES_tradnl" sz="1200" dirty="0">
                <a:latin typeface="DIN Next LT Pro" panose="020B0503020203050203" pitchFamily="34" charset="77"/>
                <a:ea typeface="Andale Mono" charset="0"/>
                <a:cs typeface="Andale Mono" charset="0"/>
              </a:rPr>
              <a:t> </a:t>
            </a:r>
          </a:p>
          <a:p>
            <a:pPr algn="ctr"/>
            <a:r>
              <a:rPr lang="es-ES_tradnl" sz="1200" i="1" dirty="0" err="1">
                <a:latin typeface="DIN Next LT Pro" panose="020B0503020203050203" pitchFamily="34" charset="77"/>
                <a:ea typeface="Andale Mono" charset="0"/>
                <a:cs typeface="Andale Mono" charset="0"/>
              </a:rPr>
              <a:t>opentextiles.org</a:t>
            </a:r>
            <a:endParaRPr lang="es-ES" sz="1200" i="1" dirty="0">
              <a:latin typeface="DIN Next LT Pro" panose="020B0503020203050203" pitchFamily="34" charset="77"/>
              <a:ea typeface="Andale Mono" charset="0"/>
              <a:cs typeface="Andale Mono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6A96BA-322E-E740-AE54-250449452F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6557" t="35315" r="33917" b="23181"/>
          <a:stretch/>
        </p:blipFill>
        <p:spPr>
          <a:xfrm>
            <a:off x="7257622" y="2437743"/>
            <a:ext cx="1263722" cy="121235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1BC337E-BABF-0440-B625-1023C824618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6564" t="41645" r="1989" b="16850"/>
          <a:stretch/>
        </p:blipFill>
        <p:spPr>
          <a:xfrm>
            <a:off x="7134333" y="1331843"/>
            <a:ext cx="1345915" cy="12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8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DIN Next LT Pro" panose="020B0503020203050203" pitchFamily="34" charset="77"/>
              </a:rPr>
              <a:t>Thanks!</a:t>
            </a:r>
            <a:endParaRPr lang="en-US" dirty="0">
              <a:latin typeface="DIN Next LT Pro" panose="020B0503020203050203" pitchFamily="34" charset="77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5A831E1-6947-B14F-BC85-75A20D6AE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1400" b="1" dirty="0">
              <a:latin typeface="DIN Next LT Pro" panose="020B0503020203050203" pitchFamily="34" charset="77"/>
            </a:endParaRPr>
          </a:p>
          <a:p>
            <a:endParaRPr lang="en-US" sz="1400" b="1" dirty="0">
              <a:latin typeface="DIN Next LT Pro" panose="020B0503020203050203" pitchFamily="34" charset="77"/>
            </a:endParaRPr>
          </a:p>
          <a:p>
            <a:endParaRPr lang="en-US" sz="1400" b="1" dirty="0">
              <a:latin typeface="DIN Next LT Pro" panose="020B0503020203050203" pitchFamily="34" charset="77"/>
            </a:endParaRPr>
          </a:p>
          <a:p>
            <a:r>
              <a:rPr lang="en-US" sz="1400" b="1" dirty="0">
                <a:latin typeface="DIN Next LT Pro" panose="020B0503020203050203" pitchFamily="34" charset="77"/>
              </a:rPr>
              <a:t>Design Advanced Center, Santiago, Chile</a:t>
            </a:r>
          </a:p>
          <a:p>
            <a:r>
              <a:rPr lang="en-US" sz="1400" dirty="0">
                <a:latin typeface="DIN Next LT Pro" panose="020B0503020203050203" pitchFamily="34" charset="77"/>
              </a:rPr>
              <a:t>Andrés </a:t>
            </a:r>
            <a:r>
              <a:rPr lang="en-US" sz="1400" dirty="0" err="1">
                <a:latin typeface="DIN Next LT Pro" panose="020B0503020203050203" pitchFamily="34" charset="77"/>
              </a:rPr>
              <a:t>Briceño</a:t>
            </a:r>
            <a:r>
              <a:rPr lang="en-US" sz="1400" dirty="0">
                <a:latin typeface="DIN Next LT Pro" panose="020B0503020203050203" pitchFamily="34" charset="77"/>
              </a:rPr>
              <a:t> Gutiérrez, </a:t>
            </a:r>
          </a:p>
          <a:p>
            <a:r>
              <a:rPr lang="en-US" sz="1400" dirty="0" err="1">
                <a:latin typeface="DIN Next LT Pro" panose="020B0503020203050203" pitchFamily="34" charset="77"/>
              </a:rPr>
              <a:t>andres@fablabsantiago.org</a:t>
            </a:r>
            <a:endParaRPr lang="es-CL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EAD39A-7AD2-C14C-A0EC-78ABE595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18" y="3784273"/>
            <a:ext cx="766873" cy="7668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1339B5-BAB0-1E40-B3DE-A43DD2C1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21785"/>
            <a:ext cx="1474279" cy="8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243</Words>
  <Application>Microsoft Macintosh PowerPoint</Application>
  <PresentationFormat>Presentación en pantalla (4:3)</PresentationFormat>
  <Paragraphs>45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Andale Mono</vt:lpstr>
      <vt:lpstr>Arial</vt:lpstr>
      <vt:lpstr>Calibri</vt:lpstr>
      <vt:lpstr>DIN Next LT Pro</vt:lpstr>
      <vt:lpstr>Office Theme</vt:lpstr>
      <vt:lpstr>Distributed Design,  an emergent approach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Thanks!</vt:lpstr>
    </vt:vector>
  </TitlesOfParts>
  <Company>empire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Coman</dc:creator>
  <cp:lastModifiedBy>fablab santiago</cp:lastModifiedBy>
  <cp:revision>18</cp:revision>
  <dcterms:created xsi:type="dcterms:W3CDTF">2018-09-03T16:10:28Z</dcterms:created>
  <dcterms:modified xsi:type="dcterms:W3CDTF">2018-09-27T14:03:40Z</dcterms:modified>
</cp:coreProperties>
</file>