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1" r:id="rId5"/>
    <p:sldId id="260" r:id="rId6"/>
    <p:sldId id="258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0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8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5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BE335-52C9-144C-A657-AC9D07638A7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mplates_-03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4" b="634"/>
          <a:stretch/>
        </p:blipFill>
        <p:spPr>
          <a:xfrm>
            <a:off x="-1" y="0"/>
            <a:ext cx="919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6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smith@ggkp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jpeg"/><Relationship Id="rId55" Type="http://schemas.openxmlformats.org/officeDocument/2006/relationships/image" Target="../media/image55.png"/><Relationship Id="rId63" Type="http://schemas.openxmlformats.org/officeDocument/2006/relationships/image" Target="../media/image6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45" Type="http://schemas.openxmlformats.org/officeDocument/2006/relationships/image" Target="../media/image45.png"/><Relationship Id="rId53" Type="http://schemas.openxmlformats.org/officeDocument/2006/relationships/image" Target="../media/image53.jpe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61" Type="http://schemas.openxmlformats.org/officeDocument/2006/relationships/image" Target="../media/image61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png"/><Relationship Id="rId44" Type="http://schemas.openxmlformats.org/officeDocument/2006/relationships/image" Target="../media/image44.jpe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jpeg"/><Relationship Id="rId48" Type="http://schemas.openxmlformats.org/officeDocument/2006/relationships/image" Target="../media/image48.jpeg"/><Relationship Id="rId56" Type="http://schemas.openxmlformats.org/officeDocument/2006/relationships/image" Target="../media/image56.jpeg"/><Relationship Id="rId64" Type="http://schemas.openxmlformats.org/officeDocument/2006/relationships/image" Target="../media/image64.png"/><Relationship Id="rId8" Type="http://schemas.openxmlformats.org/officeDocument/2006/relationships/image" Target="../media/image8.png"/><Relationship Id="rId51" Type="http://schemas.openxmlformats.org/officeDocument/2006/relationships/image" Target="../media/image51.jpe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jpeg"/><Relationship Id="rId59" Type="http://schemas.openxmlformats.org/officeDocument/2006/relationships/image" Target="../media/image59.jpe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jpeg"/><Relationship Id="rId54" Type="http://schemas.openxmlformats.org/officeDocument/2006/relationships/image" Target="../media/image54.png"/><Relationship Id="rId62" Type="http://schemas.openxmlformats.org/officeDocument/2006/relationships/image" Target="../media/image6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smith@ggkp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Green Growth Knowledge Platform </a:t>
            </a:r>
            <a:br>
              <a:rPr lang="en-US" sz="2800" dirty="0"/>
            </a:br>
            <a:r>
              <a:rPr lang="en-US" sz="2800" dirty="0"/>
              <a:t>Country Pages &amp;</a:t>
            </a:r>
            <a:br>
              <a:rPr lang="en-US" sz="2800" dirty="0"/>
            </a:br>
            <a:r>
              <a:rPr lang="en-US" sz="2800" dirty="0"/>
              <a:t>National Documents Database (NDD)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Benjamin Smith</a:t>
            </a:r>
            <a:br>
              <a:rPr lang="en-US" dirty="0"/>
            </a:br>
            <a:r>
              <a:rPr lang="en-US" dirty="0"/>
              <a:t>Senior Knowledge Management Officer</a:t>
            </a:r>
            <a:br>
              <a:rPr lang="en-US" dirty="0"/>
            </a:br>
            <a:r>
              <a:rPr lang="en-US" dirty="0"/>
              <a:t>Green Growth Knowledge Platform</a:t>
            </a:r>
          </a:p>
          <a:p>
            <a:r>
              <a:rPr lang="en-US" dirty="0">
                <a:hlinkClick r:id="rId2"/>
              </a:rPr>
              <a:t>bsmith@ggkp.org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91015-0CBB-4CCA-93E1-F34F9EF607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51" y="435343"/>
            <a:ext cx="2256412" cy="5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2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417991-5052-4D3B-91CB-552F7EFE72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51" y="435343"/>
            <a:ext cx="2256412" cy="595441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8E778C6C-B9F6-4383-BDCC-2A1BB8BAF029}"/>
              </a:ext>
            </a:extLst>
          </p:cNvPr>
          <p:cNvGrpSpPr/>
          <p:nvPr/>
        </p:nvGrpSpPr>
        <p:grpSpPr>
          <a:xfrm>
            <a:off x="304858" y="1509922"/>
            <a:ext cx="8633853" cy="4207387"/>
            <a:chOff x="514351" y="1114425"/>
            <a:chExt cx="11204898" cy="5460289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41162BD-7CC2-4F8A-B8AF-965B18B9FAA3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" y="1114425"/>
              <a:ext cx="11143939" cy="0"/>
            </a:xfrm>
            <a:prstGeom prst="line">
              <a:avLst/>
            </a:prstGeom>
            <a:noFill/>
            <a:ln w="190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cxnSp>
        <p:sp>
          <p:nvSpPr>
            <p:cNvPr id="99" name="Rounded Rectangle 45">
              <a:extLst>
                <a:ext uri="{FF2B5EF4-FFF2-40B4-BE49-F238E27FC236}">
                  <a16:creationId xmlns:a16="http://schemas.microsoft.com/office/drawing/2014/main" id="{6A911760-35C2-400F-ADBE-66CE86518148}"/>
                </a:ext>
              </a:extLst>
            </p:cNvPr>
            <p:cNvSpPr/>
            <p:nvPr/>
          </p:nvSpPr>
          <p:spPr>
            <a:xfrm>
              <a:off x="3716171" y="3027359"/>
              <a:ext cx="7338990" cy="377048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rgbClr val="A5A5A5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ounded Rectangle 46">
              <a:extLst>
                <a:ext uri="{FF2B5EF4-FFF2-40B4-BE49-F238E27FC236}">
                  <a16:creationId xmlns:a16="http://schemas.microsoft.com/office/drawing/2014/main" id="{03C7EBBF-AABF-4FD5-8F95-AAD31E9E2EFB}"/>
                </a:ext>
              </a:extLst>
            </p:cNvPr>
            <p:cNvSpPr/>
            <p:nvPr/>
          </p:nvSpPr>
          <p:spPr>
            <a:xfrm>
              <a:off x="3716171" y="5015728"/>
              <a:ext cx="7338990" cy="359698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rgbClr val="A5A5A5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ounded Rectangle 44">
              <a:extLst>
                <a:ext uri="{FF2B5EF4-FFF2-40B4-BE49-F238E27FC236}">
                  <a16:creationId xmlns:a16="http://schemas.microsoft.com/office/drawing/2014/main" id="{33BB1CFA-FE4B-4A39-80E2-9F48BE1DB342}"/>
                </a:ext>
              </a:extLst>
            </p:cNvPr>
            <p:cNvSpPr/>
            <p:nvPr/>
          </p:nvSpPr>
          <p:spPr>
            <a:xfrm>
              <a:off x="3716171" y="1260376"/>
              <a:ext cx="7338990" cy="386828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rgbClr val="A5A5A5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A92D45C-AA44-4669-8D5E-3E0DBCC9FAF2}"/>
                </a:ext>
              </a:extLst>
            </p:cNvPr>
            <p:cNvSpPr txBox="1"/>
            <p:nvPr/>
          </p:nvSpPr>
          <p:spPr>
            <a:xfrm>
              <a:off x="3732593" y="1251739"/>
              <a:ext cx="5346170" cy="155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Knowledge Management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3000+ Knowledge Resources on ggkp.org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33 Sector and Theme pages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400,000+ page views per year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138,000 data points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5B4EB61-AC3A-45B8-A26D-0989918AA737}"/>
                </a:ext>
              </a:extLst>
            </p:cNvPr>
            <p:cNvSpPr/>
            <p:nvPr/>
          </p:nvSpPr>
          <p:spPr>
            <a:xfrm>
              <a:off x="3704366" y="2989897"/>
              <a:ext cx="5374397" cy="1830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Knowledge Sharing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6 Flagship GGKP Annual Conferences, 1000+ Participants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6000+ newsletter subscribers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25 world-leading green growth experts available to </a:t>
              </a:r>
              <a:r>
                <a:rPr kumimoji="0" lang="en-GB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policy makers 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on Expert Connect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DC1B23C-7700-4994-91A5-A41234CA7141}"/>
                </a:ext>
              </a:extLst>
            </p:cNvPr>
            <p:cNvSpPr/>
            <p:nvPr/>
          </p:nvSpPr>
          <p:spPr>
            <a:xfrm>
              <a:off x="3679002" y="5005055"/>
              <a:ext cx="5311912" cy="1558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Knowledge Generation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60 leading IOs, research institutions and think tanks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100 experts addressing knowledge gaps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37 Publications produced to date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A94ABBA-7839-4A79-869E-3747038EAB23}"/>
                </a:ext>
              </a:extLst>
            </p:cNvPr>
            <p:cNvGrpSpPr/>
            <p:nvPr/>
          </p:nvGrpSpPr>
          <p:grpSpPr>
            <a:xfrm>
              <a:off x="9191465" y="5158345"/>
              <a:ext cx="2138154" cy="1264476"/>
              <a:chOff x="3831607" y="5366187"/>
              <a:chExt cx="3325956" cy="1809962"/>
            </a:xfrm>
          </p:grpSpPr>
          <p:pic>
            <p:nvPicPr>
              <p:cNvPr id="178" name="Picture 22" descr="http://www.greengrowthknowledge.org/sites/default/files/styles/medium/public/images/thumbnails/resource/Fiscal_low_carbon.png?itok=wzLizaAB">
                <a:extLst>
                  <a:ext uri="{FF2B5EF4-FFF2-40B4-BE49-F238E27FC236}">
                    <a16:creationId xmlns:a16="http://schemas.microsoft.com/office/drawing/2014/main" id="{92E93DB9-C195-4F0E-A52D-D12C813FAF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9691" y="6291944"/>
                <a:ext cx="624469" cy="88420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18" descr="http://www.greengrowthknowledge.org/sites/default/files/styles/medium/public/images/thumbnails/resource/OvercomingObstacles.png?itok=qKJGJaM1">
                <a:extLst>
                  <a:ext uri="{FF2B5EF4-FFF2-40B4-BE49-F238E27FC236}">
                    <a16:creationId xmlns:a16="http://schemas.microsoft.com/office/drawing/2014/main" id="{C1D69AA8-9E5F-4A45-BD30-0AF7054891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2183" y="6291944"/>
                <a:ext cx="627233" cy="88420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16" descr="http://www.greengrowthknowledge.org/sites/default/files/styles/medium/public/images/thumbnails/resource/DesignGFR.png?itok=jYw4UDvt">
                <a:extLst>
                  <a:ext uri="{FF2B5EF4-FFF2-40B4-BE49-F238E27FC236}">
                    <a16:creationId xmlns:a16="http://schemas.microsoft.com/office/drawing/2014/main" id="{BA1CE9AD-A539-404C-A43A-61447DFCBC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0648" y="6291944"/>
                <a:ext cx="621706" cy="88420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0" descr="http://www.greengrowthknowledge.org/sites/default/files/styles/medium/public/images/thumbnails/resource/Fiscal_Water.png?itok=QLJS_L2Y">
                <a:extLst>
                  <a:ext uri="{FF2B5EF4-FFF2-40B4-BE49-F238E27FC236}">
                    <a16:creationId xmlns:a16="http://schemas.microsoft.com/office/drawing/2014/main" id="{4DB26D90-796E-40ED-8C53-7211BAEF47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6127" y="6291946"/>
                <a:ext cx="624467" cy="88420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12" descr="http://www.greengrowthknowledge.org/sites/default/files/styles/medium/public/images/thumbnails/resource/EnvirTaxinTransport.png?itok=rJBqY1lN">
                <a:extLst>
                  <a:ext uri="{FF2B5EF4-FFF2-40B4-BE49-F238E27FC236}">
                    <a16:creationId xmlns:a16="http://schemas.microsoft.com/office/drawing/2014/main" id="{E77522B7-D3B1-4940-839D-038E223B45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1607" y="6291943"/>
                <a:ext cx="624470" cy="88420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10" descr="http://www.greengrowthknowledge.org/sites/default/files/styles/medium/public/images/thumbnails/resource/ConceptualFramwork.png?itok=ljZuFHa6">
                <a:extLst>
                  <a:ext uri="{FF2B5EF4-FFF2-40B4-BE49-F238E27FC236}">
                    <a16:creationId xmlns:a16="http://schemas.microsoft.com/office/drawing/2014/main" id="{DBAA75CB-CF87-457B-8004-4BFFB76CCF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0332" y="5366187"/>
                <a:ext cx="627231" cy="88420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8" descr="http://www.greengrowthknowledge.org/sites/default/files/styles/medium/public/images/thumbnails/resource/Innov.jpg?itok=wUzR5Jau">
                <a:extLst>
                  <a:ext uri="{FF2B5EF4-FFF2-40B4-BE49-F238E27FC236}">
                    <a16:creationId xmlns:a16="http://schemas.microsoft.com/office/drawing/2014/main" id="{EEA36F73-0A46-4BAF-8ED6-0DBFFAEABB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3557" y="5367223"/>
                <a:ext cx="626552" cy="88324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6" descr="http://www.greengrowthknowledge.org/sites/default/files/styles/medium/public/images/thumbnails/resource/Measuring%20Inclusive%20Green%20Growth%20at%20the%20Country%20Level.jpg?itok=fTtkvxfd">
                <a:extLst>
                  <a:ext uri="{FF2B5EF4-FFF2-40B4-BE49-F238E27FC236}">
                    <a16:creationId xmlns:a16="http://schemas.microsoft.com/office/drawing/2014/main" id="{BC6E82AD-EB95-4F31-93D5-FF8F2423A2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9769" y="5367228"/>
                <a:ext cx="623790" cy="88324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4" descr="http://www.greengrowthknowledge.org/sites/default/files/styles/medium/public/images/thumbnails/resource/Analysis%20of%20Existing%20Environmental%20Policy%20Databases.jpg?itok=kqt2iU2R">
                <a:extLst>
                  <a:ext uri="{FF2B5EF4-FFF2-40B4-BE49-F238E27FC236}">
                    <a16:creationId xmlns:a16="http://schemas.microsoft.com/office/drawing/2014/main" id="{D7DB20A6-05B7-4A96-895B-F3F5B4486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981" y="5367228"/>
                <a:ext cx="623790" cy="88324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http://www.greengrowthknowledge.org/sites/default/files/styles/medium/public/images/thumbnails/resource/Changing_Behaviours_Changing_Policy__Evidence_on_Behavioural_Insights_for_Green_Growth.png?itok=6gb-3fyP">
                <a:extLst>
                  <a:ext uri="{FF2B5EF4-FFF2-40B4-BE49-F238E27FC236}">
                    <a16:creationId xmlns:a16="http://schemas.microsoft.com/office/drawing/2014/main" id="{EEB5E50E-0D6D-45D8-A2B6-F11FC1CCD7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421" y="5368965"/>
                <a:ext cx="622655" cy="88163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7BE3FAA-C309-4BD8-8940-470AF368E86C}"/>
                </a:ext>
              </a:extLst>
            </p:cNvPr>
            <p:cNvGrpSpPr/>
            <p:nvPr/>
          </p:nvGrpSpPr>
          <p:grpSpPr>
            <a:xfrm>
              <a:off x="9172415" y="1398819"/>
              <a:ext cx="2166631" cy="1547255"/>
              <a:chOff x="4682004" y="1113441"/>
              <a:chExt cx="2166631" cy="1547255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AA2994B2-C8DC-43E2-85BE-FE5E71F677FB}"/>
                  </a:ext>
                </a:extLst>
              </p:cNvPr>
              <p:cNvGrpSpPr/>
              <p:nvPr/>
            </p:nvGrpSpPr>
            <p:grpSpPr>
              <a:xfrm>
                <a:off x="5092699" y="1571774"/>
                <a:ext cx="1755936" cy="1088922"/>
                <a:chOff x="4470399" y="500113"/>
                <a:chExt cx="1755936" cy="1088922"/>
              </a:xfrm>
            </p:grpSpPr>
            <p:pic>
              <p:nvPicPr>
                <p:cNvPr id="176" name="Picture 175">
                  <a:extLst>
                    <a:ext uri="{FF2B5EF4-FFF2-40B4-BE49-F238E27FC236}">
                      <a16:creationId xmlns:a16="http://schemas.microsoft.com/office/drawing/2014/main" id="{AFE72FA6-EF0B-4129-96DA-53C3D57AAE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70400" y="500113"/>
                  <a:ext cx="1755935" cy="1088922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77" name="Picture 176">
                  <a:extLst>
                    <a:ext uri="{FF2B5EF4-FFF2-40B4-BE49-F238E27FC236}">
                      <a16:creationId xmlns:a16="http://schemas.microsoft.com/office/drawing/2014/main" id="{6DC01E59-27E0-4D57-9413-F1035C336E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7532" t="2359" r="10815" b="17132"/>
                <a:stretch/>
              </p:blipFill>
              <p:spPr>
                <a:xfrm>
                  <a:off x="4470399" y="508895"/>
                  <a:ext cx="1755935" cy="977006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p:grpSp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63FA349E-0BC8-4AB6-8195-9BB40A112B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r="92"/>
              <a:stretch/>
            </p:blipFill>
            <p:spPr>
              <a:xfrm>
                <a:off x="4682004" y="1113441"/>
                <a:ext cx="1755935" cy="108892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BD12E97-BDA8-4C9F-8F04-8D3616C4F744}"/>
                </a:ext>
              </a:extLst>
            </p:cNvPr>
            <p:cNvGrpSpPr/>
            <p:nvPr/>
          </p:nvGrpSpPr>
          <p:grpSpPr>
            <a:xfrm>
              <a:off x="9163291" y="3191741"/>
              <a:ext cx="2201622" cy="1448312"/>
              <a:chOff x="5476874" y="3424544"/>
              <a:chExt cx="2247901" cy="1449421"/>
            </a:xfrm>
          </p:grpSpPr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EC23A495-54AF-409A-846A-D7C996DD6D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6294" r="2342" b="93300"/>
              <a:stretch/>
            </p:blipFill>
            <p:spPr>
              <a:xfrm>
                <a:off x="5476874" y="3424544"/>
                <a:ext cx="2247901" cy="144942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19FF07A9-35F2-47E0-9295-0CEC01F015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6294" r="2342"/>
              <a:stretch/>
            </p:blipFill>
            <p:spPr>
              <a:xfrm>
                <a:off x="5476874" y="3482559"/>
                <a:ext cx="2247901" cy="131303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5B56000-5A13-46C9-B436-0AD079EB5B0F}"/>
                </a:ext>
              </a:extLst>
            </p:cNvPr>
            <p:cNvCxnSpPr/>
            <p:nvPr/>
          </p:nvCxnSpPr>
          <p:spPr>
            <a:xfrm>
              <a:off x="3147368" y="1251739"/>
              <a:ext cx="0" cy="5322975"/>
            </a:xfrm>
            <a:prstGeom prst="line">
              <a:avLst/>
            </a:prstGeom>
            <a:noFill/>
            <a:ln w="190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cxn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FAD2EADF-E3C1-4939-A21A-2842D38F2916}"/>
                </a:ext>
              </a:extLst>
            </p:cNvPr>
            <p:cNvPicPr/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38"/>
            <a:stretch/>
          </p:blipFill>
          <p:spPr>
            <a:xfrm>
              <a:off x="3388019" y="1165825"/>
              <a:ext cx="380024" cy="55614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6A3E9D3C-B901-4400-B1AF-612E97C56400}"/>
                </a:ext>
              </a:extLst>
            </p:cNvPr>
            <p:cNvPicPr/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38"/>
            <a:stretch/>
          </p:blipFill>
          <p:spPr>
            <a:xfrm>
              <a:off x="3350785" y="2946074"/>
              <a:ext cx="380024" cy="556140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B94CF57D-63E1-4133-8AB8-84CDAB6771FA}"/>
                </a:ext>
              </a:extLst>
            </p:cNvPr>
            <p:cNvPicPr/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38"/>
            <a:stretch/>
          </p:blipFill>
          <p:spPr>
            <a:xfrm>
              <a:off x="3335725" y="4967396"/>
              <a:ext cx="380024" cy="556140"/>
            </a:xfrm>
            <a:prstGeom prst="rect">
              <a:avLst/>
            </a:prstGeom>
          </p:spPr>
        </p:pic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C4AF534-9BD3-4125-8537-3B147732E463}"/>
                </a:ext>
              </a:extLst>
            </p:cNvPr>
            <p:cNvGrpSpPr/>
            <p:nvPr/>
          </p:nvGrpSpPr>
          <p:grpSpPr>
            <a:xfrm>
              <a:off x="720537" y="1649429"/>
              <a:ext cx="2079717" cy="907499"/>
              <a:chOff x="2948513" y="2165414"/>
              <a:chExt cx="2533261" cy="1105408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8660C056-A100-42FE-903A-24AE4680CE7B}"/>
                  </a:ext>
                </a:extLst>
              </p:cNvPr>
              <p:cNvGrpSpPr/>
              <p:nvPr/>
            </p:nvGrpSpPr>
            <p:grpSpPr>
              <a:xfrm>
                <a:off x="2948513" y="2165414"/>
                <a:ext cx="2387840" cy="1105408"/>
                <a:chOff x="2760928" y="1999581"/>
                <a:chExt cx="2276526" cy="1053878"/>
              </a:xfrm>
            </p:grpSpPr>
            <p:pic>
              <p:nvPicPr>
                <p:cNvPr id="169" name="Picture 168" descr="L:\Logos\Council Logos\GGGI\GGGI white_LF.jpg">
                  <a:extLst>
                    <a:ext uri="{FF2B5EF4-FFF2-40B4-BE49-F238E27FC236}">
                      <a16:creationId xmlns:a16="http://schemas.microsoft.com/office/drawing/2014/main" id="{7AB9F45D-BE12-4C59-BC15-99DE93944A7B}"/>
                    </a:ext>
                  </a:extLst>
                </p:cNvPr>
                <p:cNvPicPr/>
                <p:nvPr/>
              </p:nvPicPr>
              <p:blipFill rotWithShape="1">
                <a:blip r:embed="rId17" cstate="print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" b="-12052"/>
                <a:stretch/>
              </p:blipFill>
              <p:spPr bwMode="auto">
                <a:xfrm>
                  <a:off x="2760928" y="1999581"/>
                  <a:ext cx="974605" cy="437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70" name="Picture 169">
                  <a:extLst>
                    <a:ext uri="{FF2B5EF4-FFF2-40B4-BE49-F238E27FC236}">
                      <a16:creationId xmlns:a16="http://schemas.microsoft.com/office/drawing/2014/main" id="{0503BDF2-91FC-42CC-8483-B91908C3311C}"/>
                    </a:ext>
                  </a:extLst>
                </p:cNvPr>
                <p:cNvPicPr/>
                <p:nvPr/>
              </p:nvPicPr>
              <p:blipFill rotWithShape="1">
                <a:blip r:embed="rId1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25676" b="27901"/>
                <a:stretch/>
              </p:blipFill>
              <p:spPr>
                <a:xfrm>
                  <a:off x="4085071" y="2036378"/>
                  <a:ext cx="952383" cy="364305"/>
                </a:xfrm>
                <a:prstGeom prst="rect">
                  <a:avLst/>
                </a:prstGeom>
              </p:spPr>
            </p:pic>
            <p:pic>
              <p:nvPicPr>
                <p:cNvPr id="171" name="Picture 170">
                  <a:extLst>
                    <a:ext uri="{FF2B5EF4-FFF2-40B4-BE49-F238E27FC236}">
                      <a16:creationId xmlns:a16="http://schemas.microsoft.com/office/drawing/2014/main" id="{7154E138-7C31-47A1-8365-E637C484F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 cstate="print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317" t="10317" r="10317" b="10317"/>
                <a:stretch/>
              </p:blipFill>
              <p:spPr>
                <a:xfrm>
                  <a:off x="2874729" y="2568654"/>
                  <a:ext cx="747003" cy="484805"/>
                </a:xfrm>
                <a:prstGeom prst="rect">
                  <a:avLst/>
                </a:prstGeom>
              </p:spPr>
            </p:pic>
          </p:grpSp>
          <p:pic>
            <p:nvPicPr>
              <p:cNvPr id="168" name="Picture 2" descr="C:\Users\Simmons\Downloads\WBG_Horizontal-RGB-high.png">
                <a:extLst>
                  <a:ext uri="{FF2B5EF4-FFF2-40B4-BE49-F238E27FC236}">
                    <a16:creationId xmlns:a16="http://schemas.microsoft.com/office/drawing/2014/main" id="{C75756BA-F47A-4B24-839B-DD62A91207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982" y="2890023"/>
                <a:ext cx="1289792" cy="2530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7936F84-CEAE-4919-A4C7-96454BA76BB7}"/>
                </a:ext>
              </a:extLst>
            </p:cNvPr>
            <p:cNvSpPr txBox="1"/>
            <p:nvPr/>
          </p:nvSpPr>
          <p:spPr>
            <a:xfrm>
              <a:off x="566523" y="1299991"/>
              <a:ext cx="2450216" cy="31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Steering Committee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854053E-5284-440E-914A-73FB0C4B754C}"/>
                </a:ext>
              </a:extLst>
            </p:cNvPr>
            <p:cNvSpPr txBox="1"/>
            <p:nvPr/>
          </p:nvSpPr>
          <p:spPr>
            <a:xfrm>
              <a:off x="514351" y="2987804"/>
              <a:ext cx="2548489" cy="50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Joining as Steering Committee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in Q4 2018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D7CB11A-193C-4819-8785-F5386B2B1C6C}"/>
                </a:ext>
              </a:extLst>
            </p:cNvPr>
            <p:cNvGrpSpPr/>
            <p:nvPr/>
          </p:nvGrpSpPr>
          <p:grpSpPr>
            <a:xfrm>
              <a:off x="566524" y="4644319"/>
              <a:ext cx="2425096" cy="1899356"/>
              <a:chOff x="8378141" y="3961642"/>
              <a:chExt cx="3587403" cy="2809688"/>
            </a:xfrm>
          </p:grpSpPr>
          <p:pic>
            <p:nvPicPr>
              <p:cNvPr id="122" name="Picture 2" descr="http://www.greengrowthknowledge.org/sites/default/files/styles/large/public/images/thumbnails/organization/Panda_WWF_20x30mm_300PPI_0.png?itok=Y2egxKLa">
                <a:extLst>
                  <a:ext uri="{FF2B5EF4-FFF2-40B4-BE49-F238E27FC236}">
                    <a16:creationId xmlns:a16="http://schemas.microsoft.com/office/drawing/2014/main" id="{1C3BA628-499D-482A-926A-6B476D006D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1643" y="5620614"/>
                <a:ext cx="396357" cy="48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6961EBF4-6C2A-4D75-8A24-8B14CC1CCA74}"/>
                  </a:ext>
                </a:extLst>
              </p:cNvPr>
              <p:cNvPicPr/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31533" y="3964510"/>
                <a:ext cx="336638" cy="328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C74ED8F1-F1AC-442F-8D79-3614D509FF56}"/>
                  </a:ext>
                </a:extLst>
              </p:cNvPr>
              <p:cNvPicPr/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076" b="25586"/>
              <a:stretch/>
            </p:blipFill>
            <p:spPr bwMode="auto">
              <a:xfrm>
                <a:off x="10752242" y="3993104"/>
                <a:ext cx="608940" cy="2380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1BFED00F-F6E1-4E7A-9804-84C0E0B03111}"/>
                  </a:ext>
                </a:extLst>
              </p:cNvPr>
              <p:cNvPicPr/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09" r="20344"/>
              <a:stretch/>
            </p:blipFill>
            <p:spPr bwMode="auto">
              <a:xfrm>
                <a:off x="10771121" y="6376200"/>
                <a:ext cx="279830" cy="3654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BBF9B87E-8102-49C1-927D-B13BA41ED5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/>
              <a:srcRect l="20597" r="22991"/>
              <a:stretch/>
            </p:blipFill>
            <p:spPr>
              <a:xfrm>
                <a:off x="11588000" y="5959212"/>
                <a:ext cx="343914" cy="501264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0480D15B-8BE6-449B-9C89-0501E66C65B2}"/>
                  </a:ext>
                </a:extLst>
              </p:cNvPr>
              <p:cNvPicPr/>
              <p:nvPr/>
            </p:nvPicPr>
            <p:blipFill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264" b="16437"/>
              <a:stretch/>
            </p:blipFill>
            <p:spPr bwMode="auto">
              <a:xfrm>
                <a:off x="10199426" y="4684779"/>
                <a:ext cx="498582" cy="3102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8B1B9605-9EFA-43BA-B56A-15CE427AE8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/>
              <a:srcRect l="19756" r="17011"/>
              <a:stretch/>
            </p:blipFill>
            <p:spPr>
              <a:xfrm>
                <a:off x="10768623" y="5538753"/>
                <a:ext cx="399221" cy="519112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08735666-9E2B-44FE-971D-DAD417AD0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467838" y="5595699"/>
                <a:ext cx="452146" cy="371764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E6AE6233-A0F9-4EAF-AFFA-6F3A95120211}"/>
                  </a:ext>
                </a:extLst>
              </p:cNvPr>
              <p:cNvPicPr/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8267" y="3983113"/>
                <a:ext cx="481720" cy="2980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7D722E36-1FBD-4DC8-8535-7E9F9A8115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0"/>
              <a:srcRect t="20709" b="20926"/>
              <a:stretch/>
            </p:blipFill>
            <p:spPr>
              <a:xfrm>
                <a:off x="10136400" y="6068073"/>
                <a:ext cx="575446" cy="276146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4F3D4233-9EEA-49A1-9F71-E06C4F3594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1"/>
              <a:srcRect t="17402" b="18532"/>
              <a:stretch/>
            </p:blipFill>
            <p:spPr>
              <a:xfrm>
                <a:off x="11373169" y="5338573"/>
                <a:ext cx="561028" cy="275002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B5EC0707-A053-48D1-98C4-6D17E3615A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2"/>
              <a:srcRect t="17052"/>
              <a:stretch/>
            </p:blipFill>
            <p:spPr>
              <a:xfrm>
                <a:off x="9509903" y="6461160"/>
                <a:ext cx="454782" cy="310170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B1D3CF65-9F06-4999-80E1-C94186FA52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3"/>
              <a:srcRect l="21617" r="24879"/>
              <a:stretch/>
            </p:blipFill>
            <p:spPr>
              <a:xfrm>
                <a:off x="9397932" y="5034330"/>
                <a:ext cx="273830" cy="420806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B4DBB130-B688-44FD-B9D8-E162AD3C1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614033" y="5417762"/>
                <a:ext cx="871560" cy="217404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ECE8314B-2EBC-4C18-B469-A83E24825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647075" y="5420700"/>
                <a:ext cx="612052" cy="158218"/>
              </a:xfrm>
              <a:prstGeom prst="rect">
                <a:avLst/>
              </a:prstGeom>
            </p:spPr>
          </p:pic>
          <p:pic>
            <p:nvPicPr>
              <p:cNvPr id="137" name="Picture 2" descr="http://www.greengrowthknowledge.org/sites/default/files/styles/carousel_image/public/images/thumbnails/organization/ACTS.png?itok=qOk8dsl5">
                <a:extLst>
                  <a:ext uri="{FF2B5EF4-FFF2-40B4-BE49-F238E27FC236}">
                    <a16:creationId xmlns:a16="http://schemas.microsoft.com/office/drawing/2014/main" id="{CB30EB8A-48FF-47CD-92FA-D5189C7C9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5535" y="6420733"/>
                <a:ext cx="370560" cy="3046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4" descr="http://www.greengrowthknowledge.org/sites/default/files/styles/carousel_image/public/images/thumbnails/organization/AFED%20Logo%20.jpg?itok=gMqIeXEU">
                <a:extLst>
                  <a:ext uri="{FF2B5EF4-FFF2-40B4-BE49-F238E27FC236}">
                    <a16:creationId xmlns:a16="http://schemas.microsoft.com/office/drawing/2014/main" id="{C365874B-7D46-4F32-90BF-24EF2B338A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21" b="13638"/>
              <a:stretch/>
            </p:blipFill>
            <p:spPr bwMode="auto">
              <a:xfrm>
                <a:off x="10859190" y="4734083"/>
                <a:ext cx="508838" cy="290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6" descr="http://www.greengrowthknowledge.org/sites/default/files/styles/carousel_image/public/images/thumbnails/organization/IMF.png?itok=Ywmb5dCU">
                <a:extLst>
                  <a:ext uri="{FF2B5EF4-FFF2-40B4-BE49-F238E27FC236}">
                    <a16:creationId xmlns:a16="http://schemas.microsoft.com/office/drawing/2014/main" id="{32EFDE5B-C400-4152-82D4-6D851B6416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8141" y="5069611"/>
                <a:ext cx="406752" cy="334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8" descr="http://www.greengrowthknowledge.org/sites/default/files/styles/carousel_image/public/images/thumbnails/organization/INECC.png?itok=lL6NdRIE">
                <a:extLst>
                  <a:ext uri="{FF2B5EF4-FFF2-40B4-BE49-F238E27FC236}">
                    <a16:creationId xmlns:a16="http://schemas.microsoft.com/office/drawing/2014/main" id="{864F0FF8-BD41-4A6B-9FCC-A2CA3AA8A4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494" b="23957"/>
              <a:stretch/>
            </p:blipFill>
            <p:spPr bwMode="auto">
              <a:xfrm>
                <a:off x="8393822" y="4690360"/>
                <a:ext cx="577036" cy="287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12" descr="http://www.greengrowthknowledge.org/sites/default/files/styles/carousel_image/public/images/thumbnails/organization/thegrowthdialogue.jpg?itok=PrQXmRhF">
                <a:extLst>
                  <a:ext uri="{FF2B5EF4-FFF2-40B4-BE49-F238E27FC236}">
                    <a16:creationId xmlns:a16="http://schemas.microsoft.com/office/drawing/2014/main" id="{2123E61E-1664-478B-93AC-3DB24E88B0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148" b="18522"/>
              <a:stretch/>
            </p:blipFill>
            <p:spPr bwMode="auto">
              <a:xfrm>
                <a:off x="8412466" y="4366653"/>
                <a:ext cx="552906" cy="283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14" descr="http://www.greengrowthknowledge.org/sites/default/files/styles/carousel_image/public/images/thumbnails/organization/ECA%20Logo_new_ENG.jpg?itok=hAeUSsOs">
                <a:extLst>
                  <a:ext uri="{FF2B5EF4-FFF2-40B4-BE49-F238E27FC236}">
                    <a16:creationId xmlns:a16="http://schemas.microsoft.com/office/drawing/2014/main" id="{D014F6E8-EE14-40DB-9479-07134F0000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66" t="22896" r="466" b="27104"/>
              <a:stretch/>
            </p:blipFill>
            <p:spPr bwMode="auto">
              <a:xfrm>
                <a:off x="11188702" y="6433708"/>
                <a:ext cx="733830" cy="301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18" descr="http://www.greengrowthknowledge.org/sites/default/files/styles/carousel_image/public/images/thumbnails/organization/LEDS.png?itok=Oyx4pVwO">
                <a:extLst>
                  <a:ext uri="{FF2B5EF4-FFF2-40B4-BE49-F238E27FC236}">
                    <a16:creationId xmlns:a16="http://schemas.microsoft.com/office/drawing/2014/main" id="{F4B97805-5D25-4A54-9C42-364D00943C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032" b="16477"/>
              <a:stretch/>
            </p:blipFill>
            <p:spPr bwMode="auto">
              <a:xfrm>
                <a:off x="11393352" y="4725327"/>
                <a:ext cx="572192" cy="298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16" descr="http://www.greengrowthknowledge.org/sites/default/files/styles/carousel_image/public/images/thumbnails/organization/UNECE_small.jpg?itok=RetVxv8k">
                <a:extLst>
                  <a:ext uri="{FF2B5EF4-FFF2-40B4-BE49-F238E27FC236}">
                    <a16:creationId xmlns:a16="http://schemas.microsoft.com/office/drawing/2014/main" id="{87E2520C-5E4B-469E-8D83-714CC884BE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14" t="7927" r="10388"/>
              <a:stretch/>
            </p:blipFill>
            <p:spPr bwMode="auto">
              <a:xfrm>
                <a:off x="9083962" y="4668876"/>
                <a:ext cx="370232" cy="349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22" descr="http://www.greengrowthknowledge.org/sites/default/files/styles/carousel_image/public/images/thumbnails/organization/DIE.jpg?itok=0ksEuSos">
                <a:extLst>
                  <a:ext uri="{FF2B5EF4-FFF2-40B4-BE49-F238E27FC236}">
                    <a16:creationId xmlns:a16="http://schemas.microsoft.com/office/drawing/2014/main" id="{38A40CA4-7684-4A54-AC55-66DE747871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79" b="13047"/>
              <a:stretch/>
            </p:blipFill>
            <p:spPr bwMode="auto">
              <a:xfrm>
                <a:off x="10590344" y="5048958"/>
                <a:ext cx="518918" cy="298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20" descr="http://www.greengrowthknowledge.org/sites/default/files/styles/carousel_image/public/images/thumbnails/organization/ICTSD.png?itok=q2nGgaS5">
                <a:extLst>
                  <a:ext uri="{FF2B5EF4-FFF2-40B4-BE49-F238E27FC236}">
                    <a16:creationId xmlns:a16="http://schemas.microsoft.com/office/drawing/2014/main" id="{3FE3E7E0-68AF-4C1E-8A69-CA60C5B126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9319" y="5633617"/>
                <a:ext cx="472038" cy="38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4" descr="http://www.greengrowthknowledge.org/sites/default/files/styles/carousel_image/public/images/thumbnails/organization/ICLEI_0.jpg?itok=mrrS_W_y">
                <a:extLst>
                  <a:ext uri="{FF2B5EF4-FFF2-40B4-BE49-F238E27FC236}">
                    <a16:creationId xmlns:a16="http://schemas.microsoft.com/office/drawing/2014/main" id="{5C2BDFE2-C60D-4E81-AE00-C75C6BA242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771" y="6066047"/>
                <a:ext cx="371756" cy="3056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265A434F-C6F1-4B69-9600-098EEE0C79C4}"/>
                  </a:ext>
                </a:extLst>
              </p:cNvPr>
              <p:cNvPicPr/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5342" y="3993391"/>
                <a:ext cx="473132" cy="3537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Picture 10" descr="http://www.greengrowthknowledge.org/sites/default/files/styles/carousel_image/public/images/thumbnails/organization/REEEP%20logo%20medium%20%28jpeg%29.jpg?itok=XbyuTn_Y">
                <a:extLst>
                  <a:ext uri="{FF2B5EF4-FFF2-40B4-BE49-F238E27FC236}">
                    <a16:creationId xmlns:a16="http://schemas.microsoft.com/office/drawing/2014/main" id="{B5AFCF5F-FC6A-4B8F-B9F5-C8F486227B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292" b="19732"/>
              <a:stretch/>
            </p:blipFill>
            <p:spPr bwMode="auto">
              <a:xfrm>
                <a:off x="9813187" y="5097561"/>
                <a:ext cx="520454" cy="265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85405928-6612-45CD-A0DC-6265EE460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14660" y="6406702"/>
                <a:ext cx="428518" cy="278536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C3B7EE85-14DC-4F27-9BA7-62DE97B41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43978" y="3961642"/>
                <a:ext cx="377352" cy="263036"/>
              </a:xfrm>
              <a:prstGeom prst="rect">
                <a:avLst/>
              </a:prstGeom>
            </p:spPr>
          </p:pic>
          <p:pic>
            <p:nvPicPr>
              <p:cNvPr id="152" name="Immagine 1" descr="ICCG-logo.jpg">
                <a:extLst>
                  <a:ext uri="{FF2B5EF4-FFF2-40B4-BE49-F238E27FC236}">
                    <a16:creationId xmlns:a16="http://schemas.microsoft.com/office/drawing/2014/main" id="{6E685410-CF64-4788-B607-4036311F6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9116" y="6400988"/>
                <a:ext cx="461138" cy="284008"/>
              </a:xfrm>
              <a:prstGeom prst="rect">
                <a:avLst/>
              </a:prstGeom>
              <a:noFill/>
            </p:spPr>
          </p:pic>
          <p:pic>
            <p:nvPicPr>
              <p:cNvPr id="153" name="Picture 2" descr="http://www.prismforimpact.com/static/dist/images/logos/GIZ%20logo.png">
                <a:extLst>
                  <a:ext uri="{FF2B5EF4-FFF2-40B4-BE49-F238E27FC236}">
                    <a16:creationId xmlns:a16="http://schemas.microsoft.com/office/drawing/2014/main" id="{83E58EA7-7A93-4F86-8F63-1FBEAF2F7C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0888" y="6117536"/>
                <a:ext cx="574952" cy="177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http://www.greengrowthknowledge.org/sites/default/files/styles/large/public/images/thumbnails/organization/GBE%20Logo%20lang.jpg?itok=H4sfTMZd">
                <a:extLst>
                  <a:ext uri="{FF2B5EF4-FFF2-40B4-BE49-F238E27FC236}">
                    <a16:creationId xmlns:a16="http://schemas.microsoft.com/office/drawing/2014/main" id="{441FD43D-0D61-4634-9FCA-5DA3621F7A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85118" y="5154277"/>
                <a:ext cx="606544" cy="1010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>
                <a:extLst>
                  <a:ext uri="{FF2B5EF4-FFF2-40B4-BE49-F238E27FC236}">
                    <a16:creationId xmlns:a16="http://schemas.microsoft.com/office/drawing/2014/main" id="{107EF55E-071B-4504-BAC7-58B8CD8624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8387" y="4038512"/>
                <a:ext cx="569778" cy="263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" name="Picture 3">
                <a:extLst>
                  <a:ext uri="{FF2B5EF4-FFF2-40B4-BE49-F238E27FC236}">
                    <a16:creationId xmlns:a16="http://schemas.microsoft.com/office/drawing/2014/main" id="{AE8F8CB9-1AF5-46AB-A1CD-EEF40B6012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62142" y="4382813"/>
                <a:ext cx="649766" cy="21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" name="Picture 4">
                <a:extLst>
                  <a:ext uri="{FF2B5EF4-FFF2-40B4-BE49-F238E27FC236}">
                    <a16:creationId xmlns:a16="http://schemas.microsoft.com/office/drawing/2014/main" id="{4664F232-66A6-449D-9472-5CDC7BE9DB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70552" y="4367378"/>
                <a:ext cx="338180" cy="211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" name="Picture 5">
                <a:extLst>
                  <a:ext uri="{FF2B5EF4-FFF2-40B4-BE49-F238E27FC236}">
                    <a16:creationId xmlns:a16="http://schemas.microsoft.com/office/drawing/2014/main" id="{1A676D82-45EB-47FC-9550-4F6E664A2B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62142" y="4720954"/>
                <a:ext cx="495066" cy="279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" name="Picture 6" descr="C:\Users\gashumba\Desktop\GGKP INdesign Links\Links\Print versions\iiiee_logga_grafolin.png">
                <a:extLst>
                  <a:ext uri="{FF2B5EF4-FFF2-40B4-BE49-F238E27FC236}">
                    <a16:creationId xmlns:a16="http://schemas.microsoft.com/office/drawing/2014/main" id="{D297D0DE-F5C8-4813-A407-BB391367FB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1256" y="4401304"/>
                <a:ext cx="387604" cy="231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>
                <a:extLst>
                  <a:ext uri="{FF2B5EF4-FFF2-40B4-BE49-F238E27FC236}">
                    <a16:creationId xmlns:a16="http://schemas.microsoft.com/office/drawing/2014/main" id="{621769BB-721B-46A8-94BD-16A392E3B5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4149" y="5119236"/>
                <a:ext cx="429308" cy="221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1" name="Picture 3">
                <a:extLst>
                  <a:ext uri="{FF2B5EF4-FFF2-40B4-BE49-F238E27FC236}">
                    <a16:creationId xmlns:a16="http://schemas.microsoft.com/office/drawing/2014/main" id="{2B9EBBD6-E755-43F3-BFF7-E5455E9794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0462" y="5439377"/>
                <a:ext cx="1126654" cy="1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2" name="Picture 2">
                <a:extLst>
                  <a:ext uri="{FF2B5EF4-FFF2-40B4-BE49-F238E27FC236}">
                    <a16:creationId xmlns:a16="http://schemas.microsoft.com/office/drawing/2014/main" id="{FD4EC569-16FA-45DA-B0A1-68F0DBEC3A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2095" y="6058169"/>
                <a:ext cx="346762" cy="378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3" name="Picture 3">
                <a:extLst>
                  <a:ext uri="{FF2B5EF4-FFF2-40B4-BE49-F238E27FC236}">
                    <a16:creationId xmlns:a16="http://schemas.microsoft.com/office/drawing/2014/main" id="{005D17E6-2920-4284-ABFA-9261D30F50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0158" y="6050148"/>
                <a:ext cx="566224" cy="276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4" name="Picture 4">
                <a:extLst>
                  <a:ext uri="{FF2B5EF4-FFF2-40B4-BE49-F238E27FC236}">
                    <a16:creationId xmlns:a16="http://schemas.microsoft.com/office/drawing/2014/main" id="{C1A2D430-FCE3-4E99-9B55-DA2EF66B18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7240" y="5772798"/>
                <a:ext cx="652818" cy="1686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5" name="Picture 6" descr="Image result for iisd logo">
                <a:extLst>
                  <a:ext uri="{FF2B5EF4-FFF2-40B4-BE49-F238E27FC236}">
                    <a16:creationId xmlns:a16="http://schemas.microsoft.com/office/drawing/2014/main" id="{5766E23F-4F27-4585-A1B5-AB472ED493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49" t="18743" r="19795" b="19217"/>
              <a:stretch/>
            </p:blipFill>
            <p:spPr bwMode="auto">
              <a:xfrm>
                <a:off x="10391567" y="4353840"/>
                <a:ext cx="488804" cy="227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8" descr="http://www.greengrowthknowledge.org/sites/default/files/styles/scale_width/public/images/thumbnails/organization/BNU%20SERM.jpg?itok=_LuoPPHZ">
                <a:extLst>
                  <a:ext uri="{FF2B5EF4-FFF2-40B4-BE49-F238E27FC236}">
                    <a16:creationId xmlns:a16="http://schemas.microsoft.com/office/drawing/2014/main" id="{40C0EF91-3217-4958-8D85-C42F70985B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53452" y="4335597"/>
                <a:ext cx="396504" cy="333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F3EEB4B-0564-409B-B9C9-C195CCD3D9C9}"/>
                </a:ext>
              </a:extLst>
            </p:cNvPr>
            <p:cNvSpPr txBox="1"/>
            <p:nvPr/>
          </p:nvSpPr>
          <p:spPr>
            <a:xfrm>
              <a:off x="566523" y="4330795"/>
              <a:ext cx="2439170" cy="31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Knowledge Partners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8658286-5A0E-45FF-8545-9F9EC8AB47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310" y="4181475"/>
              <a:ext cx="2441429" cy="0"/>
            </a:xfrm>
            <a:prstGeom prst="line">
              <a:avLst/>
            </a:prstGeom>
            <a:noFill/>
            <a:ln w="190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cxn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46CE3BE-015B-4A88-9974-C6DE69E1D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6"/>
            <a:srcRect l="9496" r="11191"/>
            <a:stretch/>
          </p:blipFill>
          <p:spPr>
            <a:xfrm>
              <a:off x="1164182" y="3442613"/>
              <a:ext cx="510356" cy="529074"/>
            </a:xfrm>
            <a:prstGeom prst="rect">
              <a:avLst/>
            </a:prstGeom>
          </p:spPr>
        </p:pic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9D7A770-DAC9-464B-A213-A79AAEF2BD72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" y="2790622"/>
              <a:ext cx="2441429" cy="0"/>
            </a:xfrm>
            <a:prstGeom prst="line">
              <a:avLst/>
            </a:prstGeom>
            <a:noFill/>
            <a:ln w="190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cxnSp>
        <p:pic>
          <p:nvPicPr>
            <p:cNvPr id="120" name="Picture 2" descr="Image result for green industry platform">
              <a:extLst>
                <a:ext uri="{FF2B5EF4-FFF2-40B4-BE49-F238E27FC236}">
                  <a16:creationId xmlns:a16="http://schemas.microsoft.com/office/drawing/2014/main" id="{208B7A2E-AF42-49F9-B717-1AC95BD4C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512" y="3541539"/>
              <a:ext cx="510356" cy="314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F91139B-E59D-42FF-8DC9-CDB6F8E7F7BF}"/>
                </a:ext>
              </a:extLst>
            </p:cNvPr>
            <p:cNvCxnSpPr/>
            <p:nvPr/>
          </p:nvCxnSpPr>
          <p:spPr>
            <a:xfrm flipH="1">
              <a:off x="1623364" y="3505490"/>
              <a:ext cx="163479" cy="390525"/>
            </a:xfrm>
            <a:prstGeom prst="line">
              <a:avLst/>
            </a:prstGeom>
            <a:noFill/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622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2B70-C5FD-4A6B-9990-914DFF3B2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78593"/>
            <a:ext cx="4038600" cy="3303371"/>
          </a:xfrm>
        </p:spPr>
        <p:txBody>
          <a:bodyPr>
            <a:normAutofit fontScale="92500"/>
          </a:bodyPr>
          <a:lstStyle/>
          <a:p>
            <a:r>
              <a:rPr lang="en-US" sz="2000"/>
              <a:t>193 Country Pages</a:t>
            </a:r>
          </a:p>
          <a:p>
            <a:r>
              <a:rPr lang="en-US" sz="2000"/>
              <a:t>133,000 Green Growth Data Points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Data Types</a:t>
            </a:r>
          </a:p>
          <a:p>
            <a:r>
              <a:rPr lang="en-US" sz="2000"/>
              <a:t>Country Publications</a:t>
            </a:r>
          </a:p>
          <a:p>
            <a:r>
              <a:rPr lang="en-US" sz="2000"/>
              <a:t>Regional Publications</a:t>
            </a:r>
          </a:p>
          <a:p>
            <a:r>
              <a:rPr lang="en-US" sz="2000"/>
              <a:t>Case Studies</a:t>
            </a:r>
          </a:p>
          <a:p>
            <a:r>
              <a:rPr lang="en-US" sz="2000"/>
              <a:t>Learning</a:t>
            </a:r>
          </a:p>
          <a:p>
            <a:r>
              <a:rPr lang="en-US" sz="2000"/>
              <a:t>National Documents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FA1D54-F521-4C77-8CEB-4870B5F708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51" y="435343"/>
            <a:ext cx="2256412" cy="59544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057D30-A22D-4CBA-89C6-0EBF9AAA9BE7}"/>
              </a:ext>
            </a:extLst>
          </p:cNvPr>
          <p:cNvSpPr txBox="1">
            <a:spLocks/>
          </p:cNvSpPr>
          <p:nvPr/>
        </p:nvSpPr>
        <p:spPr>
          <a:xfrm>
            <a:off x="457200" y="1711885"/>
            <a:ext cx="4038600" cy="578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/>
              <a:t>ggkp.org/map</a:t>
            </a:r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21F466-1529-4A52-8E5B-0195C77F7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14" y="1609779"/>
            <a:ext cx="3625273" cy="2294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E4DF1F-98B6-4572-9014-2C4A37D0D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782" y="2551785"/>
            <a:ext cx="3251200" cy="3199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33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52BF6-F9EB-406A-B3E2-126AF06AD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b="1" dirty="0"/>
              <a:t>UN Environment 2014: </a:t>
            </a:r>
          </a:p>
          <a:p>
            <a:pPr marL="0" indent="0">
              <a:buNone/>
            </a:pPr>
            <a:r>
              <a:rPr lang="en-US" dirty="0"/>
              <a:t>70 countries are either involved in green economy initiatives or hold a national green economy-related strategy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2F898-1A8F-4AD6-BFE4-75329236CE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51" y="435343"/>
            <a:ext cx="2256412" cy="5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0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BB6B-8C00-40B6-93DF-86310451D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6345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The National Document Database:</a:t>
            </a:r>
          </a:p>
          <a:p>
            <a:r>
              <a:rPr lang="en-US" b="1" dirty="0"/>
              <a:t>Highlights</a:t>
            </a:r>
            <a:r>
              <a:rPr lang="en-US" dirty="0"/>
              <a:t> </a:t>
            </a:r>
            <a:r>
              <a:rPr lang="en-US" b="1" dirty="0"/>
              <a:t>governments’ actions </a:t>
            </a:r>
            <a:r>
              <a:rPr lang="en-US" dirty="0"/>
              <a:t>on the green growth.</a:t>
            </a:r>
          </a:p>
          <a:p>
            <a:r>
              <a:rPr lang="en-US" b="1" dirty="0"/>
              <a:t>Provides access</a:t>
            </a:r>
            <a:r>
              <a:rPr lang="en-US" dirty="0"/>
              <a:t> to relevant national green growth policies. </a:t>
            </a:r>
          </a:p>
          <a:p>
            <a:r>
              <a:rPr lang="en-US" b="1" dirty="0"/>
              <a:t>Builds</a:t>
            </a:r>
            <a:r>
              <a:rPr lang="en-US" dirty="0"/>
              <a:t> </a:t>
            </a:r>
            <a:r>
              <a:rPr lang="en-US" b="1" dirty="0"/>
              <a:t>better understanding </a:t>
            </a:r>
            <a:r>
              <a:rPr lang="en-US" dirty="0"/>
              <a:t>of the global topography for green growth.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EEEEB96-62C9-4464-BB4C-82AD0425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NDD Goals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A63EB-181A-4EB2-BE2B-B7E1A7A465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51" y="435343"/>
            <a:ext cx="2256412" cy="5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2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2B70-C5FD-4A6B-9990-914DFF3B2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78593"/>
            <a:ext cx="4038600" cy="33033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Progress:</a:t>
            </a:r>
          </a:p>
          <a:p>
            <a:r>
              <a:rPr lang="en-US" sz="2000" dirty="0"/>
              <a:t>300+ Documents Identified</a:t>
            </a:r>
          </a:p>
          <a:p>
            <a:r>
              <a:rPr lang="en-US" sz="2000" dirty="0"/>
              <a:t>143 Documents Uploaded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Document Types</a:t>
            </a:r>
          </a:p>
          <a:p>
            <a:r>
              <a:rPr lang="en-US" sz="2000" dirty="0"/>
              <a:t>Climate Change Plan</a:t>
            </a:r>
          </a:p>
          <a:p>
            <a:r>
              <a:rPr lang="en-US" sz="2000" dirty="0"/>
              <a:t>Green Growth Document </a:t>
            </a:r>
          </a:p>
          <a:p>
            <a:r>
              <a:rPr lang="en-US" sz="2000" dirty="0"/>
              <a:t>Growth Plan</a:t>
            </a:r>
          </a:p>
          <a:p>
            <a:r>
              <a:rPr lang="en-US" sz="2000" dirty="0"/>
              <a:t>National Development Plan</a:t>
            </a:r>
          </a:p>
          <a:p>
            <a:r>
              <a:rPr lang="en-US" sz="2000" dirty="0"/>
              <a:t>Sector/Thematic Document</a:t>
            </a:r>
          </a:p>
          <a:p>
            <a:r>
              <a:rPr lang="en-US" sz="2000" dirty="0"/>
              <a:t>Sector/Thematic Plan </a:t>
            </a:r>
          </a:p>
          <a:p>
            <a:r>
              <a:rPr lang="en-US" sz="2000" dirty="0"/>
              <a:t>Sustainable Development Plan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D8A396-78F5-459B-8025-721E64C9F5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11884"/>
            <a:ext cx="3830782" cy="2539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3E13B-41EF-4485-99CB-AB2E7E49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90" y="2478594"/>
            <a:ext cx="3431309" cy="321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FA1D54-F521-4C77-8CEB-4870B5F708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51" y="435343"/>
            <a:ext cx="2256412" cy="59544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057D30-A22D-4CBA-89C6-0EBF9AAA9BE7}"/>
              </a:ext>
            </a:extLst>
          </p:cNvPr>
          <p:cNvSpPr txBox="1">
            <a:spLocks/>
          </p:cNvSpPr>
          <p:nvPr/>
        </p:nvSpPr>
        <p:spPr>
          <a:xfrm>
            <a:off x="457200" y="1711885"/>
            <a:ext cx="4038600" cy="578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ggkp.org/national-documents</a:t>
            </a:r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344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6CDD-5EEE-48D4-811B-64FDECB6E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A7101-50C2-4A10-85E8-CCEEB4A4A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Benjamin Smith</a:t>
            </a:r>
            <a:br>
              <a:rPr lang="en-US" dirty="0"/>
            </a:br>
            <a:r>
              <a:rPr lang="en-US" dirty="0"/>
              <a:t>Senior Knowledge Management Officer</a:t>
            </a:r>
            <a:br>
              <a:rPr lang="en-US" dirty="0"/>
            </a:br>
            <a:r>
              <a:rPr lang="en-US" dirty="0"/>
              <a:t>Green Growth Knowledge Platform</a:t>
            </a:r>
          </a:p>
          <a:p>
            <a:r>
              <a:rPr lang="en-US" dirty="0">
                <a:hlinkClick r:id="rId2"/>
              </a:rPr>
              <a:t>bsmith@ggkp.org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FDA14-2FBA-4357-8155-BFE8A843B6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51" y="435343"/>
            <a:ext cx="2256412" cy="5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9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212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Green Growth Knowledge Platform  Country Pages &amp; National Documents Database (NDD)</vt:lpstr>
      <vt:lpstr>PowerPoint Presentation</vt:lpstr>
      <vt:lpstr>PowerPoint Presentation</vt:lpstr>
      <vt:lpstr>PowerPoint Presentation</vt:lpstr>
      <vt:lpstr>NDD Goals</vt:lpstr>
      <vt:lpstr>PowerPoint Presentation</vt:lpstr>
      <vt:lpstr>Thank You</vt:lpstr>
    </vt:vector>
  </TitlesOfParts>
  <Company>empire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Eugenia Coman</dc:creator>
  <cp:lastModifiedBy>Benjamin Smith</cp:lastModifiedBy>
  <cp:revision>9</cp:revision>
  <dcterms:created xsi:type="dcterms:W3CDTF">2018-09-03T16:10:28Z</dcterms:created>
  <dcterms:modified xsi:type="dcterms:W3CDTF">2018-10-03T16:29:30Z</dcterms:modified>
</cp:coreProperties>
</file>