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diagrams/drawing10.xml" ContentType="application/vnd.ms-office.drawingml.diagramDrawing+xml"/>
  <Override PartName="/ppt/diagrams/drawing5.xml" ContentType="application/vnd.ms-office.drawingml.diagramDrawing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372" r:id="rId4"/>
    <p:sldId id="305" r:id="rId5"/>
    <p:sldId id="266" r:id="rId6"/>
    <p:sldId id="273" r:id="rId7"/>
    <p:sldId id="369" r:id="rId8"/>
    <p:sldId id="298" r:id="rId9"/>
    <p:sldId id="341" r:id="rId10"/>
    <p:sldId id="311" r:id="rId11"/>
    <p:sldId id="315" r:id="rId12"/>
    <p:sldId id="348" r:id="rId13"/>
    <p:sldId id="373" r:id="rId14"/>
    <p:sldId id="3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BA9AB-48B4-447D-AF13-5D208D0BCA4B}">
      <dsp:nvSpPr>
        <dsp:cNvPr id="0" name=""/>
        <dsp:cNvSpPr/>
      </dsp:nvSpPr>
      <dsp:spPr>
        <a:xfrm>
          <a:off x="2573" y="2985"/>
          <a:ext cx="2041251" cy="1633001"/>
        </a:xfrm>
        <a:prstGeom prst="rect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4B6476-124E-46C4-81B9-3B812E2A09CA}">
      <dsp:nvSpPr>
        <dsp:cNvPr id="0" name=""/>
        <dsp:cNvSpPr/>
      </dsp:nvSpPr>
      <dsp:spPr>
        <a:xfrm>
          <a:off x="186285" y="1472686"/>
          <a:ext cx="1816714" cy="57155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Californian FB" panose="0207040306080B030204" pitchFamily="18" charset="0"/>
            </a:rPr>
            <a:t>Drinking water</a:t>
          </a:r>
          <a:endParaRPr lang="en-US" sz="1900" b="1" kern="1200" dirty="0">
            <a:latin typeface="Californian FB" panose="0207040306080B030204" pitchFamily="18" charset="0"/>
          </a:endParaRPr>
        </a:p>
      </dsp:txBody>
      <dsp:txXfrm>
        <a:off x="186285" y="1472686"/>
        <a:ext cx="1816714" cy="571550"/>
      </dsp:txXfrm>
    </dsp:sp>
    <dsp:sp modelId="{81288908-80FF-4CBA-BBA6-B2F0E66A2BA8}">
      <dsp:nvSpPr>
        <dsp:cNvPr id="0" name=""/>
        <dsp:cNvSpPr/>
      </dsp:nvSpPr>
      <dsp:spPr>
        <a:xfrm>
          <a:off x="2247950" y="2985"/>
          <a:ext cx="2041251" cy="1633001"/>
        </a:xfrm>
        <a:prstGeom prst="rect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4FE751-13DC-4716-965B-CD62082718CF}">
      <dsp:nvSpPr>
        <dsp:cNvPr id="0" name=""/>
        <dsp:cNvSpPr/>
      </dsp:nvSpPr>
      <dsp:spPr>
        <a:xfrm>
          <a:off x="2431662" y="1472686"/>
          <a:ext cx="1816714" cy="57155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Californian FB" panose="0207040306080B030204" pitchFamily="18" charset="0"/>
            </a:rPr>
            <a:t>Public Toilets</a:t>
          </a:r>
          <a:endParaRPr lang="en-US" sz="1900" b="1" kern="1200" dirty="0">
            <a:latin typeface="Californian FB" panose="0207040306080B030204" pitchFamily="18" charset="0"/>
          </a:endParaRPr>
        </a:p>
      </dsp:txBody>
      <dsp:txXfrm>
        <a:off x="2431662" y="1472686"/>
        <a:ext cx="1816714" cy="571550"/>
      </dsp:txXfrm>
    </dsp:sp>
    <dsp:sp modelId="{3CD7973B-1722-44D1-B897-75D7A4D1CCC7}">
      <dsp:nvSpPr>
        <dsp:cNvPr id="0" name=""/>
        <dsp:cNvSpPr/>
      </dsp:nvSpPr>
      <dsp:spPr>
        <a:xfrm>
          <a:off x="4493327" y="2985"/>
          <a:ext cx="2041251" cy="1633001"/>
        </a:xfrm>
        <a:prstGeom prst="rect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5265D-C37D-44C1-A53A-86979CE8B64E}">
      <dsp:nvSpPr>
        <dsp:cNvPr id="0" name=""/>
        <dsp:cNvSpPr/>
      </dsp:nvSpPr>
      <dsp:spPr>
        <a:xfrm>
          <a:off x="4677039" y="1472686"/>
          <a:ext cx="1816714" cy="57155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lifornian FB" panose="0207040306080B030204" pitchFamily="18" charset="0"/>
            </a:rPr>
            <a:t>Banks</a:t>
          </a:r>
          <a:endParaRPr lang="en-US" sz="1900" b="1" kern="1200" dirty="0">
            <a:latin typeface="Californian FB" panose="0207040306080B030204" pitchFamily="18" charset="0"/>
          </a:endParaRPr>
        </a:p>
      </dsp:txBody>
      <dsp:txXfrm>
        <a:off x="4677039" y="1472686"/>
        <a:ext cx="1816714" cy="571550"/>
      </dsp:txXfrm>
    </dsp:sp>
    <dsp:sp modelId="{D5210660-F4A1-4916-8557-9B226D18C9B4}">
      <dsp:nvSpPr>
        <dsp:cNvPr id="0" name=""/>
        <dsp:cNvSpPr/>
      </dsp:nvSpPr>
      <dsp:spPr>
        <a:xfrm>
          <a:off x="6738704" y="2985"/>
          <a:ext cx="2041251" cy="1633001"/>
        </a:xfrm>
        <a:prstGeom prst="rect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6E7E3A-18A1-4D81-A9FD-082BDC7C90EE}">
      <dsp:nvSpPr>
        <dsp:cNvPr id="0" name=""/>
        <dsp:cNvSpPr/>
      </dsp:nvSpPr>
      <dsp:spPr>
        <a:xfrm>
          <a:off x="6922416" y="1472686"/>
          <a:ext cx="1816714" cy="57155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lifornian FB" panose="0207040306080B030204" pitchFamily="18" charset="0"/>
            </a:rPr>
            <a:t>ATMs</a:t>
          </a:r>
          <a:endParaRPr lang="en-US" sz="1900" b="1" kern="1200" dirty="0">
            <a:latin typeface="Californian FB" panose="0207040306080B030204" pitchFamily="18" charset="0"/>
          </a:endParaRPr>
        </a:p>
      </dsp:txBody>
      <dsp:txXfrm>
        <a:off x="6922416" y="1472686"/>
        <a:ext cx="1816714" cy="571550"/>
      </dsp:txXfrm>
    </dsp:sp>
    <dsp:sp modelId="{4EF9504F-DF35-4847-857D-4CBAACAB9C23}">
      <dsp:nvSpPr>
        <dsp:cNvPr id="0" name=""/>
        <dsp:cNvSpPr/>
      </dsp:nvSpPr>
      <dsp:spPr>
        <a:xfrm>
          <a:off x="1125261" y="2248362"/>
          <a:ext cx="2041251" cy="1633001"/>
        </a:xfrm>
        <a:prstGeom prst="rect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AD119A-CA22-47D7-85E7-D159D175F0F8}">
      <dsp:nvSpPr>
        <dsp:cNvPr id="0" name=""/>
        <dsp:cNvSpPr/>
      </dsp:nvSpPr>
      <dsp:spPr>
        <a:xfrm>
          <a:off x="1308974" y="3718063"/>
          <a:ext cx="1816714" cy="57155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lifornian FB" panose="0207040306080B030204" pitchFamily="18" charset="0"/>
            </a:rPr>
            <a:t>Hospitals</a:t>
          </a:r>
          <a:endParaRPr lang="en-US" sz="1900" b="1" kern="1200" dirty="0">
            <a:latin typeface="Californian FB" panose="0207040306080B030204" pitchFamily="18" charset="0"/>
          </a:endParaRPr>
        </a:p>
      </dsp:txBody>
      <dsp:txXfrm>
        <a:off x="1308974" y="3718063"/>
        <a:ext cx="1816714" cy="571550"/>
      </dsp:txXfrm>
    </dsp:sp>
    <dsp:sp modelId="{BB0DB0BC-1CA3-4BF0-89C8-756C6BE685C9}">
      <dsp:nvSpPr>
        <dsp:cNvPr id="0" name=""/>
        <dsp:cNvSpPr/>
      </dsp:nvSpPr>
      <dsp:spPr>
        <a:xfrm>
          <a:off x="3370638" y="2248362"/>
          <a:ext cx="2041251" cy="1633001"/>
        </a:xfrm>
        <a:prstGeom prst="rect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767212-F250-4E4D-AA07-78BFA8DA98CA}">
      <dsp:nvSpPr>
        <dsp:cNvPr id="0" name=""/>
        <dsp:cNvSpPr/>
      </dsp:nvSpPr>
      <dsp:spPr>
        <a:xfrm>
          <a:off x="3554351" y="3718063"/>
          <a:ext cx="1816714" cy="57155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lifornian FB" panose="0207040306080B030204" pitchFamily="18" charset="0"/>
            </a:rPr>
            <a:t>Post Office</a:t>
          </a:r>
          <a:endParaRPr lang="en-US" sz="1900" b="1" kern="1200" dirty="0">
            <a:latin typeface="Californian FB" panose="0207040306080B030204" pitchFamily="18" charset="0"/>
          </a:endParaRPr>
        </a:p>
      </dsp:txBody>
      <dsp:txXfrm>
        <a:off x="3554351" y="3718063"/>
        <a:ext cx="1816714" cy="571550"/>
      </dsp:txXfrm>
    </dsp:sp>
    <dsp:sp modelId="{9D72F934-1122-443D-9B6B-76653EAD0DBA}">
      <dsp:nvSpPr>
        <dsp:cNvPr id="0" name=""/>
        <dsp:cNvSpPr/>
      </dsp:nvSpPr>
      <dsp:spPr>
        <a:xfrm>
          <a:off x="5616015" y="2248362"/>
          <a:ext cx="2041251" cy="1633001"/>
        </a:xfrm>
        <a:prstGeom prst="rect">
          <a:avLst/>
        </a:prstGeom>
        <a:noFill/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3B47A0-06D5-4367-8A16-0CADF2FC64A7}">
      <dsp:nvSpPr>
        <dsp:cNvPr id="0" name=""/>
        <dsp:cNvSpPr/>
      </dsp:nvSpPr>
      <dsp:spPr>
        <a:xfrm>
          <a:off x="5799728" y="3718063"/>
          <a:ext cx="1816714" cy="571550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lifornian FB" panose="0207040306080B030204" pitchFamily="18" charset="0"/>
            </a:rPr>
            <a:t>Refueling Station</a:t>
          </a:r>
          <a:endParaRPr lang="en-US" sz="1800" b="1" kern="1200" dirty="0">
            <a:latin typeface="Californian FB" panose="0207040306080B030204" pitchFamily="18" charset="0"/>
          </a:endParaRPr>
        </a:p>
      </dsp:txBody>
      <dsp:txXfrm>
        <a:off x="5799728" y="3718063"/>
        <a:ext cx="1816714" cy="5715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2A305F-F9E5-4015-BCD4-0D7120CF5C46}">
      <dsp:nvSpPr>
        <dsp:cNvPr id="0" name=""/>
        <dsp:cNvSpPr/>
      </dsp:nvSpPr>
      <dsp:spPr>
        <a:xfrm rot="5400000">
          <a:off x="1829283" y="324766"/>
          <a:ext cx="1399856" cy="2329329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84666-0087-4EFA-AD63-4A409CDADE36}">
      <dsp:nvSpPr>
        <dsp:cNvPr id="0" name=""/>
        <dsp:cNvSpPr/>
      </dsp:nvSpPr>
      <dsp:spPr>
        <a:xfrm>
          <a:off x="1622214" y="1041167"/>
          <a:ext cx="2102931" cy="1230228"/>
        </a:xfrm>
        <a:prstGeom prst="rect">
          <a:avLst/>
        </a:prstGeom>
        <a:solidFill>
          <a:srgbClr val="B8E1EC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fornian FB" panose="0207040306080B030204" pitchFamily="18" charset="0"/>
            </a:rPr>
            <a:t>Lodging, Canteen &amp; Toilets for drivers</a:t>
          </a:r>
          <a:endParaRPr lang="en-US" sz="2000" kern="1200" dirty="0">
            <a:latin typeface="Californian FB" panose="0207040306080B030204" pitchFamily="18" charset="0"/>
          </a:endParaRPr>
        </a:p>
      </dsp:txBody>
      <dsp:txXfrm>
        <a:off x="1622214" y="1041167"/>
        <a:ext cx="2102931" cy="1230228"/>
      </dsp:txXfrm>
    </dsp:sp>
    <dsp:sp modelId="{2D9018C7-843E-440D-BF2C-BC5FAC79005C}">
      <dsp:nvSpPr>
        <dsp:cNvPr id="0" name=""/>
        <dsp:cNvSpPr/>
      </dsp:nvSpPr>
      <dsp:spPr>
        <a:xfrm>
          <a:off x="3301764" y="153278"/>
          <a:ext cx="396779" cy="396779"/>
        </a:xfrm>
        <a:prstGeom prst="triangle">
          <a:avLst>
            <a:gd name="adj" fmla="val 100000"/>
          </a:avLst>
        </a:prstGeom>
        <a:solidFill>
          <a:schemeClr val="accent5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CA780-482E-4A67-BBE8-9FC7EBF73871}">
      <dsp:nvSpPr>
        <dsp:cNvPr id="0" name=""/>
        <dsp:cNvSpPr/>
      </dsp:nvSpPr>
      <dsp:spPr>
        <a:xfrm rot="5400000">
          <a:off x="4403681" y="-43530"/>
          <a:ext cx="1399856" cy="2329329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E73668-4116-41A3-9F7C-10DE2635A766}">
      <dsp:nvSpPr>
        <dsp:cNvPr id="0" name=""/>
        <dsp:cNvSpPr/>
      </dsp:nvSpPr>
      <dsp:spPr>
        <a:xfrm>
          <a:off x="4173838" y="612399"/>
          <a:ext cx="2102931" cy="1305860"/>
        </a:xfrm>
        <a:prstGeom prst="rect">
          <a:avLst/>
        </a:prstGeom>
        <a:solidFill>
          <a:srgbClr val="B8E1EC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fornian FB" panose="0207040306080B030204" pitchFamily="18" charset="0"/>
            </a:rPr>
            <a:t>Hazard Prevention Readiness</a:t>
          </a:r>
          <a:endParaRPr lang="en-US" sz="2000" kern="1200" dirty="0">
            <a:latin typeface="Californian FB" panose="0207040306080B030204" pitchFamily="18" charset="0"/>
          </a:endParaRPr>
        </a:p>
      </dsp:txBody>
      <dsp:txXfrm>
        <a:off x="4173838" y="612399"/>
        <a:ext cx="2102931" cy="13058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E83DB-8C34-4858-BD44-1C53B6E2A0DD}">
      <dsp:nvSpPr>
        <dsp:cNvPr id="0" name=""/>
        <dsp:cNvSpPr/>
      </dsp:nvSpPr>
      <dsp:spPr>
        <a:xfrm rot="5400000">
          <a:off x="906935" y="515595"/>
          <a:ext cx="1565789" cy="2605439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17F5FA-9B0F-4AE1-A7A6-5350F053C957}">
      <dsp:nvSpPr>
        <dsp:cNvPr id="0" name=""/>
        <dsp:cNvSpPr/>
      </dsp:nvSpPr>
      <dsp:spPr>
        <a:xfrm>
          <a:off x="647683" y="1323307"/>
          <a:ext cx="2352205" cy="1291519"/>
        </a:xfrm>
        <a:prstGeom prst="rect">
          <a:avLst/>
        </a:prstGeom>
        <a:solidFill>
          <a:srgbClr val="B8E1EC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fornian FB" panose="0207040306080B030204" pitchFamily="18" charset="0"/>
            </a:rPr>
            <a:t>Integration of Road, Rail &amp; Port</a:t>
          </a:r>
        </a:p>
      </dsp:txBody>
      <dsp:txXfrm>
        <a:off x="647683" y="1323307"/>
        <a:ext cx="2352205" cy="1291519"/>
      </dsp:txXfrm>
    </dsp:sp>
    <dsp:sp modelId="{417FD314-2F80-4F8F-86DD-11F3F3181B1F}">
      <dsp:nvSpPr>
        <dsp:cNvPr id="0" name=""/>
        <dsp:cNvSpPr/>
      </dsp:nvSpPr>
      <dsp:spPr>
        <a:xfrm>
          <a:off x="2553959" y="323780"/>
          <a:ext cx="443812" cy="443812"/>
        </a:xfrm>
        <a:prstGeom prst="triangle">
          <a:avLst>
            <a:gd name="adj" fmla="val 100000"/>
          </a:avLst>
        </a:prstGeom>
        <a:solidFill>
          <a:schemeClr val="accent5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2A305F-F9E5-4015-BCD4-0D7120CF5C46}">
      <dsp:nvSpPr>
        <dsp:cNvPr id="0" name=""/>
        <dsp:cNvSpPr/>
      </dsp:nvSpPr>
      <dsp:spPr>
        <a:xfrm rot="5400000">
          <a:off x="3786494" y="253198"/>
          <a:ext cx="1565789" cy="2605439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84666-0087-4EFA-AD63-4A409CDADE36}">
      <dsp:nvSpPr>
        <dsp:cNvPr id="0" name=""/>
        <dsp:cNvSpPr/>
      </dsp:nvSpPr>
      <dsp:spPr>
        <a:xfrm>
          <a:off x="3533781" y="1016395"/>
          <a:ext cx="2352205" cy="1161540"/>
        </a:xfrm>
        <a:prstGeom prst="rect">
          <a:avLst/>
        </a:prstGeom>
        <a:solidFill>
          <a:srgbClr val="B8E1EC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fornian FB" panose="0207040306080B030204" pitchFamily="18" charset="0"/>
            </a:rPr>
            <a:t>Smart Parking, Loading &amp; Unloading Facility</a:t>
          </a:r>
          <a:endParaRPr lang="en-US" sz="2000" kern="1200" dirty="0">
            <a:latin typeface="Californian FB" panose="0207040306080B030204" pitchFamily="18" charset="0"/>
          </a:endParaRPr>
        </a:p>
      </dsp:txBody>
      <dsp:txXfrm>
        <a:off x="3533781" y="1016395"/>
        <a:ext cx="2352205" cy="1161540"/>
      </dsp:txXfrm>
    </dsp:sp>
    <dsp:sp modelId="{2D9018C7-843E-440D-BF2C-BC5FAC79005C}">
      <dsp:nvSpPr>
        <dsp:cNvPr id="0" name=""/>
        <dsp:cNvSpPr/>
      </dsp:nvSpPr>
      <dsp:spPr>
        <a:xfrm>
          <a:off x="5433517" y="61382"/>
          <a:ext cx="443812" cy="443812"/>
        </a:xfrm>
        <a:prstGeom prst="triangle">
          <a:avLst>
            <a:gd name="adj" fmla="val 100000"/>
          </a:avLst>
        </a:prstGeom>
        <a:solidFill>
          <a:schemeClr val="accent5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7DB79A-4212-456D-9F62-929B654B04C6}">
      <dsp:nvSpPr>
        <dsp:cNvPr id="0" name=""/>
        <dsp:cNvSpPr/>
      </dsp:nvSpPr>
      <dsp:spPr>
        <a:xfrm rot="5400000">
          <a:off x="6666052" y="-149249"/>
          <a:ext cx="1565789" cy="2605439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lumMod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202BD5-E545-4A79-9814-74E58CB013F6}">
      <dsp:nvSpPr>
        <dsp:cNvPr id="0" name=""/>
        <dsp:cNvSpPr/>
      </dsp:nvSpPr>
      <dsp:spPr>
        <a:xfrm>
          <a:off x="6392687" y="611627"/>
          <a:ext cx="2352205" cy="1441642"/>
        </a:xfrm>
        <a:prstGeom prst="rect">
          <a:avLst/>
        </a:prstGeom>
        <a:solidFill>
          <a:srgbClr val="B8E1EC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fornian FB" panose="0207040306080B030204" pitchFamily="18" charset="0"/>
            </a:rPr>
            <a:t>Customized warehouses as per storage needs</a:t>
          </a:r>
          <a:endParaRPr lang="en-US" sz="2000" kern="1200" dirty="0">
            <a:latin typeface="Californian FB" panose="0207040306080B030204" pitchFamily="18" charset="0"/>
          </a:endParaRPr>
        </a:p>
      </dsp:txBody>
      <dsp:txXfrm>
        <a:off x="6392687" y="611627"/>
        <a:ext cx="2352205" cy="1441642"/>
      </dsp:txXfrm>
    </dsp:sp>
  </dsp:spTree>
</dsp:drawing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6FBE1-B0B0-484F-AE3A-DA455C0564DA}" type="datetimeFigureOut">
              <a:rPr lang="en-US" smtClean="0"/>
              <a:pPr/>
              <a:t>27-Sep-18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91561-1495-4715-BD6F-3067BF761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6189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3B3A3-D1FB-4881-A35F-F84081E9D837}" type="datetime1">
              <a:rPr lang="en-US" smtClean="0"/>
              <a:pPr/>
              <a:t>27-Sep-18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213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BDFB-BCF4-4314-A585-283A161B25D9}" type="datetime1">
              <a:rPr lang="en-US" smtClean="0"/>
              <a:pPr/>
              <a:t>27-Sep-18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8185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AD8D5-75F2-4DC9-A5EF-0FF5D539E9DD}" type="datetime1">
              <a:rPr lang="en-US" smtClean="0"/>
              <a:pPr/>
              <a:t>27-Sep-18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021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695E-A01C-43D1-9DAF-BAD9271050E5}" type="datetime1">
              <a:rPr lang="en-US" smtClean="0"/>
              <a:pPr/>
              <a:t>27-Sep-18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074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8768B-19CB-4D3F-B336-49F23A42DA4A}" type="datetime1">
              <a:rPr lang="en-US" smtClean="0"/>
              <a:pPr/>
              <a:t>27-Sep-18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775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A09EB-2739-4628-A13F-6C676A4687EB}" type="datetime1">
              <a:rPr lang="en-US" smtClean="0"/>
              <a:pPr/>
              <a:t>27-Sep-18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0510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4BE79-6836-4238-96E3-7387C67006DD}" type="datetime1">
              <a:rPr lang="en-US" smtClean="0"/>
              <a:pPr/>
              <a:t>27-Sep-18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195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1430-5C61-45D6-AC0D-1CC5B5794723}" type="datetime1">
              <a:rPr lang="en-US" smtClean="0"/>
              <a:pPr/>
              <a:t>27-Sep-18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857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774A-6A7C-4C37-960B-F73BEA2BF2DF}" type="datetime1">
              <a:rPr lang="en-US" smtClean="0"/>
              <a:pPr/>
              <a:t>27-Sep-18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687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4C9D0-1003-48AF-91E4-3F5066CADEA5}" type="datetime1">
              <a:rPr lang="en-US" smtClean="0"/>
              <a:pPr/>
              <a:t>27-Sep-18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368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E8298-DE9E-4FA1-9A4A-F4A47F1A4EDD}" type="datetime1">
              <a:rPr lang="en-US" smtClean="0"/>
              <a:pPr/>
              <a:t>27-Sep-18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2DB72-1E12-2B45-A2AA-9D76D2AC8C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146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74335-515E-4731-B430-C64BB8B2A0A8}" type="datetime1">
              <a:rPr lang="en-US" smtClean="0"/>
              <a:pPr/>
              <a:t>27-Sep-18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2DB72-1E12-2B45-A2AA-9D76D2AC8C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templates_-03.pn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634" b="634"/>
          <a:stretch/>
        </p:blipFill>
        <p:spPr>
          <a:xfrm>
            <a:off x="-1" y="0"/>
            <a:ext cx="919910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836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2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11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15" Type="http://schemas.microsoft.com/office/2007/relationships/diagramDrawing" Target="../diagrams/drawing10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60967"/>
            <a:ext cx="7772400" cy="1254642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Bookman Old Style" pitchFamily="18" charset="0"/>
              </a:rPr>
              <a:t>Eco – Industrial Parks for Green Industry </a:t>
            </a:r>
            <a:endParaRPr lang="en-US" b="1" dirty="0"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3769" y="4242214"/>
            <a:ext cx="5448925" cy="1563163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  <a:latin typeface="Century" pitchFamily="18" charset="0"/>
                <a:cs typeface="Arial" pitchFamily="34" charset="0"/>
              </a:rPr>
              <a:t>Dr. Bharat Jain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Century" pitchFamily="18" charset="0"/>
                <a:cs typeface="Arial" pitchFamily="34" charset="0"/>
              </a:rPr>
              <a:t>Member Secretary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Century" pitchFamily="18" charset="0"/>
                <a:cs typeface="Arial" pitchFamily="34" charset="0"/>
              </a:rPr>
              <a:t>Gujarat Cleaner Production Centre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Century" pitchFamily="18" charset="0"/>
                <a:cs typeface="Arial" pitchFamily="34" charset="0"/>
              </a:rPr>
              <a:t> Gandhinagar, Gujarat, India</a:t>
            </a:r>
          </a:p>
          <a:p>
            <a:endParaRPr lang="en-US" dirty="0">
              <a:latin typeface="Century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163" y="2942477"/>
            <a:ext cx="1236249" cy="1236249"/>
          </a:xfrm>
          <a:prstGeom prst="ellipse">
            <a:avLst/>
          </a:prstGeom>
          <a:ln w="190500" cap="rnd">
            <a:noFill/>
            <a:prstDash val="solid"/>
          </a:ln>
          <a:effectLst>
            <a:softEdge rad="12700"/>
          </a:effectLst>
        </p:spPr>
      </p:pic>
    </p:spTree>
    <p:extLst>
      <p:ext uri="{BB962C8B-B14F-4D97-AF65-F5344CB8AC3E}">
        <p14:creationId xmlns="" xmlns:p14="http://schemas.microsoft.com/office/powerpoint/2010/main" val="59552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806" y="1448790"/>
            <a:ext cx="1752600" cy="415636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IN" sz="1600" b="1" cap="none" dirty="0">
                <a:solidFill>
                  <a:schemeClr val="accent2"/>
                </a:solidFill>
                <a:latin typeface="Bookman Old Style" pitchFamily="18" charset="0"/>
              </a:rPr>
              <a:t>Smart Logistics </a:t>
            </a:r>
            <a:r>
              <a:rPr lang="en-IN" sz="1600" b="1" cap="none" dirty="0" smtClean="0">
                <a:solidFill>
                  <a:schemeClr val="accent2"/>
                </a:solidFill>
                <a:latin typeface="Bookman Old Style" pitchFamily="18" charset="0"/>
              </a:rPr>
              <a:t>Park</a:t>
            </a:r>
            <a:endParaRPr lang="en-IN" sz="1600" b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29350" y="191386"/>
            <a:ext cx="1638300" cy="6435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RAIL Infrastructure</a:t>
            </a:r>
            <a:endParaRPr kumimoji="0" lang="en-IN" sz="2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173787"/>
            <a:ext cx="2133600" cy="365125"/>
          </a:xfrm>
        </p:spPr>
        <p:txBody>
          <a:bodyPr/>
          <a:lstStyle/>
          <a:p>
            <a:fld id="{4B62DB72-1E12-2B45-A2AA-9D76D2AC8CE7}" type="slidenum">
              <a:rPr lang="en-US" b="1" smtClean="0">
                <a:solidFill>
                  <a:schemeClr val="tx1"/>
                </a:solidFill>
                <a:latin typeface="Bookman Old Style" pitchFamily="18" charset="0"/>
              </a:rPr>
              <a:pPr/>
              <a:t>10</a:t>
            </a:fld>
            <a:endParaRPr lang="en-US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01716" y="983757"/>
            <a:ext cx="4642284" cy="248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1400" b="1" dirty="0" smtClean="0">
                <a:solidFill>
                  <a:schemeClr val="tx2"/>
                </a:solidFill>
                <a:latin typeface="Bookman Old Style" pitchFamily="18" charset="0"/>
              </a:rPr>
              <a:t>Existing:</a:t>
            </a:r>
          </a:p>
          <a:p>
            <a:pPr marL="231775" indent="-173038">
              <a:lnSpc>
                <a:spcPct val="170000"/>
              </a:lnSpc>
              <a:buFont typeface="Arial" pitchFamily="34" charset="0"/>
              <a:buChar char="•"/>
            </a:pPr>
            <a:r>
              <a:rPr lang="en-US" sz="1400" dirty="0" smtClean="0">
                <a:latin typeface="Bookman Old Style" pitchFamily="18" charset="0"/>
              </a:rPr>
              <a:t>An SPV – </a:t>
            </a:r>
            <a:r>
              <a:rPr lang="en-US" sz="1400" dirty="0" smtClean="0">
                <a:latin typeface="Bookman Old Style" pitchFamily="18" charset="0"/>
              </a:rPr>
              <a:t>called “Bharuch Dahej Railway Company Limited </a:t>
            </a:r>
            <a:r>
              <a:rPr lang="en-US" sz="1400" dirty="0" smtClean="0">
                <a:latin typeface="Bookman Old Style" pitchFamily="18" charset="0"/>
              </a:rPr>
              <a:t>(</a:t>
            </a:r>
            <a:r>
              <a:rPr lang="en-US" sz="1400" dirty="0" smtClean="0">
                <a:latin typeface="Bookman Old Style" pitchFamily="18" charset="0"/>
              </a:rPr>
              <a:t>BDRCL)” </a:t>
            </a:r>
            <a:r>
              <a:rPr lang="en-US" sz="1400" dirty="0" smtClean="0">
                <a:latin typeface="Bookman Old Style" pitchFamily="18" charset="0"/>
              </a:rPr>
              <a:t>has been operating the line.</a:t>
            </a:r>
          </a:p>
          <a:p>
            <a:pPr marL="231775" indent="-173038">
              <a:lnSpc>
                <a:spcPct val="170000"/>
              </a:lnSpc>
              <a:buFont typeface="Arial" pitchFamily="34" charset="0"/>
              <a:buChar char="•"/>
            </a:pPr>
            <a:r>
              <a:rPr lang="en-US" sz="1400" dirty="0" smtClean="0">
                <a:latin typeface="Bookman Old Style" pitchFamily="18" charset="0"/>
              </a:rPr>
              <a:t>Railway line at Bharuch connected to Delhi-Mumbai Broad Gauge </a:t>
            </a:r>
          </a:p>
          <a:p>
            <a:pPr marL="231775" indent="-173038">
              <a:lnSpc>
                <a:spcPct val="160000"/>
              </a:lnSpc>
              <a:buFont typeface="Arial" pitchFamily="34" charset="0"/>
              <a:buChar char="•"/>
            </a:pPr>
            <a:r>
              <a:rPr lang="en-US" sz="1400" dirty="0" smtClean="0">
                <a:latin typeface="Bookman Old Style" pitchFamily="18" charset="0"/>
              </a:rPr>
              <a:t>Not operated at full efficiency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488068" y="3373113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Bookman Old Style" pitchFamily="18" charset="0"/>
              </a:rPr>
              <a:t>Proposed:</a:t>
            </a:r>
          </a:p>
          <a:p>
            <a:pPr marL="231775" indent="-17303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err="1" smtClean="0">
                <a:latin typeface="Bookman Old Style" pitchFamily="18" charset="0"/>
              </a:rPr>
              <a:t>Bharuch</a:t>
            </a:r>
            <a:r>
              <a:rPr lang="en-US" sz="1400" dirty="0" smtClean="0">
                <a:latin typeface="Bookman Old Style" pitchFamily="18" charset="0"/>
              </a:rPr>
              <a:t>-Dahej rail line (62 km) – Conversion to broad gauge (under construction), touching the Delhi-Mumbai Dedicated Freight Corridor (DFC) on the eastern side.</a:t>
            </a:r>
          </a:p>
          <a:p>
            <a:pPr marL="231775" indent="-173038">
              <a:lnSpc>
                <a:spcPct val="150000"/>
              </a:lnSpc>
              <a:buFont typeface="Arial" pitchFamily="34" charset="0"/>
              <a:buChar char="•"/>
            </a:pPr>
            <a:r>
              <a:rPr lang="en-IN" sz="1400" dirty="0" smtClean="0">
                <a:latin typeface="Bookman Old Style" pitchFamily="18" charset="0"/>
              </a:rPr>
              <a:t>Increase usage efficiency by connecting the rail to the port and multimodal logistics park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7373" y="2094614"/>
            <a:ext cx="4572000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chemeClr val="tx2"/>
                </a:solidFill>
                <a:latin typeface="Bookman Old Style" pitchFamily="18" charset="0"/>
              </a:rPr>
              <a:t>Proposed:</a:t>
            </a:r>
          </a:p>
          <a:p>
            <a:pPr lvl="0" defTabSz="8890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Bookman Old Style" pitchFamily="18" charset="0"/>
              </a:rPr>
              <a:t> Integration of Road, Rail &amp; Port</a:t>
            </a:r>
          </a:p>
          <a:p>
            <a:pPr defTabSz="8890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Bookman Old Style" pitchFamily="18" charset="0"/>
              </a:rPr>
              <a:t> Smart Parking, Loading &amp; Unloading Facility</a:t>
            </a:r>
          </a:p>
          <a:p>
            <a:pPr defTabSz="8890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Bookman Old Style" pitchFamily="18" charset="0"/>
              </a:rPr>
              <a:t> Customized warehouses as per storage needs</a:t>
            </a:r>
          </a:p>
          <a:p>
            <a:pPr lvl="0" defTabSz="8890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Bookman Old Style" pitchFamily="18" charset="0"/>
              </a:rPr>
              <a:t> Lodging, Canteen &amp; Toilets for drivers</a:t>
            </a:r>
          </a:p>
          <a:p>
            <a:pPr lvl="0" defTabSz="8890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Bookman Old Style" pitchFamily="18" charset="0"/>
              </a:rPr>
              <a:t> Hazard Prevention Readiness</a:t>
            </a:r>
          </a:p>
        </p:txBody>
      </p:sp>
    </p:spTree>
    <p:extLst>
      <p:ext uri="{BB962C8B-B14F-4D97-AF65-F5344CB8AC3E}">
        <p14:creationId xmlns="" xmlns:p14="http://schemas.microsoft.com/office/powerpoint/2010/main" val="4349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7352" y="149756"/>
            <a:ext cx="3000583" cy="785910"/>
          </a:xfrm>
          <a:noFill/>
        </p:spPr>
        <p:txBody>
          <a:bodyPr>
            <a:noAutofit/>
          </a:bodyPr>
          <a:lstStyle/>
          <a:p>
            <a:r>
              <a:rPr lang="en-IN" sz="1600" b="1" dirty="0" smtClean="0">
                <a:solidFill>
                  <a:schemeClr val="accent2"/>
                </a:solidFill>
                <a:latin typeface="Bookman Old Style" pitchFamily="18" charset="0"/>
              </a:rPr>
              <a:t>RO – RO Ferry service</a:t>
            </a:r>
            <a:br>
              <a:rPr lang="en-IN" sz="1600" b="1" dirty="0" smtClean="0">
                <a:solidFill>
                  <a:schemeClr val="accent2"/>
                </a:solidFill>
                <a:latin typeface="Bookman Old Style" pitchFamily="18" charset="0"/>
              </a:rPr>
            </a:br>
            <a:r>
              <a:rPr lang="en-IN" sz="1600" b="1" dirty="0" smtClean="0">
                <a:solidFill>
                  <a:schemeClr val="accent2"/>
                </a:solidFill>
                <a:latin typeface="Bookman Old Style" pitchFamily="18" charset="0"/>
              </a:rPr>
              <a:t>(</a:t>
            </a:r>
            <a:r>
              <a:rPr lang="en-IN" sz="1600" b="1" cap="none" dirty="0" err="1" smtClean="0">
                <a:solidFill>
                  <a:schemeClr val="accent2"/>
                </a:solidFill>
                <a:latin typeface="Bookman Old Style" pitchFamily="18" charset="0"/>
              </a:rPr>
              <a:t>Dahej</a:t>
            </a:r>
            <a:r>
              <a:rPr lang="en-IN" sz="1600" b="1" cap="none" dirty="0" smtClean="0">
                <a:solidFill>
                  <a:schemeClr val="accent2"/>
                </a:solidFill>
                <a:latin typeface="Bookman Old Style" pitchFamily="18" charset="0"/>
              </a:rPr>
              <a:t> to </a:t>
            </a:r>
            <a:r>
              <a:rPr lang="en-IN" sz="1600" b="1" cap="none" dirty="0" err="1">
                <a:solidFill>
                  <a:schemeClr val="accent2"/>
                </a:solidFill>
                <a:latin typeface="Bookman Old Style" pitchFamily="18" charset="0"/>
              </a:rPr>
              <a:t>G</a:t>
            </a:r>
            <a:r>
              <a:rPr lang="en-IN" sz="1600" b="1" cap="none" dirty="0" err="1" smtClean="0">
                <a:solidFill>
                  <a:schemeClr val="accent2"/>
                </a:solidFill>
                <a:latin typeface="Bookman Old Style" pitchFamily="18" charset="0"/>
              </a:rPr>
              <a:t>hogha</a:t>
            </a:r>
            <a:r>
              <a:rPr lang="en-IN" sz="1600" b="1" dirty="0" smtClean="0">
                <a:solidFill>
                  <a:schemeClr val="accent2"/>
                </a:solidFill>
                <a:latin typeface="Bookman Old Style" pitchFamily="18" charset="0"/>
              </a:rPr>
              <a:t>)</a:t>
            </a:r>
            <a:endParaRPr lang="en-IN" sz="1600" b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640"/>
          <a:stretch/>
        </p:blipFill>
        <p:spPr bwMode="auto">
          <a:xfrm>
            <a:off x="202729" y="1587819"/>
            <a:ext cx="2838892" cy="17720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:\GCPC\UNIDO - EIP Dahej &amp; Nandesari\Dahej visit - 29,30,01 Nov-Dec 2017\IMG_297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7606" r="7279"/>
          <a:stretch/>
        </p:blipFill>
        <p:spPr bwMode="auto">
          <a:xfrm>
            <a:off x="202729" y="3015699"/>
            <a:ext cx="1667244" cy="154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6803"/>
          <a:stretch>
            <a:fillRect/>
          </a:stretch>
        </p:blipFill>
        <p:spPr bwMode="auto">
          <a:xfrm>
            <a:off x="1670022" y="3786731"/>
            <a:ext cx="2253392" cy="167840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3787"/>
            <a:ext cx="2133600" cy="365125"/>
          </a:xfrm>
        </p:spPr>
        <p:txBody>
          <a:bodyPr/>
          <a:lstStyle/>
          <a:p>
            <a:fld id="{4B62DB72-1E12-2B45-A2AA-9D76D2AC8CE7}" type="slidenum">
              <a:rPr lang="en-US" b="1" smtClean="0">
                <a:solidFill>
                  <a:schemeClr val="tx1"/>
                </a:solidFill>
                <a:latin typeface="Bookman Old Style" pitchFamily="18" charset="0"/>
              </a:rPr>
              <a:pPr/>
              <a:t>11</a:t>
            </a:fld>
            <a:endParaRPr lang="en-US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7331" y="839075"/>
            <a:ext cx="498667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1400" b="1" dirty="0" smtClean="0">
                <a:latin typeface="Bookman Old Style" pitchFamily="18" charset="0"/>
              </a:rPr>
              <a:t>Existing</a:t>
            </a:r>
          </a:p>
          <a:p>
            <a:pPr marL="347663" indent="-2603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>
                <a:latin typeface="Bookman Old Style" pitchFamily="18" charset="0"/>
              </a:rPr>
              <a:t>250 km from international airport at </a:t>
            </a:r>
            <a:r>
              <a:rPr lang="en-US" sz="1400" dirty="0" err="1" smtClean="0">
                <a:latin typeface="Bookman Old Style" pitchFamily="18" charset="0"/>
              </a:rPr>
              <a:t>Ahmedabad</a:t>
            </a:r>
            <a:r>
              <a:rPr lang="en-US" sz="1400" dirty="0" smtClean="0">
                <a:latin typeface="Bookman Old Style" pitchFamily="18" charset="0"/>
              </a:rPr>
              <a:t>. </a:t>
            </a:r>
          </a:p>
          <a:p>
            <a:pPr marL="347663" indent="-2603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>
                <a:latin typeface="Bookman Old Style" pitchFamily="18" charset="0"/>
              </a:rPr>
              <a:t>90 km from international airport at </a:t>
            </a:r>
            <a:r>
              <a:rPr lang="en-US" sz="1400" dirty="0" err="1" smtClean="0">
                <a:latin typeface="Bookman Old Style" pitchFamily="18" charset="0"/>
              </a:rPr>
              <a:t>Vadodara</a:t>
            </a:r>
            <a:r>
              <a:rPr lang="en-US" sz="1400" dirty="0" smtClean="0">
                <a:latin typeface="Bookman Old Style" pitchFamily="18" charset="0"/>
              </a:rPr>
              <a:t>. </a:t>
            </a:r>
          </a:p>
          <a:p>
            <a:pPr marL="347663" indent="-2603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>
                <a:latin typeface="Bookman Old Style" pitchFamily="18" charset="0"/>
              </a:rPr>
              <a:t>85 km from domestic airport at Surat.</a:t>
            </a:r>
          </a:p>
          <a:p>
            <a:pPr algn="just">
              <a:buNone/>
            </a:pPr>
            <a:r>
              <a:rPr lang="en-US" sz="1400" b="1" dirty="0" smtClean="0">
                <a:latin typeface="Bookman Old Style" pitchFamily="18" charset="0"/>
              </a:rPr>
              <a:t>Proposed</a:t>
            </a:r>
          </a:p>
          <a:p>
            <a:pPr marL="347663" indent="-31908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>
                <a:latin typeface="Bookman Old Style" pitchFamily="18" charset="0"/>
              </a:rPr>
              <a:t>Greenfield airport for PCPIR.</a:t>
            </a:r>
          </a:p>
          <a:p>
            <a:pPr marL="347663" indent="-319088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>
                <a:latin typeface="Bookman Old Style" pitchFamily="18" charset="0"/>
              </a:rPr>
              <a:t>Airstrip at Ankleshwar.</a:t>
            </a:r>
            <a:endParaRPr lang="en-IN" sz="1400" dirty="0">
              <a:latin typeface="Bookman Old Style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835072" y="318976"/>
            <a:ext cx="3000583" cy="4350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Airport</a:t>
            </a:r>
            <a:endParaRPr kumimoji="0" lang="en-IN" sz="16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57331" y="3824435"/>
            <a:ext cx="4572000" cy="15946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87313" indent="0" algn="just">
              <a:buNone/>
            </a:pPr>
            <a:r>
              <a:rPr lang="en-US" sz="1600" b="1" dirty="0" smtClean="0">
                <a:solidFill>
                  <a:schemeClr val="tx2"/>
                </a:solidFill>
                <a:latin typeface="Bookman Old Style" pitchFamily="18" charset="0"/>
              </a:rPr>
              <a:t>Proposed</a:t>
            </a:r>
          </a:p>
          <a:p>
            <a:pPr marL="347663" indent="-2603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>
                <a:latin typeface="Bookman Old Style" pitchFamily="18" charset="0"/>
              </a:rPr>
              <a:t>40 MMTPA Solid Cargo, Liquid Cargo and Container Port, integration with the multimodal logistics park.</a:t>
            </a:r>
          </a:p>
          <a:p>
            <a:pPr marL="347663" indent="-2603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400" dirty="0" smtClean="0">
                <a:latin typeface="Bookman Old Style" pitchFamily="18" charset="0"/>
              </a:rPr>
              <a:t>Marine Shipbuilding Park</a:t>
            </a:r>
            <a:endParaRPr lang="en-US" sz="1400" dirty="0">
              <a:latin typeface="Bookman Old Style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686217" y="3227434"/>
            <a:ext cx="3000583" cy="4350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Sea port</a:t>
            </a:r>
            <a:endParaRPr kumimoji="0" lang="en-IN" sz="16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134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303" y="2493369"/>
            <a:ext cx="3569768" cy="832844"/>
          </a:xfrm>
          <a:noFill/>
        </p:spPr>
        <p:txBody>
          <a:bodyPr>
            <a:noAutofit/>
          </a:bodyPr>
          <a:lstStyle/>
          <a:p>
            <a:r>
              <a:rPr lang="en-IN" sz="2400" b="1" dirty="0" smtClean="0">
                <a:solidFill>
                  <a:schemeClr val="accent2"/>
                </a:solidFill>
                <a:latin typeface="Bookman Old Style" pitchFamily="18" charset="0"/>
              </a:rPr>
              <a:t>Public Utilities</a:t>
            </a:r>
            <a:endParaRPr lang="en-IN" sz="2400" b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 t="21659" b="18373"/>
          <a:stretch>
            <a:fillRect/>
          </a:stretch>
        </p:blipFill>
        <p:spPr bwMode="auto">
          <a:xfrm>
            <a:off x="19051" y="3326213"/>
            <a:ext cx="3295650" cy="215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850071" y="1345751"/>
            <a:ext cx="2416230" cy="83284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Food &amp; Living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 l="14095" t="20690" r="12328" b="18211"/>
          <a:stretch>
            <a:fillRect/>
          </a:stretch>
        </p:blipFill>
        <p:spPr bwMode="auto">
          <a:xfrm>
            <a:off x="3505663" y="2178595"/>
            <a:ext cx="30665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/>
          <a:srcRect l="12414" t="21484" r="9741" b="18535"/>
          <a:stretch>
            <a:fillRect/>
          </a:stretch>
        </p:blipFill>
        <p:spPr bwMode="auto">
          <a:xfrm>
            <a:off x="6206926" y="3610969"/>
            <a:ext cx="2956124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6729782" y="2493369"/>
            <a:ext cx="2290764" cy="83284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Infrastructure for Safety</a:t>
            </a:r>
            <a:endParaRPr kumimoji="0" lang="en-IN" sz="20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28950" y="361950"/>
            <a:ext cx="5657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b="1" dirty="0" smtClean="0">
                <a:solidFill>
                  <a:schemeClr val="accent2"/>
                </a:solidFill>
                <a:latin typeface="Bookman Old Style" pitchFamily="18" charset="0"/>
                <a:ea typeface="+mj-ea"/>
                <a:cs typeface="+mj-cs"/>
              </a:rPr>
              <a:t>Suggested Common infrastructure for both estates</a:t>
            </a:r>
            <a:endParaRPr lang="en-US" sz="2400" b="1" dirty="0" smtClean="0">
              <a:solidFill>
                <a:schemeClr val="accent2"/>
              </a:solidFill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72250" y="6173787"/>
            <a:ext cx="2133600" cy="365125"/>
          </a:xfrm>
        </p:spPr>
        <p:txBody>
          <a:bodyPr/>
          <a:lstStyle/>
          <a:p>
            <a:fld id="{4B62DB72-1E12-2B45-A2AA-9D76D2AC8CE7}" type="slidenum">
              <a:rPr lang="en-US" b="1" smtClean="0">
                <a:solidFill>
                  <a:schemeClr val="tx1"/>
                </a:solidFill>
                <a:latin typeface="Bookman Old Style" pitchFamily="18" charset="0"/>
              </a:rPr>
              <a:pPr/>
              <a:t>12</a:t>
            </a:fld>
            <a:endParaRPr lang="en-US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141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 l="12723" t="19181" r="12758" b="13108"/>
          <a:stretch>
            <a:fillRect/>
          </a:stretch>
        </p:blipFill>
        <p:spPr bwMode="auto">
          <a:xfrm>
            <a:off x="3216166" y="28666"/>
            <a:ext cx="5927834" cy="299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61754"/>
            <a:ext cx="2133600" cy="365125"/>
          </a:xfrm>
        </p:spPr>
        <p:txBody>
          <a:bodyPr/>
          <a:lstStyle/>
          <a:p>
            <a:fld id="{4B62DB72-1E12-2B45-A2AA-9D76D2AC8CE7}" type="slidenum">
              <a:rPr lang="en-US" b="1" smtClean="0">
                <a:solidFill>
                  <a:schemeClr val="tx1"/>
                </a:solidFill>
                <a:latin typeface="Bookman Old Style" pitchFamily="18" charset="0"/>
              </a:rPr>
              <a:pPr/>
              <a:t>13</a:t>
            </a:fld>
            <a:endParaRPr lang="en-US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 l="37562" r="16393" b="78448"/>
          <a:stretch>
            <a:fillRect/>
          </a:stretch>
        </p:blipFill>
        <p:spPr bwMode="auto">
          <a:xfrm>
            <a:off x="3011213" y="3343595"/>
            <a:ext cx="3216166" cy="84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 l="14426" t="25872" r="59059" b="31157"/>
          <a:stretch>
            <a:fillRect/>
          </a:stretch>
        </p:blipFill>
        <p:spPr bwMode="auto">
          <a:xfrm>
            <a:off x="0" y="2774731"/>
            <a:ext cx="3011213" cy="24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/>
          <a:srcRect l="47862" t="23707" r="13606" b="31157"/>
          <a:stretch>
            <a:fillRect/>
          </a:stretch>
        </p:blipFill>
        <p:spPr bwMode="auto">
          <a:xfrm>
            <a:off x="6269257" y="2774731"/>
            <a:ext cx="2874743" cy="24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42875" y="5177918"/>
            <a:ext cx="88868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1400" dirty="0" smtClean="0">
                <a:latin typeface="Bookman Old Style" pitchFamily="18" charset="0"/>
              </a:rPr>
              <a:t>Modifications </a:t>
            </a:r>
            <a:r>
              <a:rPr lang="en-US" sz="1400" dirty="0">
                <a:latin typeface="Bookman Old Style" pitchFamily="18" charset="0"/>
              </a:rPr>
              <a:t>need to be done so as to control impurities going into the green area or the storm water system. </a:t>
            </a:r>
            <a:endParaRPr lang="en-US" sz="1400" dirty="0" smtClean="0">
              <a:latin typeface="Bookman Old Style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400" dirty="0" smtClean="0">
                <a:latin typeface="Bookman Old Style" pitchFamily="18" charset="0"/>
              </a:rPr>
              <a:t>Need </a:t>
            </a:r>
            <a:r>
              <a:rPr lang="en-US" sz="1400" dirty="0">
                <a:latin typeface="Bookman Old Style" pitchFamily="18" charset="0"/>
              </a:rPr>
              <a:t>of filtration to avoid dirt and have a water suitable for non-portable use</a:t>
            </a:r>
          </a:p>
          <a:p>
            <a:pPr algn="just"/>
            <a:endParaRPr lang="en-US" sz="12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69232" y="173037"/>
            <a:ext cx="7674768" cy="390489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484632" algn="ctr" fontAlgn="auto">
              <a:spcAft>
                <a:spcPts val="0"/>
              </a:spcAft>
              <a:buFontTx/>
              <a:buNone/>
              <a:defRPr/>
            </a:pPr>
            <a:r>
              <a:rPr lang="en-US" sz="2000" b="1" dirty="0">
                <a:ln w="6350">
                  <a:noFill/>
                </a:ln>
                <a:solidFill>
                  <a:schemeClr val="accent2"/>
                </a:solidFill>
                <a:latin typeface="Bookman Old Style" panose="02050604050505020204" pitchFamily="18" charset="0"/>
                <a:ea typeface="+mj-ea"/>
                <a:cs typeface="+mj-cs"/>
              </a:rPr>
              <a:t>Industrial Symbiosis at </a:t>
            </a:r>
            <a:r>
              <a:rPr lang="en-US" sz="2000" b="1" dirty="0" smtClean="0">
                <a:ln w="6350">
                  <a:noFill/>
                </a:ln>
                <a:solidFill>
                  <a:schemeClr val="accent2"/>
                </a:solidFill>
                <a:latin typeface="Bookman Old Style" panose="02050604050505020204" pitchFamily="18" charset="0"/>
                <a:ea typeface="+mj-ea"/>
                <a:cs typeface="+mj-cs"/>
              </a:rPr>
              <a:t>Nandesari &amp; Dahej</a:t>
            </a:r>
            <a:endParaRPr lang="en-US" sz="2000" b="1" dirty="0">
              <a:ln w="6350">
                <a:noFill/>
              </a:ln>
              <a:solidFill>
                <a:schemeClr val="accent2"/>
              </a:solidFill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47107" name="Picture 3" descr="E:\Users\cg\Desktop\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064" y="1648047"/>
            <a:ext cx="4676810" cy="3678865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73787"/>
            <a:ext cx="2133600" cy="365125"/>
          </a:xfrm>
        </p:spPr>
        <p:txBody>
          <a:bodyPr/>
          <a:lstStyle/>
          <a:p>
            <a:fld id="{4B62DB72-1E12-2B45-A2AA-9D76D2AC8CE7}" type="slidenum">
              <a:rPr lang="en-US" b="1" smtClean="0">
                <a:solidFill>
                  <a:schemeClr val="tx1"/>
                </a:solidFill>
                <a:latin typeface="Bookman Old Style" pitchFamily="18" charset="0"/>
              </a:rPr>
              <a:pPr/>
              <a:t>14</a:t>
            </a:fld>
            <a:endParaRPr lang="en-US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09954" y="563526"/>
            <a:ext cx="3934046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1350" dirty="0" smtClean="0">
                <a:latin typeface="Bookman Old Style" pitchFamily="18" charset="0"/>
              </a:rPr>
              <a:t> Collection of information on:</a:t>
            </a:r>
          </a:p>
          <a:p>
            <a:pPr algn="just"/>
            <a:r>
              <a:rPr lang="en-US" sz="1350" dirty="0" smtClean="0">
                <a:latin typeface="Bookman Old Style" pitchFamily="18" charset="0"/>
              </a:rPr>
              <a:t>	Waste generated from industries. </a:t>
            </a:r>
          </a:p>
          <a:p>
            <a:pPr algn="just"/>
            <a:r>
              <a:rPr lang="en-US" sz="1350" dirty="0" smtClean="0">
                <a:latin typeface="Bookman Old Style" pitchFamily="18" charset="0"/>
              </a:rPr>
              <a:t>	Waste disposal or utilization </a:t>
            </a:r>
          </a:p>
          <a:p>
            <a:pPr algn="just"/>
            <a:endParaRPr lang="en-US" sz="1350" dirty="0" smtClean="0">
              <a:latin typeface="Bookman Old Style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350" dirty="0" smtClean="0">
                <a:latin typeface="Bookman Old Style" pitchFamily="18" charset="0"/>
                <a:cs typeface="Arial" pitchFamily="34" charset="0"/>
              </a:rPr>
              <a:t>Utilization of Hazardous waste according to Rule-9 of Hazardous Waste and Other Wastes (Management and Trans Boundary Movement) Rules, 2016</a:t>
            </a:r>
          </a:p>
          <a:p>
            <a:pPr algn="just">
              <a:buFont typeface="Arial" pitchFamily="34" charset="0"/>
              <a:buChar char="•"/>
            </a:pPr>
            <a:endParaRPr lang="en-US" sz="1350" dirty="0" smtClean="0">
              <a:latin typeface="Bookman Old Style" pitchFamily="18" charset="0"/>
              <a:cs typeface="Arial" pitchFamily="34" charset="0"/>
            </a:endParaRPr>
          </a:p>
          <a:p>
            <a:pPr marL="228600" indent="-228600" algn="just"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Bookman Old Style" pitchFamily="18" charset="0"/>
                <a:cs typeface="Arial" pitchFamily="34" charset="0"/>
              </a:rPr>
              <a:t> SOP or Guidelines required for utilization of Hazardous waste</a:t>
            </a:r>
          </a:p>
          <a:p>
            <a:pPr marL="228600" indent="-228600" algn="just">
              <a:buFont typeface="Wingdings" panose="05000000000000000000" pitchFamily="2" charset="2"/>
              <a:buChar char="§"/>
            </a:pPr>
            <a:endParaRPr lang="en-US" sz="1350" dirty="0" smtClean="0">
              <a:latin typeface="Bookman Old Style" pitchFamily="18" charset="0"/>
              <a:cs typeface="Arial" pitchFamily="34" charset="0"/>
            </a:endParaRPr>
          </a:p>
          <a:p>
            <a:pPr marL="228600" lvl="1" indent="-228600"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Bookman Old Style" pitchFamily="18" charset="0"/>
                <a:cs typeface="Arial" pitchFamily="34" charset="0"/>
              </a:rPr>
              <a:t>For the waste streams identified so far, SOP available for following two category:</a:t>
            </a:r>
          </a:p>
          <a:p>
            <a:pPr marL="685800" lvl="2" indent="-171450">
              <a:buFont typeface="Arial" panose="020B0604020202020204" pitchFamily="34" charset="0"/>
              <a:buChar char="•"/>
            </a:pPr>
            <a:r>
              <a:rPr lang="en-US" sz="1350" dirty="0" smtClean="0">
                <a:latin typeface="Bookman Old Style" pitchFamily="18" charset="0"/>
                <a:cs typeface="Arial" pitchFamily="34" charset="0"/>
              </a:rPr>
              <a:t>Contaminated drums/containers/barrels </a:t>
            </a:r>
          </a:p>
          <a:p>
            <a:pPr marL="685800" lvl="2" indent="-171450">
              <a:buFont typeface="Arial" panose="020B0604020202020204" pitchFamily="34" charset="0"/>
              <a:buChar char="•"/>
            </a:pPr>
            <a:r>
              <a:rPr lang="en-US" sz="1350" dirty="0" smtClean="0">
                <a:latin typeface="Bookman Old Style" pitchFamily="18" charset="0"/>
                <a:cs typeface="Arial" pitchFamily="34" charset="0"/>
              </a:rPr>
              <a:t>Spent acid from Dye &amp; Dye Intermediates industries</a:t>
            </a:r>
          </a:p>
          <a:p>
            <a:pPr marL="685800" lvl="2" indent="-171450">
              <a:buFont typeface="Arial" panose="020B0604020202020204" pitchFamily="34" charset="0"/>
              <a:buChar char="•"/>
            </a:pPr>
            <a:endParaRPr lang="en-US" sz="1350" dirty="0" smtClean="0">
              <a:latin typeface="Bookman Old Style" pitchFamily="18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350" dirty="0" smtClean="0">
                <a:latin typeface="Bookman Old Style" pitchFamily="18" charset="0"/>
                <a:cs typeface="Arial" pitchFamily="34" charset="0"/>
              </a:rPr>
              <a:t>For other waste streams, SOP/Guidelines are under preparation.</a:t>
            </a:r>
          </a:p>
          <a:p>
            <a:pPr>
              <a:buFont typeface="Arial" pitchFamily="34" charset="0"/>
              <a:buChar char="•"/>
            </a:pPr>
            <a:endParaRPr lang="en-US" sz="1350" dirty="0" smtClean="0">
              <a:latin typeface="Bookman Old Style" pitchFamily="18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350" dirty="0" smtClean="0">
                <a:latin typeface="Bookman Old Style" pitchFamily="18" charset="0"/>
                <a:cs typeface="Arial" pitchFamily="34" charset="0"/>
              </a:rPr>
              <a:t>Need to be approved by Central Pollution Control Board (CPCB) and hence requires time of 3-5 months.</a:t>
            </a:r>
          </a:p>
        </p:txBody>
      </p:sp>
    </p:spTree>
    <p:extLst>
      <p:ext uri="{BB962C8B-B14F-4D97-AF65-F5344CB8AC3E}">
        <p14:creationId xmlns="" xmlns:p14="http://schemas.microsoft.com/office/powerpoint/2010/main" val="357832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3189548" y="339776"/>
            <a:ext cx="527154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Industrial Development           in Gujarat </a:t>
            </a:r>
            <a:endParaRPr lang="en-IN" sz="2800" b="1" dirty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553200" y="6296975"/>
            <a:ext cx="2133600" cy="365125"/>
          </a:xfrm>
        </p:spPr>
        <p:txBody>
          <a:bodyPr/>
          <a:lstStyle/>
          <a:p>
            <a:fld id="{4B62DB72-1E12-2B45-A2AA-9D76D2AC8CE7}" type="slidenum">
              <a:rPr lang="en-US" b="1" smtClean="0">
                <a:solidFill>
                  <a:schemeClr val="tx1"/>
                </a:solidFill>
                <a:latin typeface="Bookman Old Style" pitchFamily="18" charset="0"/>
              </a:rPr>
              <a:pPr/>
              <a:t>2</a:t>
            </a:fld>
            <a:endParaRPr lang="en-US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13165" t="21013" r="12559" b="10794"/>
          <a:stretch>
            <a:fillRect/>
          </a:stretch>
        </p:blipFill>
        <p:spPr bwMode="auto">
          <a:xfrm>
            <a:off x="0" y="1416994"/>
            <a:ext cx="9207796" cy="418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237600"/>
            <a:ext cx="2133600" cy="365125"/>
          </a:xfrm>
        </p:spPr>
        <p:txBody>
          <a:bodyPr/>
          <a:lstStyle/>
          <a:p>
            <a:fld id="{4B62DB72-1E12-2B45-A2AA-9D76D2AC8CE7}" type="slidenum">
              <a:rPr lang="en-US" b="1" smtClean="0">
                <a:solidFill>
                  <a:schemeClr val="tx1"/>
                </a:solidFill>
                <a:latin typeface="Bookman Old Style" pitchFamily="18" charset="0"/>
              </a:rPr>
              <a:pPr/>
              <a:t>3</a:t>
            </a:fld>
            <a:endParaRPr lang="en-US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5720" t="23026" r="13817" b="24342"/>
          <a:stretch>
            <a:fillRect/>
          </a:stretch>
        </p:blipFill>
        <p:spPr bwMode="auto">
          <a:xfrm>
            <a:off x="-1" y="3507827"/>
            <a:ext cx="6553201" cy="232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33318" y="0"/>
            <a:ext cx="8048171" cy="1143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3 Step EIP Approach at Nandesari &amp; Dahej </a:t>
            </a:r>
            <a:br>
              <a:rPr lang="en-US" sz="2400" b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</a:br>
            <a:r>
              <a:rPr lang="en-US" sz="2400" b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Industrial Estates</a:t>
            </a:r>
            <a:endParaRPr lang="en-IN" sz="2400" b="1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4298" t="23060" r="13849" b="24785"/>
          <a:stretch>
            <a:fillRect/>
          </a:stretch>
        </p:blipFill>
        <p:spPr bwMode="auto">
          <a:xfrm>
            <a:off x="2806263" y="938048"/>
            <a:ext cx="6337738" cy="256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08510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214133" y="42533"/>
            <a:ext cx="7855435" cy="533399"/>
          </a:xfrm>
          <a:noFill/>
        </p:spPr>
        <p:txBody>
          <a:bodyPr lIns="64291" tIns="32146" rIns="64291" bIns="32146">
            <a:noAutofit/>
          </a:bodyPr>
          <a:lstStyle/>
          <a:p>
            <a:r>
              <a:rPr lang="en-IN" altLang="zh-CN" sz="1800" b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Anticipated Savings at </a:t>
            </a:r>
            <a:r>
              <a:rPr lang="en-IN" altLang="zh-CN" sz="1800" b="1" dirty="0" err="1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Nandesari</a:t>
            </a:r>
            <a:r>
              <a:rPr lang="en-IN" altLang="zh-CN" sz="1800" b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 &amp; </a:t>
            </a:r>
            <a:r>
              <a:rPr lang="en-IN" altLang="zh-CN" sz="1800" b="1" dirty="0" err="1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Dahej</a:t>
            </a:r>
            <a:r>
              <a:rPr lang="en-IN" altLang="zh-CN" sz="1800" b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/>
            </a:r>
            <a:br>
              <a:rPr lang="en-IN" altLang="zh-CN" sz="1800" b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</a:br>
            <a:r>
              <a:rPr lang="en-IN" altLang="zh-CN" sz="1800" b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( Micro Level )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43114" y="3148694"/>
            <a:ext cx="4419600" cy="1422971"/>
            <a:chOff x="5105400" y="1143000"/>
            <a:chExt cx="4419600" cy="1422971"/>
          </a:xfrm>
        </p:grpSpPr>
        <p:pic>
          <p:nvPicPr>
            <p:cNvPr id="9225" name="Picture 5" descr="C:\Users\admin\Desktop\Icons\service_electricity_icon.jpg"/>
            <p:cNvPicPr>
              <a:picLocks noChangeAspect="1" noChangeArrowheads="1"/>
            </p:cNvPicPr>
            <p:nvPr/>
          </p:nvPicPr>
          <p:blipFill>
            <a:blip r:embed="rId2"/>
            <a:srcRect l="21094" t="4688" r="22656" b="3906"/>
            <a:stretch>
              <a:fillRect/>
            </a:stretch>
          </p:blipFill>
          <p:spPr bwMode="auto">
            <a:xfrm>
              <a:off x="5105400" y="1143000"/>
              <a:ext cx="814834" cy="1218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3" name="Group 32"/>
            <p:cNvGrpSpPr/>
            <p:nvPr/>
          </p:nvGrpSpPr>
          <p:grpSpPr>
            <a:xfrm>
              <a:off x="6628656" y="1203280"/>
              <a:ext cx="2896344" cy="1362691"/>
              <a:chOff x="5791200" y="1203280"/>
              <a:chExt cx="2896344" cy="1362691"/>
            </a:xfrm>
          </p:grpSpPr>
          <p:sp>
            <p:nvSpPr>
              <p:cNvPr id="9226" name="TextBox 14"/>
              <p:cNvSpPr txBox="1">
                <a:spLocks noChangeArrowheads="1"/>
              </p:cNvSpPr>
              <p:nvPr/>
            </p:nvSpPr>
            <p:spPr bwMode="auto">
              <a:xfrm>
                <a:off x="6019800" y="1203280"/>
                <a:ext cx="2667744" cy="923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35" tIns="45718" rIns="91435" bIns="45718">
                <a:spAutoFit/>
              </a:bodyPr>
              <a:lstStyle/>
              <a:p>
                <a:r>
                  <a:rPr lang="en-IN" sz="3400" b="1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1800</a:t>
                </a:r>
                <a:endParaRPr lang="en-IN" sz="34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IN" sz="2000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K</a:t>
                </a:r>
                <a:r>
                  <a:rPr lang="en-IN" sz="200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Wh/Year</a:t>
                </a:r>
                <a:endParaRPr lang="en-IN" sz="72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27" name="TextBox 15"/>
              <p:cNvSpPr txBox="1">
                <a:spLocks noChangeArrowheads="1"/>
              </p:cNvSpPr>
              <p:nvPr/>
            </p:nvSpPr>
            <p:spPr bwMode="auto">
              <a:xfrm>
                <a:off x="5791200" y="1981200"/>
                <a:ext cx="2057177" cy="584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35" tIns="45718" rIns="91435" bIns="45718">
                <a:spAutoFit/>
              </a:bodyPr>
              <a:lstStyle/>
              <a:p>
                <a:pPr algn="ctr"/>
                <a:r>
                  <a:rPr lang="en-IN" sz="160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Savings in Electricity Consumption</a:t>
                </a:r>
                <a:endParaRPr lang="en-IN" sz="16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3063103" y="504454"/>
            <a:ext cx="5418856" cy="1295921"/>
            <a:chOff x="228600" y="914400"/>
            <a:chExt cx="3924487" cy="1295921"/>
          </a:xfrm>
        </p:grpSpPr>
        <p:pic>
          <p:nvPicPr>
            <p:cNvPr id="9219" name="Picture 2" descr="https://cdn2.iconfinder.com/data/icons/commerce-4/512/industry-512.png"/>
            <p:cNvPicPr>
              <a:picLocks noChangeAspect="1" noChangeArrowheads="1"/>
            </p:cNvPicPr>
            <p:nvPr/>
          </p:nvPicPr>
          <p:blipFill>
            <a:blip r:embed="rId3">
              <a:lum bright="-40000" contrast="40000"/>
            </a:blip>
            <a:srcRect/>
            <a:stretch>
              <a:fillRect/>
            </a:stretch>
          </p:blipFill>
          <p:spPr bwMode="auto">
            <a:xfrm>
              <a:off x="228600" y="914400"/>
              <a:ext cx="1295921" cy="1295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0" name="TextBox 7"/>
            <p:cNvSpPr txBox="1">
              <a:spLocks noChangeArrowheads="1"/>
            </p:cNvSpPr>
            <p:nvPr/>
          </p:nvSpPr>
          <p:spPr bwMode="auto">
            <a:xfrm>
              <a:off x="1714724" y="1158409"/>
              <a:ext cx="914177" cy="611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r>
                <a:rPr lang="en-IN" sz="34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IN" sz="34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IN" sz="3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1" name="TextBox 8"/>
            <p:cNvSpPr txBox="1">
              <a:spLocks noChangeArrowheads="1"/>
            </p:cNvSpPr>
            <p:nvPr/>
          </p:nvSpPr>
          <p:spPr bwMode="auto">
            <a:xfrm>
              <a:off x="2247715" y="1199405"/>
              <a:ext cx="1905372" cy="400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5" tIns="45718" rIns="91435" bIns="45718">
              <a:spAutoFit/>
            </a:bodyPr>
            <a:lstStyle/>
            <a:p>
              <a:r>
                <a:rPr lang="en-IN" sz="2000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Nandesari</a:t>
              </a:r>
              <a:endParaRPr lang="en-IN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18741" y="3251298"/>
            <a:ext cx="4113981" cy="1467062"/>
            <a:chOff x="381819" y="2571464"/>
            <a:chExt cx="4113981" cy="1467062"/>
          </a:xfrm>
        </p:grpSpPr>
        <p:pic>
          <p:nvPicPr>
            <p:cNvPr id="9232" name="Picture 7" descr="C:\Users\admin\Desktop\Icons\icon_9468.png"/>
            <p:cNvPicPr>
              <a:picLocks noChangeAspect="1" noChangeArrowheads="1"/>
            </p:cNvPicPr>
            <p:nvPr/>
          </p:nvPicPr>
          <p:blipFill>
            <a:blip r:embed="rId4"/>
            <a:srcRect l="13158" r="13158"/>
            <a:stretch>
              <a:fillRect/>
            </a:stretch>
          </p:blipFill>
          <p:spPr bwMode="auto">
            <a:xfrm>
              <a:off x="381819" y="2590800"/>
              <a:ext cx="1065981" cy="1447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2" name="Group 31"/>
            <p:cNvGrpSpPr/>
            <p:nvPr/>
          </p:nvGrpSpPr>
          <p:grpSpPr>
            <a:xfrm>
              <a:off x="1980976" y="2571464"/>
              <a:ext cx="2514824" cy="1460996"/>
              <a:chOff x="7103566" y="2726246"/>
              <a:chExt cx="2514824" cy="1460996"/>
            </a:xfrm>
          </p:grpSpPr>
          <p:sp>
            <p:nvSpPr>
              <p:cNvPr id="9233" name="TextBox 21"/>
              <p:cNvSpPr txBox="1">
                <a:spLocks noChangeArrowheads="1"/>
              </p:cNvSpPr>
              <p:nvPr/>
            </p:nvSpPr>
            <p:spPr bwMode="auto">
              <a:xfrm>
                <a:off x="7103566" y="2726246"/>
                <a:ext cx="2514824" cy="923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35" tIns="45718" rIns="91435" bIns="45718">
                <a:spAutoFit/>
              </a:bodyPr>
              <a:lstStyle/>
              <a:p>
                <a:r>
                  <a:rPr lang="en-IN" sz="3400" b="1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45006</a:t>
                </a:r>
                <a:r>
                  <a:rPr lang="en-IN" sz="200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r>
                  <a:rPr lang="en-IN" sz="200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M</a:t>
                </a:r>
                <a:r>
                  <a:rPr lang="en-IN" sz="2000" baseline="3000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IN" sz="200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/Year</a:t>
                </a:r>
                <a:endParaRPr lang="en-IN" sz="72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34" name="TextBox 24"/>
              <p:cNvSpPr txBox="1">
                <a:spLocks noChangeArrowheads="1"/>
              </p:cNvSpPr>
              <p:nvPr/>
            </p:nvSpPr>
            <p:spPr bwMode="auto">
              <a:xfrm>
                <a:off x="7153796" y="3602471"/>
                <a:ext cx="2464594" cy="584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35" tIns="45718" rIns="91435" bIns="45718">
                <a:spAutoFit/>
              </a:bodyPr>
              <a:lstStyle/>
              <a:p>
                <a:r>
                  <a:rPr lang="en-IN" sz="160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Savings in Water Consumption</a:t>
                </a:r>
                <a:endParaRPr lang="en-IN" sz="16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4818332" y="4752900"/>
            <a:ext cx="4800600" cy="1328812"/>
            <a:chOff x="5029200" y="4419600"/>
            <a:chExt cx="4800600" cy="1328812"/>
          </a:xfrm>
        </p:grpSpPr>
        <p:pic>
          <p:nvPicPr>
            <p:cNvPr id="9235" name="Picture 2" descr="C:\Users\admin\Desktop\Icons\tool-for-saving-money_318-62467.png.jpg"/>
            <p:cNvPicPr>
              <a:picLocks noChangeAspect="1" noChangeArrowheads="1"/>
            </p:cNvPicPr>
            <p:nvPr/>
          </p:nvPicPr>
          <p:blipFill>
            <a:blip r:embed="rId5" cstate="print"/>
            <a:srcRect t="10384" r="160" b="11661"/>
            <a:stretch>
              <a:fillRect/>
            </a:stretch>
          </p:blipFill>
          <p:spPr bwMode="auto">
            <a:xfrm>
              <a:off x="5029200" y="4572000"/>
              <a:ext cx="1311548" cy="1023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5" name="Group 34"/>
            <p:cNvGrpSpPr/>
            <p:nvPr/>
          </p:nvGrpSpPr>
          <p:grpSpPr>
            <a:xfrm>
              <a:off x="6858520" y="4419600"/>
              <a:ext cx="2971280" cy="1328812"/>
              <a:chOff x="6019799" y="4419600"/>
              <a:chExt cx="4259129" cy="1328812"/>
            </a:xfrm>
          </p:grpSpPr>
          <p:sp>
            <p:nvSpPr>
              <p:cNvPr id="9236" name="TextBox 27"/>
              <p:cNvSpPr txBox="1">
                <a:spLocks noChangeArrowheads="1"/>
              </p:cNvSpPr>
              <p:nvPr/>
            </p:nvSpPr>
            <p:spPr bwMode="auto">
              <a:xfrm>
                <a:off x="6019801" y="4419600"/>
                <a:ext cx="4259127" cy="10002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35" tIns="45718" rIns="91435" bIns="45718">
                <a:spAutoFit/>
              </a:bodyPr>
              <a:lstStyle/>
              <a:p>
                <a:r>
                  <a:rPr lang="en-IN" sz="3400" b="1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86014.34</a:t>
                </a:r>
              </a:p>
              <a:p>
                <a:r>
                  <a:rPr lang="en-IN" sz="250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USD/Year</a:t>
                </a:r>
                <a:endParaRPr lang="en-IN" sz="66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37" name="TextBox 28"/>
              <p:cNvSpPr txBox="1">
                <a:spLocks noChangeArrowheads="1"/>
              </p:cNvSpPr>
              <p:nvPr/>
            </p:nvSpPr>
            <p:spPr bwMode="auto">
              <a:xfrm>
                <a:off x="6019799" y="5410200"/>
                <a:ext cx="2839169" cy="338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35" tIns="45718" rIns="91435" bIns="45718">
                <a:spAutoFit/>
              </a:bodyPr>
              <a:lstStyle/>
              <a:p>
                <a:r>
                  <a:rPr lang="en-IN" sz="1600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Monetary Savings</a:t>
                </a: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194580" y="4502906"/>
            <a:ext cx="3886200" cy="1499171"/>
            <a:chOff x="457200" y="4191000"/>
            <a:chExt cx="3886200" cy="1499171"/>
          </a:xfrm>
        </p:grpSpPr>
        <p:grpSp>
          <p:nvGrpSpPr>
            <p:cNvPr id="36" name="Group 35"/>
            <p:cNvGrpSpPr/>
            <p:nvPr/>
          </p:nvGrpSpPr>
          <p:grpSpPr>
            <a:xfrm>
              <a:off x="1828576" y="4191000"/>
              <a:ext cx="2514824" cy="1499171"/>
              <a:chOff x="1295400" y="4191000"/>
              <a:chExt cx="2514824" cy="1499171"/>
            </a:xfrm>
          </p:grpSpPr>
          <p:sp>
            <p:nvSpPr>
              <p:cNvPr id="9223" name="TextBox 11"/>
              <p:cNvSpPr txBox="1">
                <a:spLocks noChangeArrowheads="1"/>
              </p:cNvSpPr>
              <p:nvPr/>
            </p:nvSpPr>
            <p:spPr bwMode="auto">
              <a:xfrm>
                <a:off x="1295400" y="5105400"/>
                <a:ext cx="2058293" cy="584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35" tIns="45718" rIns="91435" bIns="45718">
                <a:spAutoFit/>
              </a:bodyPr>
              <a:lstStyle/>
              <a:p>
                <a:r>
                  <a:rPr lang="en-IN" sz="1600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Material </a:t>
                </a:r>
                <a:r>
                  <a:rPr lang="en-IN" sz="160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&amp; Product Recovery </a:t>
                </a:r>
                <a:endParaRPr lang="en-IN" sz="16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24" name="TextBox 12"/>
              <p:cNvSpPr txBox="1">
                <a:spLocks noChangeArrowheads="1"/>
              </p:cNvSpPr>
              <p:nvPr/>
            </p:nvSpPr>
            <p:spPr bwMode="auto">
              <a:xfrm>
                <a:off x="1295400" y="4191000"/>
                <a:ext cx="2514824" cy="923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35" tIns="45718" rIns="91435" bIns="45718">
                <a:spAutoFit/>
              </a:bodyPr>
              <a:lstStyle/>
              <a:p>
                <a:r>
                  <a:rPr lang="en-IN" sz="3400" b="1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4269.56</a:t>
                </a:r>
                <a:endParaRPr lang="en-IN" sz="34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IN" sz="2000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 Tons/Year</a:t>
                </a:r>
                <a:endParaRPr lang="en-IN" sz="72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9238" name="Picture 2" descr="C:\Users\admin\Desktop\Ulsan - South Korea\Icons\icon_Supplier_Relationship_Management.png"/>
            <p:cNvPicPr>
              <a:picLocks noChangeAspect="1" noChangeArrowheads="1"/>
            </p:cNvPicPr>
            <p:nvPr/>
          </p:nvPicPr>
          <p:blipFill>
            <a:blip r:embed="rId6">
              <a:lum bright="-40000"/>
              <a:grayscl/>
              <a:biLevel thresh="50000"/>
            </a:blip>
            <a:srcRect t="7753"/>
            <a:stretch>
              <a:fillRect/>
            </a:stretch>
          </p:blipFill>
          <p:spPr bwMode="auto">
            <a:xfrm>
              <a:off x="457200" y="4191000"/>
              <a:ext cx="1371823" cy="1357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2" name="Group 41"/>
          <p:cNvGrpSpPr/>
          <p:nvPr/>
        </p:nvGrpSpPr>
        <p:grpSpPr>
          <a:xfrm>
            <a:off x="4818332" y="1665623"/>
            <a:ext cx="4114205" cy="1471875"/>
            <a:chOff x="4953000" y="2634016"/>
            <a:chExt cx="4114205" cy="1471875"/>
          </a:xfrm>
        </p:grpSpPr>
        <p:pic>
          <p:nvPicPr>
            <p:cNvPr id="9241" name="Picture 2" descr="C:\Users\admin\Desktop\Icons\tool-for-saving-money_318-62467.png.jpg"/>
            <p:cNvPicPr>
              <a:picLocks noChangeAspect="1" noChangeArrowheads="1"/>
            </p:cNvPicPr>
            <p:nvPr/>
          </p:nvPicPr>
          <p:blipFill>
            <a:blip r:embed="rId7"/>
            <a:srcRect t="12196" b="14618"/>
            <a:stretch>
              <a:fillRect/>
            </a:stretch>
          </p:blipFill>
          <p:spPr bwMode="auto">
            <a:xfrm>
              <a:off x="4953000" y="2819400"/>
              <a:ext cx="1352848" cy="991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4" name="Group 33"/>
            <p:cNvGrpSpPr/>
            <p:nvPr/>
          </p:nvGrpSpPr>
          <p:grpSpPr>
            <a:xfrm>
              <a:off x="6629400" y="2634016"/>
              <a:ext cx="2437805" cy="1471875"/>
              <a:chOff x="5867400" y="2634016"/>
              <a:chExt cx="2437805" cy="1471875"/>
            </a:xfrm>
          </p:grpSpPr>
          <p:sp>
            <p:nvSpPr>
              <p:cNvPr id="9242" name="TextBox 32"/>
              <p:cNvSpPr txBox="1">
                <a:spLocks noChangeArrowheads="1"/>
              </p:cNvSpPr>
              <p:nvPr/>
            </p:nvSpPr>
            <p:spPr bwMode="auto">
              <a:xfrm>
                <a:off x="6248400" y="2634016"/>
                <a:ext cx="1606227" cy="923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35" tIns="45718" rIns="91435" bIns="45718">
                <a:spAutoFit/>
              </a:bodyPr>
              <a:lstStyle/>
              <a:p>
                <a:r>
                  <a:rPr lang="en-IN" sz="3400" b="1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19427</a:t>
                </a:r>
              </a:p>
              <a:p>
                <a:r>
                  <a:rPr lang="en-IN" sz="200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Tons/Year</a:t>
                </a:r>
                <a:endParaRPr lang="en-IN" sz="72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43" name="TextBox 33"/>
              <p:cNvSpPr txBox="1">
                <a:spLocks noChangeArrowheads="1"/>
              </p:cNvSpPr>
              <p:nvPr/>
            </p:nvSpPr>
            <p:spPr bwMode="auto">
              <a:xfrm>
                <a:off x="5867400" y="3521120"/>
                <a:ext cx="2437805" cy="584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35" tIns="45718" rIns="91435" bIns="45718">
                <a:spAutoFit/>
              </a:bodyPr>
              <a:lstStyle/>
              <a:p>
                <a:pPr algn="ctr"/>
                <a:r>
                  <a:rPr lang="en-IN" sz="160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Reduction in GHG Emission</a:t>
                </a:r>
                <a:endParaRPr lang="en-IN" sz="16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134757" y="1885838"/>
            <a:ext cx="4384021" cy="1408599"/>
            <a:chOff x="4724400" y="4800600"/>
            <a:chExt cx="3781568" cy="2030527"/>
          </a:xfrm>
        </p:grpSpPr>
        <p:pic>
          <p:nvPicPr>
            <p:cNvPr id="109572" name="Picture 4" descr="Related image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24400" y="4800600"/>
              <a:ext cx="1828800" cy="1259006"/>
            </a:xfrm>
            <a:prstGeom prst="rect">
              <a:avLst/>
            </a:prstGeom>
            <a:noFill/>
          </p:spPr>
        </p:pic>
        <p:sp>
          <p:nvSpPr>
            <p:cNvPr id="46" name="Rectangle 45"/>
            <p:cNvSpPr/>
            <p:nvPr/>
          </p:nvSpPr>
          <p:spPr>
            <a:xfrm>
              <a:off x="6524766" y="5307632"/>
              <a:ext cx="1981202" cy="1523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N" sz="34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126366.19</a:t>
              </a:r>
            </a:p>
            <a:p>
              <a:r>
                <a:rPr lang="en-IN" sz="25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USD/Year</a:t>
              </a:r>
            </a:p>
          </p:txBody>
        </p:sp>
        <p:sp>
          <p:nvSpPr>
            <p:cNvPr id="47" name="TextBox 28"/>
            <p:cNvSpPr txBox="1">
              <a:spLocks noChangeArrowheads="1"/>
            </p:cNvSpPr>
            <p:nvPr/>
          </p:nvSpPr>
          <p:spPr bwMode="auto">
            <a:xfrm>
              <a:off x="6261363" y="4861135"/>
              <a:ext cx="1980679" cy="576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35" tIns="45718" rIns="91435" bIns="45718">
              <a:spAutoFit/>
            </a:bodyPr>
            <a:lstStyle/>
            <a:p>
              <a:pPr algn="ctr"/>
              <a:r>
                <a:rPr lang="en-IN" sz="20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Investment</a:t>
              </a:r>
              <a:endParaRPr lang="en-IN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" name="TextBox 7"/>
          <p:cNvSpPr txBox="1">
            <a:spLocks noChangeArrowheads="1"/>
          </p:cNvSpPr>
          <p:nvPr/>
        </p:nvSpPr>
        <p:spPr bwMode="auto">
          <a:xfrm>
            <a:off x="5115114" y="1274154"/>
            <a:ext cx="1262278" cy="61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r>
              <a:rPr lang="en-IN" sz="3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28</a:t>
            </a:r>
            <a:endParaRPr lang="en-IN" sz="3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8"/>
          <p:cNvSpPr txBox="1">
            <a:spLocks noChangeArrowheads="1"/>
          </p:cNvSpPr>
          <p:nvPr/>
        </p:nvSpPr>
        <p:spPr bwMode="auto">
          <a:xfrm>
            <a:off x="5851058" y="1315150"/>
            <a:ext cx="2630901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r>
              <a:rPr lang="en-IN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Dahej</a:t>
            </a:r>
            <a:endParaRPr lang="en-IN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>
          <a:xfrm>
            <a:off x="6553200" y="6249475"/>
            <a:ext cx="2133600" cy="365125"/>
          </a:xfrm>
        </p:spPr>
        <p:txBody>
          <a:bodyPr/>
          <a:lstStyle/>
          <a:p>
            <a:fld id="{4B62DB72-1E12-2B45-A2AA-9D76D2AC8CE7}" type="slidenum">
              <a:rPr lang="en-US" b="1" smtClean="0">
                <a:solidFill>
                  <a:schemeClr val="tx1"/>
                </a:solidFill>
                <a:latin typeface="Bookman Old Style" pitchFamily="18" charset="0"/>
              </a:rPr>
              <a:pPr/>
              <a:t>4</a:t>
            </a:fld>
            <a:endParaRPr lang="en-US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959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552700" y="-39688"/>
            <a:ext cx="6438900" cy="13985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000" b="1" dirty="0" smtClean="0">
                <a:solidFill>
                  <a:schemeClr val="accent2"/>
                </a:solidFill>
                <a:latin typeface="Bookman Old Style" pitchFamily="18" charset="0"/>
              </a:rPr>
              <a:t>Macro Level</a:t>
            </a:r>
            <a:br>
              <a:rPr lang="en-US" sz="2000" b="1" dirty="0" smtClean="0">
                <a:solidFill>
                  <a:schemeClr val="accent2"/>
                </a:solidFill>
                <a:latin typeface="Bookman Old Style" pitchFamily="18" charset="0"/>
              </a:rPr>
            </a:br>
            <a:r>
              <a:rPr lang="en-US" sz="2000" b="1" dirty="0" smtClean="0">
                <a:solidFill>
                  <a:schemeClr val="accent2"/>
                </a:solidFill>
                <a:latin typeface="Bookman Old Style" pitchFamily="18" charset="0"/>
              </a:rPr>
              <a:t>Common Infrastructure Facility at Nandesari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1430338"/>
            <a:ext cx="4267200" cy="1599941"/>
          </a:xfrm>
        </p:spPr>
        <p:txBody>
          <a:bodyPr>
            <a:noAutofit/>
          </a:bodyPr>
          <a:lstStyle/>
          <a:p>
            <a:pPr marL="177800" indent="-177800"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350" dirty="0" smtClean="0">
                <a:latin typeface="Bookman Old Style" pitchFamily="18" charset="0"/>
                <a:cs typeface="Times New Roman" pitchFamily="18" charset="0"/>
              </a:rPr>
              <a:t>Steam a major requirement in the production process</a:t>
            </a:r>
          </a:p>
          <a:p>
            <a:pPr marL="177800" indent="-177800"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350" dirty="0" smtClean="0">
                <a:latin typeface="Bookman Old Style" pitchFamily="18" charset="0"/>
                <a:cs typeface="Times New Roman" pitchFamily="18" charset="0"/>
              </a:rPr>
              <a:t>Units have individual boilers in their premises</a:t>
            </a:r>
          </a:p>
          <a:p>
            <a:pPr marL="177800" indent="-177800"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1350" dirty="0" smtClean="0">
                <a:latin typeface="Bookman Old Style" pitchFamily="18" charset="0"/>
                <a:cs typeface="Times New Roman" pitchFamily="18" charset="0"/>
              </a:rPr>
              <a:t>It is proposed to install a single common boiler in Industrial Estate.</a:t>
            </a:r>
          </a:p>
          <a:p>
            <a:pPr algn="just" eaLnBrk="1" hangingPunct="1">
              <a:defRPr/>
            </a:pPr>
            <a:endParaRPr lang="en-US" sz="1350" dirty="0">
              <a:latin typeface="Bookman Old Style" pitchFamily="18" charset="0"/>
            </a:endParaRPr>
          </a:p>
        </p:txBody>
      </p:sp>
      <p:pic>
        <p:nvPicPr>
          <p:cNvPr id="15364" name="Picture 1" descr="C:\Documents and Settings\Administrator\Desktop\boiler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4284" y="1924325"/>
            <a:ext cx="2973180" cy="171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5588" y="3635375"/>
            <a:ext cx="392906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  <a:ea typeface="宋体" charset="-122"/>
              </a:rPr>
              <a:t>Figure- Mechanism of Steam Production</a:t>
            </a:r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H="1">
            <a:off x="5892800" y="4000500"/>
            <a:ext cx="393701" cy="76018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flipH="1">
            <a:off x="7000874" y="4073525"/>
            <a:ext cx="1589" cy="78876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>
            <a:off x="7715250" y="4071938"/>
            <a:ext cx="285752" cy="68875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2" name="TextBox 11"/>
          <p:cNvSpPr txBox="1"/>
          <p:nvPr/>
        </p:nvSpPr>
        <p:spPr>
          <a:xfrm>
            <a:off x="4945857" y="4781551"/>
            <a:ext cx="164306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2"/>
                </a:solidFill>
                <a:latin typeface="Bookman Old Style" pitchFamily="18" charset="0"/>
                <a:ea typeface="宋体" charset="-122"/>
              </a:rPr>
              <a:t>Reduced Carbon Footprint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86500" y="4954364"/>
            <a:ext cx="1357313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2"/>
                </a:solidFill>
                <a:latin typeface="Bookman Old Style" pitchFamily="18" charset="0"/>
                <a:ea typeface="宋体" charset="-122"/>
              </a:rPr>
              <a:t>Reduced Fugitive Emissions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36655" y="4829859"/>
            <a:ext cx="157162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2"/>
                </a:solidFill>
                <a:latin typeface="Bookman Old Style" pitchFamily="18" charset="0"/>
                <a:ea typeface="宋体" charset="-122"/>
              </a:rPr>
              <a:t>Reduce in Space, Capital Investments and Formalities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65857" y="1554993"/>
            <a:ext cx="2050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Bookman Old Style" pitchFamily="18" charset="0"/>
              </a:rPr>
              <a:t>Common Boiler</a:t>
            </a:r>
            <a:endParaRPr lang="en-US" b="1" dirty="0">
              <a:solidFill>
                <a:schemeClr val="tx2"/>
              </a:solidFill>
              <a:latin typeface="Bookman Old Style" pitchFamily="18" charset="0"/>
            </a:endParaRPr>
          </a:p>
        </p:txBody>
      </p:sp>
      <p:pic>
        <p:nvPicPr>
          <p:cNvPr id="16" name="Picture 15" descr="20170509_09450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670" y="3446043"/>
            <a:ext cx="3827721" cy="243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553200" y="6261350"/>
            <a:ext cx="2133600" cy="365125"/>
          </a:xfrm>
        </p:spPr>
        <p:txBody>
          <a:bodyPr/>
          <a:lstStyle/>
          <a:p>
            <a:fld id="{4B62DB72-1E12-2B45-A2AA-9D76D2AC8CE7}" type="slidenum">
              <a:rPr lang="en-US" b="1" smtClean="0">
                <a:solidFill>
                  <a:schemeClr val="tx1"/>
                </a:solidFill>
                <a:latin typeface="Bookman Old Style" pitchFamily="18" charset="0"/>
              </a:rPr>
              <a:pPr/>
              <a:t>5</a:t>
            </a:fld>
            <a:endParaRPr lang="en-US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385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4774" y="323850"/>
            <a:ext cx="4830083" cy="508680"/>
          </a:xfrm>
        </p:spPr>
        <p:txBody>
          <a:bodyPr>
            <a:noAutofit/>
          </a:bodyPr>
          <a:lstStyle/>
          <a:p>
            <a:r>
              <a:rPr lang="en-IN" sz="2400" b="1" dirty="0" smtClean="0">
                <a:solidFill>
                  <a:schemeClr val="accent4"/>
                </a:solidFill>
                <a:latin typeface="Bookman Old Style" panose="02050604050505020204" pitchFamily="18" charset="0"/>
              </a:rPr>
              <a:t>Proposed Infrastructure at Nandesari </a:t>
            </a:r>
            <a:endParaRPr lang="en-IN" sz="2400" b="1" dirty="0">
              <a:solidFill>
                <a:schemeClr val="accent4"/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164779" y="2169085"/>
            <a:ext cx="4417853" cy="3540599"/>
            <a:chOff x="1485209" y="3221665"/>
            <a:chExt cx="4859130" cy="2689949"/>
          </a:xfrm>
        </p:grpSpPr>
        <p:pic>
          <p:nvPicPr>
            <p:cNvPr id="22531" name="Picture 3"/>
            <p:cNvPicPr>
              <a:picLocks noChangeAspect="1" noChangeArrowheads="1"/>
            </p:cNvPicPr>
            <p:nvPr/>
          </p:nvPicPr>
          <p:blipFill>
            <a:blip r:embed="rId2"/>
            <a:srcRect t="14981" b="15820"/>
            <a:stretch>
              <a:fillRect/>
            </a:stretch>
          </p:blipFill>
          <p:spPr bwMode="auto">
            <a:xfrm>
              <a:off x="1485209" y="3221665"/>
              <a:ext cx="4859130" cy="2689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2" name="Rectangle 81"/>
            <p:cNvSpPr/>
            <p:nvPr/>
          </p:nvSpPr>
          <p:spPr>
            <a:xfrm>
              <a:off x="1648047" y="3221665"/>
              <a:ext cx="1318437" cy="2923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Title 1"/>
          <p:cNvSpPr txBox="1">
            <a:spLocks/>
          </p:cNvSpPr>
          <p:nvPr/>
        </p:nvSpPr>
        <p:spPr>
          <a:xfrm>
            <a:off x="482950" y="1406065"/>
            <a:ext cx="3887031" cy="50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Spent Acid Management</a:t>
            </a:r>
            <a:endParaRPr kumimoji="0" lang="en-IN" sz="16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85" name="Title 1"/>
          <p:cNvSpPr txBox="1">
            <a:spLocks/>
          </p:cNvSpPr>
          <p:nvPr/>
        </p:nvSpPr>
        <p:spPr>
          <a:xfrm>
            <a:off x="5111657" y="1395432"/>
            <a:ext cx="3887031" cy="50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Forward Osmosis</a:t>
            </a:r>
            <a:r>
              <a:rPr kumimoji="0" lang="en-IN" sz="1600" b="1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 Technology</a:t>
            </a:r>
            <a:endParaRPr kumimoji="0" lang="en-IN" sz="16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 t="22239" b="16797"/>
          <a:stretch>
            <a:fillRect/>
          </a:stretch>
        </p:blipFill>
        <p:spPr bwMode="auto">
          <a:xfrm>
            <a:off x="4837814" y="2169084"/>
            <a:ext cx="4160873" cy="354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6" name="Straight Connector 125"/>
          <p:cNvCxnSpPr/>
          <p:nvPr/>
        </p:nvCxnSpPr>
        <p:spPr>
          <a:xfrm rot="16200000" flipH="1">
            <a:off x="2939129" y="3940178"/>
            <a:ext cx="3540599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4369981" y="1541720"/>
            <a:ext cx="741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Bookman Old Style" pitchFamily="18" charset="0"/>
              </a:rPr>
              <a:t>&amp;</a:t>
            </a:r>
            <a:endParaRPr lang="en-US" sz="1600" b="1" dirty="0">
              <a:latin typeface="Bookman Old Style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173787"/>
            <a:ext cx="2133600" cy="365125"/>
          </a:xfrm>
        </p:spPr>
        <p:txBody>
          <a:bodyPr/>
          <a:lstStyle/>
          <a:p>
            <a:fld id="{4B62DB72-1E12-2B45-A2AA-9D76D2AC8CE7}" type="slidenum">
              <a:rPr lang="en-US" b="1" smtClean="0">
                <a:solidFill>
                  <a:schemeClr val="tx1"/>
                </a:solidFill>
                <a:latin typeface="Bookman Old Style" pitchFamily="18" charset="0"/>
              </a:rPr>
              <a:pPr/>
              <a:t>6</a:t>
            </a:fld>
            <a:endParaRPr lang="en-US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212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289" y="1497403"/>
            <a:ext cx="3951062" cy="100965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2000" b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Drum Decontamination Facility 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 t="23242" b="15853"/>
          <a:stretch>
            <a:fillRect/>
          </a:stretch>
        </p:blipFill>
        <p:spPr bwMode="auto">
          <a:xfrm>
            <a:off x="232913" y="2507053"/>
            <a:ext cx="4091438" cy="2588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5191125" y="1573603"/>
            <a:ext cx="3819071" cy="607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GPS Vehicle Tracking System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16200000" flipH="1">
            <a:off x="2939129" y="3940178"/>
            <a:ext cx="3540599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49449" y="1573603"/>
            <a:ext cx="741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Bookman Old Style" pitchFamily="18" charset="0"/>
              </a:rPr>
              <a:t>&amp;</a:t>
            </a:r>
            <a:endParaRPr lang="en-US" sz="1600" b="1" dirty="0">
              <a:latin typeface="Bookman Old Style" pitchFamily="18" charset="0"/>
            </a:endParaRPr>
          </a:p>
        </p:txBody>
      </p:sp>
      <p:pic>
        <p:nvPicPr>
          <p:cNvPr id="23" name="Picture 2" descr="C:\Documents and Settings\Administrator\Desktop\GPS-Tracking-America-GPS-fleet-vehicle-Tracking-GPS-Vehicle-Tracking-gps-tracking-tracking-device-Asset-Tracking-System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2175" y="2180936"/>
            <a:ext cx="2200777" cy="193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4895396" y="4395334"/>
            <a:ext cx="4114800" cy="1315144"/>
          </a:xfrm>
        </p:spPr>
        <p:txBody>
          <a:bodyPr>
            <a:normAutofit fontScale="92500" lnSpcReduction="20000"/>
          </a:bodyPr>
          <a:lstStyle/>
          <a:p>
            <a:pPr algn="just" eaLnBrk="1" hangingPunct="1"/>
            <a:r>
              <a:rPr lang="en-US" sz="1600" dirty="0" smtClean="0">
                <a:latin typeface="Bookman Old Style" pitchFamily="18" charset="0"/>
              </a:rPr>
              <a:t> To ensure that no vehicle carrying waste which is meant to be sent to CETP goes out of the track or is mismanaged.</a:t>
            </a:r>
          </a:p>
          <a:p>
            <a:pPr algn="just" eaLnBrk="1" hangingPunct="1"/>
            <a:r>
              <a:rPr lang="en-US" sz="1600" dirty="0" smtClean="0">
                <a:latin typeface="Bookman Old Style" pitchFamily="18" charset="0"/>
              </a:rPr>
              <a:t> This will ensure sustainable development in the estate.</a:t>
            </a:r>
          </a:p>
          <a:p>
            <a:pPr algn="just" eaLnBrk="1" hangingPunct="1"/>
            <a:endParaRPr lang="en-US" sz="1600" dirty="0" smtClean="0">
              <a:latin typeface="Bookman Old Style" pitchFamily="18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225725"/>
            <a:ext cx="2133600" cy="365125"/>
          </a:xfrm>
        </p:spPr>
        <p:txBody>
          <a:bodyPr/>
          <a:lstStyle/>
          <a:p>
            <a:fld id="{4B62DB72-1E12-2B45-A2AA-9D76D2AC8CE7}" type="slidenum">
              <a:rPr lang="en-US" b="1" smtClean="0">
                <a:solidFill>
                  <a:schemeClr val="tx1"/>
                </a:solidFill>
                <a:latin typeface="Bookman Old Style" pitchFamily="18" charset="0"/>
              </a:rPr>
              <a:pPr/>
              <a:t>7</a:t>
            </a:fld>
            <a:endParaRPr lang="en-US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539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2548220" y="239714"/>
            <a:ext cx="6276012" cy="34507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b="1" dirty="0" smtClean="0">
                <a:solidFill>
                  <a:schemeClr val="accent2"/>
                </a:solidFill>
                <a:latin typeface="Bookman Old Style" pitchFamily="18" charset="0"/>
              </a:rPr>
              <a:t>Solid Waste Management at Nandesari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408592" y="1046457"/>
            <a:ext cx="2581799" cy="2308596"/>
            <a:chOff x="472168" y="1419224"/>
            <a:chExt cx="4416145" cy="3495676"/>
          </a:xfrm>
        </p:grpSpPr>
        <p:pic>
          <p:nvPicPr>
            <p:cNvPr id="62467" name="Picture 3" descr="H:\Common Infrastructure\Nandesari photos 11.08.17\20170811131508_IMG_1738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2168" y="1419225"/>
              <a:ext cx="2213881" cy="166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68" name="Picture 4" descr="H:\Common Infrastructure\Nandesari photos 11.08.17\20170811121932_IMG_169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43893" y="1419224"/>
              <a:ext cx="2044420" cy="166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69" name="Picture 5" descr="F:\All\Eco-Industrial Park at Nandesari\Nandesari Images by Abhi\101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2168" y="3255850"/>
              <a:ext cx="2213882" cy="1659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70" name="Picture 6" descr="F:\All\Eco-Industrial Park at Nandesari\Nandesari Images by Abhi\18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43893" y="3255850"/>
              <a:ext cx="2044420" cy="1659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34677" y="1318437"/>
            <a:ext cx="1932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Bookman Old Style" pitchFamily="18" charset="0"/>
              </a:rPr>
              <a:t>Proposed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949959" y="584792"/>
            <a:ext cx="15058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  <a:latin typeface="Bookman Old Style" pitchFamily="18" charset="0"/>
              </a:rPr>
              <a:t>Existing</a:t>
            </a:r>
            <a:endParaRPr lang="en-US" sz="2000" b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6553200" y="6173787"/>
            <a:ext cx="2133600" cy="365125"/>
          </a:xfrm>
        </p:spPr>
        <p:txBody>
          <a:bodyPr/>
          <a:lstStyle/>
          <a:p>
            <a:fld id="{4B62DB72-1E12-2B45-A2AA-9D76D2AC8CE7}" type="slidenum">
              <a:rPr lang="en-US" b="1" smtClean="0">
                <a:solidFill>
                  <a:schemeClr val="tx1"/>
                </a:solidFill>
                <a:latin typeface="Bookman Old Style" pitchFamily="18" charset="0"/>
              </a:rPr>
              <a:pPr/>
              <a:t>8</a:t>
            </a:fld>
            <a:endParaRPr lang="en-US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E:\Users\cg\Desktop\Untitled.jpg"/>
          <p:cNvPicPr>
            <a:picLocks noChangeAspect="1" noChangeArrowheads="1"/>
          </p:cNvPicPr>
          <p:nvPr/>
        </p:nvPicPr>
        <p:blipFill>
          <a:blip r:embed="rId6">
            <a:lum contrast="10000"/>
          </a:blip>
          <a:srcRect/>
          <a:stretch>
            <a:fillRect/>
          </a:stretch>
        </p:blipFill>
        <p:spPr bwMode="auto">
          <a:xfrm>
            <a:off x="284017" y="1718547"/>
            <a:ext cx="5808439" cy="4229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0657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556" y="396527"/>
            <a:ext cx="7290054" cy="643509"/>
          </a:xfrm>
          <a:noFill/>
        </p:spPr>
        <p:txBody>
          <a:bodyPr>
            <a:noAutofit/>
          </a:bodyPr>
          <a:lstStyle/>
          <a:p>
            <a:r>
              <a:rPr lang="en-IN" sz="2400" b="1" dirty="0" smtClean="0">
                <a:solidFill>
                  <a:schemeClr val="accent2"/>
                </a:solidFill>
                <a:latin typeface="Bookman Old Style" pitchFamily="18" charset="0"/>
              </a:rPr>
              <a:t>Road, Rail, Airport &amp; RO-RO Ferry Services at Dahej</a:t>
            </a:r>
            <a:endParaRPr lang="en-IN" sz="2400" b="1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145" y="1425077"/>
            <a:ext cx="3620125" cy="3365603"/>
          </a:xfrm>
          <a:noFill/>
        </p:spPr>
        <p:txBody>
          <a:bodyPr>
            <a:no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IN" sz="1800" b="1" dirty="0" smtClean="0">
                <a:latin typeface="Bookman Old Style" pitchFamily="18" charset="0"/>
              </a:rPr>
              <a:t>Existing:</a:t>
            </a:r>
          </a:p>
          <a:p>
            <a:pPr marL="347663" indent="-347663" algn="just">
              <a:buFont typeface="Wingdings" pitchFamily="2" charset="2"/>
              <a:buChar char="Ø"/>
            </a:pPr>
            <a:r>
              <a:rPr lang="en-US" sz="1400" dirty="0">
                <a:latin typeface="Bookman Old Style" pitchFamily="18" charset="0"/>
              </a:rPr>
              <a:t>50 km </a:t>
            </a:r>
            <a:r>
              <a:rPr lang="en-US" sz="1400" dirty="0" smtClean="0">
                <a:latin typeface="Bookman Old Style" pitchFamily="18" charset="0"/>
              </a:rPr>
              <a:t>four-lane </a:t>
            </a:r>
            <a:r>
              <a:rPr lang="en-US" sz="1400" dirty="0">
                <a:latin typeface="Bookman Old Style" pitchFamily="18" charset="0"/>
              </a:rPr>
              <a:t>Dahej-Bharuch </a:t>
            </a:r>
            <a:r>
              <a:rPr lang="en-US" sz="1400" dirty="0" smtClean="0">
                <a:latin typeface="Bookman Old Style" pitchFamily="18" charset="0"/>
              </a:rPr>
              <a:t>State Highway connecting Delhi-Mumbai </a:t>
            </a:r>
            <a:r>
              <a:rPr lang="en-US" sz="1400" dirty="0">
                <a:latin typeface="Bookman Old Style" pitchFamily="18" charset="0"/>
              </a:rPr>
              <a:t>National Highway </a:t>
            </a:r>
            <a:r>
              <a:rPr lang="en-US" sz="1400" dirty="0" smtClean="0">
                <a:latin typeface="Bookman Old Style" pitchFamily="18" charset="0"/>
              </a:rPr>
              <a:t>and National </a:t>
            </a:r>
            <a:r>
              <a:rPr lang="en-US" sz="1400" dirty="0">
                <a:latin typeface="Bookman Old Style" pitchFamily="18" charset="0"/>
              </a:rPr>
              <a:t>Expressway</a:t>
            </a:r>
            <a:r>
              <a:rPr lang="en-US" sz="1400" dirty="0" smtClean="0">
                <a:latin typeface="Bookman Old Style" pitchFamily="18" charset="0"/>
              </a:rPr>
              <a:t>.</a:t>
            </a:r>
            <a:endParaRPr lang="en-IN" sz="1400" dirty="0">
              <a:latin typeface="Bookman Old Style" pitchFamily="18" charset="0"/>
            </a:endParaRPr>
          </a:p>
          <a:p>
            <a:pPr marL="347663" indent="-347663" algn="just">
              <a:buFont typeface="Wingdings" pitchFamily="2" charset="2"/>
              <a:buChar char="Ø"/>
            </a:pPr>
            <a:r>
              <a:rPr lang="en-IN" sz="1400" dirty="0" smtClean="0">
                <a:latin typeface="Bookman Old Style" pitchFamily="18" charset="0"/>
              </a:rPr>
              <a:t>Road network within estate constructed </a:t>
            </a:r>
            <a:r>
              <a:rPr lang="en-IN" sz="1400" dirty="0">
                <a:latin typeface="Bookman Old Style" pitchFamily="18" charset="0"/>
              </a:rPr>
              <a:t>with storm water drainage system </a:t>
            </a:r>
            <a:endParaRPr lang="en-IN" sz="1400" dirty="0" smtClean="0">
              <a:latin typeface="Bookman Old Style" pitchFamily="18" charset="0"/>
            </a:endParaRPr>
          </a:p>
          <a:p>
            <a:pPr marL="347663" indent="-347663" algn="just">
              <a:buFont typeface="Wingdings" pitchFamily="2" charset="2"/>
              <a:buChar char="Ø"/>
            </a:pPr>
            <a:r>
              <a:rPr lang="en-IN" sz="1400" dirty="0" smtClean="0">
                <a:latin typeface="Bookman Old Style" pitchFamily="18" charset="0"/>
              </a:rPr>
              <a:t>In </a:t>
            </a:r>
            <a:r>
              <a:rPr lang="en-IN" sz="1400" dirty="0">
                <a:latin typeface="Bookman Old Style" pitchFamily="18" charset="0"/>
              </a:rPr>
              <a:t>Vilayat and Vilayat </a:t>
            </a:r>
            <a:r>
              <a:rPr lang="en-IN" sz="1400" dirty="0" smtClean="0">
                <a:latin typeface="Bookman Old Style" pitchFamily="18" charset="0"/>
              </a:rPr>
              <a:t>Expansion, </a:t>
            </a:r>
            <a:r>
              <a:rPr lang="en-IN" sz="1400" dirty="0">
                <a:latin typeface="Bookman Old Style" pitchFamily="18" charset="0"/>
              </a:rPr>
              <a:t>67 stretch of road are planned along with 17 km village roads. </a:t>
            </a:r>
            <a:endParaRPr lang="en-IN" sz="1400" dirty="0" smtClean="0">
              <a:latin typeface="Bookman Old Style" pitchFamily="18" charset="0"/>
            </a:endParaRPr>
          </a:p>
          <a:p>
            <a:pPr marL="347663" indent="-347663" algn="just">
              <a:buFont typeface="Wingdings" pitchFamily="2" charset="2"/>
              <a:buChar char="Ø"/>
            </a:pPr>
            <a:r>
              <a:rPr lang="en-IN" sz="1400" dirty="0" smtClean="0">
                <a:latin typeface="Bookman Old Style" pitchFamily="18" charset="0"/>
              </a:rPr>
              <a:t>Fly ash used in road construction.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922396" y="1466021"/>
            <a:ext cx="3764404" cy="314692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ookman Old Style" pitchFamily="18" charset="0"/>
              </a:rPr>
              <a:t>Proposed: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Calibri"/>
                <a:cs typeface="Mangal"/>
              </a:rPr>
              <a:t>6 lane Dahej - Bharuch road (due to increased traffic of trucks after launching of RO RO Ferry Service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Calibri"/>
                <a:cs typeface="Mangal"/>
              </a:rPr>
              <a:t>42 km of State Highways within PCPIR to be upgraded to four lane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Calibri"/>
                <a:cs typeface="Mangal"/>
              </a:rPr>
              <a:t>Construction of 25 km of coastal roads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Calibri"/>
                <a:cs typeface="Mangal"/>
              </a:rPr>
              <a:t>Up-gradation of Dahej – Vagra – Bharuch Road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Calibri"/>
              <a:cs typeface="Mang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173787"/>
            <a:ext cx="2133600" cy="365125"/>
          </a:xfrm>
        </p:spPr>
        <p:txBody>
          <a:bodyPr/>
          <a:lstStyle/>
          <a:p>
            <a:fld id="{4B62DB72-1E12-2B45-A2AA-9D76D2AC8CE7}" type="slidenum">
              <a:rPr lang="en-US" b="1" smtClean="0">
                <a:solidFill>
                  <a:schemeClr val="tx1"/>
                </a:solidFill>
                <a:latin typeface="Bookman Old Style" pitchFamily="18" charset="0"/>
              </a:rPr>
              <a:pPr/>
              <a:t>9</a:t>
            </a:fld>
            <a:endParaRPr lang="en-US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225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565</Words>
  <Application>Microsoft Office PowerPoint</Application>
  <PresentationFormat>On-screen Show (4:3)</PresentationFormat>
  <Paragraphs>125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Eco – Industrial Parks for Green Industry </vt:lpstr>
      <vt:lpstr>Slide 2</vt:lpstr>
      <vt:lpstr>3 Step EIP Approach at Nandesari &amp; Dahej  Industrial Estates</vt:lpstr>
      <vt:lpstr>Anticipated Savings at Nandesari &amp; Dahej ( Micro Level )</vt:lpstr>
      <vt:lpstr>Macro Level Common Infrastructure Facility at Nandesari</vt:lpstr>
      <vt:lpstr>Proposed Infrastructure at Nandesari </vt:lpstr>
      <vt:lpstr>Drum Decontamination Facility </vt:lpstr>
      <vt:lpstr>Solid Waste Management at Nandesari</vt:lpstr>
      <vt:lpstr>Road, Rail, Airport &amp; RO-RO Ferry Services at Dahej</vt:lpstr>
      <vt:lpstr>Smart Logistics Park</vt:lpstr>
      <vt:lpstr>RO – RO Ferry service (Dahej to Ghogha)</vt:lpstr>
      <vt:lpstr>Public Utilities</vt:lpstr>
      <vt:lpstr>Slide 13</vt:lpstr>
      <vt:lpstr>Slide 14</vt:lpstr>
    </vt:vector>
  </TitlesOfParts>
  <Company>empire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Eugenia Coman</dc:creator>
  <cp:lastModifiedBy>GCPC</cp:lastModifiedBy>
  <cp:revision>141</cp:revision>
  <dcterms:created xsi:type="dcterms:W3CDTF">2018-09-03T16:10:28Z</dcterms:created>
  <dcterms:modified xsi:type="dcterms:W3CDTF">2018-09-27T11:56:44Z</dcterms:modified>
</cp:coreProperties>
</file>