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dp" ContentType="image/vnd.ms-photo"/>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85" r:id="rId3"/>
    <p:sldId id="256" r:id="rId4"/>
    <p:sldId id="340" r:id="rId5"/>
    <p:sldId id="259" r:id="rId6"/>
    <p:sldId id="260" r:id="rId8"/>
    <p:sldId id="377" r:id="rId9"/>
    <p:sldId id="347" r:id="rId10"/>
    <p:sldId id="353" r:id="rId11"/>
    <p:sldId id="357" r:id="rId12"/>
    <p:sldId id="352" r:id="rId13"/>
    <p:sldId id="264" r:id="rId14"/>
    <p:sldId id="287" r:id="rId15"/>
    <p:sldId id="384" r:id="rId16"/>
    <p:sldId id="387" r:id="rId17"/>
    <p:sldId id="324" r:id="rId18"/>
    <p:sldId id="300" r:id="rId19"/>
    <p:sldId id="359" r:id="rId20"/>
    <p:sldId id="388" r:id="rId21"/>
    <p:sldId id="360" r:id="rId22"/>
    <p:sldId id="390" r:id="rId23"/>
    <p:sldId id="391" r:id="rId24"/>
    <p:sldId id="392" r:id="rId25"/>
    <p:sldId id="393" r:id="rId26"/>
    <p:sldId id="389" r:id="rId27"/>
    <p:sldId id="368" r:id="rId28"/>
    <p:sldId id="369" r:id="rId29"/>
    <p:sldId id="363" r:id="rId30"/>
    <p:sldId id="372" r:id="rId31"/>
    <p:sldId id="304" r:id="rId32"/>
    <p:sldId id="382" r:id="rId33"/>
    <p:sldId id="373" r:id="rId34"/>
    <p:sldId id="302" r:id="rId35"/>
    <p:sldId id="298" r:id="rId36"/>
    <p:sldId id="397" r:id="rId37"/>
    <p:sldId id="396" r:id="rId38"/>
    <p:sldId id="394" r:id="rId39"/>
    <p:sldId id="374" r:id="rId40"/>
    <p:sldId id="375" r:id="rId41"/>
    <p:sldId id="37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7" autoAdjust="0"/>
    <p:restoredTop sz="76825" autoAdjust="0"/>
  </p:normalViewPr>
  <p:slideViewPr>
    <p:cSldViewPr>
      <p:cViewPr>
        <p:scale>
          <a:sx n="80" d="100"/>
          <a:sy n="80" d="100"/>
        </p:scale>
        <p:origin x="-1152" y="-36"/>
      </p:cViewPr>
      <p:guideLst>
        <p:guide orient="horz" pos="2352"/>
        <p:guide pos="2832"/>
      </p:guideLst>
    </p:cSldViewPr>
  </p:slideViewPr>
  <p:notesTextViewPr>
    <p:cViewPr>
      <p:scale>
        <a:sx n="1" d="1"/>
        <a:sy n="1" d="1"/>
      </p:scale>
      <p:origin x="0" y="0"/>
    </p:cViewPr>
  </p:notesTextViewPr>
  <p:sorterViewPr>
    <p:cViewPr>
      <p:scale>
        <a:sx n="66" d="100"/>
        <a:sy n="66" d="100"/>
      </p:scale>
      <p:origin x="0" y="2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FF2B4-4DA3-4CCA-B6BD-678FAD0511B5}" type="datetimeFigureOut">
              <a:rPr lang="en-PH" smtClean="0"/>
            </a:fld>
            <a:endParaRPr lang="en-P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E890D-2C04-4223-A8C9-CEB406638B95}" type="slidenum">
              <a:rPr lang="en-PH" smtClean="0"/>
            </a:fld>
            <a:endParaRPr lang="en-P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774E890D-2C04-4223-A8C9-CEB406638B95}" type="slidenum">
              <a:rPr lang="en-PH" smtClean="0"/>
            </a:fld>
            <a:endParaRPr lang="en-P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lvl="1" eaLnBrk="1" hangingPunct="1">
              <a:spcBef>
                <a:spcPct val="0"/>
              </a:spcBef>
            </a:pPr>
            <a:r>
              <a:rPr lang="en-US">
                <a:latin typeface="Arial Rounded MT Bold" charset="0"/>
                <a:cs typeface="Arial Rounded MT Bold" charset="0"/>
              </a:rPr>
              <a:t>RA 9003:  Section 10, Segregation and Collection of solid waste shall be conducted at the barangay level specifically for biodegradable, compostable and reusable  wastes; Provided, that the collection of non-recyclable materials (residuals) shall be the responsibility of the city.</a:t>
            </a:r>
            <a:endParaRPr lang="en-US">
              <a:latin typeface="Arial Rounded MT Bold" charset="0"/>
              <a:cs typeface="Arial Rounded MT Bold" charset="0"/>
            </a:endParaRPr>
          </a:p>
          <a:p>
            <a:pPr marL="0" lvl="1" eaLnBrk="1" hangingPunct="1">
              <a:spcBef>
                <a:spcPct val="0"/>
              </a:spcBef>
            </a:pPr>
            <a:endParaRPr lang="en-US">
              <a:latin typeface="Arial Rounded MT Bold" charset="0"/>
              <a:cs typeface="Arial Rounded MT Bold" charset="0"/>
            </a:endParaRPr>
          </a:p>
          <a:p>
            <a:pPr marL="0" lvl="1" eaLnBrk="1" hangingPunct="1">
              <a:spcBef>
                <a:spcPct val="0"/>
              </a:spcBef>
            </a:pPr>
            <a:r>
              <a:rPr lang="en-US">
                <a:latin typeface="Arial Rounded MT Bold" charset="0"/>
                <a:cs typeface="Arial Rounded MT Bold" charset="0"/>
              </a:rPr>
              <a:t>RA 8749:  Section 24, Prohibits the smoking inside a public building or an enclosed public place including public vehicles and other means of transport or in any enclosed area outside of one’s private residence, private place or work or any duly designated smoking area.  This provision shall be implemented by the LGU; Section 36, LGUs share the responsibility in the management and maintenance of air quality within their territorial jurisdiction</a:t>
            </a:r>
            <a:endParaRPr lang="en-US">
              <a:latin typeface="Arial Rounded MT Bold" charset="0"/>
              <a:cs typeface="Arial Rounded MT Bold" charset="0"/>
            </a:endParaRPr>
          </a:p>
          <a:p>
            <a:pPr marL="0" lvl="1" eaLnBrk="1" hangingPunct="1">
              <a:spcBef>
                <a:spcPct val="0"/>
              </a:spcBef>
            </a:pPr>
            <a:endParaRPr lang="en-US">
              <a:latin typeface="Arial Rounded MT Bold" charset="0"/>
              <a:cs typeface="Arial Rounded MT Bold" charset="0"/>
            </a:endParaRPr>
          </a:p>
          <a:p>
            <a:pPr marL="0" lvl="1" eaLnBrk="1" hangingPunct="1">
              <a:spcBef>
                <a:spcPct val="0"/>
              </a:spcBef>
            </a:pPr>
            <a:r>
              <a:rPr lang="en-US">
                <a:latin typeface="Arial Rounded MT Bold" charset="0"/>
                <a:cs typeface="Arial Rounded MT Bold" charset="0"/>
              </a:rPr>
              <a:t>RA 9275:  Section 20, LGUs share the responsibility in the management and maintenance of water quality within their territorial jurisdiction</a:t>
            </a:r>
            <a:endParaRPr lang="en-US">
              <a:latin typeface="Arial Rounded MT Bold" charset="0"/>
              <a:cs typeface="Arial Rounded MT Bold" charset="0"/>
            </a:endParaRPr>
          </a:p>
          <a:p>
            <a:pPr marL="0" lvl="1" eaLnBrk="1" hangingPunct="1">
              <a:spcBef>
                <a:spcPct val="0"/>
              </a:spcBef>
            </a:pPr>
            <a:endParaRPr lang="en-US">
              <a:latin typeface="Arial Rounded MT Bold" charset="0"/>
              <a:cs typeface="Arial Rounded MT Bold" charset="0"/>
            </a:endParaRPr>
          </a:p>
          <a:p>
            <a:pPr eaLnBrk="1" hangingPunct="1">
              <a:spcBef>
                <a:spcPct val="0"/>
              </a:spcBef>
            </a:pPr>
            <a:endParaRPr lang="en-US">
              <a:latin typeface="Calibri" panose="020F0502020204030204"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sz="2400">
                <a:solidFill>
                  <a:schemeClr val="tx1"/>
                </a:solidFill>
                <a:latin typeface="Century Gothic" charset="0"/>
                <a:ea typeface="MS PGothic" panose="020B0600070205080204" charset="-128"/>
                <a:cs typeface="MS PGothic" panose="020B0600070205080204" charset="-128"/>
              </a:defRPr>
            </a:lvl1pPr>
            <a:lvl2pPr marL="742950" indent="-285750" eaLnBrk="0" hangingPunct="0">
              <a:defRPr sz="2400">
                <a:solidFill>
                  <a:schemeClr val="tx1"/>
                </a:solidFill>
                <a:latin typeface="Century Gothic" charset="0"/>
                <a:ea typeface="MS PGothic" panose="020B0600070205080204" charset="-128"/>
              </a:defRPr>
            </a:lvl2pPr>
            <a:lvl3pPr marL="1143000" indent="-228600" eaLnBrk="0" hangingPunct="0">
              <a:defRPr sz="2400">
                <a:solidFill>
                  <a:schemeClr val="tx1"/>
                </a:solidFill>
                <a:latin typeface="Century Gothic" charset="0"/>
                <a:ea typeface="MS PGothic" panose="020B0600070205080204" charset="-128"/>
              </a:defRPr>
            </a:lvl3pPr>
            <a:lvl4pPr marL="1600200" indent="-228600" eaLnBrk="0" hangingPunct="0">
              <a:defRPr sz="2400">
                <a:solidFill>
                  <a:schemeClr val="tx1"/>
                </a:solidFill>
                <a:latin typeface="Century Gothic" charset="0"/>
                <a:ea typeface="MS PGothic" panose="020B0600070205080204" charset="-128"/>
              </a:defRPr>
            </a:lvl4pPr>
            <a:lvl5pPr marL="2057400" indent="-228600" eaLnBrk="0" hangingPunct="0">
              <a:defRPr sz="2400">
                <a:solidFill>
                  <a:schemeClr val="tx1"/>
                </a:solidFill>
                <a:latin typeface="Century Gothic"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Century Gothic"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Century Gothic"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Century Gothic"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Century Gothic" charset="0"/>
                <a:ea typeface="MS PGothic" panose="020B0600070205080204" charset="-128"/>
              </a:defRPr>
            </a:lvl9pPr>
          </a:lstStyle>
          <a:p>
            <a:pPr eaLnBrk="1" fontAlgn="base" hangingPunct="1">
              <a:spcBef>
                <a:spcPct val="0"/>
              </a:spcBef>
              <a:spcAft>
                <a:spcPct val="0"/>
              </a:spcAft>
            </a:pPr>
            <a:fld id="{B33FC396-F37E-1243-919A-055DCDC55F7E}" type="slidenum">
              <a:rPr lang="en-US" sz="1200">
                <a:latin typeface="Calibri" panose="020F0502020204030204" charset="0"/>
              </a:rPr>
            </a:fld>
            <a:endParaRPr lang="en-US" sz="120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774E890D-2C04-4223-A8C9-CEB406638B95}" type="slidenum">
              <a:rPr lang="en-PH" smtClean="0"/>
            </a:fld>
            <a:endParaRPr lang="en-P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D5B9AB-7AD6-4AF3-9AE6-525E12A6CA1B}" type="datetimeFigureOut">
              <a:rPr lang="en-PH" smtClean="0"/>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3D5B9AB-7AD6-4AF3-9AE6-525E12A6CA1B}" type="datetimeFigureOut">
              <a:rPr lang="en-PH" smtClean="0"/>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3D5B9AB-7AD6-4AF3-9AE6-525E12A6CA1B}" type="datetimeFigureOut">
              <a:rPr lang="en-PH" smtClean="0"/>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C072A17-8157-41F3-A372-C390CDF7BA83}" type="slidenum">
              <a:rPr lang="en-PH" smtClean="0"/>
            </a:fld>
            <a:endParaRPr lang="en-PH"/>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PH"/>
          </a:p>
        </p:txBody>
      </p:sp>
      <p:sp>
        <p:nvSpPr>
          <p:cNvPr id="3" name="Text Placeholder 2"/>
          <p:cNvSpPr>
            <a:spLocks noGrp="1"/>
          </p:cNvSpPr>
          <p:nvPr>
            <p:ph type="body" sz="half" idx="1"/>
          </p:nvPr>
        </p:nvSpPr>
        <p:spPr>
          <a:xfrm>
            <a:off x="838200" y="1905000"/>
            <a:ext cx="3927475" cy="4191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PH"/>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PH"/>
          </a:p>
        </p:txBody>
      </p:sp>
      <p:sp>
        <p:nvSpPr>
          <p:cNvPr id="5" name="Content Placeholder 4"/>
          <p:cNvSpPr>
            <a:spLocks noGrp="1"/>
          </p:cNvSpPr>
          <p:nvPr>
            <p:ph sz="quarter" idx="3"/>
          </p:nvPr>
        </p:nvSpPr>
        <p:spPr>
          <a:xfrm>
            <a:off x="4918075" y="4076700"/>
            <a:ext cx="3927475" cy="20193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PH"/>
          </a:p>
        </p:txBody>
      </p:sp>
      <p:sp>
        <p:nvSpPr>
          <p:cNvPr id="6" name="Date Placeholder 5"/>
          <p:cNvSpPr>
            <a:spLocks noGrp="1"/>
          </p:cNvSpPr>
          <p:nvPr>
            <p:ph type="dt" sz="half" idx="10"/>
          </p:nvPr>
        </p:nvSpPr>
        <p:spPr>
          <a:xfrm>
            <a:off x="838200" y="6245225"/>
            <a:ext cx="1901825" cy="476250"/>
          </a:xfrm>
        </p:spPr>
        <p:txBody>
          <a:bodyPr/>
          <a:lstStyle>
            <a:lvl1pPr>
              <a:defRPr/>
            </a:lvl1pPr>
          </a:lstStyle>
          <a:p>
            <a:endParaRPr lang="en-US"/>
          </a:p>
        </p:txBody>
      </p:sp>
      <p:sp>
        <p:nvSpPr>
          <p:cNvPr id="7" name="Footer Placeholder 6"/>
          <p:cNvSpPr>
            <a:spLocks noGrp="1"/>
          </p:cNvSpPr>
          <p:nvPr>
            <p:ph type="ftr" sz="quarter" idx="11"/>
          </p:nvPr>
        </p:nvSpPr>
        <p:spPr>
          <a:xfrm>
            <a:off x="34290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937375" y="6245225"/>
            <a:ext cx="1901825" cy="476250"/>
          </a:xfrm>
        </p:spPr>
        <p:txBody>
          <a:bodyPr/>
          <a:lstStyle>
            <a:lvl1pPr>
              <a:defRPr/>
            </a:lvl1pPr>
          </a:lstStyle>
          <a:p>
            <a:fld id="{A936DC6C-F795-42FC-BB46-D2F4CDFB9B31}"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3D5B9AB-7AD6-4AF3-9AE6-525E12A6CA1B}" type="datetimeFigureOut">
              <a:rPr lang="en-PH" smtClean="0"/>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C072A17-8157-41F3-A372-C390CDF7BA83}" type="slidenum">
              <a:rPr lang="en-PH" smtClean="0"/>
            </a:fld>
            <a:endParaRPr lang="en-PH"/>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3D5B9AB-7AD6-4AF3-9AE6-525E12A6CA1B}" type="datetimeFigureOut">
              <a:rPr lang="en-PH" smtClean="0"/>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3D5B9AB-7AD6-4AF3-9AE6-525E12A6CA1B}" type="datetimeFigureOut">
              <a:rPr lang="en-PH" smtClean="0"/>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C072A17-8157-41F3-A372-C390CDF7BA83}" type="slidenum">
              <a:rPr lang="en-PH" smtClean="0"/>
            </a:fld>
            <a:endParaRPr lang="en-PH"/>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83D5B9AB-7AD6-4AF3-9AE6-525E12A6CA1B}" type="datetimeFigureOut">
              <a:rPr lang="en-PH" smtClean="0"/>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D5B9AB-7AD6-4AF3-9AE6-525E12A6CA1B}" type="datetimeFigureOut">
              <a:rPr lang="en-PH" smtClean="0"/>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fld id="{83D5B9AB-7AD6-4AF3-9AE6-525E12A6CA1B}" type="datetimeFigureOut">
              <a:rPr lang="en-PH" smtClean="0"/>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BC072A17-8157-41F3-A372-C390CDF7BA83}" type="slidenum">
              <a:rPr lang="en-PH" smtClean="0"/>
            </a:fld>
            <a:endParaRPr lang="en-P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3D5B9AB-7AD6-4AF3-9AE6-525E12A6CA1B}" type="datetimeFigureOut">
              <a:rPr lang="en-PH" smtClean="0"/>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C072A17-8157-41F3-A372-C390CDF7BA83}" type="slidenum">
              <a:rPr lang="en-PH" smtClean="0"/>
            </a:fld>
            <a:endParaRPr lang="en-PH"/>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3D5B9AB-7AD6-4AF3-9AE6-525E12A6CA1B}" type="datetimeFigureOut">
              <a:rPr lang="en-PH" smtClean="0"/>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C072A17-8157-41F3-A372-C390CDF7BA83}" type="slidenum">
              <a:rPr lang="en-PH" smtClean="0"/>
            </a:fld>
            <a:endParaRPr lang="en-PH"/>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3D5B9AB-7AD6-4AF3-9AE6-525E12A6CA1B}" type="datetimeFigureOut">
              <a:rPr lang="en-PH" smtClean="0"/>
            </a:fld>
            <a:endParaRPr lang="en-PH"/>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PH"/>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C072A17-8157-41F3-A372-C390CDF7BA83}" type="slidenum">
              <a:rPr lang="en-PH" smtClean="0"/>
            </a:fld>
            <a:endParaRPr lang="en-PH"/>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Users\haideepenero\Desktop\3%20C3%20For%20transfer%20C3\3d%20Video%20GenSan%20Intervention.mp4" TargetMode="Externa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microsoft.com/office/2007/relationships/hdphoto" Target="../media/hdphoto3.wdp"/><Relationship Id="rId1" Type="http://schemas.openxmlformats.org/officeDocument/2006/relationships/image" Target="../media/image48.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microsoft.com/office/2007/relationships/hdphoto" Target="../media/hdphoto4.wdp"/><Relationship Id="rId1" Type="http://schemas.openxmlformats.org/officeDocument/2006/relationships/image" Target="../media/image49.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57.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61.jpeg"/><Relationship Id="rId1" Type="http://schemas.openxmlformats.org/officeDocument/2006/relationships/image" Target="../media/image60.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4.pn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4.png"/><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71.pn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72.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82.jpeg"/><Relationship Id="rId6" Type="http://schemas.openxmlformats.org/officeDocument/2006/relationships/image" Target="../media/image81.png"/><Relationship Id="rId5" Type="http://schemas.openxmlformats.org/officeDocument/2006/relationships/image" Target="../media/image30.png"/><Relationship Id="rId4" Type="http://schemas.openxmlformats.org/officeDocument/2006/relationships/image" Target="../media/image80.png"/><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image" Target="../media/image77.jpe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1.png"/><Relationship Id="rId3" Type="http://schemas.openxmlformats.org/officeDocument/2006/relationships/image" Target="../media/image84.png"/><Relationship Id="rId2" Type="http://schemas.openxmlformats.org/officeDocument/2006/relationships/image" Target="../media/image30.png"/><Relationship Id="rId1"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86.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3.jpeg"/><Relationship Id="rId1" Type="http://schemas.openxmlformats.org/officeDocument/2006/relationships/image" Target="../media/image9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16.emf"/><Relationship Id="rId1"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20.jpeg"/><Relationship Id="rId3" Type="http://schemas.openxmlformats.org/officeDocument/2006/relationships/image" Target="../media/image19.jpeg"/><Relationship Id="rId2" Type="http://schemas.microsoft.com/office/2007/relationships/hdphoto" Target="../media/hdphoto1.wdp"/><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cstate="email"/>
          <a:srcRect/>
          <a:stretch>
            <a:fillRect/>
          </a:stretch>
        </p:blipFill>
        <p:spPr>
          <a:xfrm>
            <a:off x="457200" y="3276600"/>
            <a:ext cx="6917549" cy="3222096"/>
          </a:xfrm>
        </p:spPr>
      </p:pic>
      <p:sp>
        <p:nvSpPr>
          <p:cNvPr id="3" name="Title 2"/>
          <p:cNvSpPr>
            <a:spLocks noGrp="1"/>
          </p:cNvSpPr>
          <p:nvPr>
            <p:ph type="title"/>
          </p:nvPr>
        </p:nvSpPr>
        <p:spPr>
          <a:xfrm>
            <a:off x="457200" y="762000"/>
            <a:ext cx="8229600" cy="1252728"/>
          </a:xfrm>
        </p:spPr>
        <p:txBody>
          <a:bodyPr>
            <a:noAutofit/>
          </a:bodyPr>
          <a:lstStyle/>
          <a:p>
            <a:r>
              <a:rPr lang="en-US" sz="3800" b="1" dirty="0" smtClean="0">
                <a:solidFill>
                  <a:schemeClr val="tx1"/>
                </a:solidFill>
              </a:rPr>
              <a:t>Waste Management Initiatives</a:t>
            </a:r>
            <a:br>
              <a:rPr lang="en-US" sz="3800" b="1" dirty="0" smtClean="0">
                <a:solidFill>
                  <a:schemeClr val="tx1"/>
                </a:solidFill>
              </a:rPr>
            </a:br>
            <a:r>
              <a:rPr lang="en-US" sz="3800" b="1" dirty="0" smtClean="0">
                <a:solidFill>
                  <a:schemeClr val="tx1"/>
                </a:solidFill>
              </a:rPr>
              <a:t>General Santos City</a:t>
            </a:r>
            <a:br>
              <a:rPr lang="en-US" sz="3800" b="1" dirty="0" smtClean="0">
                <a:solidFill>
                  <a:schemeClr val="tx1"/>
                </a:solidFill>
              </a:rPr>
            </a:br>
            <a:r>
              <a:rPr lang="en-US" sz="3200" b="1" dirty="0" smtClean="0">
                <a:solidFill>
                  <a:schemeClr val="tx1"/>
                </a:solidFill>
              </a:rPr>
              <a:t>South </a:t>
            </a:r>
            <a:r>
              <a:rPr lang="en-US" sz="3200" b="1" dirty="0" err="1" smtClean="0">
                <a:solidFill>
                  <a:schemeClr val="tx1"/>
                </a:solidFill>
              </a:rPr>
              <a:t>Cotabato</a:t>
            </a:r>
            <a:r>
              <a:rPr lang="en-US" sz="3200" b="1" dirty="0" smtClean="0">
                <a:solidFill>
                  <a:schemeClr val="tx1"/>
                </a:solidFill>
              </a:rPr>
              <a:t>, Mindanao</a:t>
            </a:r>
            <a:br>
              <a:rPr lang="en-US" sz="3200" b="1" dirty="0" smtClean="0">
                <a:solidFill>
                  <a:schemeClr val="tx1"/>
                </a:solidFill>
              </a:rPr>
            </a:br>
            <a:r>
              <a:rPr lang="en-US" sz="3200" b="1" dirty="0" smtClean="0">
                <a:solidFill>
                  <a:schemeClr val="tx1"/>
                </a:solidFill>
              </a:rPr>
              <a:t>Philippines</a:t>
            </a:r>
            <a:endParaRPr lang="en-US" sz="3200" b="1" dirty="0">
              <a:solidFill>
                <a:schemeClr val="tx1"/>
              </a:solidFill>
            </a:endParaRPr>
          </a:p>
        </p:txBody>
      </p:sp>
      <p:sp>
        <p:nvSpPr>
          <p:cNvPr id="5" name="TextBox 4"/>
          <p:cNvSpPr txBox="1"/>
          <p:nvPr/>
        </p:nvSpPr>
        <p:spPr>
          <a:xfrm>
            <a:off x="4724400" y="3962400"/>
            <a:ext cx="4245329" cy="1015663"/>
          </a:xfrm>
          <a:prstGeom prst="rect">
            <a:avLst/>
          </a:prstGeom>
          <a:noFill/>
        </p:spPr>
        <p:txBody>
          <a:bodyPr wrap="none" rtlCol="0">
            <a:spAutoFit/>
          </a:bodyPr>
          <a:lstStyle/>
          <a:p>
            <a:r>
              <a:rPr lang="en-US" sz="2400" b="1" dirty="0" smtClean="0"/>
              <a:t>Ferdinand </a:t>
            </a:r>
            <a:r>
              <a:rPr lang="en-US" sz="2400" b="1" dirty="0" err="1" smtClean="0"/>
              <a:t>Juanico</a:t>
            </a:r>
            <a:r>
              <a:rPr lang="en-US" sz="2400" b="1" dirty="0" smtClean="0"/>
              <a:t> </a:t>
            </a:r>
            <a:r>
              <a:rPr lang="en-US" sz="2400" b="1" dirty="0" err="1" smtClean="0"/>
              <a:t>Pareja</a:t>
            </a:r>
            <a:r>
              <a:rPr lang="en-US" sz="2400" b="1" dirty="0" smtClean="0"/>
              <a:t>, MPA</a:t>
            </a:r>
            <a:endParaRPr lang="en-US" sz="2400" b="1" dirty="0" smtClean="0"/>
          </a:p>
          <a:p>
            <a:r>
              <a:rPr lang="en-US" dirty="0" smtClean="0"/>
              <a:t>Solid Waste Management Office</a:t>
            </a:r>
            <a:endParaRPr lang="en-US" dirty="0" smtClean="0"/>
          </a:p>
          <a:p>
            <a:r>
              <a:rPr lang="en-US" dirty="0" smtClean="0"/>
              <a:t>General Santos City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email"/>
          <a:stretch>
            <a:fillRect/>
          </a:stretch>
        </p:blipFill>
        <p:spPr>
          <a:xfrm>
            <a:off x="4572000" y="3886200"/>
            <a:ext cx="4495800" cy="2895600"/>
          </a:xfrm>
          <a:prstGeom prst="rect">
            <a:avLst/>
          </a:prstGeom>
          <a:ln>
            <a:noFill/>
          </a:ln>
          <a:effectLst>
            <a:softEdge rad="112500"/>
          </a:effectLst>
        </p:spPr>
      </p:pic>
      <p:pic>
        <p:nvPicPr>
          <p:cNvPr id="6" name="Picture 5"/>
          <p:cNvPicPr>
            <a:picLocks noChangeAspect="1"/>
          </p:cNvPicPr>
          <p:nvPr/>
        </p:nvPicPr>
        <p:blipFill>
          <a:blip r:embed="rId2" cstate="email"/>
          <a:stretch>
            <a:fillRect/>
          </a:stretch>
        </p:blipFill>
        <p:spPr>
          <a:xfrm>
            <a:off x="76200" y="3886200"/>
            <a:ext cx="4648200" cy="2889662"/>
          </a:xfrm>
          <a:prstGeom prst="rect">
            <a:avLst/>
          </a:prstGeom>
          <a:ln>
            <a:noFill/>
          </a:ln>
          <a:effectLst>
            <a:softEdge rad="112500"/>
          </a:effectLst>
        </p:spPr>
      </p:pic>
      <p:sp>
        <p:nvSpPr>
          <p:cNvPr id="8" name="TextBox 7"/>
          <p:cNvSpPr txBox="1"/>
          <p:nvPr/>
        </p:nvSpPr>
        <p:spPr>
          <a:xfrm>
            <a:off x="228600" y="282714"/>
            <a:ext cx="4532697" cy="707886"/>
          </a:xfrm>
          <a:prstGeom prst="rect">
            <a:avLst/>
          </a:prstGeom>
          <a:noFill/>
        </p:spPr>
        <p:txBody>
          <a:bodyPr vert="horz" wrap="square" rtlCol="0">
            <a:spAutoFit/>
          </a:bodyPr>
          <a:lstStyle/>
          <a:p>
            <a:r>
              <a:rPr lang="en-PH" sz="4000" b="1" dirty="0" smtClean="0">
                <a:ln w="13462">
                  <a:solidFill>
                    <a:schemeClr val="bg1"/>
                  </a:solidFill>
                  <a:prstDash val="solid"/>
                </a:ln>
                <a:solidFill>
                  <a:schemeClr val="tx1">
                    <a:lumMod val="85000"/>
                    <a:lumOff val="15000"/>
                  </a:schemeClr>
                </a:solidFill>
                <a:effectLst>
                  <a:outerShdw dist="38100" dir="2700000" algn="bl" rotWithShape="0">
                    <a:schemeClr val="bg2">
                      <a:lumMod val="50000"/>
                    </a:schemeClr>
                  </a:outerShdw>
                </a:effectLst>
              </a:rPr>
              <a:t>FINAL DISPOSAL</a:t>
            </a:r>
            <a:endParaRPr lang="en-PH" sz="4000" b="1" dirty="0">
              <a:ln w="13462">
                <a:solidFill>
                  <a:schemeClr val="bg1"/>
                </a:solidFill>
                <a:prstDash val="solid"/>
              </a:ln>
              <a:solidFill>
                <a:schemeClr val="tx1">
                  <a:lumMod val="85000"/>
                  <a:lumOff val="15000"/>
                </a:schemeClr>
              </a:solidFill>
              <a:effectLst>
                <a:outerShdw dist="38100" dir="2700000" algn="bl" rotWithShape="0">
                  <a:schemeClr val="bg2">
                    <a:lumMod val="50000"/>
                  </a:schemeClr>
                </a:outerShdw>
              </a:effectLst>
            </a:endParaRPr>
          </a:p>
        </p:txBody>
      </p:sp>
      <p:pic>
        <p:nvPicPr>
          <p:cNvPr id="2" name="Picture 1"/>
          <p:cNvPicPr>
            <a:picLocks noChangeAspect="1"/>
          </p:cNvPicPr>
          <p:nvPr/>
        </p:nvPicPr>
        <p:blipFill>
          <a:blip r:embed="rId3" cstate="email"/>
          <a:stretch>
            <a:fillRect/>
          </a:stretch>
        </p:blipFill>
        <p:spPr>
          <a:xfrm>
            <a:off x="76200" y="1066800"/>
            <a:ext cx="4648199" cy="2819400"/>
          </a:xfrm>
          <a:prstGeom prst="rect">
            <a:avLst/>
          </a:prstGeom>
          <a:ln>
            <a:noFill/>
          </a:ln>
          <a:effectLst>
            <a:softEdge rad="112500"/>
          </a:effectLst>
        </p:spPr>
      </p:pic>
      <p:pic>
        <p:nvPicPr>
          <p:cNvPr id="4" name="Picture 3"/>
          <p:cNvPicPr>
            <a:picLocks noChangeAspect="1"/>
          </p:cNvPicPr>
          <p:nvPr/>
        </p:nvPicPr>
        <p:blipFill>
          <a:blip r:embed="rId4" cstate="email"/>
          <a:stretch>
            <a:fillRect/>
          </a:stretch>
        </p:blipFill>
        <p:spPr>
          <a:xfrm>
            <a:off x="4648200" y="285750"/>
            <a:ext cx="4394200" cy="36766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Scale>
                                      <p:cBhvr>
                                        <p:cTn id="2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5"/>
                                        </p:tgtEl>
                                        <p:attrNameLst>
                                          <p:attrName>ppt_x</p:attrName>
                                          <p:attrName>ppt_y</p:attrName>
                                        </p:attrNameLst>
                                      </p:cBhvr>
                                    </p:animMotion>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https://tse1.mm.bing.net/th?id=OIP.M8345fee768da04608a2d2f0a9219f14co0&amp;pid=15.1&amp;P=0&amp;w=300&amp;h=300"/>
          <p:cNvPicPr>
            <a:picLocks noChangeAspect="1" noChangeArrowheads="1"/>
          </p:cNvPicPr>
          <p:nvPr/>
        </p:nvPicPr>
        <p:blipFill>
          <a:blip r:embed="rId1"/>
          <a:srcRect/>
          <a:stretch>
            <a:fillRect/>
          </a:stretch>
        </p:blipFill>
        <p:spPr bwMode="auto">
          <a:xfrm>
            <a:off x="0" y="1143000"/>
            <a:ext cx="4191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914400" y="152400"/>
            <a:ext cx="7620000" cy="1143000"/>
          </a:xfrm>
        </p:spPr>
        <p:txBody>
          <a:bodyPr/>
          <a:lstStyle/>
          <a:p>
            <a:pPr algn="ctr"/>
            <a:r>
              <a:rPr lang="en-PH" dirty="0" smtClean="0">
                <a:solidFill>
                  <a:schemeClr val="tx1"/>
                </a:solidFill>
              </a:rPr>
              <a:t>THE CHALLENGE</a:t>
            </a:r>
            <a:endParaRPr lang="en-PH" dirty="0">
              <a:solidFill>
                <a:schemeClr val="tx1"/>
              </a:solidFill>
            </a:endParaRPr>
          </a:p>
        </p:txBody>
      </p:sp>
      <p:graphicFrame>
        <p:nvGraphicFramePr>
          <p:cNvPr id="3" name="Table 2"/>
          <p:cNvGraphicFramePr>
            <a:graphicFrameLocks noGrp="1"/>
          </p:cNvGraphicFramePr>
          <p:nvPr/>
        </p:nvGraphicFramePr>
        <p:xfrm>
          <a:off x="4191000" y="1891121"/>
          <a:ext cx="4953000" cy="3823880"/>
        </p:xfrm>
        <a:graphic>
          <a:graphicData uri="http://schemas.openxmlformats.org/drawingml/2006/table">
            <a:tbl>
              <a:tblPr firstRow="1" bandRow="1">
                <a:tableStyleId>{5C22544A-7EE6-4342-B048-85BDC9FD1C3A}</a:tableStyleId>
              </a:tblPr>
              <a:tblGrid>
                <a:gridCol w="1238250"/>
                <a:gridCol w="1238250"/>
                <a:gridCol w="1238250"/>
                <a:gridCol w="1238250"/>
              </a:tblGrid>
              <a:tr h="877800">
                <a:tc gridSpan="3">
                  <a:txBody>
                    <a:bodyPr/>
                    <a:lstStyle/>
                    <a:p>
                      <a:pPr algn="ctr"/>
                      <a:r>
                        <a:rPr lang="en-PH" dirty="0" smtClean="0"/>
                        <a:t>WASTE ANALYSIS AND CHARACTERIZATION STUDY </a:t>
                      </a:r>
                      <a:endParaRPr lang="en-PH" dirty="0"/>
                    </a:p>
                  </a:txBody>
                  <a:tcPr/>
                </a:tc>
                <a:tc hMerge="1">
                  <a:tcPr/>
                </a:tc>
                <a:tc hMerge="1">
                  <a:tcPr/>
                </a:tc>
                <a:tc>
                  <a:txBody>
                    <a:bodyPr/>
                    <a:lstStyle/>
                    <a:p>
                      <a:r>
                        <a:rPr lang="en-PH" sz="1400" dirty="0" smtClean="0"/>
                        <a:t>POPULATION </a:t>
                      </a:r>
                      <a:endParaRPr lang="en-PH" sz="1400" dirty="0"/>
                    </a:p>
                  </a:txBody>
                  <a:tcPr/>
                </a:tc>
              </a:tr>
              <a:tr h="1154200">
                <a:tc>
                  <a:txBody>
                    <a:bodyPr/>
                    <a:lstStyle/>
                    <a:p>
                      <a:pPr algn="ctr"/>
                      <a:r>
                        <a:rPr lang="en-PH" dirty="0" smtClean="0"/>
                        <a:t>YEAR</a:t>
                      </a:r>
                      <a:endParaRPr lang="en-PH" dirty="0"/>
                    </a:p>
                  </a:txBody>
                  <a:tcPr/>
                </a:tc>
                <a:tc>
                  <a:txBody>
                    <a:bodyPr/>
                    <a:lstStyle/>
                    <a:p>
                      <a:pPr algn="ctr"/>
                      <a:r>
                        <a:rPr lang="en-PH" sz="1400" dirty="0" smtClean="0"/>
                        <a:t>WASTE</a:t>
                      </a:r>
                      <a:r>
                        <a:rPr lang="en-PH" sz="1400" baseline="0" dirty="0" smtClean="0"/>
                        <a:t> GENERATION PER DAY (TONS PER DAY)</a:t>
                      </a:r>
                      <a:endParaRPr lang="en-PH"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400" dirty="0" smtClean="0"/>
                        <a:t>CONDUCTED BY</a:t>
                      </a:r>
                      <a:endParaRPr lang="en-PH" sz="1400" dirty="0" smtClean="0"/>
                    </a:p>
                    <a:p>
                      <a:pPr algn="ctr"/>
                      <a:endParaRPr lang="en-PH" sz="1400" dirty="0"/>
                    </a:p>
                  </a:txBody>
                  <a:tcPr/>
                </a:tc>
                <a:tc>
                  <a:txBody>
                    <a:bodyPr/>
                    <a:lstStyle/>
                    <a:p>
                      <a:pPr algn="ctr"/>
                      <a:endParaRPr lang="en-PH" dirty="0"/>
                    </a:p>
                  </a:txBody>
                  <a:tcPr/>
                </a:tc>
              </a:tr>
              <a:tr h="681760">
                <a:tc>
                  <a:txBody>
                    <a:bodyPr/>
                    <a:lstStyle/>
                    <a:p>
                      <a:pPr algn="ctr"/>
                      <a:r>
                        <a:rPr lang="en-PH" sz="2000" dirty="0" smtClean="0"/>
                        <a:t>2008</a:t>
                      </a:r>
                      <a:endParaRPr lang="en-PH" sz="2000" dirty="0"/>
                    </a:p>
                  </a:txBody>
                  <a:tcPr/>
                </a:tc>
                <a:tc>
                  <a:txBody>
                    <a:bodyPr/>
                    <a:lstStyle/>
                    <a:p>
                      <a:pPr algn="ctr"/>
                      <a:r>
                        <a:rPr lang="en-PH" sz="2000" dirty="0" smtClean="0"/>
                        <a:t>169,961</a:t>
                      </a:r>
                      <a:endParaRPr lang="en-PH"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2000" dirty="0" smtClean="0"/>
                        <a:t>ECOGOV LGU GSC</a:t>
                      </a:r>
                      <a:endParaRPr lang="en-PH"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2000" dirty="0" smtClean="0"/>
                        <a:t>577,491 </a:t>
                      </a:r>
                      <a:endParaRPr lang="en-PH" sz="2000" dirty="0"/>
                    </a:p>
                  </a:txBody>
                  <a:tcPr/>
                </a:tc>
              </a:tr>
              <a:tr h="543400">
                <a:tc>
                  <a:txBody>
                    <a:bodyPr/>
                    <a:lstStyle/>
                    <a:p>
                      <a:pPr algn="ctr"/>
                      <a:r>
                        <a:rPr lang="en-PH" sz="2000" dirty="0" smtClean="0"/>
                        <a:t>2012</a:t>
                      </a:r>
                      <a:endParaRPr lang="en-PH" sz="2000" dirty="0"/>
                    </a:p>
                  </a:txBody>
                  <a:tcPr/>
                </a:tc>
                <a:tc>
                  <a:txBody>
                    <a:bodyPr/>
                    <a:lstStyle/>
                    <a:p>
                      <a:pPr algn="ctr"/>
                      <a:r>
                        <a:rPr lang="en-PH" sz="2000" dirty="0" smtClean="0"/>
                        <a:t>158.252</a:t>
                      </a:r>
                      <a:endParaRPr lang="en-PH" sz="2000" dirty="0"/>
                    </a:p>
                  </a:txBody>
                  <a:tcPr/>
                </a:tc>
                <a:tc>
                  <a:txBody>
                    <a:bodyPr/>
                    <a:lstStyle/>
                    <a:p>
                      <a:pPr algn="ctr"/>
                      <a:r>
                        <a:rPr lang="en-PH" sz="2000" dirty="0" smtClean="0"/>
                        <a:t>PHIL ECO</a:t>
                      </a:r>
                      <a:endParaRPr lang="en-PH" sz="2000" dirty="0"/>
                    </a:p>
                  </a:txBody>
                  <a:tcPr/>
                </a:tc>
                <a:tc>
                  <a:txBody>
                    <a:bodyPr/>
                    <a:lstStyle/>
                    <a:p>
                      <a:pPr algn="ctr"/>
                      <a:r>
                        <a:rPr lang="en-PH" sz="2000" dirty="0" smtClean="0"/>
                        <a:t>547,610</a:t>
                      </a:r>
                      <a:endParaRPr lang="en-PH" sz="2000" dirty="0"/>
                    </a:p>
                  </a:txBody>
                  <a:tcPr/>
                </a:tc>
              </a:tr>
              <a:tr h="543400">
                <a:tc>
                  <a:txBody>
                    <a:bodyPr/>
                    <a:lstStyle/>
                    <a:p>
                      <a:pPr algn="ctr"/>
                      <a:r>
                        <a:rPr lang="en-PH" sz="2000" dirty="0" smtClean="0"/>
                        <a:t>2016</a:t>
                      </a:r>
                      <a:endParaRPr lang="en-PH" sz="2000" dirty="0"/>
                    </a:p>
                  </a:txBody>
                  <a:tcPr>
                    <a:solidFill>
                      <a:srgbClr val="FFFF00"/>
                    </a:solidFill>
                  </a:tcPr>
                </a:tc>
                <a:tc>
                  <a:txBody>
                    <a:bodyPr/>
                    <a:lstStyle/>
                    <a:p>
                      <a:pPr algn="ctr"/>
                      <a:r>
                        <a:rPr lang="en-PH" sz="2000" dirty="0" smtClean="0"/>
                        <a:t>181.150</a:t>
                      </a:r>
                      <a:endParaRPr lang="en-PH" sz="2000" dirty="0"/>
                    </a:p>
                  </a:txBody>
                  <a:tcPr>
                    <a:solidFill>
                      <a:srgbClr val="FFFF00"/>
                    </a:solidFill>
                  </a:tcPr>
                </a:tc>
                <a:tc>
                  <a:txBody>
                    <a:bodyPr/>
                    <a:lstStyle/>
                    <a:p>
                      <a:pPr algn="ctr"/>
                      <a:r>
                        <a:rPr lang="en-PH" sz="2000" dirty="0" smtClean="0"/>
                        <a:t>PHIL ECO</a:t>
                      </a:r>
                      <a:endParaRPr lang="en-PH" sz="2000" dirty="0"/>
                    </a:p>
                  </a:txBody>
                  <a:tcPr>
                    <a:solidFill>
                      <a:srgbClr val="FFFF00"/>
                    </a:solidFill>
                  </a:tcPr>
                </a:tc>
                <a:tc>
                  <a:txBody>
                    <a:bodyPr/>
                    <a:lstStyle/>
                    <a:p>
                      <a:pPr algn="ctr"/>
                      <a:r>
                        <a:rPr lang="en-PH" sz="2000" dirty="0" smtClean="0"/>
                        <a:t>603,839</a:t>
                      </a:r>
                      <a:endParaRPr lang="en-PH" sz="2000" dirty="0"/>
                    </a:p>
                  </a:txBody>
                  <a:tcPr>
                    <a:solidFill>
                      <a:srgbClr val="FFFF00"/>
                    </a:solidFill>
                  </a:tcPr>
                </a:tc>
              </a:tr>
            </a:tbl>
          </a:graphicData>
        </a:graphic>
      </p:graphicFrame>
      <p:sp>
        <p:nvSpPr>
          <p:cNvPr id="5" name="Title 1"/>
          <p:cNvSpPr txBox="1"/>
          <p:nvPr/>
        </p:nvSpPr>
        <p:spPr>
          <a:xfrm rot="19058565">
            <a:off x="-1600120" y="3982993"/>
            <a:ext cx="7620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2800" dirty="0" smtClean="0">
                <a:solidFill>
                  <a:schemeClr val="tx1"/>
                </a:solidFill>
              </a:rPr>
              <a:t>INCREASING WASTE GENERATION</a:t>
            </a:r>
            <a:endParaRPr lang="en-PH" sz="2800" dirty="0">
              <a:solidFill>
                <a:schemeClr val="tx1"/>
              </a:solidFill>
            </a:endParaRPr>
          </a:p>
        </p:txBody>
      </p:sp>
      <p:pic>
        <p:nvPicPr>
          <p:cNvPr id="6" name="Picture 14" descr="gena-with-seal"/>
          <p:cNvPicPr>
            <a:picLocks noChangeAspect="1" noChangeArrowheads="1"/>
          </p:cNvPicPr>
          <p:nvPr/>
        </p:nvPicPr>
        <p:blipFill>
          <a:blip r:embed="rId2"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8600" y="304800"/>
          <a:ext cx="8610600" cy="5638798"/>
        </p:xfrm>
        <a:graphic>
          <a:graphicData uri="http://schemas.openxmlformats.org/drawingml/2006/table">
            <a:tbl>
              <a:tblPr firstRow="1" bandRow="1">
                <a:tableStyleId>{5C22544A-7EE6-4342-B048-85BDC9FD1C3A}</a:tableStyleId>
              </a:tblPr>
              <a:tblGrid>
                <a:gridCol w="4236020"/>
                <a:gridCol w="2118009"/>
                <a:gridCol w="2256571"/>
              </a:tblGrid>
              <a:tr h="681846">
                <a:tc gridSpan="3">
                  <a:txBody>
                    <a:bodyPr/>
                    <a:lstStyle/>
                    <a:p>
                      <a:pPr algn="ctr"/>
                      <a:r>
                        <a:rPr lang="en-PH" dirty="0" smtClean="0"/>
                        <a:t>WASTE ANALYSIS AND CHARACTERIZATION STUDY  2016 (END</a:t>
                      </a:r>
                      <a:r>
                        <a:rPr lang="en-PH" baseline="0" dirty="0" smtClean="0"/>
                        <a:t> OF PIPE)</a:t>
                      </a:r>
                      <a:endParaRPr lang="en-PH" baseline="0" dirty="0" smtClean="0"/>
                    </a:p>
                    <a:p>
                      <a:pPr algn="ctr"/>
                      <a:r>
                        <a:rPr lang="en-PH" baseline="0" dirty="0" smtClean="0"/>
                        <a:t> PHIL ECO</a:t>
                      </a:r>
                      <a:endParaRPr lang="en-PH" dirty="0"/>
                    </a:p>
                  </a:txBody>
                  <a:tcPr/>
                </a:tc>
                <a:tc hMerge="1">
                  <a:tcPr/>
                </a:tc>
                <a:tc hMerge="1">
                  <a:tcPr/>
                </a:tc>
              </a:tr>
              <a:tr h="568205">
                <a:tc>
                  <a:txBody>
                    <a:bodyPr/>
                    <a:lstStyle/>
                    <a:p>
                      <a:pPr algn="ctr"/>
                      <a:r>
                        <a:rPr lang="en-PH" sz="1400" dirty="0" smtClean="0"/>
                        <a:t>AVERAGE WASTE</a:t>
                      </a:r>
                      <a:r>
                        <a:rPr lang="en-PH" sz="1400" baseline="0" dirty="0" smtClean="0"/>
                        <a:t> DISPOSAL @ SLF</a:t>
                      </a:r>
                      <a:endParaRPr lang="en-PH" sz="1400" dirty="0"/>
                    </a:p>
                  </a:txBody>
                  <a:tcPr/>
                </a:tc>
                <a:tc gridSpan="2">
                  <a:txBody>
                    <a:bodyPr/>
                    <a:lstStyle/>
                    <a:p>
                      <a:pPr algn="ctr"/>
                      <a:r>
                        <a:rPr lang="en-PH" sz="1600" dirty="0" smtClean="0"/>
                        <a:t>80.12 TONS PER DAY</a:t>
                      </a:r>
                      <a:endParaRPr lang="en-PH" sz="1600" dirty="0"/>
                    </a:p>
                  </a:txBody>
                  <a:tcPr/>
                </a:tc>
                <a:tc hMerge="1">
                  <a:tcPr/>
                </a:tc>
              </a:tr>
              <a:tr h="568205">
                <a:tc>
                  <a:txBody>
                    <a:bodyPr/>
                    <a:lstStyle/>
                    <a:p>
                      <a:pPr algn="ctr"/>
                      <a:r>
                        <a:rPr lang="en-PH" sz="1600" dirty="0" smtClean="0"/>
                        <a:t>plastic</a:t>
                      </a:r>
                      <a:endParaRPr lang="en-PH" sz="16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dirty="0" smtClean="0"/>
                        <a:t>51.25 %</a:t>
                      </a:r>
                      <a:endParaRPr lang="en-PH" sz="16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dirty="0" smtClean="0"/>
                        <a:t>41.065 tons</a:t>
                      </a:r>
                      <a:endParaRPr lang="en-PH" sz="1600" dirty="0"/>
                    </a:p>
                  </a:txBody>
                  <a:tcPr>
                    <a:solidFill>
                      <a:srgbClr val="FFC000"/>
                    </a:solidFill>
                  </a:tcPr>
                </a:tc>
              </a:tr>
              <a:tr h="438330">
                <a:tc>
                  <a:txBody>
                    <a:bodyPr/>
                    <a:lstStyle/>
                    <a:p>
                      <a:pPr algn="ctr"/>
                      <a:r>
                        <a:rPr lang="en-PH" sz="1600" dirty="0" smtClean="0"/>
                        <a:t>papers</a:t>
                      </a:r>
                      <a:endParaRPr lang="en-PH" sz="1600" dirty="0"/>
                    </a:p>
                  </a:txBody>
                  <a:tcPr/>
                </a:tc>
                <a:tc>
                  <a:txBody>
                    <a:bodyPr/>
                    <a:lstStyle/>
                    <a:p>
                      <a:pPr algn="ctr"/>
                      <a:r>
                        <a:rPr lang="en-PH" sz="1600" dirty="0" smtClean="0"/>
                        <a:t>28.53%</a:t>
                      </a:r>
                      <a:endParaRPr lang="en-PH" sz="1600" dirty="0"/>
                    </a:p>
                  </a:txBody>
                  <a:tcPr/>
                </a:tc>
                <a:tc>
                  <a:txBody>
                    <a:bodyPr/>
                    <a:lstStyle/>
                    <a:p>
                      <a:pPr algn="ctr"/>
                      <a:r>
                        <a:rPr lang="en-PH" sz="1600" dirty="0" smtClean="0"/>
                        <a:t>22.85 tons</a:t>
                      </a:r>
                      <a:endParaRPr lang="en-PH" sz="1600" dirty="0"/>
                    </a:p>
                  </a:txBody>
                  <a:tcPr/>
                </a:tc>
              </a:tr>
              <a:tr h="626388">
                <a:tc>
                  <a:txBody>
                    <a:bodyPr/>
                    <a:lstStyle/>
                    <a:p>
                      <a:pPr algn="ctr"/>
                      <a:r>
                        <a:rPr lang="en-PH" sz="1600" dirty="0" smtClean="0"/>
                        <a:t>Yard waste</a:t>
                      </a:r>
                      <a:endParaRPr lang="en-PH" sz="1600" dirty="0"/>
                    </a:p>
                  </a:txBody>
                  <a:tcPr>
                    <a:solidFill>
                      <a:srgbClr val="FFFF00"/>
                    </a:solidFill>
                  </a:tcPr>
                </a:tc>
                <a:tc>
                  <a:txBody>
                    <a:bodyPr/>
                    <a:lstStyle/>
                    <a:p>
                      <a:pPr algn="ctr"/>
                      <a:r>
                        <a:rPr lang="en-PH" sz="1600" dirty="0" smtClean="0"/>
                        <a:t>11.83%</a:t>
                      </a:r>
                      <a:endParaRPr lang="en-PH" sz="1600" dirty="0"/>
                    </a:p>
                  </a:txBody>
                  <a:tcPr>
                    <a:solidFill>
                      <a:srgbClr val="FFFF00"/>
                    </a:solidFill>
                  </a:tcPr>
                </a:tc>
                <a:tc>
                  <a:txBody>
                    <a:bodyPr/>
                    <a:lstStyle/>
                    <a:p>
                      <a:pPr algn="ctr"/>
                      <a:r>
                        <a:rPr lang="en-PH" sz="1600" dirty="0" smtClean="0"/>
                        <a:t>9.48 tons</a:t>
                      </a:r>
                      <a:endParaRPr lang="en-PH" sz="1600" dirty="0"/>
                    </a:p>
                  </a:txBody>
                  <a:tcPr>
                    <a:solidFill>
                      <a:srgbClr val="FFFF00"/>
                    </a:solidFill>
                  </a:tcPr>
                </a:tc>
              </a:tr>
              <a:tr h="62638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baseline="0" dirty="0" smtClean="0"/>
                        <a:t>kitchen waste</a:t>
                      </a:r>
                      <a:endParaRPr lang="en-PH" sz="1600" dirty="0" smtClean="0"/>
                    </a:p>
                    <a:p>
                      <a:pPr algn="ctr"/>
                      <a:endParaRPr lang="en-PH" sz="1600" dirty="0"/>
                    </a:p>
                  </a:txBody>
                  <a:tcPr>
                    <a:solidFill>
                      <a:srgbClr val="FFFF00"/>
                    </a:solidFill>
                  </a:tcPr>
                </a:tc>
                <a:tc>
                  <a:txBody>
                    <a:bodyPr/>
                    <a:lstStyle/>
                    <a:p>
                      <a:pPr algn="ctr"/>
                      <a:r>
                        <a:rPr lang="en-PH" sz="1600" dirty="0" smtClean="0"/>
                        <a:t>2.74%</a:t>
                      </a:r>
                      <a:endParaRPr lang="en-PH" sz="1600" dirty="0"/>
                    </a:p>
                  </a:txBody>
                  <a:tcPr>
                    <a:solidFill>
                      <a:srgbClr val="FFFF00"/>
                    </a:solidFill>
                  </a:tcPr>
                </a:tc>
                <a:tc>
                  <a:txBody>
                    <a:bodyPr/>
                    <a:lstStyle/>
                    <a:p>
                      <a:pPr algn="ctr"/>
                      <a:r>
                        <a:rPr lang="en-PH" sz="1600" dirty="0" smtClean="0"/>
                        <a:t>2.19 tons</a:t>
                      </a:r>
                      <a:endParaRPr lang="en-PH" sz="1600" dirty="0"/>
                    </a:p>
                  </a:txBody>
                  <a:tcPr>
                    <a:solidFill>
                      <a:srgbClr val="FFFF00"/>
                    </a:solidFill>
                  </a:tcPr>
                </a:tc>
              </a:tr>
              <a:tr h="876660">
                <a:tc>
                  <a:txBody>
                    <a:bodyPr/>
                    <a:lstStyle/>
                    <a:p>
                      <a:pPr algn="ctr"/>
                      <a:r>
                        <a:rPr lang="en-PH" sz="1600" dirty="0" smtClean="0"/>
                        <a:t>Others (special waste, glass, metal, rubber and hazardous waste)</a:t>
                      </a:r>
                      <a:endParaRPr lang="en-PH" sz="1600" dirty="0"/>
                    </a:p>
                  </a:txBody>
                  <a:tcPr>
                    <a:solidFill>
                      <a:srgbClr val="FFFF00"/>
                    </a:solidFill>
                  </a:tcPr>
                </a:tc>
                <a:tc>
                  <a:txBody>
                    <a:bodyPr/>
                    <a:lstStyle/>
                    <a:p>
                      <a:pPr algn="ctr"/>
                      <a:r>
                        <a:rPr lang="en-PH" sz="1600" dirty="0" smtClean="0"/>
                        <a:t>5.65%</a:t>
                      </a:r>
                      <a:endParaRPr lang="en-PH" sz="1600" dirty="0"/>
                    </a:p>
                  </a:txBody>
                  <a:tcPr>
                    <a:solidFill>
                      <a:srgbClr val="FFFF00"/>
                    </a:solidFill>
                  </a:tcPr>
                </a:tc>
                <a:tc>
                  <a:txBody>
                    <a:bodyPr/>
                    <a:lstStyle/>
                    <a:p>
                      <a:pPr algn="ctr"/>
                      <a:r>
                        <a:rPr lang="en-PH" sz="1600" dirty="0" smtClean="0"/>
                        <a:t>4.52 tons</a:t>
                      </a:r>
                      <a:endParaRPr lang="en-PH" sz="1600" dirty="0"/>
                    </a:p>
                  </a:txBody>
                  <a:tcPr>
                    <a:solidFill>
                      <a:srgbClr val="FFFF00"/>
                    </a:solidFill>
                  </a:tcPr>
                </a:tc>
              </a:tr>
              <a:tr h="626388">
                <a:tc>
                  <a:txBody>
                    <a:bodyPr/>
                    <a:lstStyle/>
                    <a:p>
                      <a:pPr algn="ctr"/>
                      <a:endParaRPr lang="en-PH" sz="1600" dirty="0"/>
                    </a:p>
                  </a:txBody>
                  <a:tcPr>
                    <a:solidFill>
                      <a:schemeClr val="tx2">
                        <a:lumMod val="60000"/>
                        <a:lumOff val="40000"/>
                      </a:schemeClr>
                    </a:solidFill>
                  </a:tcPr>
                </a:tc>
                <a:tc>
                  <a:txBody>
                    <a:bodyPr/>
                    <a:lstStyle/>
                    <a:p>
                      <a:pPr algn="ctr"/>
                      <a:endParaRPr lang="en-PH" sz="1600" dirty="0"/>
                    </a:p>
                  </a:txBody>
                  <a:tcPr>
                    <a:solidFill>
                      <a:schemeClr val="tx2">
                        <a:lumMod val="60000"/>
                        <a:lumOff val="40000"/>
                      </a:schemeClr>
                    </a:solidFill>
                  </a:tcPr>
                </a:tc>
                <a:tc>
                  <a:txBody>
                    <a:bodyPr/>
                    <a:lstStyle/>
                    <a:p>
                      <a:pPr algn="ctr"/>
                      <a:r>
                        <a:rPr lang="en-PH" sz="1600" dirty="0" smtClean="0"/>
                        <a:t>80.12 tons</a:t>
                      </a:r>
                      <a:endParaRPr lang="en-PH" sz="1600" dirty="0"/>
                    </a:p>
                  </a:txBody>
                  <a:tcPr>
                    <a:solidFill>
                      <a:schemeClr val="tx2">
                        <a:lumMod val="60000"/>
                        <a:lumOff val="40000"/>
                      </a:schemeClr>
                    </a:solidFill>
                  </a:tcPr>
                </a:tc>
              </a:tr>
              <a:tr h="626388">
                <a:tc>
                  <a:txBody>
                    <a:bodyPr/>
                    <a:lstStyle/>
                    <a:p>
                      <a:pPr algn="ctr"/>
                      <a:endParaRPr lang="en-PH" sz="1600" dirty="0"/>
                    </a:p>
                  </a:txBody>
                  <a:tcPr>
                    <a:solidFill>
                      <a:srgbClr val="FFFF00"/>
                    </a:solidFill>
                  </a:tcPr>
                </a:tc>
                <a:tc>
                  <a:txBody>
                    <a:bodyPr/>
                    <a:lstStyle/>
                    <a:p>
                      <a:pPr algn="ctr"/>
                      <a:endParaRPr lang="en-PH" sz="1600" dirty="0"/>
                    </a:p>
                  </a:txBody>
                  <a:tcPr>
                    <a:solidFill>
                      <a:srgbClr val="FFFF00"/>
                    </a:solidFill>
                  </a:tcPr>
                </a:tc>
                <a:tc>
                  <a:txBody>
                    <a:bodyPr/>
                    <a:lstStyle/>
                    <a:p>
                      <a:pPr algn="ctr"/>
                      <a:endParaRPr lang="en-PH" sz="1600" dirty="0"/>
                    </a:p>
                  </a:txBody>
                  <a:tcPr>
                    <a:solidFill>
                      <a:srgbClr val="FFFF00"/>
                    </a:solidFill>
                  </a:tcPr>
                </a:tc>
              </a:tr>
            </a:tbl>
          </a:graphicData>
        </a:graphic>
      </p:graphicFrame>
      <p:pic>
        <p:nvPicPr>
          <p:cNvPr id="3" name="Picture 14" descr="gena-with-seal"/>
          <p:cNvPicPr>
            <a:picLocks noChangeAspect="1" noChangeArrowheads="1"/>
          </p:cNvPicPr>
          <p:nvPr/>
        </p:nvPicPr>
        <p:blipFill>
          <a:blip r:embed="rId1"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385175" cy="1431925"/>
          </a:xfrm>
        </p:spPr>
        <p:txBody>
          <a:bodyPr>
            <a:normAutofit fontScale="90000"/>
          </a:bodyPr>
          <a:lstStyle/>
          <a:p>
            <a:r>
              <a:rPr lang="en-US" sz="4800" b="1" dirty="0" smtClean="0">
                <a:solidFill>
                  <a:schemeClr val="tx1">
                    <a:lumMod val="95000"/>
                    <a:lumOff val="5000"/>
                  </a:schemeClr>
                </a:solidFill>
              </a:rPr>
              <a:t>MANAGEMENT APPROACHES</a:t>
            </a:r>
            <a:br>
              <a:rPr lang="en-US" sz="4800" b="1" dirty="0" smtClean="0">
                <a:solidFill>
                  <a:schemeClr val="tx1">
                    <a:lumMod val="95000"/>
                    <a:lumOff val="5000"/>
                  </a:schemeClr>
                </a:solidFill>
              </a:rPr>
            </a:br>
            <a:br>
              <a:rPr lang="en-US" sz="4800" b="1" dirty="0" smtClean="0">
                <a:solidFill>
                  <a:schemeClr val="tx1">
                    <a:lumMod val="95000"/>
                    <a:lumOff val="5000"/>
                  </a:schemeClr>
                </a:solidFill>
              </a:rPr>
            </a:br>
            <a:r>
              <a:rPr lang="en-US" sz="3600" b="1" i="1" dirty="0" smtClean="0">
                <a:solidFill>
                  <a:schemeClr val="tx1">
                    <a:lumMod val="95000"/>
                    <a:lumOff val="5000"/>
                  </a:schemeClr>
                </a:solidFill>
              </a:rPr>
              <a:t>WHAT HAVE WE DONE SO FAR?</a:t>
            </a:r>
            <a:endParaRPr lang="en-US" sz="3600" b="1" i="1" dirty="0">
              <a:solidFill>
                <a:schemeClr val="tx1">
                  <a:lumMod val="95000"/>
                  <a:lumOff val="5000"/>
                </a:schemeClr>
              </a:solidFill>
            </a:endParaRPr>
          </a:p>
        </p:txBody>
      </p:sp>
      <p:pic>
        <p:nvPicPr>
          <p:cNvPr id="3" name="Picture 14" descr="gena-with-seal"/>
          <p:cNvPicPr>
            <a:picLocks noChangeAspect="1" noChangeArrowheads="1"/>
          </p:cNvPicPr>
          <p:nvPr/>
        </p:nvPicPr>
        <p:blipFill>
          <a:blip r:embed="rId1"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31896"/>
            <a:ext cx="8763000" cy="5486400"/>
          </a:xfrm>
        </p:spPr>
        <p:txBody>
          <a:bodyPr>
            <a:noAutofit/>
          </a:bodyPr>
          <a:lstStyle/>
          <a:p>
            <a:pPr algn="ctr"/>
            <a:endParaRPr lang="en-PH" sz="1800" dirty="0"/>
          </a:p>
          <a:p>
            <a:endParaRPr lang="en-PH" sz="2800" dirty="0" smtClean="0"/>
          </a:p>
          <a:p>
            <a:endParaRPr lang="en-PH" sz="2800" dirty="0"/>
          </a:p>
          <a:p>
            <a:endParaRPr lang="en-PH" sz="2800" dirty="0" smtClean="0"/>
          </a:p>
          <a:p>
            <a:r>
              <a:rPr lang="en-PH" sz="2800" dirty="0" smtClean="0"/>
              <a:t>MAY OF 2016,  OPENING OF THE CATEGORY FOUR GSC SANITARY LANDFILL FACILITY  located at Barangay Sinawal and SIMULATENOUSLY CLOSE THE TAMBLER OPEN DUMPSITE</a:t>
            </a:r>
            <a:endParaRPr lang="en-PH" sz="2800" dirty="0" smtClean="0"/>
          </a:p>
        </p:txBody>
      </p:sp>
      <p:pic>
        <p:nvPicPr>
          <p:cNvPr id="6" name="Picture 5"/>
          <p:cNvPicPr>
            <a:picLocks noChangeAspect="1"/>
          </p:cNvPicPr>
          <p:nvPr/>
        </p:nvPicPr>
        <p:blipFill>
          <a:blip r:embed="rId1" cstate="email"/>
          <a:stretch>
            <a:fillRect/>
          </a:stretch>
        </p:blipFill>
        <p:spPr>
          <a:xfrm>
            <a:off x="3581400" y="4419600"/>
            <a:ext cx="3886200" cy="2057400"/>
          </a:xfrm>
          <a:prstGeom prst="rect">
            <a:avLst/>
          </a:prstGeom>
          <a:noFill/>
          <a:ln>
            <a:noFill/>
          </a:ln>
        </p:spPr>
      </p:pic>
      <p:sp>
        <p:nvSpPr>
          <p:cNvPr id="7" name="Title 2"/>
          <p:cNvSpPr>
            <a:spLocks noGrp="1"/>
          </p:cNvSpPr>
          <p:nvPr>
            <p:ph type="title"/>
          </p:nvPr>
        </p:nvSpPr>
        <p:spPr>
          <a:xfrm>
            <a:off x="457200" y="457200"/>
            <a:ext cx="8686800" cy="1252728"/>
          </a:xfrm>
        </p:spPr>
        <p:txBody>
          <a:bodyPr>
            <a:normAutofit fontScale="90000"/>
          </a:bodyPr>
          <a:lstStyle/>
          <a:p>
            <a:r>
              <a:rPr lang="en-PH" dirty="0">
                <a:solidFill>
                  <a:schemeClr val="tx1"/>
                </a:solidFill>
              </a:rPr>
              <a:t>WASTE SOURCE MANAGEMENT, INTERVENTIONS AND </a:t>
            </a:r>
            <a:br>
              <a:rPr lang="en-PH" dirty="0">
                <a:solidFill>
                  <a:schemeClr val="tx1"/>
                </a:solidFill>
              </a:rPr>
            </a:br>
            <a:r>
              <a:rPr lang="en-PH" dirty="0">
                <a:solidFill>
                  <a:schemeClr val="tx1"/>
                </a:solidFill>
              </a:rPr>
              <a:t>APPROACHES</a:t>
            </a:r>
            <a:endParaRPr lang="en-PH" dirty="0"/>
          </a:p>
        </p:txBody>
      </p:sp>
      <p:pic>
        <p:nvPicPr>
          <p:cNvPr id="8" name="Picture 14" descr="gena-with-seal"/>
          <p:cNvPicPr>
            <a:picLocks noChangeAspect="1" noChangeArrowheads="1"/>
          </p:cNvPicPr>
          <p:nvPr/>
        </p:nvPicPr>
        <p:blipFill>
          <a:blip r:embed="rId2"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7"/>
          <p:cNvSpPr>
            <a:spLocks noGrp="1"/>
          </p:cNvSpPr>
          <p:nvPr>
            <p:ph type="ftr" sz="quarter" idx="11"/>
          </p:nvPr>
        </p:nvSpPr>
        <p:spPr>
          <a:xfrm>
            <a:off x="237698" y="6492875"/>
            <a:ext cx="7315200" cy="365125"/>
          </a:xfrm>
        </p:spPr>
        <p:txBody>
          <a:bodyPr/>
          <a:lstStyle/>
          <a:p>
            <a:pPr algn="l"/>
            <a:r>
              <a:rPr lang="en-PH" dirty="0" smtClean="0">
                <a:solidFill>
                  <a:prstClr val="black">
                    <a:tint val="75000"/>
                  </a:prstClr>
                </a:solidFill>
              </a:rPr>
              <a:t>Phil Ecology Systems Corp - Management Committee Conference - RMD V2-08252016</a:t>
            </a:r>
            <a:endParaRPr lang="en-PH" dirty="0">
              <a:solidFill>
                <a:prstClr val="black">
                  <a:tint val="75000"/>
                </a:prstClr>
              </a:solidFill>
            </a:endParaRPr>
          </a:p>
        </p:txBody>
      </p:sp>
      <p:sp>
        <p:nvSpPr>
          <p:cNvPr id="11" name="TextBox 10"/>
          <p:cNvSpPr txBox="1"/>
          <p:nvPr/>
        </p:nvSpPr>
        <p:spPr>
          <a:xfrm>
            <a:off x="2729655" y="5965180"/>
            <a:ext cx="3579914" cy="461665"/>
          </a:xfrm>
          <a:prstGeom prst="rect">
            <a:avLst/>
          </a:prstGeom>
          <a:noFill/>
        </p:spPr>
        <p:txBody>
          <a:bodyPr wrap="square" rtlCol="0">
            <a:spAutoFit/>
          </a:bodyPr>
          <a:lstStyle/>
          <a:p>
            <a:pPr algn="ctr"/>
            <a:r>
              <a:rPr lang="en-US" sz="1200" b="1" dirty="0" smtClean="0">
                <a:solidFill>
                  <a:prstClr val="black"/>
                </a:solidFill>
              </a:rPr>
              <a:t>ACTIVE CELL REAL TIME PHOTO AT NORTHEAST VIEW </a:t>
            </a:r>
            <a:endParaRPr lang="en-US" sz="1200" b="1" dirty="0" smtClean="0">
              <a:solidFill>
                <a:prstClr val="black"/>
              </a:solidFill>
            </a:endParaRPr>
          </a:p>
          <a:p>
            <a:pPr algn="ctr"/>
            <a:r>
              <a:rPr lang="en-US" sz="1200" dirty="0" smtClean="0">
                <a:solidFill>
                  <a:prstClr val="black"/>
                </a:solidFill>
              </a:rPr>
              <a:t>Photo Taken March 20, 2017</a:t>
            </a:r>
            <a:endParaRPr lang="en-US" sz="1200" dirty="0">
              <a:solidFill>
                <a:prstClr val="black"/>
              </a:solidFill>
            </a:endParaRPr>
          </a:p>
        </p:txBody>
      </p:sp>
      <p:pic>
        <p:nvPicPr>
          <p:cNvPr id="2" name="Picture 1"/>
          <p:cNvPicPr/>
          <p:nvPr/>
        </p:nvPicPr>
        <p:blipFill>
          <a:blip r:embed="rId1" cstate="email"/>
          <a:stretch>
            <a:fillRect/>
          </a:stretch>
        </p:blipFill>
        <p:spPr>
          <a:xfrm>
            <a:off x="381000" y="790574"/>
            <a:ext cx="8286750" cy="5108575"/>
          </a:xfrm>
          <a:prstGeom prst="rect">
            <a:avLst/>
          </a:prstGeom>
        </p:spPr>
      </p:pic>
      <p:sp>
        <p:nvSpPr>
          <p:cNvPr id="5" name="Title 1"/>
          <p:cNvSpPr>
            <a:spLocks noGrp="1"/>
          </p:cNvSpPr>
          <p:nvPr>
            <p:ph type="title"/>
          </p:nvPr>
        </p:nvSpPr>
        <p:spPr>
          <a:xfrm>
            <a:off x="436542" y="457201"/>
            <a:ext cx="8385175" cy="762000"/>
          </a:xfrm>
        </p:spPr>
        <p:txBody>
          <a:bodyPr>
            <a:noAutofit/>
          </a:bodyPr>
          <a:lstStyle/>
          <a:p>
            <a:pPr algn="l"/>
            <a:r>
              <a:rPr lang="en-PH" sz="4000" dirty="0" smtClean="0">
                <a:solidFill>
                  <a:schemeClr val="tx1"/>
                </a:solidFill>
              </a:rPr>
              <a:t>GSC SANITARY LANDFILL FACILITY </a:t>
            </a:r>
            <a:br>
              <a:rPr lang="en-PH" sz="4000" dirty="0" smtClean="0">
                <a:solidFill>
                  <a:schemeClr val="tx1"/>
                </a:solidFill>
              </a:rPr>
            </a:br>
            <a:endParaRPr lang="en-PH" sz="4000" dirty="0">
              <a:solidFill>
                <a:schemeClr val="tx1"/>
              </a:solidFill>
            </a:endParaRPr>
          </a:p>
        </p:txBody>
      </p:sp>
      <p:pic>
        <p:nvPicPr>
          <p:cNvPr id="6" name="Picture 14" descr="gena-with-seal"/>
          <p:cNvPicPr>
            <a:picLocks noChangeAspect="1" noChangeArrowheads="1"/>
          </p:cNvPicPr>
          <p:nvPr/>
        </p:nvPicPr>
        <p:blipFill>
          <a:blip r:embed="rId2"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DCIM\845___08\IMG_1076.JPG"/>
          <p:cNvPicPr/>
          <p:nvPr/>
        </p:nvPicPr>
        <p:blipFill>
          <a:blip r:embed="rId1" cstate="email"/>
          <a:srcRect/>
          <a:stretch>
            <a:fillRect/>
          </a:stretch>
        </p:blipFill>
        <p:spPr bwMode="auto">
          <a:xfrm>
            <a:off x="304800" y="1027215"/>
            <a:ext cx="8458200" cy="5579423"/>
          </a:xfrm>
          <a:prstGeom prst="rect">
            <a:avLst/>
          </a:prstGeom>
          <a:noFill/>
          <a:ln>
            <a:noFill/>
          </a:ln>
        </p:spPr>
      </p:pic>
      <p:graphicFrame>
        <p:nvGraphicFramePr>
          <p:cNvPr id="7" name="Table 6"/>
          <p:cNvGraphicFramePr>
            <a:graphicFrameLocks noGrp="1"/>
          </p:cNvGraphicFramePr>
          <p:nvPr/>
        </p:nvGraphicFramePr>
        <p:xfrm>
          <a:off x="323809" y="228601"/>
          <a:ext cx="8458200" cy="6152970"/>
        </p:xfrm>
        <a:graphic>
          <a:graphicData uri="http://schemas.openxmlformats.org/drawingml/2006/table">
            <a:tbl>
              <a:tblPr firstRow="1" bandRow="1">
                <a:tableStyleId>{5C22544A-7EE6-4342-B048-85BDC9FD1C3A}</a:tableStyleId>
              </a:tblPr>
              <a:tblGrid>
                <a:gridCol w="2961465"/>
                <a:gridCol w="1480732"/>
                <a:gridCol w="1577603"/>
                <a:gridCol w="2438400"/>
              </a:tblGrid>
              <a:tr h="612958">
                <a:tc gridSpan="4">
                  <a:txBody>
                    <a:bodyPr/>
                    <a:lstStyle/>
                    <a:p>
                      <a:pPr algn="ctr"/>
                      <a:r>
                        <a:rPr lang="en-PH" dirty="0" smtClean="0"/>
                        <a:t>WASTE</a:t>
                      </a:r>
                      <a:r>
                        <a:rPr lang="en-PH" baseline="0" dirty="0" smtClean="0"/>
                        <a:t> DISPOSAL @ SLF</a:t>
                      </a:r>
                      <a:r>
                        <a:rPr lang="en-PH" dirty="0" smtClean="0"/>
                        <a:t> (JANUARY TO NOVEMBER 2017</a:t>
                      </a:r>
                      <a:r>
                        <a:rPr lang="en-PH" baseline="0" dirty="0" smtClean="0"/>
                        <a:t>)</a:t>
                      </a:r>
                      <a:endParaRPr lang="en-PH" dirty="0"/>
                    </a:p>
                  </a:txBody>
                  <a:tcPr/>
                </a:tc>
                <a:tc hMerge="1">
                  <a:tcPr/>
                </a:tc>
                <a:tc hMerge="1">
                  <a:tcPr/>
                </a:tc>
                <a:tc hMerge="1">
                  <a:tcPr/>
                </a:tc>
              </a:tr>
              <a:tr h="665497">
                <a:tc>
                  <a:txBody>
                    <a:bodyPr/>
                    <a:lstStyle/>
                    <a:p>
                      <a:pPr algn="ctr"/>
                      <a:r>
                        <a:rPr lang="en-PH" sz="1400" dirty="0" smtClean="0"/>
                        <a:t>AVERAGE WASTE</a:t>
                      </a:r>
                      <a:r>
                        <a:rPr lang="en-PH" sz="1400" baseline="0" dirty="0" smtClean="0"/>
                        <a:t> DISPOSAL @ SLF</a:t>
                      </a:r>
                      <a:endParaRPr lang="en-PH" sz="1400" dirty="0"/>
                    </a:p>
                  </a:txBody>
                  <a:tcPr/>
                </a:tc>
                <a:tc gridSpan="2">
                  <a:txBody>
                    <a:bodyPr/>
                    <a:lstStyle/>
                    <a:p>
                      <a:pPr algn="ctr"/>
                      <a:r>
                        <a:rPr lang="en-PH" sz="1600" dirty="0" smtClean="0"/>
                        <a:t>89.00 TONS PER DAY</a:t>
                      </a:r>
                      <a:endParaRPr lang="en-PH" sz="1600" dirty="0"/>
                    </a:p>
                  </a:txBody>
                  <a:tcPr/>
                </a:tc>
                <a:tc hMerge="1">
                  <a:tcPr/>
                </a:tc>
                <a:tc>
                  <a:txBody>
                    <a:bodyPr/>
                    <a:lstStyle/>
                    <a:p>
                      <a:pPr algn="ctr"/>
                      <a:r>
                        <a:rPr lang="en-PH" sz="1600" dirty="0" smtClean="0"/>
                        <a:t>Current management interventions</a:t>
                      </a:r>
                      <a:endParaRPr lang="en-PH" sz="1600" dirty="0"/>
                    </a:p>
                  </a:txBody>
                  <a:tcPr/>
                </a:tc>
              </a:tr>
              <a:tr h="612958">
                <a:tc>
                  <a:txBody>
                    <a:bodyPr/>
                    <a:lstStyle/>
                    <a:p>
                      <a:pPr algn="ctr"/>
                      <a:r>
                        <a:rPr lang="en-PH" sz="1600" dirty="0" smtClean="0"/>
                        <a:t>plastic</a:t>
                      </a:r>
                      <a:endParaRPr lang="en-PH" sz="16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dirty="0" smtClean="0"/>
                        <a:t>51.25 %</a:t>
                      </a:r>
                      <a:endParaRPr lang="en-PH" sz="1600" dirty="0"/>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dirty="0" smtClean="0"/>
                        <a:t>45.61 tons</a:t>
                      </a:r>
                      <a:endParaRPr lang="en-PH" sz="1600" dirty="0"/>
                    </a:p>
                  </a:txBody>
                  <a:tcPr>
                    <a:solidFill>
                      <a:srgbClr val="FFC00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PH" sz="1600" dirty="0" smtClean="0"/>
                    </a:p>
                    <a:p>
                      <a:pPr marL="0" marR="0" indent="0" algn="ctr" defTabSz="914400" rtl="0" eaLnBrk="1" fontAlgn="auto" latinLnBrk="0" hangingPunct="1">
                        <a:lnSpc>
                          <a:spcPct val="100000"/>
                        </a:lnSpc>
                        <a:spcBef>
                          <a:spcPts val="0"/>
                        </a:spcBef>
                        <a:spcAft>
                          <a:spcPts val="0"/>
                        </a:spcAft>
                        <a:buClrTx/>
                        <a:buSzTx/>
                        <a:buFontTx/>
                        <a:buNone/>
                        <a:defRPr/>
                      </a:pPr>
                      <a:r>
                        <a:rPr lang="en-PH" sz="1600" dirty="0" smtClean="0"/>
                        <a:t>Waste sorting @ a rate of 0.1365 tons per day (0.19%)</a:t>
                      </a:r>
                      <a:endParaRPr lang="en-PH" sz="1600" dirty="0"/>
                    </a:p>
                  </a:txBody>
                  <a:tcPr>
                    <a:solidFill>
                      <a:srgbClr val="FFC000"/>
                    </a:solidFill>
                  </a:tcPr>
                </a:tc>
              </a:tr>
              <a:tr h="612958">
                <a:tc>
                  <a:txBody>
                    <a:bodyPr/>
                    <a:lstStyle/>
                    <a:p>
                      <a:pPr algn="ctr"/>
                      <a:r>
                        <a:rPr lang="en-PH" sz="1600" dirty="0" smtClean="0"/>
                        <a:t>papers</a:t>
                      </a:r>
                      <a:endParaRPr lang="en-PH" sz="1600" dirty="0"/>
                    </a:p>
                  </a:txBody>
                  <a:tcPr/>
                </a:tc>
                <a:tc>
                  <a:txBody>
                    <a:bodyPr/>
                    <a:lstStyle/>
                    <a:p>
                      <a:pPr algn="ctr"/>
                      <a:r>
                        <a:rPr lang="en-PH" sz="1600" dirty="0" smtClean="0"/>
                        <a:t>28.53%</a:t>
                      </a:r>
                      <a:endParaRPr lang="en-PH" sz="1600" dirty="0"/>
                    </a:p>
                  </a:txBody>
                  <a:tcPr/>
                </a:tc>
                <a:tc>
                  <a:txBody>
                    <a:bodyPr/>
                    <a:lstStyle/>
                    <a:p>
                      <a:pPr algn="ctr"/>
                      <a:r>
                        <a:rPr lang="en-PH" sz="1600" dirty="0" smtClean="0"/>
                        <a:t>25.39 tons</a:t>
                      </a:r>
                      <a:endParaRPr lang="en-PH" sz="1600" dirty="0"/>
                    </a:p>
                  </a:txBody>
                  <a:tcPr/>
                </a:tc>
                <a:tc vMerge="1">
                  <a:tcPr/>
                </a:tc>
              </a:tr>
              <a:tr h="675723">
                <a:tc>
                  <a:txBody>
                    <a:bodyPr/>
                    <a:lstStyle/>
                    <a:p>
                      <a:pPr algn="ctr"/>
                      <a:r>
                        <a:rPr lang="en-PH" sz="1600" dirty="0" smtClean="0"/>
                        <a:t>Yard waste</a:t>
                      </a:r>
                      <a:endParaRPr lang="en-PH" sz="1600" dirty="0"/>
                    </a:p>
                  </a:txBody>
                  <a:tcPr>
                    <a:solidFill>
                      <a:srgbClr val="FFFF00"/>
                    </a:solidFill>
                  </a:tcPr>
                </a:tc>
                <a:tc>
                  <a:txBody>
                    <a:bodyPr/>
                    <a:lstStyle/>
                    <a:p>
                      <a:pPr algn="ctr"/>
                      <a:r>
                        <a:rPr lang="en-PH" sz="1600" dirty="0" smtClean="0"/>
                        <a:t>11.83%</a:t>
                      </a:r>
                      <a:endParaRPr lang="en-PH" sz="1600" dirty="0"/>
                    </a:p>
                  </a:txBody>
                  <a:tcPr>
                    <a:solidFill>
                      <a:srgbClr val="FFFF00"/>
                    </a:solidFill>
                  </a:tcPr>
                </a:tc>
                <a:tc>
                  <a:txBody>
                    <a:bodyPr/>
                    <a:lstStyle/>
                    <a:p>
                      <a:pPr algn="ctr"/>
                      <a:r>
                        <a:rPr lang="en-PH" sz="1600" dirty="0" smtClean="0"/>
                        <a:t>10.52 tons</a:t>
                      </a:r>
                      <a:endParaRPr lang="en-PH" sz="1600" dirty="0"/>
                    </a:p>
                  </a:txBody>
                  <a:tcPr>
                    <a:solidFill>
                      <a:srgbClr val="FFFF00"/>
                    </a:solidFill>
                  </a:tcPr>
                </a:tc>
                <a:tc rowSpan="2">
                  <a:txBody>
                    <a:bodyPr/>
                    <a:lstStyle/>
                    <a:p>
                      <a:pPr algn="ctr"/>
                      <a:r>
                        <a:rPr lang="en-PH" sz="1600" dirty="0" smtClean="0"/>
                        <a:t>Windrow composting</a:t>
                      </a:r>
                      <a:endParaRPr lang="en-PH" sz="1600" dirty="0" smtClean="0"/>
                    </a:p>
                    <a:p>
                      <a:pPr algn="ctr"/>
                      <a:r>
                        <a:rPr lang="en-PH" sz="1600" dirty="0" smtClean="0"/>
                        <a:t>(14.57%)</a:t>
                      </a:r>
                      <a:endParaRPr lang="en-PH" sz="1600" dirty="0"/>
                    </a:p>
                  </a:txBody>
                  <a:tcPr>
                    <a:solidFill>
                      <a:srgbClr val="FFFF00"/>
                    </a:solidFill>
                  </a:tcPr>
                </a:tc>
              </a:tr>
              <a:tr h="6757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PH" sz="1600" baseline="0" dirty="0" smtClean="0"/>
                        <a:t>kitchen waste</a:t>
                      </a:r>
                      <a:endParaRPr lang="en-PH" sz="1600" dirty="0" smtClean="0"/>
                    </a:p>
                    <a:p>
                      <a:pPr algn="ctr"/>
                      <a:endParaRPr lang="en-PH" sz="1600" dirty="0"/>
                    </a:p>
                  </a:txBody>
                  <a:tcPr>
                    <a:solidFill>
                      <a:srgbClr val="FFFF00"/>
                    </a:solidFill>
                  </a:tcPr>
                </a:tc>
                <a:tc>
                  <a:txBody>
                    <a:bodyPr/>
                    <a:lstStyle/>
                    <a:p>
                      <a:pPr algn="ctr"/>
                      <a:r>
                        <a:rPr lang="en-PH" sz="1600" dirty="0" smtClean="0"/>
                        <a:t>2.74%</a:t>
                      </a:r>
                      <a:endParaRPr lang="en-PH" sz="1600" dirty="0"/>
                    </a:p>
                  </a:txBody>
                  <a:tcPr>
                    <a:solidFill>
                      <a:srgbClr val="FFFF00"/>
                    </a:solidFill>
                  </a:tcPr>
                </a:tc>
                <a:tc>
                  <a:txBody>
                    <a:bodyPr/>
                    <a:lstStyle/>
                    <a:p>
                      <a:pPr algn="ctr"/>
                      <a:r>
                        <a:rPr lang="en-PH" sz="1600" dirty="0" smtClean="0"/>
                        <a:t>2.43 tons</a:t>
                      </a:r>
                      <a:endParaRPr lang="en-PH" sz="1600" dirty="0"/>
                    </a:p>
                  </a:txBody>
                  <a:tcPr>
                    <a:solidFill>
                      <a:srgbClr val="FFFF00"/>
                    </a:solidFill>
                  </a:tcPr>
                </a:tc>
                <a:tc vMerge="1">
                  <a:tcPr>
                    <a:solidFill>
                      <a:srgbClr val="FFFF00"/>
                    </a:solidFill>
                  </a:tcPr>
                </a:tc>
              </a:tr>
              <a:tr h="945707">
                <a:tc>
                  <a:txBody>
                    <a:bodyPr/>
                    <a:lstStyle/>
                    <a:p>
                      <a:pPr algn="ctr"/>
                      <a:r>
                        <a:rPr lang="en-PH" sz="1600" dirty="0" smtClean="0"/>
                        <a:t>Others (special waste, glass, metal, rubber and hazardous waste)</a:t>
                      </a:r>
                      <a:endParaRPr lang="en-PH" sz="1600" dirty="0"/>
                    </a:p>
                  </a:txBody>
                  <a:tcPr>
                    <a:solidFill>
                      <a:srgbClr val="FFFF00"/>
                    </a:solidFill>
                  </a:tcPr>
                </a:tc>
                <a:tc>
                  <a:txBody>
                    <a:bodyPr/>
                    <a:lstStyle/>
                    <a:p>
                      <a:pPr algn="ctr"/>
                      <a:r>
                        <a:rPr lang="en-PH" sz="1600" dirty="0" smtClean="0"/>
                        <a:t>5.65%</a:t>
                      </a:r>
                      <a:endParaRPr lang="en-PH" sz="1600" dirty="0"/>
                    </a:p>
                  </a:txBody>
                  <a:tcPr>
                    <a:solidFill>
                      <a:srgbClr val="FFFF00"/>
                    </a:solidFill>
                  </a:tcPr>
                </a:tc>
                <a:tc>
                  <a:txBody>
                    <a:bodyPr/>
                    <a:lstStyle/>
                    <a:p>
                      <a:pPr algn="ctr"/>
                      <a:r>
                        <a:rPr lang="en-PH" sz="1600" dirty="0" smtClean="0"/>
                        <a:t>5.02 tons</a:t>
                      </a:r>
                      <a:endParaRPr lang="en-PH" sz="1600" dirty="0"/>
                    </a:p>
                  </a:txBody>
                  <a:tcPr>
                    <a:solidFill>
                      <a:srgbClr val="FFFF00"/>
                    </a:solidFill>
                  </a:tcPr>
                </a:tc>
                <a:tc>
                  <a:txBody>
                    <a:bodyPr/>
                    <a:lstStyle/>
                    <a:p>
                      <a:pPr algn="ctr"/>
                      <a:r>
                        <a:rPr lang="en-PH" sz="1600" dirty="0" smtClean="0"/>
                        <a:t>Temporary</a:t>
                      </a:r>
                      <a:r>
                        <a:rPr lang="en-PH" sz="1600" baseline="0" dirty="0" smtClean="0"/>
                        <a:t> storage area (5.65%)</a:t>
                      </a:r>
                      <a:endParaRPr lang="en-PH" sz="1600" dirty="0"/>
                    </a:p>
                  </a:txBody>
                  <a:tcPr>
                    <a:solidFill>
                      <a:srgbClr val="FFFF00"/>
                    </a:solidFill>
                  </a:tcPr>
                </a:tc>
              </a:tr>
              <a:tr h="675723">
                <a:tc>
                  <a:txBody>
                    <a:bodyPr/>
                    <a:lstStyle/>
                    <a:p>
                      <a:pPr algn="ctr"/>
                      <a:endParaRPr lang="en-PH" sz="1600" dirty="0"/>
                    </a:p>
                  </a:txBody>
                  <a:tcPr>
                    <a:solidFill>
                      <a:schemeClr val="tx2">
                        <a:lumMod val="60000"/>
                        <a:lumOff val="40000"/>
                      </a:schemeClr>
                    </a:solidFill>
                  </a:tcPr>
                </a:tc>
                <a:tc>
                  <a:txBody>
                    <a:bodyPr/>
                    <a:lstStyle/>
                    <a:p>
                      <a:pPr algn="ctr"/>
                      <a:endParaRPr lang="en-PH" sz="1600" dirty="0"/>
                    </a:p>
                  </a:txBody>
                  <a:tcPr>
                    <a:solidFill>
                      <a:schemeClr val="tx2">
                        <a:lumMod val="60000"/>
                        <a:lumOff val="40000"/>
                      </a:schemeClr>
                    </a:solidFill>
                  </a:tcPr>
                </a:tc>
                <a:tc>
                  <a:txBody>
                    <a:bodyPr/>
                    <a:lstStyle/>
                    <a:p>
                      <a:pPr algn="ctr"/>
                      <a:r>
                        <a:rPr lang="en-PH" sz="1600" dirty="0" smtClean="0"/>
                        <a:t>89.0 tons</a:t>
                      </a:r>
                      <a:endParaRPr lang="en-PH" sz="1600" dirty="0"/>
                    </a:p>
                  </a:txBody>
                  <a:tcPr>
                    <a:solidFill>
                      <a:schemeClr val="tx2">
                        <a:lumMod val="60000"/>
                        <a:lumOff val="40000"/>
                      </a:schemeClr>
                    </a:solidFill>
                  </a:tcPr>
                </a:tc>
                <a:tc>
                  <a:txBody>
                    <a:bodyPr/>
                    <a:lstStyle/>
                    <a:p>
                      <a:pPr algn="ctr"/>
                      <a:endParaRPr lang="en-PH" sz="1600" dirty="0"/>
                    </a:p>
                  </a:txBody>
                  <a:tcPr>
                    <a:solidFill>
                      <a:schemeClr val="tx2">
                        <a:lumMod val="60000"/>
                        <a:lumOff val="40000"/>
                      </a:schemeClr>
                    </a:solidFill>
                  </a:tcPr>
                </a:tc>
              </a:tr>
              <a:tr h="675723">
                <a:tc>
                  <a:txBody>
                    <a:bodyPr/>
                    <a:lstStyle/>
                    <a:p>
                      <a:pPr algn="ctr"/>
                      <a:r>
                        <a:rPr lang="en-PH" sz="1600" dirty="0" smtClean="0"/>
                        <a:t>Total waste diverted</a:t>
                      </a:r>
                      <a:endParaRPr lang="en-PH" sz="1600" dirty="0"/>
                    </a:p>
                  </a:txBody>
                  <a:tcPr>
                    <a:solidFill>
                      <a:srgbClr val="FFFF00"/>
                    </a:solidFill>
                  </a:tcPr>
                </a:tc>
                <a:tc>
                  <a:txBody>
                    <a:bodyPr/>
                    <a:lstStyle/>
                    <a:p>
                      <a:pPr algn="ctr"/>
                      <a:endParaRPr lang="en-PH" sz="1600" dirty="0"/>
                    </a:p>
                  </a:txBody>
                  <a:tcPr>
                    <a:solidFill>
                      <a:srgbClr val="FFFF00"/>
                    </a:solidFill>
                  </a:tcPr>
                </a:tc>
                <a:tc>
                  <a:txBody>
                    <a:bodyPr/>
                    <a:lstStyle/>
                    <a:p>
                      <a:pPr algn="ctr"/>
                      <a:endParaRPr lang="en-PH" sz="1600" dirty="0"/>
                    </a:p>
                  </a:txBody>
                  <a:tcPr>
                    <a:solidFill>
                      <a:srgbClr val="FFFF00"/>
                    </a:solidFill>
                  </a:tcPr>
                </a:tc>
                <a:tc>
                  <a:txBody>
                    <a:bodyPr/>
                    <a:lstStyle/>
                    <a:p>
                      <a:pPr algn="ctr"/>
                      <a:r>
                        <a:rPr lang="en-PH" sz="1600" dirty="0" smtClean="0"/>
                        <a:t>14.41</a:t>
                      </a:r>
                      <a:r>
                        <a:rPr lang="en-PH" sz="1600" baseline="0" dirty="0" smtClean="0"/>
                        <a:t> tons (20.41%)</a:t>
                      </a:r>
                      <a:endParaRPr lang="en-PH" sz="1600" dirty="0"/>
                    </a:p>
                  </a:txBody>
                  <a:tcPr>
                    <a:solidFill>
                      <a:srgbClr val="FFFF00"/>
                    </a:solidFill>
                  </a:tcPr>
                </a:tc>
              </a:tr>
            </a:tbl>
          </a:graphicData>
        </a:graphic>
      </p:graphicFrame>
      <p:sp>
        <p:nvSpPr>
          <p:cNvPr id="2" name="Oval 1"/>
          <p:cNvSpPr/>
          <p:nvPr/>
        </p:nvSpPr>
        <p:spPr>
          <a:xfrm>
            <a:off x="6455435" y="5235038"/>
            <a:ext cx="2362200" cy="13716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8" name="Picture 14" descr="gena-with-seal"/>
          <p:cNvPicPr>
            <a:picLocks noChangeAspect="1" noChangeArrowheads="1"/>
          </p:cNvPicPr>
          <p:nvPr/>
        </p:nvPicPr>
        <p:blipFill>
          <a:blip r:embed="rId2"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28600" y="90488"/>
            <a:ext cx="8686799" cy="6615112"/>
          </a:xfrm>
          <a:prstGeom prst="rect">
            <a:avLst/>
          </a:prstGeom>
        </p:spPr>
      </p:pic>
      <p:sp>
        <p:nvSpPr>
          <p:cNvPr id="3" name="Title 1"/>
          <p:cNvSpPr txBox="1"/>
          <p:nvPr/>
        </p:nvSpPr>
        <p:spPr>
          <a:xfrm>
            <a:off x="838200" y="1752600"/>
            <a:ext cx="7620000" cy="2597727"/>
          </a:xfrm>
          <a:prstGeom prst="rect">
            <a:avLst/>
          </a:prstGeom>
          <a:solidFill>
            <a:schemeClr val="accent1">
              <a:alpha val="73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3200" dirty="0" smtClean="0">
                <a:solidFill>
                  <a:schemeClr val="bg1"/>
                </a:solidFill>
              </a:rPr>
              <a:t>DISPOSAL AVERAGE </a:t>
            </a:r>
            <a:endParaRPr lang="en-PH" sz="3200" dirty="0" smtClean="0">
              <a:solidFill>
                <a:schemeClr val="bg1"/>
              </a:solidFill>
            </a:endParaRPr>
          </a:p>
          <a:p>
            <a:r>
              <a:rPr lang="en-PH" sz="3200" dirty="0" smtClean="0">
                <a:solidFill>
                  <a:schemeClr val="bg1"/>
                </a:solidFill>
              </a:rPr>
              <a:t>92 TONS OF WASTE PER DAY AT SANITARY LANDFILL FACILITY</a:t>
            </a:r>
            <a:endParaRPr lang="en-PH" sz="3200" dirty="0" smtClean="0">
              <a:solidFill>
                <a:schemeClr val="bg1"/>
              </a:solidFill>
            </a:endParaRPr>
          </a:p>
          <a:p>
            <a:r>
              <a:rPr lang="en-PH" sz="2000" dirty="0" smtClean="0">
                <a:solidFill>
                  <a:schemeClr val="bg1"/>
                </a:solidFill>
              </a:rPr>
              <a:t>(JANUARY TO JUNE, 2018)</a:t>
            </a:r>
            <a:endParaRPr lang="en-PH" sz="20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8534400" cy="3581400"/>
          </a:xfrm>
        </p:spPr>
        <p:txBody>
          <a:bodyPr>
            <a:noAutofit/>
          </a:bodyPr>
          <a:lstStyle/>
          <a:p>
            <a:pPr marL="0" indent="0">
              <a:buNone/>
            </a:pPr>
            <a:endParaRPr lang="en-PH" sz="2800" dirty="0" smtClean="0"/>
          </a:p>
          <a:p>
            <a:r>
              <a:rPr lang="en-PH" sz="2800" dirty="0" smtClean="0"/>
              <a:t>In 2017 - GENSAN IS A RECIPIENT OF UNIDO’S </a:t>
            </a:r>
            <a:r>
              <a:rPr lang="en-PH" sz="2800" dirty="0"/>
              <a:t>Demonstration Project </a:t>
            </a:r>
            <a:r>
              <a:rPr lang="en-PH" sz="2800" dirty="0" smtClean="0"/>
              <a:t>on BAT/BEP </a:t>
            </a:r>
            <a:r>
              <a:rPr lang="en-PH" sz="2800" dirty="0"/>
              <a:t>in Open Burning Activities </a:t>
            </a:r>
            <a:r>
              <a:rPr lang="en-PH" sz="2800" dirty="0" smtClean="0"/>
              <a:t>in Response </a:t>
            </a:r>
            <a:r>
              <a:rPr lang="en-PH" sz="2800" dirty="0"/>
              <a:t>to the Stockholm Convention </a:t>
            </a:r>
            <a:r>
              <a:rPr lang="en-PH" sz="2800" dirty="0" smtClean="0"/>
              <a:t>on POPs. The establishment of the first large scale CENTRAL MATERIAL RECOVERY FACILITY (CMRF</a:t>
            </a:r>
            <a:endParaRPr lang="en-PH" sz="2800" dirty="0"/>
          </a:p>
        </p:txBody>
      </p:sp>
      <p:pic>
        <p:nvPicPr>
          <p:cNvPr id="5" name="Picture 4"/>
          <p:cNvPicPr>
            <a:picLocks noChangeAspect="1"/>
          </p:cNvPicPr>
          <p:nvPr/>
        </p:nvPicPr>
        <p:blipFill>
          <a:blip r:embed="rId1" cstate="email"/>
          <a:stretch>
            <a:fillRect/>
          </a:stretch>
        </p:blipFill>
        <p:spPr>
          <a:xfrm>
            <a:off x="6705600" y="4721020"/>
            <a:ext cx="1234798" cy="1168424"/>
          </a:xfrm>
          <a:prstGeom prst="rect">
            <a:avLst/>
          </a:prstGeom>
        </p:spPr>
      </p:pic>
      <p:pic>
        <p:nvPicPr>
          <p:cNvPr id="6" name="Picture 5"/>
          <p:cNvPicPr>
            <a:picLocks noChangeAspect="1"/>
          </p:cNvPicPr>
          <p:nvPr/>
        </p:nvPicPr>
        <p:blipFill>
          <a:blip r:embed="rId2" cstate="email"/>
          <a:stretch>
            <a:fillRect/>
          </a:stretch>
        </p:blipFill>
        <p:spPr>
          <a:xfrm>
            <a:off x="7848600" y="4721020"/>
            <a:ext cx="1219200" cy="12225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543800" cy="707886"/>
          </a:xfrm>
          <a:prstGeom prst="rect">
            <a:avLst/>
          </a:prstGeom>
          <a:noFill/>
        </p:spPr>
        <p:txBody>
          <a:bodyPr wrap="square" rtlCol="0">
            <a:spAutoFit/>
          </a:bodyPr>
          <a:lstStyle/>
          <a:p>
            <a:pPr algn="ctr"/>
            <a:r>
              <a:rPr lang="en-US" sz="4000" b="1" dirty="0" smtClean="0"/>
              <a:t>UNIDO INTERVENTION</a:t>
            </a:r>
            <a:endParaRPr lang="en-US" sz="4000" b="1" dirty="0"/>
          </a:p>
        </p:txBody>
      </p:sp>
      <p:pic>
        <p:nvPicPr>
          <p:cNvPr id="4" name="Picture 3"/>
          <p:cNvPicPr>
            <a:picLocks noChangeAspect="1"/>
          </p:cNvPicPr>
          <p:nvPr/>
        </p:nvPicPr>
        <p:blipFill>
          <a:blip r:embed="rId1" cstate="email"/>
          <a:stretch>
            <a:fillRect/>
          </a:stretch>
        </p:blipFill>
        <p:spPr>
          <a:xfrm>
            <a:off x="3518272" y="2000071"/>
            <a:ext cx="2120528" cy="2063953"/>
          </a:xfrm>
          <a:prstGeom prst="rect">
            <a:avLst/>
          </a:prstGeom>
        </p:spPr>
      </p:pic>
      <p:pic>
        <p:nvPicPr>
          <p:cNvPr id="5" name="Picture 4"/>
          <p:cNvPicPr>
            <a:picLocks noChangeAspect="1"/>
          </p:cNvPicPr>
          <p:nvPr/>
        </p:nvPicPr>
        <p:blipFill>
          <a:blip r:embed="rId2" cstate="email"/>
          <a:stretch>
            <a:fillRect/>
          </a:stretch>
        </p:blipFill>
        <p:spPr>
          <a:xfrm>
            <a:off x="5638800" y="1905000"/>
            <a:ext cx="2231422" cy="2237609"/>
          </a:xfrm>
          <a:prstGeom prst="rect">
            <a:avLst/>
          </a:prstGeom>
        </p:spPr>
      </p:pic>
      <p:pic>
        <p:nvPicPr>
          <p:cNvPr id="7" name="Picture 6"/>
          <p:cNvPicPr>
            <a:picLocks noChangeAspect="1"/>
          </p:cNvPicPr>
          <p:nvPr/>
        </p:nvPicPr>
        <p:blipFill>
          <a:blip r:embed="rId3" cstate="email"/>
          <a:stretch>
            <a:fillRect/>
          </a:stretch>
        </p:blipFill>
        <p:spPr>
          <a:xfrm>
            <a:off x="1143000" y="1752600"/>
            <a:ext cx="2362200" cy="2235224"/>
          </a:xfrm>
          <a:prstGeom prst="rect">
            <a:avLst/>
          </a:prstGeom>
        </p:spPr>
      </p:pic>
      <p:sp>
        <p:nvSpPr>
          <p:cNvPr id="6" name="Text Box 4"/>
          <p:cNvSpPr txBox="1">
            <a:spLocks noChangeArrowheads="1"/>
          </p:cNvSpPr>
          <p:nvPr/>
        </p:nvSpPr>
        <p:spPr bwMode="auto">
          <a:xfrm>
            <a:off x="459961" y="3962400"/>
            <a:ext cx="8224077" cy="3046988"/>
          </a:xfrm>
          <a:prstGeom prst="rect">
            <a:avLst/>
          </a:prstGeom>
          <a:noFill/>
          <a:ln w="9525">
            <a:noFill/>
            <a:miter lim="800000"/>
          </a:ln>
          <a:effectLst/>
        </p:spPr>
        <p:txBody>
          <a:bodyPr wrap="square">
            <a:spAutoFit/>
          </a:bodyPr>
          <a:lstStyle/>
          <a:p>
            <a:pPr algn="ctr" fontAlgn="auto">
              <a:spcBef>
                <a:spcPts val="0"/>
              </a:spcBef>
              <a:spcAft>
                <a:spcPts val="0"/>
              </a:spcAft>
              <a:defRPr/>
            </a:pPr>
            <a:r>
              <a:rPr lang="en-US" sz="3200" b="1" dirty="0" smtClean="0">
                <a:solidFill>
                  <a:srgbClr val="5B9BD5"/>
                </a:solidFill>
                <a:latin typeface="Arial Black" panose="020B0A04020102020204"/>
                <a:ea typeface="Arial Unicode MS" pitchFamily="34" charset="-128"/>
                <a:cs typeface="Arial Black" panose="020B0A04020102020204"/>
              </a:rPr>
              <a:t>DEMONSTRATION of Best Available Techniques (BATs) and Best Environmental Practices (BEPs) in Open Burning Activities in response to the Stockholm Conference on POPs</a:t>
            </a:r>
            <a:endParaRPr lang="it-IT" sz="3200" dirty="0">
              <a:solidFill>
                <a:srgbClr val="5B9BD5"/>
              </a:solidFill>
              <a:latin typeface="Arial Black" panose="020B0A04020102020204"/>
              <a:ea typeface="Arial Unicode MS" pitchFamily="34" charset="-128"/>
              <a:cs typeface="Arial Black" panose="020B0A04020102020204"/>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143000"/>
            <a:ext cx="6629400" cy="3048000"/>
          </a:xfrm>
        </p:spPr>
        <p:txBody>
          <a:bodyPr>
            <a:noAutofit/>
          </a:bodyPr>
          <a:lstStyle/>
          <a:p>
            <a:r>
              <a:rPr lang="en-PH" sz="3600" b="1" dirty="0" smtClean="0"/>
              <a:t>WELCOME TO</a:t>
            </a:r>
            <a:endParaRPr lang="en-PH" sz="3600" b="1" dirty="0" smtClean="0"/>
          </a:p>
          <a:p>
            <a:r>
              <a:rPr lang="en-PH" sz="3600" b="1" dirty="0" smtClean="0"/>
              <a:t>GENERAL SANTOS CITY-</a:t>
            </a:r>
            <a:endParaRPr lang="en-PH" sz="3600" b="1" dirty="0" smtClean="0"/>
          </a:p>
          <a:p>
            <a:r>
              <a:rPr lang="en-PH" sz="2800" dirty="0" smtClean="0"/>
              <a:t>TUNA CAPITAL, CITY OF CHAMPIONS,</a:t>
            </a:r>
            <a:endParaRPr lang="en-PH" sz="2800" dirty="0" smtClean="0"/>
          </a:p>
          <a:p>
            <a:r>
              <a:rPr lang="en-PH" sz="2800" dirty="0" smtClean="0"/>
              <a:t> CITY OF OPPORTUNITIES</a:t>
            </a:r>
            <a:endParaRPr lang="en-PH" sz="2800" dirty="0"/>
          </a:p>
        </p:txBody>
      </p:sp>
      <p:pic>
        <p:nvPicPr>
          <p:cNvPr id="5" name="Picture 14" descr="gena-with-seal"/>
          <p:cNvPicPr>
            <a:picLocks noChangeAspect="1" noChangeArrowheads="1"/>
          </p:cNvPicPr>
          <p:nvPr/>
        </p:nvPicPr>
        <p:blipFill>
          <a:blip r:embed="rId1" cstate="email"/>
          <a:srcRect/>
          <a:stretch>
            <a:fillRect/>
          </a:stretch>
        </p:blipFill>
        <p:spPr bwMode="auto">
          <a:xfrm>
            <a:off x="6059384" y="381000"/>
            <a:ext cx="30480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28600" y="4191000"/>
            <a:ext cx="8686801" cy="2590800"/>
            <a:chOff x="228600" y="5181598"/>
            <a:chExt cx="8686801" cy="1629210"/>
          </a:xfrm>
        </p:grpSpPr>
        <p:pic>
          <p:nvPicPr>
            <p:cNvPr id="4" name="Picture 5"/>
            <p:cNvPicPr>
              <a:picLocks noChangeAspect="1" noChangeArrowheads="1"/>
            </p:cNvPicPr>
            <p:nvPr/>
          </p:nvPicPr>
          <p:blipFill>
            <a:blip r:embed="rId2" cstate="email"/>
            <a:srcRect/>
            <a:stretch>
              <a:fillRect/>
            </a:stretch>
          </p:blipFill>
          <p:spPr bwMode="auto">
            <a:xfrm>
              <a:off x="228600" y="5181600"/>
              <a:ext cx="2133600" cy="162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cstate="email"/>
            <a:srcRect/>
            <a:stretch>
              <a:fillRect/>
            </a:stretch>
          </p:blipFill>
          <p:spPr bwMode="auto">
            <a:xfrm>
              <a:off x="4655127" y="5181599"/>
              <a:ext cx="2202873" cy="161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4" cstate="email"/>
            <a:srcRect/>
            <a:stretch>
              <a:fillRect/>
            </a:stretch>
          </p:blipFill>
          <p:spPr bwMode="auto">
            <a:xfrm>
              <a:off x="2362200" y="5181600"/>
              <a:ext cx="2286000" cy="162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5" cstate="email"/>
            <a:srcRect/>
            <a:stretch>
              <a:fillRect/>
            </a:stretch>
          </p:blipFill>
          <p:spPr bwMode="auto">
            <a:xfrm>
              <a:off x="6858001" y="5181598"/>
              <a:ext cx="2057400" cy="15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0614" y="1295400"/>
            <a:ext cx="8065647" cy="830997"/>
          </a:xfrm>
          <a:prstGeom prst="rect">
            <a:avLst/>
          </a:prstGeom>
          <a:noFill/>
        </p:spPr>
        <p:txBody>
          <a:bodyPr wrap="square" rtlCol="0">
            <a:spAutoFit/>
          </a:bodyPr>
          <a:lstStyle/>
          <a:p>
            <a:pPr marL="342900" indent="-342900" algn="l">
              <a:buFont typeface="Arial" panose="020B0604020202020204"/>
              <a:buChar char="•"/>
            </a:pPr>
            <a:r>
              <a:rPr lang="en-US" sz="2400" b="1" dirty="0" smtClean="0"/>
              <a:t>On going construction of a Mechanized Central Materials Recovery Facility in General Santos City </a:t>
            </a:r>
            <a:endParaRPr lang="en-US" sz="2400" b="1" dirty="0"/>
          </a:p>
        </p:txBody>
      </p:sp>
      <p:pic>
        <p:nvPicPr>
          <p:cNvPr id="9" name="Picture 8"/>
          <p:cNvPicPr>
            <a:picLocks noGrp="1" noChangeAspect="1"/>
          </p:cNvPicPr>
          <p:nvPr isPhoto="1"/>
        </p:nvPicPr>
        <p:blipFill>
          <a:blip r:embed="rId1" cstate="email"/>
          <a:stretch>
            <a:fillRect/>
          </a:stretch>
        </p:blipFill>
        <p:spPr>
          <a:xfrm>
            <a:off x="3810000" y="2133600"/>
            <a:ext cx="2084492" cy="1563369"/>
          </a:xfrm>
          <a:prstGeom prst="rect">
            <a:avLst/>
          </a:prstGeom>
          <a:ln>
            <a:noFill/>
          </a:ln>
          <a:effectLst>
            <a:softEdge rad="112500"/>
          </a:effectLst>
        </p:spPr>
      </p:pic>
      <p:pic>
        <p:nvPicPr>
          <p:cNvPr id="10" name="Picture 9"/>
          <p:cNvPicPr>
            <a:picLocks noGrp="1" noChangeAspect="1"/>
          </p:cNvPicPr>
          <p:nvPr isPhoto="1"/>
        </p:nvPicPr>
        <p:blipFill>
          <a:blip r:embed="rId2" cstate="email"/>
          <a:stretch>
            <a:fillRect/>
          </a:stretch>
        </p:blipFill>
        <p:spPr>
          <a:xfrm>
            <a:off x="1066800" y="2209800"/>
            <a:ext cx="2058238" cy="1543678"/>
          </a:xfrm>
          <a:prstGeom prst="rect">
            <a:avLst/>
          </a:prstGeom>
          <a:ln>
            <a:noFill/>
          </a:ln>
          <a:effectLst>
            <a:softEdge rad="112500"/>
          </a:effectLst>
        </p:spPr>
      </p:pic>
      <p:pic>
        <p:nvPicPr>
          <p:cNvPr id="11" name="Picture 10"/>
          <p:cNvPicPr>
            <a:picLocks noGrp="1" noChangeAspect="1"/>
          </p:cNvPicPr>
          <p:nvPr isPhoto="1"/>
        </p:nvPicPr>
        <p:blipFill>
          <a:blip r:embed="rId3" cstate="email"/>
          <a:stretch>
            <a:fillRect/>
          </a:stretch>
        </p:blipFill>
        <p:spPr>
          <a:xfrm>
            <a:off x="6172200" y="2133600"/>
            <a:ext cx="2096343" cy="1572257"/>
          </a:xfrm>
          <a:prstGeom prst="rect">
            <a:avLst/>
          </a:prstGeom>
          <a:ln>
            <a:noFill/>
          </a:ln>
          <a:effectLst>
            <a:softEdge rad="112500"/>
          </a:effectLst>
        </p:spPr>
      </p:pic>
      <p:sp>
        <p:nvSpPr>
          <p:cNvPr id="12" name="TextBox 11"/>
          <p:cNvSpPr txBox="1"/>
          <p:nvPr/>
        </p:nvSpPr>
        <p:spPr>
          <a:xfrm>
            <a:off x="1330694" y="4074994"/>
            <a:ext cx="3182031" cy="400110"/>
          </a:xfrm>
          <a:prstGeom prst="rect">
            <a:avLst/>
          </a:prstGeom>
          <a:noFill/>
        </p:spPr>
        <p:txBody>
          <a:bodyPr wrap="none" rtlCol="0">
            <a:spAutoFit/>
          </a:bodyPr>
          <a:lstStyle/>
          <a:p>
            <a:r>
              <a:rPr lang="en-US" sz="2000" dirty="0" smtClean="0"/>
              <a:t>Groundbreaking Ceremonies</a:t>
            </a:r>
            <a:endParaRPr lang="en-US" sz="2000" dirty="0"/>
          </a:p>
        </p:txBody>
      </p:sp>
      <p:pic>
        <p:nvPicPr>
          <p:cNvPr id="14" name="Picture 13">
            <a:hlinkClick r:id="rId4" action="ppaction://hlinkfile"/>
          </p:cNvPr>
          <p:cNvPicPr>
            <a:picLocks noGrp="1" noChangeAspect="1"/>
          </p:cNvPicPr>
          <p:nvPr isPhoto="1"/>
        </p:nvPicPr>
        <p:blipFill rotWithShape="1">
          <a:blip r:embed="rId5" cstate="email"/>
          <a:srcRect/>
          <a:stretch>
            <a:fillRect/>
          </a:stretch>
        </p:blipFill>
        <p:spPr>
          <a:xfrm>
            <a:off x="543180" y="3610680"/>
            <a:ext cx="8379174" cy="2790120"/>
          </a:xfrm>
          <a:prstGeom prst="rect">
            <a:avLst/>
          </a:prstGeom>
          <a:ln>
            <a:noFill/>
          </a:ln>
          <a:effectLst>
            <a:softEdge rad="112500"/>
          </a:effectLst>
        </p:spPr>
      </p:pic>
      <p:pic>
        <p:nvPicPr>
          <p:cNvPr id="17" name="Picture 16"/>
          <p:cNvPicPr>
            <a:picLocks noChangeAspect="1"/>
          </p:cNvPicPr>
          <p:nvPr/>
        </p:nvPicPr>
        <p:blipFill>
          <a:blip r:embed="rId6" cstate="email"/>
          <a:stretch>
            <a:fillRect/>
          </a:stretch>
        </p:blipFill>
        <p:spPr>
          <a:xfrm>
            <a:off x="152400" y="76200"/>
            <a:ext cx="885815" cy="838200"/>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667000"/>
            <a:ext cx="9281204" cy="1200328"/>
          </a:xfrm>
          <a:prstGeom prst="rect">
            <a:avLst/>
          </a:prstGeom>
          <a:noFill/>
        </p:spPr>
        <p:txBody>
          <a:bodyPr wrap="square" rtlCol="0">
            <a:spAutoFit/>
          </a:bodyPr>
          <a:lstStyle/>
          <a:p>
            <a:pPr marL="342900" indent="-342900" algn="l">
              <a:buFont typeface="Arial" panose="020B0604020202020204"/>
              <a:buChar char="•"/>
            </a:pPr>
            <a:r>
              <a:rPr lang="en-US" sz="2400" b="1" dirty="0" smtClean="0"/>
              <a:t>Fabrication of machines and on-going construction of the CMRF in General Santos City (expected to be complete and operational by the end of 2018)</a:t>
            </a:r>
            <a:endParaRPr lang="en-US" sz="2400" b="1" dirty="0"/>
          </a:p>
        </p:txBody>
      </p:sp>
      <p:pic>
        <p:nvPicPr>
          <p:cNvPr id="2" name="Picture 1" descr="CMRF GSC Pix Sep 4 2018 4.jpg"/>
          <p:cNvPicPr>
            <a:picLocks noChangeAspect="1"/>
          </p:cNvPicPr>
          <p:nvPr/>
        </p:nvPicPr>
        <p:blipFill>
          <a:blip r:embed="rId1" cstate="email"/>
          <a:stretch>
            <a:fillRect/>
          </a:stretch>
        </p:blipFill>
        <p:spPr>
          <a:xfrm>
            <a:off x="76200" y="304800"/>
            <a:ext cx="4211209" cy="2368805"/>
          </a:xfrm>
          <a:prstGeom prst="rect">
            <a:avLst/>
          </a:prstGeom>
          <a:ln>
            <a:noFill/>
          </a:ln>
          <a:effectLst>
            <a:softEdge rad="112500"/>
          </a:effectLst>
        </p:spPr>
      </p:pic>
      <p:pic>
        <p:nvPicPr>
          <p:cNvPr id="9" name="Picture 8" descr="CMRF GSC Pix Sep 4 2018 5.jpg"/>
          <p:cNvPicPr>
            <a:picLocks noChangeAspect="1"/>
          </p:cNvPicPr>
          <p:nvPr/>
        </p:nvPicPr>
        <p:blipFill rotWithShape="1">
          <a:blip r:embed="rId2" cstate="email"/>
          <a:srcRect/>
          <a:stretch>
            <a:fillRect/>
          </a:stretch>
        </p:blipFill>
        <p:spPr>
          <a:xfrm>
            <a:off x="15077" y="3741055"/>
            <a:ext cx="9144000" cy="3116945"/>
          </a:xfrm>
          <a:prstGeom prst="rect">
            <a:avLst/>
          </a:prstGeom>
          <a:ln>
            <a:noFill/>
          </a:ln>
          <a:effectLst>
            <a:softEdge rad="112500"/>
          </a:effectLst>
        </p:spPr>
      </p:pic>
      <p:pic>
        <p:nvPicPr>
          <p:cNvPr id="10" name="Picture 9" descr="CMRF GSC Pix Sep 4 3.jpg"/>
          <p:cNvPicPr>
            <a:picLocks noChangeAspect="1"/>
          </p:cNvPicPr>
          <p:nvPr/>
        </p:nvPicPr>
        <p:blipFill rotWithShape="1">
          <a:blip r:embed="rId3" cstate="email"/>
          <a:srcRect/>
          <a:stretch>
            <a:fillRect/>
          </a:stretch>
        </p:blipFill>
        <p:spPr>
          <a:xfrm>
            <a:off x="4141123" y="304800"/>
            <a:ext cx="5002877" cy="2368805"/>
          </a:xfrm>
          <a:prstGeom prst="rect">
            <a:avLst/>
          </a:prstGeom>
          <a:ln>
            <a:noFill/>
          </a:ln>
          <a:effectLst>
            <a:softEdge rad="112500"/>
          </a:effectLst>
        </p:spPr>
      </p:pic>
      <p:pic>
        <p:nvPicPr>
          <p:cNvPr id="7" name="Picture 6"/>
          <p:cNvPicPr>
            <a:picLocks noChangeAspect="1"/>
          </p:cNvPicPr>
          <p:nvPr/>
        </p:nvPicPr>
        <p:blipFill>
          <a:blip r:embed="rId4" cstate="email"/>
          <a:stretch>
            <a:fillRect/>
          </a:stretch>
        </p:blipFill>
        <p:spPr>
          <a:xfrm>
            <a:off x="152400" y="76200"/>
            <a:ext cx="885815" cy="838200"/>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Lst>
          </a:blip>
          <a:stretch>
            <a:fillRect/>
          </a:stretch>
        </p:blipFill>
        <p:spPr>
          <a:xfrm>
            <a:off x="0" y="38100"/>
            <a:ext cx="9144000" cy="5152203"/>
          </a:xfrm>
          <a:prstGeom prst="rect">
            <a:avLst/>
          </a:prstGeom>
          <a:ln>
            <a:noFill/>
          </a:ln>
          <a:effectLst>
            <a:softEdge rad="112500"/>
          </a:effectLst>
        </p:spPr>
      </p:pic>
      <p:sp>
        <p:nvSpPr>
          <p:cNvPr id="6" name="Rectangle 5"/>
          <p:cNvSpPr/>
          <p:nvPr/>
        </p:nvSpPr>
        <p:spPr>
          <a:xfrm>
            <a:off x="0" y="5257800"/>
            <a:ext cx="9144000" cy="1200328"/>
          </a:xfrm>
          <a:prstGeom prst="rect">
            <a:avLst/>
          </a:prstGeom>
        </p:spPr>
        <p:txBody>
          <a:bodyPr wrap="square">
            <a:spAutoFit/>
          </a:bodyPr>
          <a:lstStyle/>
          <a:p>
            <a:pPr algn="just"/>
            <a:r>
              <a:rPr lang="en-US" sz="2400" b="1" dirty="0"/>
              <a:t>“The CMRF, to be located in Barangay </a:t>
            </a:r>
            <a:r>
              <a:rPr lang="en-US" sz="2400" b="1" dirty="0" err="1"/>
              <a:t>Sinawal</a:t>
            </a:r>
            <a:r>
              <a:rPr lang="en-US" sz="2400" b="1" dirty="0"/>
              <a:t>, will be the Philippines’ </a:t>
            </a:r>
            <a:r>
              <a:rPr lang="en-US" sz="2400" b="1" dirty="0" smtClean="0"/>
              <a:t>first </a:t>
            </a:r>
            <a:r>
              <a:rPr lang="en-US" sz="2400" b="1" dirty="0"/>
              <a:t>large scale mechanized CMRF capable of processing up to 40 TPD of municipal solid waste,” </a:t>
            </a:r>
            <a:endParaRPr lang="en-US" sz="2400" b="1" dirty="0"/>
          </a:p>
        </p:txBody>
      </p:sp>
      <p:pic>
        <p:nvPicPr>
          <p:cNvPr id="8" name="Picture 7"/>
          <p:cNvPicPr>
            <a:picLocks noChangeAspect="1"/>
          </p:cNvPicPr>
          <p:nvPr/>
        </p:nvPicPr>
        <p:blipFill>
          <a:blip r:embed="rId3"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Lst>
          </a:blip>
          <a:stretch>
            <a:fillRect/>
          </a:stretch>
        </p:blipFill>
        <p:spPr>
          <a:xfrm>
            <a:off x="138811" y="228600"/>
            <a:ext cx="9081389" cy="5105400"/>
          </a:xfrm>
          <a:prstGeom prst="rect">
            <a:avLst/>
          </a:prstGeom>
          <a:ln>
            <a:noFill/>
          </a:ln>
          <a:effectLst>
            <a:softEdge rad="112500"/>
          </a:effectLst>
        </p:spPr>
      </p:pic>
      <p:sp>
        <p:nvSpPr>
          <p:cNvPr id="2" name="TextBox 1"/>
          <p:cNvSpPr txBox="1"/>
          <p:nvPr/>
        </p:nvSpPr>
        <p:spPr>
          <a:xfrm>
            <a:off x="0" y="4876800"/>
            <a:ext cx="9067800" cy="1938992"/>
          </a:xfrm>
          <a:prstGeom prst="rect">
            <a:avLst/>
          </a:prstGeom>
          <a:solidFill>
            <a:srgbClr val="FFFFFF"/>
          </a:solidFill>
        </p:spPr>
        <p:txBody>
          <a:bodyPr wrap="square" rtlCol="0">
            <a:spAutoFit/>
          </a:bodyPr>
          <a:lstStyle/>
          <a:p>
            <a:r>
              <a:rPr lang="en-US" sz="2400" b="1" dirty="0" smtClean="0"/>
              <a:t>It is foreseen that with the establishment of this CMRF, aside from the additional 40TpD waste that shall be processed and diverted, partnerships and joint projects with other sectors (NGOs, Private etc.) shall be formed with the expected by-products that will be produced from the MRF.</a:t>
            </a:r>
            <a:endParaRPr lang="en-US" sz="2400" b="1" dirty="0"/>
          </a:p>
        </p:txBody>
      </p:sp>
      <p:pic>
        <p:nvPicPr>
          <p:cNvPr id="5" name="Picture 4"/>
          <p:cNvPicPr>
            <a:picLocks noChangeAspect="1"/>
          </p:cNvPicPr>
          <p:nvPr/>
        </p:nvPicPr>
        <p:blipFill>
          <a:blip r:embed="rId3"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ChangeAspect="1"/>
          </p:cNvPicPr>
          <p:nvPr isPhoto="1"/>
        </p:nvPicPr>
        <p:blipFill rotWithShape="1">
          <a:blip r:embed="rId1" cstate="email"/>
          <a:srcRect/>
          <a:stretch>
            <a:fillRect/>
          </a:stretch>
        </p:blipFill>
        <p:spPr>
          <a:xfrm>
            <a:off x="152400" y="2745179"/>
            <a:ext cx="4009017" cy="2436421"/>
          </a:xfrm>
          <a:prstGeom prst="rect">
            <a:avLst/>
          </a:prstGeom>
          <a:ln>
            <a:noFill/>
          </a:ln>
          <a:effectLst>
            <a:softEdge rad="112500"/>
          </a:effectLst>
        </p:spPr>
      </p:pic>
      <p:pic>
        <p:nvPicPr>
          <p:cNvPr id="6" name="Picture 5"/>
          <p:cNvPicPr>
            <a:picLocks noGrp="1" noChangeAspect="1"/>
          </p:cNvPicPr>
          <p:nvPr isPhoto="1"/>
        </p:nvPicPr>
        <p:blipFill rotWithShape="1">
          <a:blip r:embed="rId2" cstate="email"/>
          <a:srcRect/>
          <a:stretch>
            <a:fillRect/>
          </a:stretch>
        </p:blipFill>
        <p:spPr>
          <a:xfrm>
            <a:off x="3733800" y="3886200"/>
            <a:ext cx="3769057" cy="2052602"/>
          </a:xfrm>
          <a:prstGeom prst="rect">
            <a:avLst/>
          </a:prstGeom>
          <a:ln>
            <a:noFill/>
          </a:ln>
          <a:effectLst>
            <a:softEdge rad="112500"/>
          </a:effectLst>
        </p:spPr>
      </p:pic>
      <p:sp>
        <p:nvSpPr>
          <p:cNvPr id="7" name="TextBox 6"/>
          <p:cNvSpPr txBox="1"/>
          <p:nvPr/>
        </p:nvSpPr>
        <p:spPr>
          <a:xfrm>
            <a:off x="533400" y="6096000"/>
            <a:ext cx="5583580" cy="461665"/>
          </a:xfrm>
          <a:prstGeom prst="rect">
            <a:avLst/>
          </a:prstGeom>
          <a:noFill/>
        </p:spPr>
        <p:txBody>
          <a:bodyPr wrap="none" rtlCol="0">
            <a:spAutoFit/>
          </a:bodyPr>
          <a:lstStyle/>
          <a:p>
            <a:pPr marL="342900" indent="-342900">
              <a:buFont typeface="Arial" panose="020B0604020202020204"/>
              <a:buChar char="•"/>
            </a:pPr>
            <a:r>
              <a:rPr lang="en-US" sz="2400" dirty="0" smtClean="0"/>
              <a:t>Deputation of 800 Barangay Enforcers</a:t>
            </a:r>
            <a:endParaRPr lang="en-US" sz="2400" dirty="0"/>
          </a:p>
        </p:txBody>
      </p:sp>
      <p:sp>
        <p:nvSpPr>
          <p:cNvPr id="9" name="TextBox 8"/>
          <p:cNvSpPr txBox="1"/>
          <p:nvPr/>
        </p:nvSpPr>
        <p:spPr>
          <a:xfrm>
            <a:off x="609600" y="1531203"/>
            <a:ext cx="8021575" cy="830997"/>
          </a:xfrm>
          <a:prstGeom prst="rect">
            <a:avLst/>
          </a:prstGeom>
          <a:noFill/>
        </p:spPr>
        <p:txBody>
          <a:bodyPr wrap="square" rtlCol="0">
            <a:spAutoFit/>
          </a:bodyPr>
          <a:lstStyle/>
          <a:p>
            <a:pPr marL="342900" indent="-342900">
              <a:buFont typeface="Arial" panose="020B0604020202020204"/>
              <a:buChar char="•"/>
            </a:pPr>
            <a:r>
              <a:rPr lang="en-US" sz="2400" dirty="0" smtClean="0"/>
              <a:t>Issuance of IRR – Environmental City Ordinances e.g. no segregation no collection; regulating of plastics etc. )</a:t>
            </a:r>
            <a:endParaRPr lang="en-US" sz="2400" dirty="0"/>
          </a:p>
        </p:txBody>
      </p:sp>
      <p:pic>
        <p:nvPicPr>
          <p:cNvPr id="10" name="Picture 9"/>
          <p:cNvPicPr>
            <a:picLocks noGrp="1" noChangeAspect="1"/>
          </p:cNvPicPr>
          <p:nvPr isPhoto="1"/>
        </p:nvPicPr>
        <p:blipFill rotWithShape="1">
          <a:blip r:embed="rId3" cstate="email"/>
          <a:srcRect/>
          <a:stretch>
            <a:fillRect/>
          </a:stretch>
        </p:blipFill>
        <p:spPr>
          <a:xfrm>
            <a:off x="4953000" y="2550628"/>
            <a:ext cx="3723021" cy="2326172"/>
          </a:xfrm>
          <a:prstGeom prst="rect">
            <a:avLst/>
          </a:prstGeom>
          <a:ln>
            <a:noFill/>
          </a:ln>
          <a:effectLst>
            <a:softEdge rad="112500"/>
          </a:effectLst>
        </p:spPr>
      </p:pic>
      <p:sp>
        <p:nvSpPr>
          <p:cNvPr id="8" name="TextBox 7"/>
          <p:cNvSpPr txBox="1"/>
          <p:nvPr/>
        </p:nvSpPr>
        <p:spPr>
          <a:xfrm>
            <a:off x="1221452" y="300335"/>
            <a:ext cx="7465348" cy="954107"/>
          </a:xfrm>
          <a:prstGeom prst="rect">
            <a:avLst/>
          </a:prstGeom>
          <a:noFill/>
        </p:spPr>
        <p:txBody>
          <a:bodyPr wrap="square" rtlCol="0">
            <a:spAutoFit/>
          </a:bodyPr>
          <a:lstStyle/>
          <a:p>
            <a:r>
              <a:rPr lang="en-US" sz="2800" b="1" dirty="0" smtClean="0"/>
              <a:t>Other Activities conducted under the UNIDO-GEF Project</a:t>
            </a:r>
            <a:endParaRPr lang="en-US" sz="2800" b="1" dirty="0"/>
          </a:p>
        </p:txBody>
      </p:sp>
      <p:pic>
        <p:nvPicPr>
          <p:cNvPr id="11" name="Picture 10"/>
          <p:cNvPicPr>
            <a:picLocks noChangeAspect="1"/>
          </p:cNvPicPr>
          <p:nvPr/>
        </p:nvPicPr>
        <p:blipFill>
          <a:blip r:embed="rId4" cstate="email"/>
          <a:stretch>
            <a:fillRect/>
          </a:stretch>
        </p:blipFill>
        <p:spPr>
          <a:xfrm>
            <a:off x="152400" y="76200"/>
            <a:ext cx="885815" cy="838200"/>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10" y="381000"/>
            <a:ext cx="7903790" cy="1098482"/>
          </a:xfrm>
        </p:spPr>
        <p:txBody>
          <a:bodyPr>
            <a:normAutofit/>
          </a:bodyPr>
          <a:lstStyle/>
          <a:p>
            <a:pPr algn="l"/>
            <a:r>
              <a:rPr lang="en-US" sz="2800" b="1" dirty="0" smtClean="0">
                <a:solidFill>
                  <a:srgbClr val="000000"/>
                </a:solidFill>
              </a:rPr>
              <a:t>Education and Awareness Raising</a:t>
            </a:r>
            <a:endParaRPr lang="en-US" sz="2800" dirty="0">
              <a:solidFill>
                <a:srgbClr val="000000"/>
              </a:solidFill>
              <a:latin typeface="+mn-lt"/>
            </a:endParaRPr>
          </a:p>
        </p:txBody>
      </p:sp>
      <p:sp>
        <p:nvSpPr>
          <p:cNvPr id="9" name="TextBox 8"/>
          <p:cNvSpPr txBox="1"/>
          <p:nvPr/>
        </p:nvSpPr>
        <p:spPr>
          <a:xfrm>
            <a:off x="827584" y="1484784"/>
            <a:ext cx="7543800" cy="523220"/>
          </a:xfrm>
          <a:prstGeom prst="rect">
            <a:avLst/>
          </a:prstGeom>
          <a:noFill/>
        </p:spPr>
        <p:txBody>
          <a:bodyPr wrap="square" rtlCol="0">
            <a:spAutoFit/>
          </a:bodyPr>
          <a:lstStyle/>
          <a:p>
            <a:pPr algn="l"/>
            <a:r>
              <a:rPr lang="en-US" sz="2400" dirty="0" smtClean="0">
                <a:solidFill>
                  <a:srgbClr val="000000"/>
                </a:solidFill>
              </a:rPr>
              <a:t>Awareness</a:t>
            </a:r>
            <a:r>
              <a:rPr lang="en-US" sz="2800" dirty="0" smtClean="0">
                <a:solidFill>
                  <a:srgbClr val="000000"/>
                </a:solidFill>
              </a:rPr>
              <a:t> Fun Run – General Santos City</a:t>
            </a:r>
            <a:endParaRPr lang="en-US" sz="2800" dirty="0" smtClean="0">
              <a:solidFill>
                <a:srgbClr val="000000"/>
              </a:solidFill>
            </a:endParaRPr>
          </a:p>
        </p:txBody>
      </p:sp>
      <p:pic>
        <p:nvPicPr>
          <p:cNvPr id="4" name="Picture 3"/>
          <p:cNvPicPr>
            <a:picLocks noChangeAspect="1"/>
          </p:cNvPicPr>
          <p:nvPr/>
        </p:nvPicPr>
        <p:blipFill rotWithShape="1">
          <a:blip r:embed="rId1" cstate="email"/>
          <a:srcRect/>
          <a:stretch>
            <a:fillRect/>
          </a:stretch>
        </p:blipFill>
        <p:spPr>
          <a:xfrm>
            <a:off x="-1" y="1988840"/>
            <a:ext cx="4255857" cy="2232248"/>
          </a:xfrm>
          <a:prstGeom prst="rect">
            <a:avLst/>
          </a:prstGeom>
          <a:ln>
            <a:noFill/>
          </a:ln>
          <a:effectLst>
            <a:softEdge rad="112500"/>
          </a:effectLst>
        </p:spPr>
      </p:pic>
      <p:pic>
        <p:nvPicPr>
          <p:cNvPr id="5" name="Picture 4"/>
          <p:cNvPicPr>
            <a:picLocks noChangeAspect="1"/>
          </p:cNvPicPr>
          <p:nvPr/>
        </p:nvPicPr>
        <p:blipFill rotWithShape="1">
          <a:blip r:embed="rId2" cstate="email"/>
          <a:srcRect/>
          <a:stretch>
            <a:fillRect/>
          </a:stretch>
        </p:blipFill>
        <p:spPr>
          <a:xfrm>
            <a:off x="25515" y="4293096"/>
            <a:ext cx="7066765" cy="2564904"/>
          </a:xfrm>
          <a:prstGeom prst="rect">
            <a:avLst/>
          </a:prstGeom>
          <a:ln>
            <a:noFill/>
          </a:ln>
          <a:effectLst>
            <a:softEdge rad="112500"/>
          </a:effectLst>
        </p:spPr>
      </p:pic>
      <p:pic>
        <p:nvPicPr>
          <p:cNvPr id="13" name="Picture 12"/>
          <p:cNvPicPr>
            <a:picLocks noGrp="1" noChangeAspect="1"/>
          </p:cNvPicPr>
          <p:nvPr isPhoto="1"/>
        </p:nvPicPr>
        <p:blipFill rotWithShape="1">
          <a:blip r:embed="rId3" cstate="email"/>
          <a:srcRect/>
          <a:stretch>
            <a:fillRect/>
          </a:stretch>
        </p:blipFill>
        <p:spPr>
          <a:xfrm>
            <a:off x="4139952" y="1967328"/>
            <a:ext cx="5004048" cy="2920730"/>
          </a:xfrm>
          <a:prstGeom prst="rect">
            <a:avLst/>
          </a:prstGeom>
          <a:ln>
            <a:noFill/>
          </a:ln>
          <a:effectLst>
            <a:softEdge rad="112500"/>
          </a:effectLst>
        </p:spPr>
      </p:pic>
      <p:pic>
        <p:nvPicPr>
          <p:cNvPr id="14" name="Picture 13"/>
          <p:cNvPicPr>
            <a:picLocks noGrp="1" noChangeAspect="1"/>
          </p:cNvPicPr>
          <p:nvPr isPhoto="1"/>
        </p:nvPicPr>
        <p:blipFill rotWithShape="1">
          <a:blip r:embed="rId4" cstate="email"/>
          <a:srcRect/>
          <a:stretch>
            <a:fillRect/>
          </a:stretch>
        </p:blipFill>
        <p:spPr>
          <a:xfrm>
            <a:off x="7056784" y="2993131"/>
            <a:ext cx="2051720" cy="3864869"/>
          </a:xfrm>
          <a:prstGeom prst="rect">
            <a:avLst/>
          </a:prstGeom>
          <a:ln>
            <a:noFill/>
          </a:ln>
          <a:effectLst>
            <a:softEdge rad="112500"/>
          </a:effectLst>
        </p:spPr>
      </p:pic>
      <p:pic>
        <p:nvPicPr>
          <p:cNvPr id="10" name="Picture 9"/>
          <p:cNvPicPr>
            <a:picLocks noChangeAspect="1"/>
          </p:cNvPicPr>
          <p:nvPr/>
        </p:nvPicPr>
        <p:blipFill>
          <a:blip r:embed="rId5"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800" y="1066800"/>
            <a:ext cx="8382000" cy="461665"/>
          </a:xfrm>
          <a:prstGeom prst="rect">
            <a:avLst/>
          </a:prstGeom>
          <a:noFill/>
        </p:spPr>
        <p:txBody>
          <a:bodyPr wrap="square" rtlCol="0">
            <a:spAutoFit/>
          </a:bodyPr>
          <a:lstStyle/>
          <a:p>
            <a:pPr algn="l"/>
            <a:r>
              <a:rPr lang="en-US" sz="2400" dirty="0" smtClean="0">
                <a:solidFill>
                  <a:srgbClr val="000000"/>
                </a:solidFill>
              </a:rPr>
              <a:t>Seminar on Integrated Solid Waste Management – </a:t>
            </a:r>
            <a:r>
              <a:rPr lang="en-US" sz="2400" dirty="0" err="1" smtClean="0">
                <a:solidFill>
                  <a:srgbClr val="000000"/>
                </a:solidFill>
              </a:rPr>
              <a:t>GenSan</a:t>
            </a:r>
            <a:endParaRPr lang="en-US" sz="2400" dirty="0" smtClean="0">
              <a:solidFill>
                <a:srgbClr val="000000"/>
              </a:solidFill>
            </a:endParaRPr>
          </a:p>
        </p:txBody>
      </p:sp>
      <p:pic>
        <p:nvPicPr>
          <p:cNvPr id="8" name="Picture 7"/>
          <p:cNvPicPr>
            <a:picLocks noGrp="1" noChangeAspect="1"/>
          </p:cNvPicPr>
          <p:nvPr isPhoto="1"/>
        </p:nvPicPr>
        <p:blipFill rotWithShape="1">
          <a:blip r:embed="rId1" cstate="email"/>
          <a:srcRect/>
          <a:stretch>
            <a:fillRect/>
          </a:stretch>
        </p:blipFill>
        <p:spPr>
          <a:xfrm>
            <a:off x="6124337" y="2060848"/>
            <a:ext cx="3008807" cy="4733329"/>
          </a:xfrm>
          <a:prstGeom prst="rect">
            <a:avLst/>
          </a:prstGeom>
          <a:ln>
            <a:noFill/>
          </a:ln>
          <a:effectLst>
            <a:softEdge rad="112500"/>
          </a:effectLst>
        </p:spPr>
      </p:pic>
      <p:pic>
        <p:nvPicPr>
          <p:cNvPr id="10" name="Picture 9"/>
          <p:cNvPicPr>
            <a:picLocks noGrp="1" noChangeAspect="1"/>
          </p:cNvPicPr>
          <p:nvPr isPhoto="1"/>
        </p:nvPicPr>
        <p:blipFill rotWithShape="1">
          <a:blip r:embed="rId2" cstate="email"/>
          <a:srcRect/>
          <a:stretch>
            <a:fillRect/>
          </a:stretch>
        </p:blipFill>
        <p:spPr>
          <a:xfrm>
            <a:off x="0" y="4365104"/>
            <a:ext cx="6015868" cy="2483175"/>
          </a:xfrm>
          <a:prstGeom prst="rect">
            <a:avLst/>
          </a:prstGeom>
          <a:ln>
            <a:noFill/>
          </a:ln>
          <a:effectLst>
            <a:softEdge rad="112500"/>
          </a:effectLst>
        </p:spPr>
      </p:pic>
      <p:pic>
        <p:nvPicPr>
          <p:cNvPr id="3" name="Picture 2"/>
          <p:cNvPicPr>
            <a:picLocks noChangeAspect="1"/>
          </p:cNvPicPr>
          <p:nvPr/>
        </p:nvPicPr>
        <p:blipFill rotWithShape="1">
          <a:blip r:embed="rId3" cstate="email"/>
          <a:srcRect/>
          <a:stretch>
            <a:fillRect/>
          </a:stretch>
        </p:blipFill>
        <p:spPr>
          <a:xfrm>
            <a:off x="900113" y="1916832"/>
            <a:ext cx="4608512" cy="2325318"/>
          </a:xfrm>
          <a:prstGeom prst="rect">
            <a:avLst/>
          </a:prstGeom>
          <a:ln>
            <a:noFill/>
          </a:ln>
          <a:effectLst>
            <a:softEdge rad="112500"/>
          </a:effectLst>
        </p:spPr>
      </p:pic>
      <p:sp>
        <p:nvSpPr>
          <p:cNvPr id="11" name="Title 1"/>
          <p:cNvSpPr>
            <a:spLocks noGrp="1"/>
          </p:cNvSpPr>
          <p:nvPr>
            <p:ph type="title"/>
          </p:nvPr>
        </p:nvSpPr>
        <p:spPr>
          <a:xfrm>
            <a:off x="990600" y="228600"/>
            <a:ext cx="7903790" cy="1098482"/>
          </a:xfrm>
        </p:spPr>
        <p:txBody>
          <a:bodyPr>
            <a:normAutofit/>
          </a:bodyPr>
          <a:lstStyle/>
          <a:p>
            <a:pPr algn="l"/>
            <a:r>
              <a:rPr lang="en-US" sz="2800" b="1" dirty="0" smtClean="0">
                <a:solidFill>
                  <a:srgbClr val="000000"/>
                </a:solidFill>
              </a:rPr>
              <a:t>Education and Awareness Raising</a:t>
            </a:r>
            <a:endParaRPr lang="en-US" sz="2800" dirty="0">
              <a:solidFill>
                <a:srgbClr val="000000"/>
              </a:solidFill>
              <a:latin typeface="+mn-lt"/>
            </a:endParaRPr>
          </a:p>
        </p:txBody>
      </p:sp>
      <p:pic>
        <p:nvPicPr>
          <p:cNvPr id="12" name="Picture 11"/>
          <p:cNvPicPr>
            <a:picLocks noChangeAspect="1"/>
          </p:cNvPicPr>
          <p:nvPr/>
        </p:nvPicPr>
        <p:blipFill>
          <a:blip r:embed="rId4" cstate="email"/>
          <a:stretch>
            <a:fillRect/>
          </a:stretch>
        </p:blipFill>
        <p:spPr>
          <a:xfrm>
            <a:off x="152400" y="76200"/>
            <a:ext cx="885815" cy="838200"/>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cstate="email"/>
          <a:stretch>
            <a:fillRect/>
          </a:stretch>
        </p:blipFill>
        <p:spPr>
          <a:xfrm>
            <a:off x="2362200" y="1371600"/>
            <a:ext cx="6532295" cy="3273890"/>
          </a:xfrm>
          <a:prstGeom prst="rect">
            <a:avLst/>
          </a:prstGeom>
          <a:ln>
            <a:noFill/>
          </a:ln>
          <a:effectLst>
            <a:softEdge rad="112500"/>
          </a:effectLst>
        </p:spPr>
      </p:pic>
      <p:pic>
        <p:nvPicPr>
          <p:cNvPr id="5" name="Picture 4"/>
          <p:cNvPicPr>
            <a:picLocks noChangeAspect="1"/>
          </p:cNvPicPr>
          <p:nvPr/>
        </p:nvPicPr>
        <p:blipFill rotWithShape="1">
          <a:blip r:embed="rId2" cstate="email"/>
          <a:srcRect/>
          <a:stretch>
            <a:fillRect/>
          </a:stretch>
        </p:blipFill>
        <p:spPr>
          <a:xfrm>
            <a:off x="152400" y="4572000"/>
            <a:ext cx="6751736" cy="2133600"/>
          </a:xfrm>
          <a:prstGeom prst="rect">
            <a:avLst/>
          </a:prstGeom>
        </p:spPr>
      </p:pic>
      <p:pic>
        <p:nvPicPr>
          <p:cNvPr id="7" name="Picture 6"/>
          <p:cNvPicPr>
            <a:picLocks noChangeAspect="1"/>
          </p:cNvPicPr>
          <p:nvPr/>
        </p:nvPicPr>
        <p:blipFill>
          <a:blip r:embed="rId3"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2"/>
          </p:nvPr>
        </p:nvPicPr>
        <p:blipFill>
          <a:blip r:embed="rId1" cstate="print"/>
          <a:stretch>
            <a:fillRect/>
          </a:stretch>
        </p:blipFill>
        <p:spPr>
          <a:xfrm>
            <a:off x="21770" y="798732"/>
            <a:ext cx="5432514" cy="5454134"/>
          </a:xfrm>
        </p:spPr>
      </p:pic>
      <p:sp>
        <p:nvSpPr>
          <p:cNvPr id="2" name="TextBox 1"/>
          <p:cNvSpPr txBox="1"/>
          <p:nvPr/>
        </p:nvSpPr>
        <p:spPr>
          <a:xfrm>
            <a:off x="1066800" y="152400"/>
            <a:ext cx="7323095" cy="646331"/>
          </a:xfrm>
          <a:prstGeom prst="rect">
            <a:avLst/>
          </a:prstGeom>
          <a:noFill/>
        </p:spPr>
        <p:txBody>
          <a:bodyPr wrap="none" rtlCol="0">
            <a:spAutoFit/>
          </a:bodyPr>
          <a:lstStyle/>
          <a:p>
            <a:r>
              <a:rPr lang="en-US" sz="3600" b="1" dirty="0" smtClean="0"/>
              <a:t>ADVOCACY  AND IMPLEMENTATION</a:t>
            </a:r>
            <a:endParaRPr lang="en-US" sz="3600" b="1" dirty="0"/>
          </a:p>
        </p:txBody>
      </p:sp>
      <p:pic>
        <p:nvPicPr>
          <p:cNvPr id="3" name="Picture 2"/>
          <p:cNvPicPr>
            <a:picLocks noChangeAspect="1"/>
          </p:cNvPicPr>
          <p:nvPr/>
        </p:nvPicPr>
        <p:blipFill>
          <a:blip r:embed="rId2" cstate="email"/>
          <a:stretch>
            <a:fillRect/>
          </a:stretch>
        </p:blipFill>
        <p:spPr>
          <a:xfrm>
            <a:off x="5486400" y="3677357"/>
            <a:ext cx="2819400" cy="2190043"/>
          </a:xfrm>
          <a:prstGeom prst="rect">
            <a:avLst/>
          </a:prstGeom>
        </p:spPr>
      </p:pic>
      <p:sp>
        <p:nvSpPr>
          <p:cNvPr id="4" name="TextBox 3"/>
          <p:cNvSpPr txBox="1"/>
          <p:nvPr/>
        </p:nvSpPr>
        <p:spPr>
          <a:xfrm>
            <a:off x="5638800" y="5638800"/>
            <a:ext cx="2590800" cy="369332"/>
          </a:xfrm>
          <a:prstGeom prst="rect">
            <a:avLst/>
          </a:prstGeom>
          <a:noFill/>
        </p:spPr>
        <p:txBody>
          <a:bodyPr wrap="square" rtlCol="0">
            <a:spAutoFit/>
          </a:bodyPr>
          <a:lstStyle/>
          <a:p>
            <a:r>
              <a:rPr lang="en-US" b="1" dirty="0" smtClean="0"/>
              <a:t>Ordinance 6 Series 2015</a:t>
            </a:r>
            <a:endParaRPr lang="en-US" b="1" dirty="0"/>
          </a:p>
        </p:txBody>
      </p:sp>
      <p:sp>
        <p:nvSpPr>
          <p:cNvPr id="5" name="TextBox 4"/>
          <p:cNvSpPr txBox="1"/>
          <p:nvPr/>
        </p:nvSpPr>
        <p:spPr>
          <a:xfrm>
            <a:off x="5105400" y="6010870"/>
            <a:ext cx="3657600" cy="646331"/>
          </a:xfrm>
          <a:prstGeom prst="rect">
            <a:avLst/>
          </a:prstGeom>
          <a:noFill/>
        </p:spPr>
        <p:txBody>
          <a:bodyPr wrap="square" rtlCol="0">
            <a:spAutoFit/>
          </a:bodyPr>
          <a:lstStyle/>
          <a:p>
            <a:pPr algn="ctr"/>
            <a:r>
              <a:rPr lang="en-US" dirty="0" smtClean="0"/>
              <a:t>“</a:t>
            </a:r>
            <a:r>
              <a:rPr lang="en-US" b="1" dirty="0" smtClean="0"/>
              <a:t>Comprehensive Anti- Smoking Ordinance of GSC"</a:t>
            </a:r>
            <a:endParaRPr lang="en-US" b="1" dirty="0"/>
          </a:p>
        </p:txBody>
      </p:sp>
      <p:pic>
        <p:nvPicPr>
          <p:cNvPr id="7" name="Picture 6"/>
          <p:cNvPicPr>
            <a:picLocks noChangeAspect="1"/>
          </p:cNvPicPr>
          <p:nvPr/>
        </p:nvPicPr>
        <p:blipFill>
          <a:blip r:embed="rId3" cstate="email"/>
          <a:stretch>
            <a:fillRect/>
          </a:stretch>
        </p:blipFill>
        <p:spPr>
          <a:xfrm>
            <a:off x="5811486" y="990600"/>
            <a:ext cx="2474026" cy="1792069"/>
          </a:xfrm>
          <a:prstGeom prst="rect">
            <a:avLst/>
          </a:prstGeom>
        </p:spPr>
      </p:pic>
      <p:sp>
        <p:nvSpPr>
          <p:cNvPr id="8" name="TextBox 7"/>
          <p:cNvSpPr txBox="1"/>
          <p:nvPr/>
        </p:nvSpPr>
        <p:spPr>
          <a:xfrm>
            <a:off x="5906528" y="926068"/>
            <a:ext cx="2323072" cy="369332"/>
          </a:xfrm>
          <a:prstGeom prst="rect">
            <a:avLst/>
          </a:prstGeom>
          <a:noFill/>
        </p:spPr>
        <p:txBody>
          <a:bodyPr wrap="none" rtlCol="0">
            <a:spAutoFit/>
          </a:bodyPr>
          <a:lstStyle/>
          <a:p>
            <a:r>
              <a:rPr lang="en-US" b="1" dirty="0" smtClean="0"/>
              <a:t>STOP OPEN BURNING</a:t>
            </a:r>
            <a:endParaRPr lang="en-US" b="1" dirty="0"/>
          </a:p>
        </p:txBody>
      </p:sp>
      <p:sp>
        <p:nvSpPr>
          <p:cNvPr id="9" name="TextBox 8"/>
          <p:cNvSpPr txBox="1"/>
          <p:nvPr/>
        </p:nvSpPr>
        <p:spPr>
          <a:xfrm>
            <a:off x="5846618" y="2590800"/>
            <a:ext cx="2622834" cy="369332"/>
          </a:xfrm>
          <a:prstGeom prst="rect">
            <a:avLst/>
          </a:prstGeom>
          <a:noFill/>
        </p:spPr>
        <p:txBody>
          <a:bodyPr wrap="none" rtlCol="0">
            <a:spAutoFit/>
          </a:bodyPr>
          <a:lstStyle/>
          <a:p>
            <a:r>
              <a:rPr lang="en-US" b="1" dirty="0" smtClean="0"/>
              <a:t>Ordinance 12 Series 2008</a:t>
            </a:r>
            <a:endParaRPr lang="en-US" b="1" dirty="0"/>
          </a:p>
        </p:txBody>
      </p:sp>
      <p:sp>
        <p:nvSpPr>
          <p:cNvPr id="10" name="TextBox 9"/>
          <p:cNvSpPr txBox="1"/>
          <p:nvPr/>
        </p:nvSpPr>
        <p:spPr>
          <a:xfrm>
            <a:off x="5105400" y="2935069"/>
            <a:ext cx="3886199" cy="646331"/>
          </a:xfrm>
          <a:prstGeom prst="rect">
            <a:avLst/>
          </a:prstGeom>
          <a:noFill/>
        </p:spPr>
        <p:txBody>
          <a:bodyPr wrap="square" rtlCol="0">
            <a:spAutoFit/>
          </a:bodyPr>
          <a:lstStyle/>
          <a:p>
            <a:pPr algn="ctr"/>
            <a:r>
              <a:rPr lang="en-US" b="1" dirty="0" smtClean="0"/>
              <a:t>“GSC </a:t>
            </a:r>
            <a:r>
              <a:rPr lang="en-US" b="1" dirty="0"/>
              <a:t>Ecological Solid Waste Management </a:t>
            </a:r>
            <a:r>
              <a:rPr lang="en-US" b="1" dirty="0" smtClean="0"/>
              <a:t>Ordinance”</a:t>
            </a:r>
            <a:endParaRPr lang="en-US" b="1" dirty="0"/>
          </a:p>
        </p:txBody>
      </p:sp>
      <p:pic>
        <p:nvPicPr>
          <p:cNvPr id="11" name="Picture 10"/>
          <p:cNvPicPr>
            <a:picLocks noChangeAspect="1"/>
          </p:cNvPicPr>
          <p:nvPr/>
        </p:nvPicPr>
        <p:blipFill>
          <a:blip r:embed="rId4" cstate="email"/>
          <a:stretch>
            <a:fillRect/>
          </a:stretch>
        </p:blipFill>
        <p:spPr>
          <a:xfrm>
            <a:off x="228600" y="152400"/>
            <a:ext cx="885815" cy="838200"/>
          </a:xfrm>
          <a:prstGeom prst="rect">
            <a:avLst/>
          </a:prstGeom>
          <a:solidFill>
            <a:schemeClr val="bg1"/>
          </a:solidFill>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85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285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385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750" fill="hold"/>
                                        <p:tgtEl>
                                          <p:spTgt spid="7"/>
                                        </p:tgtEl>
                                        <p:attrNameLst>
                                          <p:attrName>ppt_x</p:attrName>
                                        </p:attrNameLst>
                                      </p:cBhvr>
                                      <p:tavLst>
                                        <p:tav tm="0">
                                          <p:val>
                                            <p:strVal val="#ppt_x"/>
                                          </p:val>
                                        </p:tav>
                                        <p:tav tm="100000">
                                          <p:val>
                                            <p:strVal val="#ppt_x"/>
                                          </p:val>
                                        </p:tav>
                                      </p:tavLst>
                                    </p:anim>
                                    <p:anim calcmode="lin" valueType="num">
                                      <p:cBhvr additive="base">
                                        <p:cTn id="26" dur="75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4850"/>
                            </p:stCondLst>
                            <p:childTnLst>
                              <p:par>
                                <p:cTn id="28" presetID="2" presetClass="entr" presetSubtype="4"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ppt_x"/>
                                          </p:val>
                                        </p:tav>
                                        <p:tav tm="100000">
                                          <p:val>
                                            <p:strVal val="#ppt_x"/>
                                          </p:val>
                                        </p:tav>
                                      </p:tavLst>
                                    </p:anim>
                                    <p:anim calcmode="lin" valueType="num">
                                      <p:cBhvr additive="base">
                                        <p:cTn id="31" dur="75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5850"/>
                            </p:stCondLst>
                            <p:childTnLst>
                              <p:par>
                                <p:cTn id="33" presetID="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750" fill="hold"/>
                                        <p:tgtEl>
                                          <p:spTgt spid="9"/>
                                        </p:tgtEl>
                                        <p:attrNameLst>
                                          <p:attrName>ppt_x</p:attrName>
                                        </p:attrNameLst>
                                      </p:cBhvr>
                                      <p:tavLst>
                                        <p:tav tm="0">
                                          <p:val>
                                            <p:strVal val="#ppt_x"/>
                                          </p:val>
                                        </p:tav>
                                        <p:tav tm="100000">
                                          <p:val>
                                            <p:strVal val="#ppt_x"/>
                                          </p:val>
                                        </p:tav>
                                      </p:tavLst>
                                    </p:anim>
                                    <p:anim calcmode="lin" valueType="num">
                                      <p:cBhvr additive="base">
                                        <p:cTn id="36" dur="750" fill="hold"/>
                                        <p:tgtEl>
                                          <p:spTgt spid="9"/>
                                        </p:tgtEl>
                                        <p:attrNameLst>
                                          <p:attrName>ppt_y</p:attrName>
                                        </p:attrNameLst>
                                      </p:cBhvr>
                                      <p:tavLst>
                                        <p:tav tm="0">
                                          <p:val>
                                            <p:strVal val="1+#ppt_h/2"/>
                                          </p:val>
                                        </p:tav>
                                        <p:tav tm="100000">
                                          <p:val>
                                            <p:strVal val="#ppt_y"/>
                                          </p:val>
                                        </p:tav>
                                      </p:tavLst>
                                    </p:anim>
                                  </p:childTnLst>
                                </p:cTn>
                              </p:par>
                            </p:childTnLst>
                          </p:cTn>
                        </p:par>
                        <p:par>
                          <p:cTn id="37" fill="hold">
                            <p:stCondLst>
                              <p:cond delay="6850"/>
                            </p:stCondLst>
                            <p:childTnLst>
                              <p:par>
                                <p:cTn id="38" presetID="30"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96" decel="100000"/>
                                        <p:tgtEl>
                                          <p:spTgt spid="3"/>
                                        </p:tgtEl>
                                      </p:cBhvr>
                                    </p:animEffect>
                                    <p:anim calcmode="lin" valueType="num">
                                      <p:cBhvr>
                                        <p:cTn id="41" dur="596" decel="100000" fill="hold"/>
                                        <p:tgtEl>
                                          <p:spTgt spid="3"/>
                                        </p:tgtEl>
                                        <p:attrNameLst>
                                          <p:attrName>style.rotation</p:attrName>
                                        </p:attrNameLst>
                                      </p:cBhvr>
                                      <p:tavLst>
                                        <p:tav tm="0">
                                          <p:val>
                                            <p:fltVal val="-90"/>
                                          </p:val>
                                        </p:tav>
                                        <p:tav tm="100000">
                                          <p:val>
                                            <p:fltVal val="0"/>
                                          </p:val>
                                        </p:tav>
                                      </p:tavLst>
                                    </p:anim>
                                    <p:anim calcmode="lin" valueType="num">
                                      <p:cBhvr>
                                        <p:cTn id="42" dur="596" decel="100000" fill="hold"/>
                                        <p:tgtEl>
                                          <p:spTgt spid="3"/>
                                        </p:tgtEl>
                                        <p:attrNameLst>
                                          <p:attrName>ppt_x</p:attrName>
                                        </p:attrNameLst>
                                      </p:cBhvr>
                                      <p:tavLst>
                                        <p:tav tm="0">
                                          <p:val>
                                            <p:strVal val="#ppt_x+0.4"/>
                                          </p:val>
                                        </p:tav>
                                        <p:tav tm="100000">
                                          <p:val>
                                            <p:strVal val="#ppt_x-0.05"/>
                                          </p:val>
                                        </p:tav>
                                      </p:tavLst>
                                    </p:anim>
                                    <p:anim calcmode="lin" valueType="num">
                                      <p:cBhvr>
                                        <p:cTn id="43" dur="596" decel="100000" fill="hold"/>
                                        <p:tgtEl>
                                          <p:spTgt spid="3"/>
                                        </p:tgtEl>
                                        <p:attrNameLst>
                                          <p:attrName>ppt_y</p:attrName>
                                        </p:attrNameLst>
                                      </p:cBhvr>
                                      <p:tavLst>
                                        <p:tav tm="0">
                                          <p:val>
                                            <p:strVal val="#ppt_y-0.4"/>
                                          </p:val>
                                        </p:tav>
                                        <p:tav tm="100000">
                                          <p:val>
                                            <p:strVal val="#ppt_y+0.1"/>
                                          </p:val>
                                        </p:tav>
                                      </p:tavLst>
                                    </p:anim>
                                    <p:anim calcmode="lin" valueType="num">
                                      <p:cBhvr>
                                        <p:cTn id="44" dur="2" accel="100000" fill="hold">
                                          <p:stCondLst>
                                            <p:cond delay="749"/>
                                          </p:stCondLst>
                                        </p:cTn>
                                        <p:tgtEl>
                                          <p:spTgt spid="3"/>
                                        </p:tgtEl>
                                        <p:attrNameLst>
                                          <p:attrName>ppt_x</p:attrName>
                                        </p:attrNameLst>
                                      </p:cBhvr>
                                      <p:tavLst>
                                        <p:tav tm="0">
                                          <p:val>
                                            <p:strVal val="#ppt_x-0.05"/>
                                          </p:val>
                                        </p:tav>
                                        <p:tav tm="100000">
                                          <p:val>
                                            <p:strVal val="#ppt_x"/>
                                          </p:val>
                                        </p:tav>
                                      </p:tavLst>
                                    </p:anim>
                                    <p:anim calcmode="lin" valueType="num">
                                      <p:cBhvr>
                                        <p:cTn id="45" dur="2" accel="100000" fill="hold">
                                          <p:stCondLst>
                                            <p:cond delay="749"/>
                                          </p:stCondLst>
                                        </p:cTn>
                                        <p:tgtEl>
                                          <p:spTgt spid="3"/>
                                        </p:tgtEl>
                                        <p:attrNameLst>
                                          <p:attrName>ppt_y</p:attrName>
                                        </p:attrNameLst>
                                      </p:cBhvr>
                                      <p:tavLst>
                                        <p:tav tm="0">
                                          <p:val>
                                            <p:strVal val="#ppt_y+0.1"/>
                                          </p:val>
                                        </p:tav>
                                        <p:tav tm="100000">
                                          <p:val>
                                            <p:strVal val="#ppt_y"/>
                                          </p:val>
                                        </p:tav>
                                      </p:tavLst>
                                    </p:anim>
                                  </p:childTnLst>
                                </p:cTn>
                              </p:par>
                            </p:childTnLst>
                          </p:cTn>
                        </p:par>
                        <p:par>
                          <p:cTn id="46" fill="hold">
                            <p:stCondLst>
                              <p:cond delay="7850"/>
                            </p:stCondLst>
                            <p:childTnLst>
                              <p:par>
                                <p:cTn id="47" presetID="30"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96" decel="100000"/>
                                        <p:tgtEl>
                                          <p:spTgt spid="4"/>
                                        </p:tgtEl>
                                      </p:cBhvr>
                                    </p:animEffect>
                                    <p:anim calcmode="lin" valueType="num">
                                      <p:cBhvr>
                                        <p:cTn id="50" dur="596" decel="100000" fill="hold"/>
                                        <p:tgtEl>
                                          <p:spTgt spid="4"/>
                                        </p:tgtEl>
                                        <p:attrNameLst>
                                          <p:attrName>style.rotation</p:attrName>
                                        </p:attrNameLst>
                                      </p:cBhvr>
                                      <p:tavLst>
                                        <p:tav tm="0">
                                          <p:val>
                                            <p:fltVal val="-90"/>
                                          </p:val>
                                        </p:tav>
                                        <p:tav tm="100000">
                                          <p:val>
                                            <p:fltVal val="0"/>
                                          </p:val>
                                        </p:tav>
                                      </p:tavLst>
                                    </p:anim>
                                    <p:anim calcmode="lin" valueType="num">
                                      <p:cBhvr>
                                        <p:cTn id="51" dur="596" decel="100000" fill="hold"/>
                                        <p:tgtEl>
                                          <p:spTgt spid="4"/>
                                        </p:tgtEl>
                                        <p:attrNameLst>
                                          <p:attrName>ppt_x</p:attrName>
                                        </p:attrNameLst>
                                      </p:cBhvr>
                                      <p:tavLst>
                                        <p:tav tm="0">
                                          <p:val>
                                            <p:strVal val="#ppt_x+0.4"/>
                                          </p:val>
                                        </p:tav>
                                        <p:tav tm="100000">
                                          <p:val>
                                            <p:strVal val="#ppt_x-0.05"/>
                                          </p:val>
                                        </p:tav>
                                      </p:tavLst>
                                    </p:anim>
                                    <p:anim calcmode="lin" valueType="num">
                                      <p:cBhvr>
                                        <p:cTn id="52" dur="596" decel="100000" fill="hold"/>
                                        <p:tgtEl>
                                          <p:spTgt spid="4"/>
                                        </p:tgtEl>
                                        <p:attrNameLst>
                                          <p:attrName>ppt_y</p:attrName>
                                        </p:attrNameLst>
                                      </p:cBhvr>
                                      <p:tavLst>
                                        <p:tav tm="0">
                                          <p:val>
                                            <p:strVal val="#ppt_y-0.4"/>
                                          </p:val>
                                        </p:tav>
                                        <p:tav tm="100000">
                                          <p:val>
                                            <p:strVal val="#ppt_y+0.1"/>
                                          </p:val>
                                        </p:tav>
                                      </p:tavLst>
                                    </p:anim>
                                    <p:anim calcmode="lin" valueType="num">
                                      <p:cBhvr>
                                        <p:cTn id="53" dur="2" accel="100000" fill="hold">
                                          <p:stCondLst>
                                            <p:cond delay="749"/>
                                          </p:stCondLst>
                                        </p:cTn>
                                        <p:tgtEl>
                                          <p:spTgt spid="4"/>
                                        </p:tgtEl>
                                        <p:attrNameLst>
                                          <p:attrName>ppt_x</p:attrName>
                                        </p:attrNameLst>
                                      </p:cBhvr>
                                      <p:tavLst>
                                        <p:tav tm="0">
                                          <p:val>
                                            <p:strVal val="#ppt_x-0.05"/>
                                          </p:val>
                                        </p:tav>
                                        <p:tav tm="100000">
                                          <p:val>
                                            <p:strVal val="#ppt_x"/>
                                          </p:val>
                                        </p:tav>
                                      </p:tavLst>
                                    </p:anim>
                                    <p:anim calcmode="lin" valueType="num">
                                      <p:cBhvr>
                                        <p:cTn id="54" dur="2" accel="100000" fill="hold">
                                          <p:stCondLst>
                                            <p:cond delay="749"/>
                                          </p:stCondLst>
                                        </p:cTn>
                                        <p:tgtEl>
                                          <p:spTgt spid="4"/>
                                        </p:tgtEl>
                                        <p:attrNameLst>
                                          <p:attrName>ppt_y</p:attrName>
                                        </p:attrNameLst>
                                      </p:cBhvr>
                                      <p:tavLst>
                                        <p:tav tm="0">
                                          <p:val>
                                            <p:strVal val="#ppt_y+0.1"/>
                                          </p:val>
                                        </p:tav>
                                        <p:tav tm="100000">
                                          <p:val>
                                            <p:strVal val="#ppt_y"/>
                                          </p:val>
                                        </p:tav>
                                      </p:tavLst>
                                    </p:anim>
                                  </p:childTnLst>
                                </p:cTn>
                              </p:par>
                            </p:childTnLst>
                          </p:cTn>
                        </p:par>
                        <p:par>
                          <p:cTn id="55" fill="hold">
                            <p:stCondLst>
                              <p:cond delay="8850"/>
                            </p:stCondLst>
                            <p:childTnLst>
                              <p:par>
                                <p:cTn id="56" presetID="30" presetClass="entr" presetSubtype="0" fill="hold" grpId="0"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96" decel="100000"/>
                                        <p:tgtEl>
                                          <p:spTgt spid="5"/>
                                        </p:tgtEl>
                                      </p:cBhvr>
                                    </p:animEffect>
                                    <p:anim calcmode="lin" valueType="num">
                                      <p:cBhvr>
                                        <p:cTn id="59" dur="596" decel="100000" fill="hold"/>
                                        <p:tgtEl>
                                          <p:spTgt spid="5"/>
                                        </p:tgtEl>
                                        <p:attrNameLst>
                                          <p:attrName>style.rotation</p:attrName>
                                        </p:attrNameLst>
                                      </p:cBhvr>
                                      <p:tavLst>
                                        <p:tav tm="0">
                                          <p:val>
                                            <p:fltVal val="-90"/>
                                          </p:val>
                                        </p:tav>
                                        <p:tav tm="100000">
                                          <p:val>
                                            <p:fltVal val="0"/>
                                          </p:val>
                                        </p:tav>
                                      </p:tavLst>
                                    </p:anim>
                                    <p:anim calcmode="lin" valueType="num">
                                      <p:cBhvr>
                                        <p:cTn id="60" dur="596" decel="100000" fill="hold"/>
                                        <p:tgtEl>
                                          <p:spTgt spid="5"/>
                                        </p:tgtEl>
                                        <p:attrNameLst>
                                          <p:attrName>ppt_x</p:attrName>
                                        </p:attrNameLst>
                                      </p:cBhvr>
                                      <p:tavLst>
                                        <p:tav tm="0">
                                          <p:val>
                                            <p:strVal val="#ppt_x+0.4"/>
                                          </p:val>
                                        </p:tav>
                                        <p:tav tm="100000">
                                          <p:val>
                                            <p:strVal val="#ppt_x-0.05"/>
                                          </p:val>
                                        </p:tav>
                                      </p:tavLst>
                                    </p:anim>
                                    <p:anim calcmode="lin" valueType="num">
                                      <p:cBhvr>
                                        <p:cTn id="61" dur="596" decel="100000" fill="hold"/>
                                        <p:tgtEl>
                                          <p:spTgt spid="5"/>
                                        </p:tgtEl>
                                        <p:attrNameLst>
                                          <p:attrName>ppt_y</p:attrName>
                                        </p:attrNameLst>
                                      </p:cBhvr>
                                      <p:tavLst>
                                        <p:tav tm="0">
                                          <p:val>
                                            <p:strVal val="#ppt_y-0.4"/>
                                          </p:val>
                                        </p:tav>
                                        <p:tav tm="100000">
                                          <p:val>
                                            <p:strVal val="#ppt_y+0.1"/>
                                          </p:val>
                                        </p:tav>
                                      </p:tavLst>
                                    </p:anim>
                                    <p:anim calcmode="lin" valueType="num">
                                      <p:cBhvr>
                                        <p:cTn id="62" dur="2" accel="100000" fill="hold">
                                          <p:stCondLst>
                                            <p:cond delay="749"/>
                                          </p:stCondLst>
                                        </p:cTn>
                                        <p:tgtEl>
                                          <p:spTgt spid="5"/>
                                        </p:tgtEl>
                                        <p:attrNameLst>
                                          <p:attrName>ppt_x</p:attrName>
                                        </p:attrNameLst>
                                      </p:cBhvr>
                                      <p:tavLst>
                                        <p:tav tm="0">
                                          <p:val>
                                            <p:strVal val="#ppt_x-0.05"/>
                                          </p:val>
                                        </p:tav>
                                        <p:tav tm="100000">
                                          <p:val>
                                            <p:strVal val="#ppt_x"/>
                                          </p:val>
                                        </p:tav>
                                      </p:tavLst>
                                    </p:anim>
                                    <p:anim calcmode="lin" valueType="num">
                                      <p:cBhvr>
                                        <p:cTn id="63" dur="2" accel="100000" fill="hold">
                                          <p:stCondLst>
                                            <p:cond delay="749"/>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1" cstate="email"/>
          <a:srcRect/>
          <a:stretch>
            <a:fillRect/>
          </a:stretch>
        </p:blipFill>
        <p:spPr bwMode="auto">
          <a:xfrm>
            <a:off x="4495800" y="457200"/>
            <a:ext cx="4581522" cy="2819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half" idx="1"/>
          </p:nvPr>
        </p:nvSpPr>
        <p:spPr>
          <a:xfrm>
            <a:off x="381000" y="1143000"/>
            <a:ext cx="3927475" cy="1066800"/>
          </a:xfrm>
        </p:spPr>
        <p:txBody>
          <a:bodyPr>
            <a:noAutofit/>
          </a:bodyPr>
          <a:lstStyle/>
          <a:p>
            <a:r>
              <a:rPr lang="en-US" sz="2800" dirty="0" smtClean="0"/>
              <a:t>As a catalyst to totally close the Open Dumpsite</a:t>
            </a:r>
            <a:endParaRPr lang="en-US" sz="2800" dirty="0"/>
          </a:p>
        </p:txBody>
      </p:sp>
      <p:pic>
        <p:nvPicPr>
          <p:cNvPr id="4" name="Picture 3"/>
          <p:cNvPicPr>
            <a:picLocks noChangeAspect="1"/>
          </p:cNvPicPr>
          <p:nvPr/>
        </p:nvPicPr>
        <p:blipFill>
          <a:blip r:embed="rId2" cstate="email"/>
          <a:stretch>
            <a:fillRect/>
          </a:stretch>
        </p:blipFill>
        <p:spPr>
          <a:xfrm>
            <a:off x="0" y="3429000"/>
            <a:ext cx="4651744" cy="3429000"/>
          </a:xfrm>
          <a:prstGeom prst="rect">
            <a:avLst/>
          </a:prstGeom>
          <a:ln>
            <a:noFill/>
          </a:ln>
          <a:effectLst>
            <a:softEdge rad="112500"/>
          </a:effectLst>
        </p:spPr>
      </p:pic>
      <p:pic>
        <p:nvPicPr>
          <p:cNvPr id="9" name="Picture 8"/>
          <p:cNvPicPr>
            <a:picLocks noChangeAspect="1"/>
          </p:cNvPicPr>
          <p:nvPr/>
        </p:nvPicPr>
        <p:blipFill>
          <a:blip r:embed="rId3" cstate="email"/>
          <a:stretch>
            <a:fillRect/>
          </a:stretch>
        </p:blipFill>
        <p:spPr>
          <a:xfrm>
            <a:off x="4648199" y="3441700"/>
            <a:ext cx="4654879" cy="3416300"/>
          </a:xfrm>
          <a:prstGeom prst="rect">
            <a:avLst/>
          </a:prstGeom>
          <a:ln>
            <a:noFill/>
          </a:ln>
          <a:effectLst>
            <a:softEdge rad="112500"/>
          </a:effectLst>
        </p:spPr>
      </p:pic>
      <p:sp>
        <p:nvSpPr>
          <p:cNvPr id="5" name="TextBox 4"/>
          <p:cNvSpPr txBox="1"/>
          <p:nvPr/>
        </p:nvSpPr>
        <p:spPr>
          <a:xfrm>
            <a:off x="228600" y="3581400"/>
            <a:ext cx="1150375" cy="461665"/>
          </a:xfrm>
          <a:prstGeom prst="rect">
            <a:avLst/>
          </a:prstGeom>
          <a:noFill/>
        </p:spPr>
        <p:txBody>
          <a:bodyPr wrap="none" rtlCol="0">
            <a:spAutoFit/>
          </a:bodyPr>
          <a:lstStyle/>
          <a:p>
            <a:r>
              <a:rPr lang="en-US" sz="2400" b="1" dirty="0" smtClean="0"/>
              <a:t>Then…</a:t>
            </a:r>
            <a:endParaRPr lang="en-US" sz="2400" b="1" dirty="0"/>
          </a:p>
        </p:txBody>
      </p:sp>
      <p:sp>
        <p:nvSpPr>
          <p:cNvPr id="8" name="TextBox 7"/>
          <p:cNvSpPr txBox="1"/>
          <p:nvPr/>
        </p:nvSpPr>
        <p:spPr>
          <a:xfrm>
            <a:off x="4800600" y="3657600"/>
            <a:ext cx="1093118" cy="461665"/>
          </a:xfrm>
          <a:prstGeom prst="rect">
            <a:avLst/>
          </a:prstGeom>
          <a:noFill/>
        </p:spPr>
        <p:txBody>
          <a:bodyPr wrap="none" rtlCol="0">
            <a:spAutoFit/>
          </a:bodyPr>
          <a:lstStyle/>
          <a:p>
            <a:r>
              <a:rPr lang="en-US" sz="2400" b="1" dirty="0" smtClean="0"/>
              <a:t>Now…</a:t>
            </a:r>
            <a:endParaRPr lang="en-US" sz="2400" b="1" dirty="0"/>
          </a:p>
        </p:txBody>
      </p:sp>
      <p:pic>
        <p:nvPicPr>
          <p:cNvPr id="12" name="Picture 11"/>
          <p:cNvPicPr>
            <a:picLocks noChangeAspect="1"/>
          </p:cNvPicPr>
          <p:nvPr/>
        </p:nvPicPr>
        <p:blipFill>
          <a:blip r:embed="rId4"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email"/>
          <a:stretch>
            <a:fillRect/>
          </a:stretch>
        </p:blipFill>
        <p:spPr>
          <a:xfrm>
            <a:off x="5420026" y="159701"/>
            <a:ext cx="3647774" cy="3802937"/>
          </a:xfrm>
          <a:prstGeom prst="rect">
            <a:avLst/>
          </a:prstGeom>
        </p:spPr>
      </p:pic>
      <p:pic>
        <p:nvPicPr>
          <p:cNvPr id="5" name="Picture 4"/>
          <p:cNvPicPr>
            <a:picLocks noChangeAspect="1"/>
          </p:cNvPicPr>
          <p:nvPr/>
        </p:nvPicPr>
        <p:blipFill>
          <a:blip r:embed="rId2" cstate="email"/>
          <a:stretch>
            <a:fillRect/>
          </a:stretch>
        </p:blipFill>
        <p:spPr>
          <a:xfrm>
            <a:off x="5221184" y="4553142"/>
            <a:ext cx="3886200" cy="2290016"/>
          </a:xfrm>
          <a:prstGeom prst="rect">
            <a:avLst/>
          </a:prstGeom>
        </p:spPr>
      </p:pic>
      <p:pic>
        <p:nvPicPr>
          <p:cNvPr id="8" name="Picture 7"/>
          <p:cNvPicPr>
            <a:picLocks noChangeAspect="1"/>
          </p:cNvPicPr>
          <p:nvPr/>
        </p:nvPicPr>
        <p:blipFill>
          <a:blip r:embed="rId3" cstate="email"/>
          <a:stretch>
            <a:fillRect/>
          </a:stretch>
        </p:blipFill>
        <p:spPr>
          <a:xfrm>
            <a:off x="5000926" y="2526994"/>
            <a:ext cx="3886200" cy="2048363"/>
          </a:xfrm>
          <a:prstGeom prst="rect">
            <a:avLst/>
          </a:prstGeom>
        </p:spPr>
      </p:pic>
      <p:pic>
        <p:nvPicPr>
          <p:cNvPr id="11" name="Picture 10"/>
          <p:cNvPicPr>
            <a:picLocks noChangeAspect="1"/>
          </p:cNvPicPr>
          <p:nvPr/>
        </p:nvPicPr>
        <p:blipFill>
          <a:blip r:embed="rId4"/>
          <a:stretch>
            <a:fillRect/>
          </a:stretch>
        </p:blipFill>
        <p:spPr>
          <a:xfrm>
            <a:off x="89997" y="159701"/>
            <a:ext cx="5715000" cy="3802938"/>
          </a:xfrm>
          <a:prstGeom prst="rect">
            <a:avLst/>
          </a:prstGeom>
        </p:spPr>
      </p:pic>
      <p:pic>
        <p:nvPicPr>
          <p:cNvPr id="9" name="Picture 8"/>
          <p:cNvPicPr>
            <a:picLocks noChangeAspect="1"/>
          </p:cNvPicPr>
          <p:nvPr/>
        </p:nvPicPr>
        <p:blipFill>
          <a:blip r:embed="rId5" cstate="email"/>
          <a:stretch>
            <a:fillRect/>
          </a:stretch>
        </p:blipFill>
        <p:spPr>
          <a:xfrm>
            <a:off x="89997" y="2944330"/>
            <a:ext cx="5549259" cy="2567680"/>
          </a:xfrm>
          <a:prstGeom prst="rect">
            <a:avLst/>
          </a:prstGeom>
        </p:spPr>
      </p:pic>
      <p:pic>
        <p:nvPicPr>
          <p:cNvPr id="6" name="Picture 5"/>
          <p:cNvPicPr>
            <a:picLocks noChangeAspect="1"/>
          </p:cNvPicPr>
          <p:nvPr/>
        </p:nvPicPr>
        <p:blipFill>
          <a:blip r:embed="rId6" cstate="email"/>
          <a:stretch>
            <a:fillRect/>
          </a:stretch>
        </p:blipFill>
        <p:spPr>
          <a:xfrm rot="10800000" flipH="1" flipV="1">
            <a:off x="76198" y="4655402"/>
            <a:ext cx="5144986" cy="2187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43"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
                                        <p:tgtEl>
                                          <p:spTgt spid="5"/>
                                        </p:tgtEl>
                                      </p:cBhvr>
                                    </p:animEffect>
                                    <p:anim calcmode="lin" valueType="num">
                                      <p:cBhvr>
                                        <p:cTn id="20" dur="200" fill="hold"/>
                                        <p:tgtEl>
                                          <p:spTgt spid="5"/>
                                        </p:tgtEl>
                                        <p:attrNameLst>
                                          <p:attrName>ppt_x</p:attrName>
                                        </p:attrNameLst>
                                      </p:cBhvr>
                                      <p:tavLst>
                                        <p:tav tm="0">
                                          <p:val>
                                            <p:strVal val="#ppt_x"/>
                                          </p:val>
                                        </p:tav>
                                        <p:tav tm="100000">
                                          <p:val>
                                            <p:strVal val="#ppt_x"/>
                                          </p:val>
                                        </p:tav>
                                      </p:tavLst>
                                    </p:anim>
                                    <p:anim calcmode="lin" valueType="num">
                                      <p:cBhvr>
                                        <p:cTn id="21" dur="200" fill="hold"/>
                                        <p:tgtEl>
                                          <p:spTgt spid="5"/>
                                        </p:tgtEl>
                                        <p:attrNameLst>
                                          <p:attrName>ppt_y</p:attrName>
                                        </p:attrNameLst>
                                      </p:cBhvr>
                                      <p:tavLst>
                                        <p:tav tm="0">
                                          <p:val>
                                            <p:strVal val="#ppt_y+0.31"/>
                                          </p:val>
                                        </p:tav>
                                        <p:tav tm="100000">
                                          <p:val>
                                            <p:strVal val="#ppt_y+0.31"/>
                                          </p:val>
                                        </p:tav>
                                      </p:tavLst>
                                    </p:anim>
                                    <p:anim calcmode="lin" valueType="num">
                                      <p:cBhvr>
                                        <p:cTn id="22"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4" fill="hold">
                            <p:stCondLst>
                              <p:cond delay="1500"/>
                            </p:stCondLst>
                            <p:childTnLst>
                              <p:par>
                                <p:cTn id="25" presetID="21" presetClass="entr" presetSubtype="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par>
                          <p:cTn id="28" fill="hold">
                            <p:stCondLst>
                              <p:cond delay="2000"/>
                            </p:stCondLst>
                            <p:childTnLst>
                              <p:par>
                                <p:cTn id="29" presetID="15"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2500"/>
                            </p:stCondLst>
                            <p:childTnLst>
                              <p:par>
                                <p:cTn id="36" presetID="21"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431925"/>
          </a:xfrm>
        </p:spPr>
        <p:txBody>
          <a:bodyPr>
            <a:normAutofit fontScale="90000"/>
          </a:bodyPr>
          <a:lstStyle/>
          <a:p>
            <a:r>
              <a:rPr lang="en-US" dirty="0" smtClean="0">
                <a:solidFill>
                  <a:srgbClr val="000000"/>
                </a:solidFill>
              </a:rPr>
              <a:t>Former </a:t>
            </a:r>
            <a:r>
              <a:rPr lang="en-US" dirty="0" err="1" smtClean="0">
                <a:solidFill>
                  <a:srgbClr val="000000"/>
                </a:solidFill>
              </a:rPr>
              <a:t>Tambler</a:t>
            </a:r>
            <a:r>
              <a:rPr lang="en-US" dirty="0" smtClean="0">
                <a:solidFill>
                  <a:srgbClr val="000000"/>
                </a:solidFill>
              </a:rPr>
              <a:t> Dumpsite Rehabilitation</a:t>
            </a:r>
            <a:endParaRPr lang="en-US" dirty="0">
              <a:solidFill>
                <a:srgbClr val="000000"/>
              </a:solidFill>
            </a:endParaRPr>
          </a:p>
        </p:txBody>
      </p:sp>
      <p:pic>
        <p:nvPicPr>
          <p:cNvPr id="7" name="Picture 6"/>
          <p:cNvPicPr>
            <a:picLocks noChangeAspect="1"/>
          </p:cNvPicPr>
          <p:nvPr/>
        </p:nvPicPr>
        <p:blipFill>
          <a:blip r:embed="rId1" cstate="email"/>
          <a:stretch>
            <a:fillRect/>
          </a:stretch>
        </p:blipFill>
        <p:spPr>
          <a:xfrm>
            <a:off x="4546600" y="1371600"/>
            <a:ext cx="4368800" cy="2807838"/>
          </a:xfrm>
          <a:prstGeom prst="rect">
            <a:avLst/>
          </a:prstGeom>
          <a:ln>
            <a:noFill/>
          </a:ln>
          <a:effectLst>
            <a:softEdge rad="112500"/>
          </a:effectLst>
        </p:spPr>
      </p:pic>
      <p:pic>
        <p:nvPicPr>
          <p:cNvPr id="9" name="Picture 8"/>
          <p:cNvPicPr>
            <a:picLocks noChangeAspect="1"/>
          </p:cNvPicPr>
          <p:nvPr/>
        </p:nvPicPr>
        <p:blipFill>
          <a:blip r:embed="rId2" cstate="email"/>
          <a:stretch>
            <a:fillRect/>
          </a:stretch>
        </p:blipFill>
        <p:spPr>
          <a:xfrm>
            <a:off x="4495800" y="4114800"/>
            <a:ext cx="4368800" cy="2743200"/>
          </a:xfrm>
          <a:prstGeom prst="rect">
            <a:avLst/>
          </a:prstGeom>
          <a:ln>
            <a:noFill/>
          </a:ln>
          <a:effectLst>
            <a:softEdge rad="112500"/>
          </a:effectLst>
        </p:spPr>
      </p:pic>
      <p:pic>
        <p:nvPicPr>
          <p:cNvPr id="12" name="Picture 11"/>
          <p:cNvPicPr>
            <a:picLocks noChangeAspect="1"/>
          </p:cNvPicPr>
          <p:nvPr/>
        </p:nvPicPr>
        <p:blipFill>
          <a:blip r:embed="rId3" cstate="email"/>
          <a:stretch>
            <a:fillRect/>
          </a:stretch>
        </p:blipFill>
        <p:spPr>
          <a:xfrm>
            <a:off x="228600" y="1322521"/>
            <a:ext cx="4267200" cy="2748365"/>
          </a:xfrm>
          <a:prstGeom prst="rect">
            <a:avLst/>
          </a:prstGeom>
          <a:ln>
            <a:noFill/>
          </a:ln>
          <a:effectLst>
            <a:softEdge rad="112500"/>
          </a:effectLst>
        </p:spPr>
      </p:pic>
      <p:pic>
        <p:nvPicPr>
          <p:cNvPr id="3" name="Picture 2"/>
          <p:cNvPicPr>
            <a:picLocks noChangeAspect="1"/>
          </p:cNvPicPr>
          <p:nvPr/>
        </p:nvPicPr>
        <p:blipFill>
          <a:blip r:embed="rId4" cstate="email"/>
          <a:stretch>
            <a:fillRect/>
          </a:stretch>
        </p:blipFill>
        <p:spPr>
          <a:xfrm>
            <a:off x="228600" y="3657600"/>
            <a:ext cx="4267200" cy="3200400"/>
          </a:xfrm>
          <a:prstGeom prst="rect">
            <a:avLst/>
          </a:prstGeom>
          <a:ln>
            <a:noFill/>
          </a:ln>
          <a:effectLst>
            <a:softEdge rad="112500"/>
          </a:effectLst>
        </p:spPr>
      </p:pic>
      <p:sp>
        <p:nvSpPr>
          <p:cNvPr id="13" name="TextBox 12"/>
          <p:cNvSpPr txBox="1"/>
          <p:nvPr/>
        </p:nvSpPr>
        <p:spPr>
          <a:xfrm>
            <a:off x="304800" y="1447800"/>
            <a:ext cx="1150375" cy="461665"/>
          </a:xfrm>
          <a:prstGeom prst="rect">
            <a:avLst/>
          </a:prstGeom>
          <a:solidFill>
            <a:srgbClr val="FFFFFF"/>
          </a:solidFill>
        </p:spPr>
        <p:txBody>
          <a:bodyPr wrap="none" rtlCol="0">
            <a:spAutoFit/>
          </a:bodyPr>
          <a:lstStyle/>
          <a:p>
            <a:r>
              <a:rPr lang="en-US" sz="2400" b="1" dirty="0" smtClean="0"/>
              <a:t>Then…</a:t>
            </a:r>
            <a:endParaRPr lang="en-US" sz="2400" b="1" dirty="0"/>
          </a:p>
        </p:txBody>
      </p:sp>
      <p:sp>
        <p:nvSpPr>
          <p:cNvPr id="14" name="TextBox 13"/>
          <p:cNvSpPr txBox="1"/>
          <p:nvPr/>
        </p:nvSpPr>
        <p:spPr>
          <a:xfrm>
            <a:off x="4648200" y="1447800"/>
            <a:ext cx="1093118" cy="461665"/>
          </a:xfrm>
          <a:prstGeom prst="rect">
            <a:avLst/>
          </a:prstGeom>
          <a:solidFill>
            <a:srgbClr val="FFFFFF"/>
          </a:solidFill>
        </p:spPr>
        <p:txBody>
          <a:bodyPr wrap="none" rtlCol="0">
            <a:spAutoFit/>
          </a:bodyPr>
          <a:lstStyle/>
          <a:p>
            <a:r>
              <a:rPr lang="en-US" sz="2400" b="1" dirty="0" smtClean="0"/>
              <a:t>Now…</a:t>
            </a:r>
            <a:endParaRPr lang="en-US" sz="2400" b="1" dirty="0"/>
          </a:p>
        </p:txBody>
      </p:sp>
      <p:pic>
        <p:nvPicPr>
          <p:cNvPr id="15" name="Picture 14"/>
          <p:cNvPicPr>
            <a:picLocks noChangeAspect="1"/>
          </p:cNvPicPr>
          <p:nvPr/>
        </p:nvPicPr>
        <p:blipFill>
          <a:blip r:embed="rId5"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email"/>
          <a:stretch>
            <a:fillRect/>
          </a:stretch>
        </p:blipFill>
        <p:spPr>
          <a:xfrm>
            <a:off x="228600" y="228600"/>
            <a:ext cx="8686800" cy="6096000"/>
          </a:xfrm>
          <a:prstGeom prst="rect">
            <a:avLst/>
          </a:prstGeom>
        </p:spPr>
      </p:pic>
      <p:pic>
        <p:nvPicPr>
          <p:cNvPr id="3" name="Picture 2"/>
          <p:cNvPicPr>
            <a:picLocks noChangeAspect="1"/>
          </p:cNvPicPr>
          <p:nvPr/>
        </p:nvPicPr>
        <p:blipFill>
          <a:blip r:embed="rId2" cstate="email"/>
          <a:stretch>
            <a:fillRect/>
          </a:stretch>
        </p:blipFill>
        <p:spPr>
          <a:xfrm>
            <a:off x="152400" y="76200"/>
            <a:ext cx="885815" cy="83820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cstate="email"/>
          <a:srcRect l="33709" r="31074"/>
          <a:stretch>
            <a:fillRect/>
          </a:stretch>
        </p:blipFill>
        <p:spPr bwMode="auto">
          <a:xfrm>
            <a:off x="3429000" y="4343400"/>
            <a:ext cx="2590800" cy="204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3400" y="1935540"/>
            <a:ext cx="7868443" cy="1569660"/>
          </a:xfrm>
          <a:prstGeom prst="rect">
            <a:avLst/>
          </a:prstGeom>
        </p:spPr>
        <p:txBody>
          <a:bodyPr wrap="square">
            <a:spAutoFit/>
          </a:bodyPr>
          <a:lstStyle/>
          <a:p>
            <a:pPr marL="285750" indent="-285750">
              <a:buFont typeface="Arial" panose="020B0604020202020204" pitchFamily="34" charset="0"/>
              <a:buChar char="•"/>
            </a:pPr>
            <a:r>
              <a:rPr lang="en-PH" sz="2400" dirty="0" smtClean="0"/>
              <a:t>Re-strengthen ALL  IEC </a:t>
            </a:r>
            <a:r>
              <a:rPr lang="en-PH" sz="2400" dirty="0"/>
              <a:t>activities </a:t>
            </a:r>
            <a:endParaRPr lang="en-PH" sz="2400" dirty="0" smtClean="0"/>
          </a:p>
          <a:p>
            <a:pPr marL="1200150" lvl="2" indent="-285750">
              <a:buFont typeface="Arial" panose="020B0604020202020204" pitchFamily="34" charset="0"/>
              <a:buChar char="•"/>
            </a:pPr>
            <a:r>
              <a:rPr lang="en-PH" sz="2400" dirty="0" smtClean="0"/>
              <a:t>focus </a:t>
            </a:r>
            <a:r>
              <a:rPr lang="en-PH" sz="2400" dirty="0"/>
              <a:t>on households, Public Markets, </a:t>
            </a:r>
            <a:r>
              <a:rPr lang="en-PH" sz="2400" dirty="0" smtClean="0"/>
              <a:t>institutions,Schools </a:t>
            </a:r>
            <a:r>
              <a:rPr lang="en-PH" sz="2400" dirty="0"/>
              <a:t>commercial </a:t>
            </a:r>
            <a:r>
              <a:rPr lang="en-PH" sz="2400" dirty="0" smtClean="0"/>
              <a:t>and industrial establishments</a:t>
            </a:r>
            <a:endParaRPr lang="en-PH" sz="2400" dirty="0"/>
          </a:p>
        </p:txBody>
      </p:sp>
      <p:sp>
        <p:nvSpPr>
          <p:cNvPr id="5" name="Title 1"/>
          <p:cNvSpPr txBox="1"/>
          <p:nvPr/>
        </p:nvSpPr>
        <p:spPr>
          <a:xfrm>
            <a:off x="432460" y="189015"/>
            <a:ext cx="838517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3200" b="1" dirty="0" smtClean="0">
                <a:solidFill>
                  <a:srgbClr val="000000"/>
                </a:solidFill>
              </a:rPr>
              <a:t>Projects and activities in the Pipeline…</a:t>
            </a:r>
            <a:endParaRPr lang="en-PH" sz="3200" b="1" dirty="0">
              <a:solidFill>
                <a:srgbClr val="000000"/>
              </a:solidFill>
            </a:endParaRPr>
          </a:p>
        </p:txBody>
      </p:sp>
      <p:pic>
        <p:nvPicPr>
          <p:cNvPr id="6" name="Picture 5" descr="42696577_861244070752200_2944120487074070528_n.jpg"/>
          <p:cNvPicPr>
            <a:picLocks noChangeAspect="1"/>
          </p:cNvPicPr>
          <p:nvPr/>
        </p:nvPicPr>
        <p:blipFill>
          <a:blip r:embed="rId2"/>
          <a:stretch>
            <a:fillRect/>
          </a:stretch>
        </p:blipFill>
        <p:spPr>
          <a:xfrm>
            <a:off x="914400" y="4343401"/>
            <a:ext cx="2490137" cy="2057400"/>
          </a:xfrm>
          <a:prstGeom prst="rect">
            <a:avLst/>
          </a:prstGeom>
        </p:spPr>
      </p:pic>
      <p:pic>
        <p:nvPicPr>
          <p:cNvPr id="8" name="Picture 7" descr="42626043_554317915024920_8498899861058355200_n.jpg"/>
          <p:cNvPicPr>
            <a:picLocks noChangeAspect="1"/>
          </p:cNvPicPr>
          <p:nvPr/>
        </p:nvPicPr>
        <p:blipFill>
          <a:blip r:embed="rId3" cstate="print"/>
          <a:stretch>
            <a:fillRect/>
          </a:stretch>
        </p:blipFill>
        <p:spPr>
          <a:xfrm>
            <a:off x="6019800" y="4343400"/>
            <a:ext cx="2514600" cy="20574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0" y="1676400"/>
            <a:ext cx="3927475" cy="4267200"/>
          </a:xfrm>
        </p:spPr>
        <p:txBody>
          <a:bodyPr>
            <a:noAutofit/>
          </a:bodyPr>
          <a:lstStyle/>
          <a:p>
            <a:pPr marL="0" lvl="0" indent="0" fontAlgn="base">
              <a:lnSpc>
                <a:spcPct val="115000"/>
              </a:lnSpc>
              <a:spcBef>
                <a:spcPct val="0"/>
              </a:spcBef>
              <a:spcAft>
                <a:spcPct val="0"/>
              </a:spcAft>
              <a:buClr>
                <a:srgbClr val="0BD0D9"/>
              </a:buClr>
              <a:buSzPct val="95000"/>
              <a:buNone/>
            </a:pPr>
            <a:endParaRPr lang="en-PH" altLang="en-US" dirty="0">
              <a:solidFill>
                <a:schemeClr val="tx1"/>
              </a:solidFill>
              <a:ea typeface="Calibri" panose="020F0502020204030204" charset="0"/>
              <a:cs typeface="Calibri" panose="020F0502020204030204" charset="0"/>
            </a:endParaRPr>
          </a:p>
          <a:p>
            <a:pPr marL="285750" lvl="0" indent="-285750" fontAlgn="base">
              <a:spcBef>
                <a:spcPct val="0"/>
              </a:spcBef>
              <a:spcAft>
                <a:spcPct val="0"/>
              </a:spcAft>
              <a:buClr>
                <a:srgbClr val="0BD0D9"/>
              </a:buClr>
              <a:buSzPct val="95000"/>
              <a:buFont typeface="Arial" panose="020B0604020202020204" pitchFamily="34" charset="0"/>
              <a:buChar char="•"/>
            </a:pPr>
            <a:r>
              <a:rPr lang="en-US" dirty="0" smtClean="0">
                <a:solidFill>
                  <a:schemeClr val="tx1"/>
                </a:solidFill>
                <a:ea typeface="Calibri" panose="020F0502020204030204" charset="0"/>
                <a:cs typeface="Calibri" panose="020F0502020204030204" charset="0"/>
              </a:rPr>
              <a:t>Continuous SWM Enforcers Training and Deputation </a:t>
            </a:r>
            <a:r>
              <a:rPr lang="en-US" dirty="0">
                <a:solidFill>
                  <a:schemeClr val="tx1"/>
                </a:solidFill>
                <a:ea typeface="Calibri" panose="020F0502020204030204" charset="0"/>
                <a:cs typeface="Calibri" panose="020F0502020204030204" charset="0"/>
              </a:rPr>
              <a:t>of barangay enforcers; PNP (regular, auxiliary and volunteers)</a:t>
            </a:r>
            <a:endParaRPr lang="en-US" dirty="0">
              <a:solidFill>
                <a:schemeClr val="tx1"/>
              </a:solidFill>
              <a:ea typeface="Calibri" panose="020F0502020204030204" charset="0"/>
              <a:cs typeface="Calibri" panose="020F0502020204030204" charset="0"/>
            </a:endParaRPr>
          </a:p>
          <a:p>
            <a:pPr marL="0" lvl="0" indent="0" fontAlgn="base">
              <a:spcBef>
                <a:spcPct val="0"/>
              </a:spcBef>
              <a:spcAft>
                <a:spcPct val="0"/>
              </a:spcAft>
              <a:buClr>
                <a:srgbClr val="0BD0D9"/>
              </a:buClr>
              <a:buSzPct val="95000"/>
              <a:buNone/>
            </a:pPr>
            <a:endParaRPr lang="en-US" b="1" i="1" dirty="0" smtClean="0">
              <a:solidFill>
                <a:schemeClr val="tx1"/>
              </a:solidFill>
              <a:ea typeface="Cambria Math" panose="02040503050406030204" pitchFamily="18" charset="0"/>
              <a:cs typeface="Cambria Math" panose="02040503050406030204" pitchFamily="18" charset="0"/>
            </a:endParaRPr>
          </a:p>
          <a:p>
            <a:pPr marL="285750" lvl="0" indent="-285750" fontAlgn="base">
              <a:spcBef>
                <a:spcPct val="0"/>
              </a:spcBef>
              <a:spcAft>
                <a:spcPct val="0"/>
              </a:spcAft>
              <a:buClr>
                <a:srgbClr val="0BD0D9"/>
              </a:buClr>
              <a:buSzPct val="95000"/>
              <a:buFont typeface="Arial" panose="020B0604020202020204" pitchFamily="34" charset="0"/>
              <a:buChar char="•"/>
            </a:pPr>
            <a:r>
              <a:rPr lang="en-US" dirty="0" smtClean="0">
                <a:solidFill>
                  <a:schemeClr val="tx1"/>
                </a:solidFill>
                <a:ea typeface="Calibri" panose="020F0502020204030204" charset="0"/>
                <a:cs typeface="Calibri" panose="020F0502020204030204" charset="0"/>
              </a:rPr>
              <a:t>Formulation </a:t>
            </a:r>
            <a:r>
              <a:rPr lang="en-US" dirty="0">
                <a:solidFill>
                  <a:schemeClr val="tx1"/>
                </a:solidFill>
                <a:ea typeface="Calibri" panose="020F0502020204030204" charset="0"/>
                <a:cs typeface="Calibri" panose="020F0502020204030204" charset="0"/>
              </a:rPr>
              <a:t>of Enforcement Mechanism and allocating funds for the </a:t>
            </a:r>
            <a:r>
              <a:rPr lang="en-US" dirty="0" smtClean="0">
                <a:solidFill>
                  <a:schemeClr val="tx1"/>
                </a:solidFill>
                <a:ea typeface="Calibri" panose="020F0502020204030204" charset="0"/>
                <a:cs typeface="Calibri" panose="020F0502020204030204" charset="0"/>
              </a:rPr>
              <a:t>implementation</a:t>
            </a:r>
            <a:endParaRPr lang="en-US" b="1" i="1" dirty="0" smtClean="0">
              <a:solidFill>
                <a:schemeClr val="tx1"/>
              </a:solidFill>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endParaRPr lang="en-US" b="1" i="1" dirty="0">
              <a:solidFill>
                <a:schemeClr val="tx1"/>
              </a:solidFill>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endParaRPr lang="en-US" b="1" i="1" dirty="0">
              <a:solidFill>
                <a:schemeClr val="tx1"/>
              </a:solidFill>
              <a:ea typeface="Cambria Math" panose="02040503050406030204" pitchFamily="18" charset="0"/>
              <a:cs typeface="Cambria Math" panose="02040503050406030204" pitchFamily="18" charset="0"/>
            </a:endParaRPr>
          </a:p>
          <a:p>
            <a:pPr marL="0" indent="0" fontAlgn="base">
              <a:spcBef>
                <a:spcPct val="0"/>
              </a:spcBef>
              <a:spcAft>
                <a:spcPct val="0"/>
              </a:spcAft>
              <a:buClr>
                <a:srgbClr val="0BD0D9"/>
              </a:buClr>
              <a:buSzPct val="95000"/>
              <a:buNone/>
            </a:pPr>
            <a:endParaRPr lang="en-PH" dirty="0"/>
          </a:p>
          <a:p>
            <a:pPr marL="0" indent="0" fontAlgn="base">
              <a:spcBef>
                <a:spcPct val="0"/>
              </a:spcBef>
              <a:spcAft>
                <a:spcPct val="0"/>
              </a:spcAft>
              <a:buClr>
                <a:srgbClr val="0BD0D9"/>
              </a:buClr>
              <a:buSzPct val="95000"/>
              <a:buNone/>
            </a:pPr>
            <a:endParaRPr lang="en-PH" dirty="0">
              <a:solidFill>
                <a:srgbClr val="FF0000"/>
              </a:solidFill>
            </a:endParaRPr>
          </a:p>
          <a:p>
            <a:pPr marL="0" lvl="0" indent="0" fontAlgn="base">
              <a:spcBef>
                <a:spcPct val="0"/>
              </a:spcBef>
              <a:spcAft>
                <a:spcPct val="0"/>
              </a:spcAft>
              <a:buClr>
                <a:srgbClr val="0BD0D9"/>
              </a:buClr>
              <a:buSzPct val="95000"/>
              <a:buNone/>
            </a:pPr>
            <a:endParaRPr lang="en-US" b="1" i="1" dirty="0">
              <a:solidFill>
                <a:schemeClr val="tx1"/>
              </a:solidFill>
              <a:ea typeface="Cambria Math" panose="02040503050406030204" pitchFamily="18" charset="0"/>
              <a:cs typeface="Cambria Math" panose="02040503050406030204" pitchFamily="18" charset="0"/>
            </a:endParaRPr>
          </a:p>
        </p:txBody>
      </p:sp>
      <p:sp>
        <p:nvSpPr>
          <p:cNvPr id="5" name="Rectangle 4"/>
          <p:cNvSpPr/>
          <p:nvPr/>
        </p:nvSpPr>
        <p:spPr>
          <a:xfrm>
            <a:off x="580654" y="4724399"/>
            <a:ext cx="3314700" cy="369332"/>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1" cstate="email"/>
          <a:srcRect/>
          <a:stretch>
            <a:fillRect/>
          </a:stretch>
        </p:blipFill>
        <p:spPr bwMode="auto">
          <a:xfrm>
            <a:off x="4267200" y="4724400"/>
            <a:ext cx="4730750" cy="183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p:nvPr/>
        </p:nvSpPr>
        <p:spPr>
          <a:xfrm>
            <a:off x="432460" y="189015"/>
            <a:ext cx="838517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3200" b="1" dirty="0" smtClean="0">
                <a:solidFill>
                  <a:srgbClr val="000000"/>
                </a:solidFill>
              </a:rPr>
              <a:t>Projects and activities in the Pipeline…</a:t>
            </a:r>
            <a:endParaRPr lang="en-PH" sz="3200" b="1" dirty="0">
              <a:solidFill>
                <a:srgbClr val="000000"/>
              </a:solidFill>
            </a:endParaRPr>
          </a:p>
        </p:txBody>
      </p:sp>
      <p:sp>
        <p:nvSpPr>
          <p:cNvPr id="2" name="Rectangle 1"/>
          <p:cNvSpPr/>
          <p:nvPr/>
        </p:nvSpPr>
        <p:spPr>
          <a:xfrm>
            <a:off x="4356100" y="2133600"/>
            <a:ext cx="4572000" cy="1938992"/>
          </a:xfrm>
          <a:prstGeom prst="rect">
            <a:avLst/>
          </a:prstGeom>
        </p:spPr>
        <p:txBody>
          <a:bodyPr wrap="square">
            <a:spAutoFit/>
          </a:bodyPr>
          <a:lstStyle/>
          <a:p>
            <a:pPr marL="285750" lvl="0" indent="-285750" fontAlgn="base">
              <a:spcBef>
                <a:spcPct val="0"/>
              </a:spcBef>
              <a:spcAft>
                <a:spcPct val="0"/>
              </a:spcAft>
              <a:buClr>
                <a:srgbClr val="0BD0D9"/>
              </a:buClr>
              <a:buSzPct val="95000"/>
              <a:buFont typeface="Arial" panose="020B0604020202020204" pitchFamily="34" charset="0"/>
              <a:buChar char="•"/>
            </a:pPr>
            <a:r>
              <a:rPr lang="en-US" sz="2400" dirty="0">
                <a:solidFill>
                  <a:prstClr val="black"/>
                </a:solidFill>
                <a:ea typeface="Calibri" panose="020F0502020204030204" charset="0"/>
                <a:cs typeface="Calibri" panose="020F0502020204030204" charset="0"/>
              </a:rPr>
              <a:t>Implement Rewards and Incentives for Enforcers and the share of the barangays from the penalties, to sustain enforcement </a:t>
            </a:r>
            <a:r>
              <a:rPr lang="en-US" sz="2400" dirty="0" smtClean="0">
                <a:solidFill>
                  <a:prstClr val="black"/>
                </a:solidFill>
                <a:ea typeface="Calibri" panose="020F0502020204030204" charset="0"/>
                <a:cs typeface="Calibri" panose="020F0502020204030204" charset="0"/>
              </a:rPr>
              <a:t>system</a:t>
            </a:r>
            <a:endParaRPr lang="en-US" sz="2400" dirty="0">
              <a:solidFill>
                <a:prstClr val="black"/>
              </a:solidFill>
              <a:ea typeface="Calibri" panose="020F0502020204030204" charset="0"/>
              <a:cs typeface="Calibri" panose="020F0502020204030204" charset="0"/>
            </a:endParaRPr>
          </a:p>
        </p:txBody>
      </p:sp>
      <p:pic>
        <p:nvPicPr>
          <p:cNvPr id="7" name="Picture 6"/>
          <p:cNvPicPr>
            <a:picLocks noChangeAspect="1"/>
          </p:cNvPicPr>
          <p:nvPr/>
        </p:nvPicPr>
        <p:blipFill>
          <a:blip r:embed="rId2" cstate="email"/>
          <a:stretch>
            <a:fillRect/>
          </a:stretch>
        </p:blipFill>
        <p:spPr>
          <a:xfrm>
            <a:off x="152400" y="152400"/>
            <a:ext cx="885815" cy="838200"/>
          </a:xfrm>
          <a:prstGeom prst="rect">
            <a:avLst/>
          </a:prstGeom>
          <a:solidFill>
            <a:schemeClr val="bg1"/>
          </a:solid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0" y="1295400"/>
            <a:ext cx="3927475" cy="5105400"/>
          </a:xfrm>
        </p:spPr>
        <p:txBody>
          <a:bodyPr>
            <a:normAutofit fontScale="62500" lnSpcReduction="20000"/>
          </a:bodyPr>
          <a:lstStyle/>
          <a:p>
            <a:pPr marL="0" indent="0" algn="ctr" fontAlgn="base">
              <a:spcBef>
                <a:spcPct val="0"/>
              </a:spcBef>
              <a:spcAft>
                <a:spcPct val="0"/>
              </a:spcAft>
              <a:buClr>
                <a:srgbClr val="0BD0D9"/>
              </a:buClr>
              <a:buSzPct val="95000"/>
              <a:buNone/>
            </a:pPr>
            <a:r>
              <a:rPr lang="en-US" sz="2900" b="1" dirty="0" smtClean="0">
                <a:solidFill>
                  <a:schemeClr val="tx1"/>
                </a:solidFill>
                <a:latin typeface="+mj-lt"/>
                <a:ea typeface="Cambria Math" panose="02040503050406030204" pitchFamily="18" charset="0"/>
                <a:cs typeface="Cambria Math" panose="02040503050406030204" pitchFamily="18" charset="0"/>
              </a:rPr>
              <a:t>RECYCLABLE – 15.6% of the Total Waste generation  or about </a:t>
            </a:r>
            <a:r>
              <a:rPr lang="en-PH" sz="2900" b="1" dirty="0">
                <a:latin typeface="+mj-lt"/>
              </a:rPr>
              <a:t>26,513.91</a:t>
            </a:r>
            <a:endParaRPr lang="en-PH" sz="2900" b="1" dirty="0">
              <a:latin typeface="+mj-lt"/>
            </a:endParaRPr>
          </a:p>
          <a:p>
            <a:pPr marL="0" lvl="0" indent="0" algn="ctr" fontAlgn="base">
              <a:spcBef>
                <a:spcPct val="0"/>
              </a:spcBef>
              <a:spcAft>
                <a:spcPct val="0"/>
              </a:spcAft>
              <a:buClr>
                <a:srgbClr val="0BD0D9"/>
              </a:buClr>
              <a:buSzPct val="95000"/>
              <a:buNone/>
            </a:pPr>
            <a:endParaRPr lang="en-US" b="1"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endPar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r>
              <a:rPr lang="en-US" altLang="en-US" dirty="0" smtClean="0">
                <a:solidFill>
                  <a:srgbClr val="FF0000"/>
                </a:solidFill>
                <a:latin typeface="Cambria Math" panose="02040503050406030204" pitchFamily="18" charset="0"/>
                <a:ea typeface="Cambria Math" panose="02040503050406030204" pitchFamily="18" charset="0"/>
                <a:cs typeface="Cambria Math" panose="02040503050406030204" pitchFamily="18" charset="0"/>
              </a:rPr>
              <a:t>14  </a:t>
            </a:r>
            <a:r>
              <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Junkshops serves as material recovery facility of the </a:t>
            </a:r>
            <a:r>
              <a:rPr lang="en-US" altLang="en-US" dirty="0" smtClean="0">
                <a:solidFill>
                  <a:srgbClr val="FF0000"/>
                </a:solidFill>
                <a:latin typeface="Cambria Math" panose="02040503050406030204" pitchFamily="18" charset="0"/>
                <a:ea typeface="Cambria Math" panose="02040503050406030204" pitchFamily="18" charset="0"/>
                <a:cs typeface="Cambria Math" panose="02040503050406030204" pitchFamily="18" charset="0"/>
              </a:rPr>
              <a:t>barangays (21 junkshops, </a:t>
            </a:r>
            <a:r>
              <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2017 business listings )</a:t>
            </a:r>
            <a:endPar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endParaRPr lang="en-US" altLang="en-US" sz="2900" b="1"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r>
              <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a:t>sustain </a:t>
            </a:r>
            <a:r>
              <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rPr>
              <a:t>partnership with junkshop operators </a:t>
            </a: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spcBef>
                <a:spcPct val="0"/>
              </a:spcBef>
              <a:spcAft>
                <a:spcPct val="0"/>
              </a:spcAft>
              <a:buClr>
                <a:srgbClr val="0BD0D9"/>
              </a:buClr>
              <a:buSzPct val="95000"/>
              <a:buNone/>
            </a:pPr>
            <a:r>
              <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a:t>Sustain operation of  </a:t>
            </a:r>
            <a:r>
              <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rPr>
              <a:t>MRFs in all barangays or cluster of </a:t>
            </a:r>
            <a:r>
              <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a:t>barangay</a:t>
            </a:r>
            <a:endPar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indent="0" fontAlgn="base">
              <a:lnSpc>
                <a:spcPct val="115000"/>
              </a:lnSpc>
              <a:spcBef>
                <a:spcPct val="0"/>
              </a:spcBef>
              <a:spcAft>
                <a:spcPct val="0"/>
              </a:spcAft>
              <a:buClr>
                <a:srgbClr val="0BD0D9"/>
              </a:buClr>
              <a:buSzPct val="95000"/>
              <a:buNone/>
            </a:pPr>
            <a:r>
              <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a:t>Conduct of Recyclable </a:t>
            </a:r>
            <a:r>
              <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rPr>
              <a:t>waste fair </a:t>
            </a:r>
            <a:r>
              <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a:t>annually </a:t>
            </a:r>
            <a:r>
              <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rPr>
              <a:t>(during earth day celebration) in partnership with barangays, private sectors, malls, junkshops, DENR-EMB XII and industries</a:t>
            </a: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pPr marL="0" lvl="0" indent="0" fontAlgn="base">
              <a:lnSpc>
                <a:spcPct val="115000"/>
              </a:lnSpc>
              <a:spcBef>
                <a:spcPct val="0"/>
              </a:spcBef>
              <a:spcAft>
                <a:spcPct val="0"/>
              </a:spcAft>
              <a:buClr>
                <a:srgbClr val="0BD0D9"/>
              </a:buClr>
              <a:buSzPct val="95000"/>
              <a:buNone/>
            </a:pPr>
            <a:endParaRPr lang="en-US" altLang="en-US" dirty="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endParaRPr lang="en-PH" dirty="0"/>
          </a:p>
        </p:txBody>
      </p:sp>
      <p:pic>
        <p:nvPicPr>
          <p:cNvPr id="3075" name="Picture 3"/>
          <p:cNvPicPr>
            <a:picLocks noChangeAspect="1" noChangeArrowheads="1"/>
          </p:cNvPicPr>
          <p:nvPr/>
        </p:nvPicPr>
        <p:blipFill>
          <a:blip r:embed="rId1" cstate="email"/>
          <a:srcRect/>
          <a:stretch>
            <a:fillRect/>
          </a:stretch>
        </p:blipFill>
        <p:spPr bwMode="auto">
          <a:xfrm>
            <a:off x="4116779" y="2971800"/>
            <a:ext cx="243642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 name="Picture 1"/>
          <p:cNvPicPr>
            <a:picLocks noChangeAspect="1" noChangeArrowheads="1"/>
          </p:cNvPicPr>
          <p:nvPr/>
        </p:nvPicPr>
        <p:blipFill>
          <a:blip r:embed="rId2" cstate="email"/>
          <a:srcRect/>
          <a:stretch>
            <a:fillRect/>
          </a:stretch>
        </p:blipFill>
        <p:spPr bwMode="auto">
          <a:xfrm>
            <a:off x="4114800" y="1066800"/>
            <a:ext cx="243839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elated image"/>
          <p:cNvPicPr>
            <a:picLocks noChangeAspect="1" noChangeArrowheads="1"/>
          </p:cNvPicPr>
          <p:nvPr/>
        </p:nvPicPr>
        <p:blipFill>
          <a:blip r:embed="rId3"/>
          <a:srcRect/>
          <a:stretch>
            <a:fillRect/>
          </a:stretch>
        </p:blipFill>
        <p:spPr bwMode="auto">
          <a:xfrm>
            <a:off x="6629400" y="2895600"/>
            <a:ext cx="2209800" cy="18104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email"/>
          <a:srcRect/>
          <a:stretch>
            <a:fillRect/>
          </a:stretch>
        </p:blipFill>
        <p:spPr bwMode="auto">
          <a:xfrm>
            <a:off x="6627916" y="1066799"/>
            <a:ext cx="2287484"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descr="gena-with-seal"/>
          <p:cNvPicPr>
            <a:picLocks noChangeAspect="1" noChangeArrowheads="1"/>
          </p:cNvPicPr>
          <p:nvPr/>
        </p:nvPicPr>
        <p:blipFill>
          <a:blip r:embed="rId5"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p:nvPr/>
        </p:nvSpPr>
        <p:spPr>
          <a:xfrm>
            <a:off x="432460" y="189015"/>
            <a:ext cx="838517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3200" b="1" dirty="0" smtClean="0">
                <a:solidFill>
                  <a:srgbClr val="000000"/>
                </a:solidFill>
              </a:rPr>
              <a:t>Projects and activities in the Pipeline…</a:t>
            </a:r>
            <a:endParaRPr lang="en-PH" sz="3200" b="1" dirty="0">
              <a:solidFill>
                <a:srgbClr val="000000"/>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5" y="604913"/>
            <a:ext cx="920750" cy="87248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6779" y="4572000"/>
            <a:ext cx="4725924"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mph" presetSubtype="0" fill="hold" nodeType="afterEffect">
                                  <p:stCondLst>
                                    <p:cond delay="0"/>
                                  </p:stCondLst>
                                  <p:childTnLst>
                                    <p:animRot by="21600000">
                                      <p:cBhvr>
                                        <p:cTn id="15" dur="1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4294967295"/>
          </p:nvPr>
        </p:nvSpPr>
        <p:spPr>
          <a:xfrm>
            <a:off x="0" y="1219200"/>
            <a:ext cx="3927475" cy="5105400"/>
          </a:xfrm>
        </p:spPr>
        <p:txBody>
          <a:bodyPr>
            <a:normAutofit fontScale="92500" lnSpcReduction="20000"/>
          </a:bodyPr>
          <a:lstStyle/>
          <a:p>
            <a:pPr lvl="0"/>
            <a:r>
              <a:rPr lang="en-US" dirty="0" smtClean="0"/>
              <a:t>Ordinance </a:t>
            </a:r>
            <a:r>
              <a:rPr lang="en-US" dirty="0"/>
              <a:t>No. 26, s. 2015- An Ordinance establishing the </a:t>
            </a:r>
            <a:r>
              <a:rPr lang="en-US" dirty="0">
                <a:solidFill>
                  <a:srgbClr val="FF0000"/>
                </a:solidFill>
              </a:rPr>
              <a:t>General Santos City Plastic Recycling Facility </a:t>
            </a:r>
            <a:r>
              <a:rPr lang="en-US" dirty="0"/>
              <a:t>within the SLF complex, prescribing guidelines on its operation and providing funds therefor</a:t>
            </a:r>
            <a:r>
              <a:rPr lang="en-US" dirty="0" smtClean="0"/>
              <a:t>.</a:t>
            </a:r>
            <a:endParaRPr lang="en-US" dirty="0" smtClean="0"/>
          </a:p>
          <a:p>
            <a:pPr marL="0" indent="0">
              <a:buNone/>
            </a:pPr>
            <a:endParaRPr lang="en-US" altLang="en-US" dirty="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endParaRPr>
          </a:p>
          <a:p>
            <a:r>
              <a:rPr lang="en-US" dirty="0">
                <a:solidFill>
                  <a:schemeClr val="tx1"/>
                </a:solidFill>
                <a:latin typeface="Times New Roman" panose="02020603050405020304" pitchFamily="18" charset="0"/>
                <a:ea typeface="Calibri" panose="020F0502020204030204" charset="0"/>
                <a:cs typeface="Calibri" panose="020F0502020204030204" charset="0"/>
              </a:rPr>
              <a:t>R</a:t>
            </a:r>
            <a:r>
              <a:rPr lang="en-US" dirty="0" smtClean="0">
                <a:solidFill>
                  <a:schemeClr val="tx1"/>
                </a:solidFill>
                <a:latin typeface="Times New Roman" panose="02020603050405020304" pitchFamily="18" charset="0"/>
                <a:ea typeface="Calibri" panose="020F0502020204030204" charset="0"/>
                <a:cs typeface="Calibri" panose="020F0502020204030204" charset="0"/>
              </a:rPr>
              <a:t>esidual </a:t>
            </a:r>
            <a:r>
              <a:rPr lang="en-US" dirty="0">
                <a:solidFill>
                  <a:schemeClr val="tx1"/>
                </a:solidFill>
                <a:latin typeface="Times New Roman" panose="02020603050405020304" pitchFamily="18" charset="0"/>
                <a:ea typeface="Calibri" panose="020F0502020204030204" charset="0"/>
                <a:cs typeface="Calibri" panose="020F0502020204030204" charset="0"/>
              </a:rPr>
              <a:t>waste will be process into plastic chairs, foot pavers, wall claddings through plastic </a:t>
            </a:r>
            <a:r>
              <a:rPr lang="en-US" dirty="0" err="1" smtClean="0">
                <a:solidFill>
                  <a:schemeClr val="tx1"/>
                </a:solidFill>
                <a:latin typeface="Times New Roman" panose="02020603050405020304" pitchFamily="18" charset="0"/>
                <a:ea typeface="Calibri" panose="020F0502020204030204" charset="0"/>
                <a:cs typeface="Calibri" panose="020F0502020204030204" charset="0"/>
              </a:rPr>
              <a:t>densifiers</a:t>
            </a:r>
            <a:r>
              <a:rPr lang="en-US" dirty="0">
                <a:solidFill>
                  <a:schemeClr val="tx1"/>
                </a:solidFill>
                <a:latin typeface="Times New Roman" panose="02020603050405020304" pitchFamily="18" charset="0"/>
                <a:ea typeface="Calibri" panose="020F0502020204030204" charset="0"/>
                <a:cs typeface="Calibri" panose="020F0502020204030204" charset="0"/>
              </a:rPr>
              <a:t>,</a:t>
            </a:r>
            <a:r>
              <a:rPr lang="en-US" dirty="0" smtClean="0">
                <a:solidFill>
                  <a:schemeClr val="tx1"/>
                </a:solidFill>
                <a:latin typeface="Times New Roman" panose="02020603050405020304" pitchFamily="18" charset="0"/>
                <a:ea typeface="Calibri" panose="020F0502020204030204" charset="0"/>
                <a:cs typeface="Calibri" panose="020F0502020204030204" charset="0"/>
              </a:rPr>
              <a:t> </a:t>
            </a:r>
            <a:r>
              <a:rPr lang="en-US" dirty="0">
                <a:solidFill>
                  <a:schemeClr val="tx1"/>
                </a:solidFill>
                <a:latin typeface="Times New Roman" panose="02020603050405020304" pitchFamily="18" charset="0"/>
                <a:ea typeface="Calibri" panose="020F0502020204030204" charset="0"/>
                <a:cs typeface="Calibri" panose="020F0502020204030204" charset="0"/>
              </a:rPr>
              <a:t>granulators </a:t>
            </a:r>
            <a:endParaRPr lang="en-US" dirty="0" smtClean="0">
              <a:solidFill>
                <a:schemeClr val="tx1"/>
              </a:solidFill>
              <a:latin typeface="Times New Roman" panose="02020603050405020304" pitchFamily="18" charset="0"/>
              <a:ea typeface="Calibri" panose="020F0502020204030204" charset="0"/>
              <a:cs typeface="Calibri" panose="020F0502020204030204" charset="0"/>
            </a:endParaRPr>
          </a:p>
          <a:p>
            <a:endParaRPr lang="en-US" dirty="0">
              <a:solidFill>
                <a:schemeClr val="tx1"/>
              </a:solidFill>
              <a:latin typeface="Times New Roman" panose="02020603050405020304" pitchFamily="18" charset="0"/>
              <a:ea typeface="Calibri" panose="020F0502020204030204" charset="0"/>
              <a:cs typeface="Calibri" panose="020F0502020204030204" charset="0"/>
            </a:endParaRPr>
          </a:p>
          <a:p>
            <a:r>
              <a:rPr lang="en-US" dirty="0">
                <a:solidFill>
                  <a:schemeClr val="tx1"/>
                </a:solidFill>
                <a:latin typeface="Times New Roman" panose="02020603050405020304" pitchFamily="18" charset="0"/>
                <a:ea typeface="Calibri" panose="020F0502020204030204" charset="0"/>
                <a:cs typeface="Calibri" panose="020F0502020204030204" charset="0"/>
              </a:rPr>
              <a:t>explore environmental friendly technology such as: </a:t>
            </a:r>
            <a:r>
              <a:rPr lang="en-US" dirty="0">
                <a:solidFill>
                  <a:srgbClr val="FF0000"/>
                </a:solidFill>
                <a:latin typeface="Times New Roman" panose="02020603050405020304" pitchFamily="18" charset="0"/>
                <a:ea typeface="Calibri" panose="020F0502020204030204" charset="0"/>
                <a:cs typeface="Calibri" panose="020F0502020204030204" charset="0"/>
              </a:rPr>
              <a:t>WTEs</a:t>
            </a:r>
            <a:r>
              <a:rPr lang="en-US" dirty="0">
                <a:solidFill>
                  <a:schemeClr val="tx1"/>
                </a:solidFill>
                <a:latin typeface="Times New Roman" panose="02020603050405020304" pitchFamily="18" charset="0"/>
                <a:ea typeface="Calibri" panose="020F0502020204030204" charset="0"/>
                <a:cs typeface="Calibri" panose="020F0502020204030204" charset="0"/>
              </a:rPr>
              <a:t> and other innovative technologies in the future</a:t>
            </a:r>
            <a:endParaRPr lang="en-US" dirty="0">
              <a:solidFill>
                <a:schemeClr val="tx1"/>
              </a:solidFill>
              <a:latin typeface="Times New Roman" panose="02020603050405020304" pitchFamily="18" charset="0"/>
              <a:ea typeface="Calibri" panose="020F0502020204030204" charset="0"/>
              <a:cs typeface="Calibri" panose="020F0502020204030204" charset="0"/>
            </a:endParaRPr>
          </a:p>
          <a:p>
            <a:pPr lvl="0"/>
            <a:endParaRPr lang="en-US" dirty="0">
              <a:solidFill>
                <a:schemeClr val="tx1"/>
              </a:solidFill>
            </a:endParaRPr>
          </a:p>
          <a:p>
            <a:endParaRPr lang="en-PH" dirty="0"/>
          </a:p>
        </p:txBody>
      </p:sp>
      <p:pic>
        <p:nvPicPr>
          <p:cNvPr id="2050" name="Picture 2"/>
          <p:cNvPicPr>
            <a:picLocks noChangeAspect="1" noChangeArrowheads="1"/>
          </p:cNvPicPr>
          <p:nvPr/>
        </p:nvPicPr>
        <p:blipFill>
          <a:blip r:embed="rId1" cstate="email"/>
          <a:srcRect/>
          <a:stretch>
            <a:fillRect/>
          </a:stretch>
        </p:blipFill>
        <p:spPr bwMode="auto">
          <a:xfrm>
            <a:off x="4572000" y="3886200"/>
            <a:ext cx="38227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4" descr="gena-with-seal"/>
          <p:cNvPicPr>
            <a:picLocks noChangeAspect="1" noChangeArrowheads="1"/>
          </p:cNvPicPr>
          <p:nvPr/>
        </p:nvPicPr>
        <p:blipFill>
          <a:blip r:embed="rId2" cstate="email"/>
          <a:srcRect/>
          <a:stretch>
            <a:fillRect/>
          </a:stretch>
        </p:blipFill>
        <p:spPr bwMode="auto">
          <a:xfrm>
            <a:off x="8153400" y="-12700"/>
            <a:ext cx="1143000"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5823"/>
            <a:ext cx="838200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5" y="604913"/>
            <a:ext cx="920750" cy="872485"/>
          </a:xfrm>
          <a:prstGeom prst="rect">
            <a:avLst/>
          </a:prstGeom>
        </p:spPr>
      </p:pic>
      <p:pic>
        <p:nvPicPr>
          <p:cNvPr id="8" name="Picture 7" descr="42627567_726011017746401_5405739258579255296_n.jpg"/>
          <p:cNvPicPr>
            <a:picLocks noChangeAspect="1"/>
          </p:cNvPicPr>
          <p:nvPr/>
        </p:nvPicPr>
        <p:blipFill>
          <a:blip r:embed="rId5"/>
          <a:stretch>
            <a:fillRect/>
          </a:stretch>
        </p:blipFill>
        <p:spPr>
          <a:xfrm>
            <a:off x="4572000" y="1181100"/>
            <a:ext cx="3810000" cy="2628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mph" presetSubtype="0" fill="hold" nodeType="afterEffect">
                                  <p:stCondLst>
                                    <p:cond delay="0"/>
                                  </p:stCondLst>
                                  <p:childTnLst>
                                    <p:animRot by="21600000">
                                      <p:cBhvr>
                                        <p:cTn id="15"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654" y="4724399"/>
            <a:ext cx="3314700" cy="369332"/>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p:txBody>
      </p:sp>
      <p:sp>
        <p:nvSpPr>
          <p:cNvPr id="6" name="Title 1"/>
          <p:cNvSpPr txBox="1"/>
          <p:nvPr/>
        </p:nvSpPr>
        <p:spPr>
          <a:xfrm>
            <a:off x="432460" y="189015"/>
            <a:ext cx="8385175" cy="8382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PH" sz="3200" b="1" dirty="0" smtClean="0">
                <a:solidFill>
                  <a:srgbClr val="000000"/>
                </a:solidFill>
              </a:rPr>
              <a:t>Projects and activities in the Pipeline…</a:t>
            </a:r>
            <a:endParaRPr lang="en-PH" sz="3200" b="1" dirty="0">
              <a:solidFill>
                <a:srgbClr val="000000"/>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52600" y="990600"/>
            <a:ext cx="5443617" cy="5715000"/>
          </a:xfrm>
          <a:prstGeom prst="rect">
            <a:avLst/>
          </a:prstGeom>
        </p:spPr>
      </p:pic>
      <p:pic>
        <p:nvPicPr>
          <p:cNvPr id="8" name="Picture 7"/>
          <p:cNvPicPr>
            <a:picLocks noChangeAspect="1"/>
          </p:cNvPicPr>
          <p:nvPr/>
        </p:nvPicPr>
        <p:blipFill>
          <a:blip r:embed="rId2" cstate="email"/>
          <a:stretch>
            <a:fillRect/>
          </a:stretch>
        </p:blipFill>
        <p:spPr>
          <a:xfrm>
            <a:off x="228600" y="304800"/>
            <a:ext cx="885815" cy="83820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1" cstate="email"/>
          <a:stretch>
            <a:fillRect/>
          </a:stretch>
        </p:blipFill>
        <p:spPr>
          <a:xfrm>
            <a:off x="7917" y="3609975"/>
            <a:ext cx="4487884" cy="3248025"/>
          </a:xfrm>
          <a:prstGeom prst="rect">
            <a:avLst/>
          </a:prstGeom>
        </p:spPr>
      </p:pic>
      <p:pic>
        <p:nvPicPr>
          <p:cNvPr id="10" name="Picture 9"/>
          <p:cNvPicPr>
            <a:picLocks noChangeAspect="1"/>
          </p:cNvPicPr>
          <p:nvPr/>
        </p:nvPicPr>
        <p:blipFill>
          <a:blip r:embed="rId2"/>
          <a:stretch>
            <a:fillRect/>
          </a:stretch>
        </p:blipFill>
        <p:spPr>
          <a:xfrm>
            <a:off x="-1979" y="76200"/>
            <a:ext cx="4497780" cy="3601934"/>
          </a:xfrm>
          <a:prstGeom prst="rect">
            <a:avLst/>
          </a:prstGeom>
        </p:spPr>
      </p:pic>
      <p:pic>
        <p:nvPicPr>
          <p:cNvPr id="11" name="Picture 10"/>
          <p:cNvPicPr>
            <a:picLocks noChangeAspect="1"/>
          </p:cNvPicPr>
          <p:nvPr/>
        </p:nvPicPr>
        <p:blipFill>
          <a:blip r:embed="rId3"/>
          <a:stretch>
            <a:fillRect/>
          </a:stretch>
        </p:blipFill>
        <p:spPr>
          <a:xfrm>
            <a:off x="4495801" y="3584245"/>
            <a:ext cx="4648199" cy="3273755"/>
          </a:xfrm>
          <a:prstGeom prst="rect">
            <a:avLst/>
          </a:prstGeom>
        </p:spPr>
      </p:pic>
      <p:pic>
        <p:nvPicPr>
          <p:cNvPr id="12" name="Picture 11"/>
          <p:cNvPicPr>
            <a:picLocks noChangeAspect="1"/>
          </p:cNvPicPr>
          <p:nvPr/>
        </p:nvPicPr>
        <p:blipFill>
          <a:blip r:embed="rId4" cstate="email"/>
          <a:stretch>
            <a:fillRect/>
          </a:stretch>
        </p:blipFill>
        <p:spPr>
          <a:xfrm>
            <a:off x="4506687" y="228600"/>
            <a:ext cx="4675955" cy="3379396"/>
          </a:xfrm>
          <a:prstGeom prst="rect">
            <a:avLst/>
          </a:prstGeom>
        </p:spPr>
      </p:pic>
      <p:sp>
        <p:nvSpPr>
          <p:cNvPr id="3" name="TextBox 2"/>
          <p:cNvSpPr txBox="1"/>
          <p:nvPr/>
        </p:nvSpPr>
        <p:spPr>
          <a:xfrm>
            <a:off x="2514600" y="2412325"/>
            <a:ext cx="3872864" cy="1815882"/>
          </a:xfrm>
          <a:prstGeom prst="rect">
            <a:avLst/>
          </a:prstGeom>
          <a:noFill/>
        </p:spPr>
        <p:txBody>
          <a:bodyPr wrap="square" rtlCol="0">
            <a:spAutoFit/>
          </a:bodyPr>
          <a:lstStyle/>
          <a:p>
            <a:pPr algn="ctr"/>
            <a:r>
              <a:rPr lang="en-PH" b="1" dirty="0">
                <a:solidFill>
                  <a:schemeClr val="bg1"/>
                </a:solidFill>
              </a:rPr>
              <a:t> </a:t>
            </a:r>
            <a:r>
              <a:rPr lang="en-PH" sz="2800" b="1" dirty="0">
                <a:solidFill>
                  <a:schemeClr val="bg1"/>
                </a:solidFill>
              </a:rPr>
              <a:t>Creating a </a:t>
            </a:r>
            <a:r>
              <a:rPr lang="en-PH" sz="2800" b="1" dirty="0" err="1">
                <a:solidFill>
                  <a:schemeClr val="bg1"/>
                </a:solidFill>
              </a:rPr>
              <a:t>Livable</a:t>
            </a:r>
            <a:r>
              <a:rPr lang="en-PH" sz="2800" b="1" dirty="0">
                <a:solidFill>
                  <a:schemeClr val="bg1"/>
                </a:solidFill>
              </a:rPr>
              <a:t> Environment for All towards Nation-building in </a:t>
            </a:r>
            <a:r>
              <a:rPr lang="en-PH" sz="2800" b="1" dirty="0" err="1">
                <a:solidFill>
                  <a:schemeClr val="bg1"/>
                </a:solidFill>
              </a:rPr>
              <a:t>Gensan</a:t>
            </a:r>
            <a:r>
              <a:rPr lang="en-PH" sz="1600" b="1" dirty="0">
                <a:solidFill>
                  <a:schemeClr val="bg1"/>
                </a:solidFill>
              </a:rPr>
              <a:t>.</a:t>
            </a:r>
            <a:endParaRPr lang="en-PH" sz="16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4731" y="609600"/>
            <a:ext cx="7843814" cy="3046988"/>
          </a:xfrm>
          <a:prstGeom prst="rect">
            <a:avLst/>
          </a:prstGeom>
          <a:noFill/>
        </p:spPr>
        <p:txBody>
          <a:bodyPr wrap="none" lIns="91440" tIns="45720" rIns="91440" bIns="45720">
            <a:spAutoFit/>
          </a:bodyPr>
          <a:lstStyle/>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rPr>
              <a:t>Kill nothing, but time.</a:t>
            </a:r>
            <a:endPar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endParaRPr>
          </a:p>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rPr>
              <a:t>Leave nothing, but footprints</a:t>
            </a:r>
            <a:endPar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endParaRPr>
          </a:p>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rPr>
              <a:t>Take nothing, but pictures</a:t>
            </a:r>
            <a:endPar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endParaRPr>
          </a:p>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rPr>
              <a:t>Keep nothing, but memories.</a:t>
            </a:r>
            <a:endParaRPr lang="en-US" sz="4800" b="1" dirty="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endParaRPr>
          </a:p>
        </p:txBody>
      </p:sp>
      <p:pic>
        <p:nvPicPr>
          <p:cNvPr id="4" name="Picture 3"/>
          <p:cNvPicPr>
            <a:picLocks noChangeAspect="1"/>
          </p:cNvPicPr>
          <p:nvPr/>
        </p:nvPicPr>
        <p:blipFill>
          <a:blip r:embed="rId1" cstate="email">
            <a:clrChange>
              <a:clrFrom>
                <a:srgbClr val="FFFFFF"/>
              </a:clrFrom>
              <a:clrTo>
                <a:srgbClr val="FFFFFF">
                  <a:alpha val="0"/>
                </a:srgbClr>
              </a:clrTo>
            </a:clrChange>
          </a:blip>
          <a:stretch>
            <a:fillRect/>
          </a:stretch>
        </p:blipFill>
        <p:spPr>
          <a:xfrm>
            <a:off x="6695793" y="3429001"/>
            <a:ext cx="1712752" cy="2685425"/>
          </a:xfrm>
          <a:prstGeom prst="rect">
            <a:avLst/>
          </a:prstGeom>
        </p:spPr>
      </p:pic>
      <p:sp>
        <p:nvSpPr>
          <p:cNvPr id="5" name="Rectangle 4"/>
          <p:cNvSpPr/>
          <p:nvPr/>
        </p:nvSpPr>
        <p:spPr>
          <a:xfrm>
            <a:off x="3638849" y="3898434"/>
            <a:ext cx="3219151" cy="830997"/>
          </a:xfrm>
          <a:prstGeom prst="rect">
            <a:avLst/>
          </a:prstGeom>
          <a:noFill/>
        </p:spPr>
        <p:txBody>
          <a:bodyPr wrap="none" lIns="91440" tIns="45720" rIns="91440" bIns="45720">
            <a:spAutoFit/>
          </a:bodyPr>
          <a:lstStyle/>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rPr>
              <a:t>-John Muir</a:t>
            </a:r>
            <a:endParaRPr lang="en-US" sz="4800" b="1" dirty="0">
              <a:ln w="9525">
                <a:solidFill>
                  <a:schemeClr val="bg1"/>
                </a:solidFill>
                <a:prstDash val="solid"/>
              </a:ln>
              <a:effectLst>
                <a:outerShdw blurRad="12700" dist="38100" dir="2700000" algn="tl" rotWithShape="0">
                  <a:schemeClr val="bg1">
                    <a:lumMod val="50000"/>
                  </a:schemeClr>
                </a:outerShdw>
              </a:effectLst>
              <a:latin typeface="Papyrus" panose="03070502060502030205" pitchFamily="66" charset="0"/>
            </a:endParaRPr>
          </a:p>
        </p:txBody>
      </p:sp>
      <p:sp>
        <p:nvSpPr>
          <p:cNvPr id="6" name="Rectangle 5"/>
          <p:cNvSpPr/>
          <p:nvPr/>
        </p:nvSpPr>
        <p:spPr>
          <a:xfrm>
            <a:off x="4267200" y="4611231"/>
            <a:ext cx="3310530" cy="2246769"/>
          </a:xfrm>
          <a:prstGeom prst="rect">
            <a:avLst/>
          </a:prstGeom>
          <a:noFill/>
        </p:spPr>
        <p:txBody>
          <a:bodyPr wrap="square" lIns="91440" tIns="45720" rIns="91440" bIns="45720">
            <a:spAutoFit/>
          </a:bodyPr>
          <a:lstStyle/>
          <a:p>
            <a:r>
              <a:rPr lang="en-US" sz="2800" dirty="0" smtClean="0">
                <a:ln w="0"/>
                <a:effectLst>
                  <a:outerShdw blurRad="38100" dist="19050" dir="2700000" algn="tl" rotWithShape="0">
                    <a:schemeClr val="dk1">
                      <a:alpha val="40000"/>
                    </a:schemeClr>
                  </a:outerShdw>
                </a:effectLst>
                <a:latin typeface="Papyrus" panose="03070502060502030205" pitchFamily="66" charset="0"/>
              </a:rPr>
              <a:t>(1838-1914)</a:t>
            </a:r>
            <a:endParaRPr lang="en-US" sz="2800" dirty="0" smtClean="0">
              <a:ln w="0"/>
              <a:effectLst>
                <a:outerShdw blurRad="38100" dist="19050" dir="2700000" algn="tl" rotWithShape="0">
                  <a:schemeClr val="dk1">
                    <a:alpha val="40000"/>
                  </a:schemeClr>
                </a:outerShdw>
              </a:effectLst>
              <a:latin typeface="Papyrus" panose="03070502060502030205" pitchFamily="66" charset="0"/>
            </a:endParaRPr>
          </a:p>
          <a:p>
            <a:r>
              <a:rPr lang="en-US" sz="2800" dirty="0" smtClean="0">
                <a:ln w="0"/>
                <a:effectLst>
                  <a:outerShdw blurRad="38100" dist="19050" dir="2700000" algn="tl" rotWithShape="0">
                    <a:schemeClr val="dk1">
                      <a:alpha val="40000"/>
                    </a:schemeClr>
                  </a:outerShdw>
                </a:effectLst>
                <a:latin typeface="Papyrus" panose="03070502060502030205" pitchFamily="66" charset="0"/>
              </a:rPr>
              <a:t>“John of the Mountain”</a:t>
            </a:r>
            <a:endParaRPr lang="en-US" sz="2800" dirty="0" smtClean="0">
              <a:ln w="0"/>
              <a:effectLst>
                <a:outerShdw blurRad="38100" dist="19050" dir="2700000" algn="tl" rotWithShape="0">
                  <a:schemeClr val="dk1">
                    <a:alpha val="40000"/>
                  </a:schemeClr>
                </a:outerShdw>
              </a:effectLst>
              <a:latin typeface="Papyrus" panose="03070502060502030205" pitchFamily="66" charset="0"/>
            </a:endParaRPr>
          </a:p>
          <a:p>
            <a:r>
              <a:rPr lang="en-US" sz="2800" dirty="0" smtClean="0">
                <a:ln w="0"/>
                <a:effectLst>
                  <a:outerShdw blurRad="38100" dist="19050" dir="2700000" algn="tl" rotWithShape="0">
                    <a:schemeClr val="dk1">
                      <a:alpha val="40000"/>
                    </a:schemeClr>
                  </a:outerShdw>
                </a:effectLst>
                <a:latin typeface="Papyrus" panose="03070502060502030205" pitchFamily="66" charset="0"/>
              </a:rPr>
              <a:t>Environmental Philosopher</a:t>
            </a:r>
            <a:endParaRPr lang="en-US" sz="2800" dirty="0">
              <a:ln w="0"/>
              <a:effectLst>
                <a:outerShdw blurRad="38100" dist="19050" dir="2700000" algn="tl" rotWithShape="0">
                  <a:schemeClr val="dk1">
                    <a:alpha val="40000"/>
                  </a:schemeClr>
                </a:outerShdw>
              </a:effectLst>
              <a:latin typeface="Papyrus" panose="03070502060502030205"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6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12399"/>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childTnLst>
                          </p:cTn>
                        </p:par>
                        <p:par>
                          <p:cTn id="20" fill="hold">
                            <p:stCondLst>
                              <p:cond delay="20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childTnLst>
                                </p:cTn>
                              </p:par>
                            </p:childTnLst>
                          </p:cTn>
                        </p:par>
                        <p:par>
                          <p:cTn id="24" fill="hold">
                            <p:stCondLst>
                              <p:cond delay="270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1" cstate="email"/>
          <a:srcRect/>
          <a:stretch>
            <a:fillRect/>
          </a:stretch>
        </p:blipFill>
        <p:spPr bwMode="auto">
          <a:xfrm>
            <a:off x="838200" y="228600"/>
            <a:ext cx="7391400" cy="391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855" y="2895600"/>
            <a:ext cx="6096000" cy="3785652"/>
          </a:xfrm>
          <a:prstGeom prst="rect">
            <a:avLst/>
          </a:prstGeom>
          <a:noFill/>
        </p:spPr>
        <p:txBody>
          <a:bodyPr wrap="square" rtlCol="0">
            <a:spAutoFit/>
          </a:bodyPr>
          <a:lstStyle/>
          <a:p>
            <a:pPr algn="ctr"/>
            <a:r>
              <a:rPr lang="en-US" sz="4800" b="1" dirty="0" smtClean="0"/>
              <a:t>MAGANDANG GENSAN! </a:t>
            </a:r>
            <a:endParaRPr lang="en-US" sz="4800" b="1" dirty="0" smtClean="0"/>
          </a:p>
          <a:p>
            <a:pPr algn="ctr"/>
            <a:r>
              <a:rPr lang="en-US" sz="2800" b="1" dirty="0" smtClean="0"/>
              <a:t>MARAMING SALAMAT PO!</a:t>
            </a:r>
            <a:endParaRPr lang="en-US" sz="2800" b="1" dirty="0" smtClean="0"/>
          </a:p>
          <a:p>
            <a:pPr algn="ctr"/>
            <a:endParaRPr lang="en-US" sz="2800" b="1" dirty="0" smtClean="0"/>
          </a:p>
          <a:p>
            <a:pPr algn="ctr"/>
            <a:r>
              <a:rPr lang="en-US" sz="4400" b="1" dirty="0" smtClean="0">
                <a:solidFill>
                  <a:srgbClr val="FF0000"/>
                </a:solidFill>
              </a:rPr>
              <a:t>THANK YOU VERY MUCH!</a:t>
            </a:r>
            <a:endParaRPr lang="en-US" sz="4800" b="1" dirty="0">
              <a:solidFill>
                <a:srgbClr val="FF0000"/>
              </a:solidFill>
            </a:endParaRPr>
          </a:p>
        </p:txBody>
      </p:sp>
      <p:pic>
        <p:nvPicPr>
          <p:cNvPr id="4" name="Picture 3"/>
          <p:cNvPicPr>
            <a:picLocks noChangeAspect="1"/>
          </p:cNvPicPr>
          <p:nvPr/>
        </p:nvPicPr>
        <p:blipFill>
          <a:blip r:embed="rId2" cstate="email"/>
          <a:stretch>
            <a:fillRect/>
          </a:stretch>
        </p:blipFill>
        <p:spPr>
          <a:xfrm>
            <a:off x="5867401" y="3691002"/>
            <a:ext cx="3072388" cy="3072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304800" y="2971800"/>
            <a:ext cx="6476999" cy="359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16727" y="1102816"/>
            <a:ext cx="7384473" cy="4154984"/>
          </a:xfrm>
          <a:prstGeom prst="rect">
            <a:avLst/>
          </a:prstGeom>
        </p:spPr>
        <p:txBody>
          <a:bodyPr wrap="square">
            <a:spAutoFit/>
          </a:bodyPr>
          <a:lstStyle/>
          <a:p>
            <a:pPr algn="ctr" fontAlgn="base"/>
            <a:r>
              <a:rPr lang="en-PH" sz="8800" cap="all" dirty="0"/>
              <a:t>GREEN TO </a:t>
            </a:r>
            <a:r>
              <a:rPr lang="en-PH" sz="8800" cap="all" dirty="0" smtClean="0"/>
              <a:t>C.L.E.A.N </a:t>
            </a:r>
            <a:r>
              <a:rPr lang="en-PH" sz="8800" cap="all" dirty="0"/>
              <a:t>GENSAN</a:t>
            </a:r>
            <a:endParaRPr lang="en-PH" sz="8800" cap="all" dirty="0"/>
          </a:p>
        </p:txBody>
      </p:sp>
      <p:pic>
        <p:nvPicPr>
          <p:cNvPr id="7" name="Picture 14" descr="gena-with-seal"/>
          <p:cNvPicPr>
            <a:picLocks noChangeAspect="1" noChangeArrowheads="1"/>
          </p:cNvPicPr>
          <p:nvPr/>
        </p:nvPicPr>
        <p:blipFill>
          <a:blip r:embed="rId2" cstate="email"/>
          <a:srcRect/>
          <a:stretch>
            <a:fillRect/>
          </a:stretch>
        </p:blipFill>
        <p:spPr bwMode="auto">
          <a:xfrm>
            <a:off x="7839723" y="0"/>
            <a:ext cx="1609075" cy="1295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897083"/>
          <a:ext cx="3962400" cy="4284518"/>
        </p:xfrm>
        <a:graphic>
          <a:graphicData uri="http://schemas.openxmlformats.org/presentationml/2006/ole">
            <mc:AlternateContent xmlns:mc="http://schemas.openxmlformats.org/markup-compatibility/2006">
              <mc:Choice xmlns:v="urn:schemas-microsoft-com:vml" Requires="v">
                <p:oleObj spid="_x0000_s1096" name="CorelDRAW" r:id="rId1" imgW="2077085" imgH="2212340" progId="">
                  <p:embed/>
                </p:oleObj>
              </mc:Choice>
              <mc:Fallback>
                <p:oleObj name="CorelDRAW" r:id="rId1" imgW="2077085" imgH="2212340" progId="">
                  <p:embed/>
                  <p:pic>
                    <p:nvPicPr>
                      <p:cNvPr id="0" name="Picture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7083"/>
                        <a:ext cx="3962400" cy="4284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10"/>
          <p:cNvSpPr>
            <a:spLocks noGrp="1" noChangeArrowheads="1"/>
          </p:cNvSpPr>
          <p:nvPr>
            <p:ph type="title"/>
          </p:nvPr>
        </p:nvSpPr>
        <p:spPr>
          <a:xfrm>
            <a:off x="304800" y="152400"/>
            <a:ext cx="3581400" cy="630942"/>
          </a:xfrm>
        </p:spPr>
        <p:txBody>
          <a:bodyPr wrap="square">
            <a:spAutoFit/>
          </a:bodyPr>
          <a:lstStyle/>
          <a:p>
            <a:pPr>
              <a:spcBef>
                <a:spcPct val="50000"/>
              </a:spcBef>
            </a:pPr>
            <a:r>
              <a:rPr lang="en-US" sz="3200" dirty="0" smtClean="0">
                <a:solidFill>
                  <a:srgbClr val="3333FF"/>
                </a:solidFill>
                <a:latin typeface="Arial Black" panose="020B0A04020102020204" pitchFamily="34" charset="0"/>
              </a:rPr>
              <a:t>QUALITY AIR</a:t>
            </a:r>
            <a:endParaRPr lang="en-US" sz="3200" dirty="0" smtClean="0">
              <a:solidFill>
                <a:srgbClr val="3333FF"/>
              </a:solidFill>
              <a:latin typeface="Arial Black" panose="020B0A04020102020204" pitchFamily="34" charset="0"/>
            </a:endParaRPr>
          </a:p>
        </p:txBody>
      </p:sp>
      <p:sp>
        <p:nvSpPr>
          <p:cNvPr id="8" name="Text Box 8"/>
          <p:cNvSpPr txBox="1">
            <a:spLocks noChangeArrowheads="1"/>
          </p:cNvSpPr>
          <p:nvPr/>
        </p:nvSpPr>
        <p:spPr bwMode="auto">
          <a:xfrm>
            <a:off x="-304800" y="3200400"/>
            <a:ext cx="4572000" cy="1077218"/>
          </a:xfrm>
          <a:prstGeom prst="rect">
            <a:avLst/>
          </a:prstGeom>
          <a:noFill/>
          <a:ln w="9525">
            <a:noFill/>
            <a:miter lim="800000"/>
          </a:ln>
        </p:spPr>
        <p:txBody>
          <a:bodyPr wrap="square">
            <a:spAutoFit/>
          </a:bodyPr>
          <a:lstStyle/>
          <a:p>
            <a:pPr algn="ctr">
              <a:spcBef>
                <a:spcPct val="50000"/>
              </a:spcBef>
            </a:pPr>
            <a:r>
              <a:rPr lang="en-US" sz="3200" dirty="0">
                <a:solidFill>
                  <a:srgbClr val="00FF00"/>
                </a:solidFill>
                <a:latin typeface="Arial Black" panose="020B0A04020102020204" pitchFamily="34" charset="0"/>
              </a:rPr>
              <a:t>CLEAN COMMUNITIES</a:t>
            </a:r>
            <a:endParaRPr lang="en-US" sz="3200" dirty="0">
              <a:solidFill>
                <a:srgbClr val="00FF00"/>
              </a:solidFill>
              <a:latin typeface="Arial Black" panose="020B0A04020102020204" pitchFamily="34" charset="0"/>
            </a:endParaRPr>
          </a:p>
        </p:txBody>
      </p:sp>
      <p:sp>
        <p:nvSpPr>
          <p:cNvPr id="9" name="Text Box 9"/>
          <p:cNvSpPr txBox="1">
            <a:spLocks noChangeArrowheads="1"/>
          </p:cNvSpPr>
          <p:nvPr/>
        </p:nvSpPr>
        <p:spPr bwMode="auto">
          <a:xfrm>
            <a:off x="-422564" y="5789531"/>
            <a:ext cx="4807527" cy="584775"/>
          </a:xfrm>
          <a:prstGeom prst="rect">
            <a:avLst/>
          </a:prstGeom>
          <a:noFill/>
          <a:ln w="9525">
            <a:noFill/>
            <a:miter lim="800000"/>
          </a:ln>
        </p:spPr>
        <p:txBody>
          <a:bodyPr wrap="square">
            <a:spAutoFit/>
          </a:bodyPr>
          <a:lstStyle/>
          <a:p>
            <a:pPr algn="ctr">
              <a:spcBef>
                <a:spcPct val="50000"/>
              </a:spcBef>
            </a:pPr>
            <a:r>
              <a:rPr lang="en-US" sz="3200" dirty="0">
                <a:solidFill>
                  <a:srgbClr val="0070C0"/>
                </a:solidFill>
                <a:latin typeface="Arial Black" panose="020B0A04020102020204" pitchFamily="34" charset="0"/>
              </a:rPr>
              <a:t>SAFER WATER</a:t>
            </a:r>
            <a:endParaRPr lang="en-US" sz="3200" dirty="0">
              <a:solidFill>
                <a:srgbClr val="0070C0"/>
              </a:solidFill>
              <a:latin typeface="Arial Black" panose="020B0A04020102020204" pitchFamily="34" charset="0"/>
            </a:endParaRPr>
          </a:p>
        </p:txBody>
      </p:sp>
      <p:sp>
        <p:nvSpPr>
          <p:cNvPr id="10" name="Rectangle 9"/>
          <p:cNvSpPr/>
          <p:nvPr/>
        </p:nvSpPr>
        <p:spPr>
          <a:xfrm>
            <a:off x="3733800" y="304800"/>
            <a:ext cx="5105400" cy="5786199"/>
          </a:xfrm>
          <a:prstGeom prst="rect">
            <a:avLst/>
          </a:prstGeom>
        </p:spPr>
        <p:txBody>
          <a:bodyPr wrap="square">
            <a:spAutoFit/>
          </a:bodyPr>
          <a:lstStyle/>
          <a:p>
            <a:r>
              <a:rPr lang="en-PH" sz="1600" dirty="0"/>
              <a:t>The current administration of the Local Government of General Santos City is gearing towards a vision that by 2030, General Santos City, the Home of Champions, is a globally competitive and </a:t>
            </a:r>
            <a:r>
              <a:rPr lang="en-PH" sz="1600" dirty="0" err="1"/>
              <a:t>livable</a:t>
            </a:r>
            <a:r>
              <a:rPr lang="en-PH" sz="1600" dirty="0"/>
              <a:t> city where prosperous, healthy, friendly, well-educated and responsible citizens actively participate in effective governance for a sustainable future. Thus, its major development strategy is define in its banner slogan, </a:t>
            </a:r>
            <a:endParaRPr lang="en-PH" sz="1600" dirty="0" smtClean="0"/>
          </a:p>
          <a:p>
            <a:endParaRPr lang="en-PH" dirty="0" smtClean="0"/>
          </a:p>
          <a:p>
            <a:pPr algn="ctr"/>
            <a:r>
              <a:rPr lang="en-PH" sz="4000" dirty="0" smtClean="0"/>
              <a:t>GREEN to</a:t>
            </a:r>
            <a:endParaRPr lang="en-PH" sz="4000" dirty="0" smtClean="0"/>
          </a:p>
          <a:p>
            <a:pPr algn="ctr"/>
            <a:r>
              <a:rPr lang="en-PH" sz="4000" b="1" dirty="0"/>
              <a:t> C</a:t>
            </a:r>
            <a:r>
              <a:rPr lang="en-PH" sz="4000" dirty="0"/>
              <a:t>reating a </a:t>
            </a:r>
            <a:r>
              <a:rPr lang="en-PH" sz="4000" b="1" dirty="0" err="1" smtClean="0"/>
              <a:t>L</a:t>
            </a:r>
            <a:r>
              <a:rPr lang="en-PH" sz="4000" dirty="0" err="1" smtClean="0"/>
              <a:t>ivable</a:t>
            </a:r>
            <a:r>
              <a:rPr lang="en-PH" sz="4000" dirty="0"/>
              <a:t> </a:t>
            </a:r>
            <a:r>
              <a:rPr lang="en-PH" sz="4000" b="1" dirty="0"/>
              <a:t>E</a:t>
            </a:r>
            <a:r>
              <a:rPr lang="en-PH" sz="4000" dirty="0"/>
              <a:t>nvironment </a:t>
            </a:r>
            <a:r>
              <a:rPr lang="en-PH" sz="4000" dirty="0" smtClean="0"/>
              <a:t>for </a:t>
            </a:r>
            <a:r>
              <a:rPr lang="en-PH" sz="4000" b="1" dirty="0" smtClean="0"/>
              <a:t>A</a:t>
            </a:r>
            <a:r>
              <a:rPr lang="en-PH" sz="4000" dirty="0" smtClean="0"/>
              <a:t>ll </a:t>
            </a:r>
            <a:r>
              <a:rPr lang="en-PH" sz="4000" dirty="0"/>
              <a:t>towards </a:t>
            </a:r>
            <a:r>
              <a:rPr lang="en-PH" sz="4000" b="1" dirty="0"/>
              <a:t>N</a:t>
            </a:r>
            <a:r>
              <a:rPr lang="en-PH" sz="4000" dirty="0"/>
              <a:t>ation-building in </a:t>
            </a:r>
            <a:r>
              <a:rPr lang="en-PH" sz="4000" dirty="0" err="1"/>
              <a:t>Gensan</a:t>
            </a:r>
            <a:r>
              <a:rPr lang="en-PH" sz="2400" dirty="0" smtClean="0"/>
              <a:t>.</a:t>
            </a:r>
            <a:endParaRPr lang="en-PH" sz="2400" dirty="0" smtClean="0"/>
          </a:p>
          <a:p>
            <a:pPr algn="ctr"/>
            <a:endParaRPr lang="en-PH" sz="2400" dirty="0"/>
          </a:p>
        </p:txBody>
      </p:sp>
      <p:pic>
        <p:nvPicPr>
          <p:cNvPr id="11" name="Picture 14" descr="gena-with-seal"/>
          <p:cNvPicPr>
            <a:picLocks noChangeAspect="1" noChangeArrowheads="1"/>
          </p:cNvPicPr>
          <p:nvPr/>
        </p:nvPicPr>
        <p:blipFill>
          <a:blip r:embed="rId3" cstate="email"/>
          <a:srcRect/>
          <a:stretch>
            <a:fillRect/>
          </a:stretch>
        </p:blipFill>
        <p:spPr bwMode="auto">
          <a:xfrm>
            <a:off x="3581400" y="5529969"/>
            <a:ext cx="1334984" cy="132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000"/>
                            </p:stCondLst>
                            <p:childTnLst>
                              <p:par>
                                <p:cTn id="28" presetID="3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800" decel="100000"/>
                                        <p:tgtEl>
                                          <p:spTgt spid="11"/>
                                        </p:tgtEl>
                                      </p:cBhvr>
                                    </p:animEffect>
                                    <p:anim calcmode="lin" valueType="num">
                                      <p:cBhvr>
                                        <p:cTn id="31" dur="800" decel="100000" fill="hold"/>
                                        <p:tgtEl>
                                          <p:spTgt spid="11"/>
                                        </p:tgtEl>
                                        <p:attrNameLst>
                                          <p:attrName>style.rotation</p:attrName>
                                        </p:attrNameLst>
                                      </p:cBhvr>
                                      <p:tavLst>
                                        <p:tav tm="0">
                                          <p:val>
                                            <p:fltVal val="-90"/>
                                          </p:val>
                                        </p:tav>
                                        <p:tav tm="100000">
                                          <p:val>
                                            <p:fltVal val="0"/>
                                          </p:val>
                                        </p:tav>
                                      </p:tavLst>
                                    </p:anim>
                                    <p:anim calcmode="lin" valueType="num">
                                      <p:cBhvr>
                                        <p:cTn id="32" dur="800" decel="100000" fill="hold"/>
                                        <p:tgtEl>
                                          <p:spTgt spid="11"/>
                                        </p:tgtEl>
                                        <p:attrNameLst>
                                          <p:attrName>ppt_x</p:attrName>
                                        </p:attrNameLst>
                                      </p:cBhvr>
                                      <p:tavLst>
                                        <p:tav tm="0">
                                          <p:val>
                                            <p:strVal val="#ppt_x+0.4"/>
                                          </p:val>
                                        </p:tav>
                                        <p:tav tm="100000">
                                          <p:val>
                                            <p:strVal val="#ppt_x-0.05"/>
                                          </p:val>
                                        </p:tav>
                                      </p:tavLst>
                                    </p:anim>
                                    <p:anim calcmode="lin" valueType="num">
                                      <p:cBhvr>
                                        <p:cTn id="33" dur="800" decel="100000" fill="hold"/>
                                        <p:tgtEl>
                                          <p:spTgt spid="11"/>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6582" y="1524000"/>
            <a:ext cx="7543800" cy="1371600"/>
          </a:xfrm>
        </p:spPr>
        <p:txBody>
          <a:bodyPr>
            <a:normAutofit fontScale="90000"/>
          </a:bodyPr>
          <a:lstStyle/>
          <a:p>
            <a:pPr algn="ctr"/>
            <a:r>
              <a:rPr lang="en-PH" sz="5400" dirty="0" smtClean="0"/>
              <a:t>WASTE MANAGEMENT OFFICE (WMO)</a:t>
            </a:r>
            <a:endParaRPr lang="en-PH" sz="5400" dirty="0"/>
          </a:p>
        </p:txBody>
      </p:sp>
      <p:sp>
        <p:nvSpPr>
          <p:cNvPr id="3" name="Subtitle 2"/>
          <p:cNvSpPr>
            <a:spLocks noGrp="1"/>
          </p:cNvSpPr>
          <p:nvPr>
            <p:ph type="subTitle" idx="1"/>
          </p:nvPr>
        </p:nvSpPr>
        <p:spPr>
          <a:xfrm>
            <a:off x="0" y="152400"/>
            <a:ext cx="9144000" cy="1066800"/>
          </a:xfrm>
        </p:spPr>
        <p:txBody>
          <a:bodyPr>
            <a:normAutofit/>
          </a:bodyPr>
          <a:lstStyle/>
          <a:p>
            <a:pPr algn="ctr"/>
            <a:r>
              <a:rPr lang="en-PH" sz="4000" b="1" dirty="0" smtClean="0"/>
              <a:t>IMPLEMENTING DEPARTMENT</a:t>
            </a:r>
            <a:endParaRPr lang="en-PH" sz="4000" b="1" dirty="0"/>
          </a:p>
        </p:txBody>
      </p:sp>
      <p:sp>
        <p:nvSpPr>
          <p:cNvPr id="4" name="Subtitle 2"/>
          <p:cNvSpPr txBox="1"/>
          <p:nvPr/>
        </p:nvSpPr>
        <p:spPr>
          <a:xfrm>
            <a:off x="1004455" y="2895600"/>
            <a:ext cx="6461760" cy="5334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anose="020B0604020202020204"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anose="020B0604020202020204"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anose="020B0604020202020204"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anose="020B0604020202020204"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PH" dirty="0" smtClean="0">
                <a:solidFill>
                  <a:srgbClr val="FF0000"/>
                </a:solidFill>
              </a:rPr>
              <a:t>ORDINANCE NO. 13, SERIES OF 2012</a:t>
            </a:r>
            <a:endParaRPr lang="en-PH" dirty="0" smtClean="0">
              <a:solidFill>
                <a:srgbClr val="FF0000"/>
              </a:solidFill>
            </a:endParaRPr>
          </a:p>
        </p:txBody>
      </p:sp>
      <p:sp>
        <p:nvSpPr>
          <p:cNvPr id="6" name="Subtitle 2"/>
          <p:cNvSpPr txBox="1"/>
          <p:nvPr/>
        </p:nvSpPr>
        <p:spPr>
          <a:xfrm>
            <a:off x="1011382" y="3810000"/>
            <a:ext cx="6461760" cy="106680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anose="020B0604020202020204"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anose="020B0604020202020204"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anose="020B0604020202020204"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anose="020B0604020202020204"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en-PH" dirty="0"/>
          </a:p>
        </p:txBody>
      </p:sp>
      <p:sp>
        <p:nvSpPr>
          <p:cNvPr id="9" name="Rectangle 8"/>
          <p:cNvSpPr/>
          <p:nvPr/>
        </p:nvSpPr>
        <p:spPr>
          <a:xfrm>
            <a:off x="706582" y="3650902"/>
            <a:ext cx="7308965" cy="1815882"/>
          </a:xfrm>
          <a:prstGeom prst="rect">
            <a:avLst/>
          </a:prstGeom>
        </p:spPr>
        <p:txBody>
          <a:bodyPr wrap="square">
            <a:spAutoFit/>
          </a:bodyPr>
          <a:lstStyle/>
          <a:p>
            <a:pPr algn="ctr"/>
            <a:r>
              <a:rPr lang="en-PH" sz="2800" dirty="0"/>
              <a:t>Implements and manages the systematic, efficient, integrated and sustainable City Waste Management Program, projects and initiatives</a:t>
            </a:r>
            <a:r>
              <a:rPr lang="en-PH" sz="2800" dirty="0" smtClean="0"/>
              <a:t>;</a:t>
            </a:r>
            <a:endParaRPr lang="en-PH" sz="2800" dirty="0" smtClean="0"/>
          </a:p>
          <a:p>
            <a:pPr algn="ctr"/>
            <a:endParaRPr lang="en-PH" sz="2800" dirty="0"/>
          </a:p>
        </p:txBody>
      </p:sp>
      <p:pic>
        <p:nvPicPr>
          <p:cNvPr id="7" name="Picture 14" descr="gena-with-seal"/>
          <p:cNvPicPr>
            <a:picLocks noChangeAspect="1" noChangeArrowheads="1"/>
          </p:cNvPicPr>
          <p:nvPr/>
        </p:nvPicPr>
        <p:blipFill>
          <a:blip r:embed="rId1" cstate="email"/>
          <a:srcRect/>
          <a:stretch>
            <a:fillRect/>
          </a:stretch>
        </p:blipFill>
        <p:spPr bwMode="auto">
          <a:xfrm>
            <a:off x="7772400" y="381000"/>
            <a:ext cx="1334984" cy="132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rot="155370">
            <a:off x="619533" y="1853347"/>
            <a:ext cx="3710450" cy="3002677"/>
          </a:xfrm>
          <a:prstGeom prst="rect">
            <a:avLst/>
          </a:prstGeom>
          <a:scene3d>
            <a:camera prst="isometricRightUp">
              <a:rot lat="931984" lon="20705043" rev="1039022"/>
            </a:camera>
            <a:lightRig rig="threePt" dir="t"/>
          </a:scene3d>
          <a:sp3d extrusionH="361950" prstMaterial="plastic">
            <a:bevelT w="127000"/>
            <a:bevelB/>
          </a:sp3d>
        </p:spPr>
      </p:pic>
      <p:sp>
        <p:nvSpPr>
          <p:cNvPr id="16386" name="Content Placeholder 2"/>
          <p:cNvSpPr>
            <a:spLocks noGrp="1"/>
          </p:cNvSpPr>
          <p:nvPr>
            <p:ph idx="1"/>
          </p:nvPr>
        </p:nvSpPr>
        <p:spPr>
          <a:xfrm>
            <a:off x="4140200" y="1272362"/>
            <a:ext cx="4396749" cy="1614207"/>
          </a:xfrm>
        </p:spPr>
        <p:txBody>
          <a:bodyPr>
            <a:noAutofit/>
          </a:bodyPr>
          <a:lstStyle/>
          <a:p>
            <a:pPr eaLnBrk="1" hangingPunct="1">
              <a:buFont typeface="Wingdings 2" charset="0"/>
              <a:buChar char=""/>
            </a:pPr>
            <a:r>
              <a:rPr lang="en-US" sz="2800" b="1" dirty="0">
                <a:solidFill>
                  <a:srgbClr val="000000"/>
                </a:solidFill>
                <a:cs typeface="Arial Rounded MT Bold" charset="0"/>
              </a:rPr>
              <a:t>Republic Act No. 9003: </a:t>
            </a:r>
            <a:r>
              <a:rPr lang="en-US" sz="2800" dirty="0">
                <a:cs typeface="Arial Rounded MT Bold" charset="0"/>
              </a:rPr>
              <a:t>Philippine Ecological Solid Waste Management Act of 2000</a:t>
            </a:r>
            <a:endParaRPr lang="en-US" sz="2800" dirty="0">
              <a:cs typeface="Arial Rounded MT Bold" charset="0"/>
            </a:endParaRPr>
          </a:p>
          <a:p>
            <a:pPr eaLnBrk="1" hangingPunct="1">
              <a:buFont typeface="Wingdings 2" charset="0"/>
              <a:buChar char=""/>
            </a:pPr>
            <a:endParaRPr lang="en-US" sz="2800" dirty="0">
              <a:cs typeface="Arial Rounded MT Bold" charset="0"/>
            </a:endParaRPr>
          </a:p>
        </p:txBody>
      </p:sp>
      <p:sp>
        <p:nvSpPr>
          <p:cNvPr id="16387" name="Content Placeholder 2"/>
          <p:cNvSpPr txBox="1"/>
          <p:nvPr/>
        </p:nvSpPr>
        <p:spPr bwMode="auto">
          <a:xfrm>
            <a:off x="4140199" y="3136761"/>
            <a:ext cx="4432301" cy="99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73050" eaLnBrk="0" hangingPunct="0">
              <a:defRPr sz="2400">
                <a:solidFill>
                  <a:schemeClr val="tx1"/>
                </a:solidFill>
                <a:latin typeface="Century Gothic" charset="0"/>
                <a:ea typeface="MS PGothic" panose="020B0600070205080204" charset="-128"/>
                <a:cs typeface="MS PGothic" panose="020B0600070205080204" charset="-128"/>
              </a:defRPr>
            </a:lvl1pPr>
            <a:lvl2pPr marL="742950" indent="-285750" eaLnBrk="0" hangingPunct="0">
              <a:defRPr sz="2400">
                <a:solidFill>
                  <a:schemeClr val="tx1"/>
                </a:solidFill>
                <a:latin typeface="Century Gothic" charset="0"/>
                <a:ea typeface="MS PGothic" panose="020B0600070205080204" charset="-128"/>
              </a:defRPr>
            </a:lvl2pPr>
            <a:lvl3pPr marL="1143000" indent="-228600" eaLnBrk="0" hangingPunct="0">
              <a:defRPr sz="2400">
                <a:solidFill>
                  <a:schemeClr val="tx1"/>
                </a:solidFill>
                <a:latin typeface="Century Gothic" charset="0"/>
                <a:ea typeface="MS PGothic" panose="020B0600070205080204" charset="-128"/>
              </a:defRPr>
            </a:lvl3pPr>
            <a:lvl4pPr marL="1600200" indent="-228600" eaLnBrk="0" hangingPunct="0">
              <a:defRPr sz="2400">
                <a:solidFill>
                  <a:schemeClr val="tx1"/>
                </a:solidFill>
                <a:latin typeface="Century Gothic" charset="0"/>
                <a:ea typeface="MS PGothic" panose="020B0600070205080204" charset="-128"/>
              </a:defRPr>
            </a:lvl4pPr>
            <a:lvl5pPr marL="2057400" indent="-228600" eaLnBrk="0" hangingPunct="0">
              <a:defRPr sz="2400">
                <a:solidFill>
                  <a:schemeClr val="tx1"/>
                </a:solidFill>
                <a:latin typeface="Century Gothic"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Century Gothic"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Century Gothic"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Century Gothic"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Century Gothic" charset="0"/>
                <a:ea typeface="MS PGothic" panose="020B0600070205080204" charset="-128"/>
              </a:defRPr>
            </a:lvl9pPr>
          </a:lstStyle>
          <a:p>
            <a:pPr eaLnBrk="1" hangingPunct="1">
              <a:spcBef>
                <a:spcPct val="20000"/>
              </a:spcBef>
              <a:buClr>
                <a:schemeClr val="accent1"/>
              </a:buClr>
              <a:buSzPct val="76000"/>
              <a:buFont typeface="Wingdings 2" charset="0"/>
              <a:buChar char=""/>
            </a:pPr>
            <a:r>
              <a:rPr lang="en-US" sz="2800" b="1" dirty="0">
                <a:solidFill>
                  <a:srgbClr val="000000"/>
                </a:solidFill>
                <a:latin typeface="+mn-lt"/>
                <a:cs typeface="Arial Rounded MT Bold" charset="0"/>
              </a:rPr>
              <a:t>Republic Act No. 8749: </a:t>
            </a:r>
            <a:r>
              <a:rPr lang="en-US" sz="2800" dirty="0">
                <a:solidFill>
                  <a:schemeClr val="tx2"/>
                </a:solidFill>
                <a:latin typeface="+mn-lt"/>
                <a:cs typeface="Arial Rounded MT Bold" charset="0"/>
              </a:rPr>
              <a:t>Philippine Clean Air Act of 1999</a:t>
            </a:r>
            <a:endParaRPr lang="en-US" sz="2800" dirty="0">
              <a:solidFill>
                <a:schemeClr val="tx2"/>
              </a:solidFill>
              <a:latin typeface="+mn-lt"/>
              <a:cs typeface="Arial Rounded MT Bold" charset="0"/>
            </a:endParaRPr>
          </a:p>
        </p:txBody>
      </p:sp>
      <p:sp>
        <p:nvSpPr>
          <p:cNvPr id="16388" name="Content Placeholder 2"/>
          <p:cNvSpPr txBox="1"/>
          <p:nvPr/>
        </p:nvSpPr>
        <p:spPr bwMode="auto">
          <a:xfrm>
            <a:off x="4154034" y="4673301"/>
            <a:ext cx="4493704" cy="104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73050" eaLnBrk="0" hangingPunct="0">
              <a:defRPr sz="2400">
                <a:solidFill>
                  <a:schemeClr val="tx1"/>
                </a:solidFill>
                <a:latin typeface="Century Gothic" charset="0"/>
                <a:ea typeface="MS PGothic" panose="020B0600070205080204" charset="-128"/>
                <a:cs typeface="MS PGothic" panose="020B0600070205080204" charset="-128"/>
              </a:defRPr>
            </a:lvl1pPr>
            <a:lvl2pPr marL="742950" indent="-285750" eaLnBrk="0" hangingPunct="0">
              <a:defRPr sz="2400">
                <a:solidFill>
                  <a:schemeClr val="tx1"/>
                </a:solidFill>
                <a:latin typeface="Century Gothic" charset="0"/>
                <a:ea typeface="MS PGothic" panose="020B0600070205080204" charset="-128"/>
              </a:defRPr>
            </a:lvl2pPr>
            <a:lvl3pPr marL="1143000" indent="-228600" eaLnBrk="0" hangingPunct="0">
              <a:defRPr sz="2400">
                <a:solidFill>
                  <a:schemeClr val="tx1"/>
                </a:solidFill>
                <a:latin typeface="Century Gothic" charset="0"/>
                <a:ea typeface="MS PGothic" panose="020B0600070205080204" charset="-128"/>
              </a:defRPr>
            </a:lvl3pPr>
            <a:lvl4pPr marL="1600200" indent="-228600" eaLnBrk="0" hangingPunct="0">
              <a:defRPr sz="2400">
                <a:solidFill>
                  <a:schemeClr val="tx1"/>
                </a:solidFill>
                <a:latin typeface="Century Gothic" charset="0"/>
                <a:ea typeface="MS PGothic" panose="020B0600070205080204" charset="-128"/>
              </a:defRPr>
            </a:lvl4pPr>
            <a:lvl5pPr marL="2057400" indent="-228600" eaLnBrk="0" hangingPunct="0">
              <a:defRPr sz="2400">
                <a:solidFill>
                  <a:schemeClr val="tx1"/>
                </a:solidFill>
                <a:latin typeface="Century Gothic"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Century Gothic"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Century Gothic"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Century Gothic"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Century Gothic" charset="0"/>
                <a:ea typeface="MS PGothic" panose="020B0600070205080204" charset="-128"/>
              </a:defRPr>
            </a:lvl9pPr>
          </a:lstStyle>
          <a:p>
            <a:pPr eaLnBrk="1" hangingPunct="1">
              <a:spcBef>
                <a:spcPct val="20000"/>
              </a:spcBef>
              <a:buClr>
                <a:schemeClr val="accent1"/>
              </a:buClr>
              <a:buSzPct val="76000"/>
              <a:buFont typeface="Wingdings 2" charset="0"/>
              <a:buChar char=""/>
            </a:pPr>
            <a:r>
              <a:rPr lang="en-US" sz="2800" b="1" dirty="0">
                <a:solidFill>
                  <a:srgbClr val="000000"/>
                </a:solidFill>
                <a:latin typeface="+mn-lt"/>
                <a:cs typeface="Arial Rounded MT Bold" charset="0"/>
              </a:rPr>
              <a:t>Republic Act No. 9275: </a:t>
            </a:r>
            <a:r>
              <a:rPr lang="en-US" sz="2800" dirty="0">
                <a:solidFill>
                  <a:schemeClr val="tx2"/>
                </a:solidFill>
                <a:latin typeface="+mn-lt"/>
                <a:cs typeface="Arial Rounded MT Bold" charset="0"/>
              </a:rPr>
              <a:t>Philippine Clean Water Act of 2004     </a:t>
            </a:r>
            <a:endParaRPr lang="en-US" sz="2800" dirty="0">
              <a:solidFill>
                <a:schemeClr val="tx2"/>
              </a:solidFill>
              <a:latin typeface="+mn-lt"/>
              <a:cs typeface="Arial Rounded MT Bold" charset="0"/>
            </a:endParaRPr>
          </a:p>
        </p:txBody>
      </p:sp>
      <p:sp>
        <p:nvSpPr>
          <p:cNvPr id="2" name="Title 1"/>
          <p:cNvSpPr>
            <a:spLocks noGrp="1"/>
          </p:cNvSpPr>
          <p:nvPr>
            <p:ph type="title"/>
          </p:nvPr>
        </p:nvSpPr>
        <p:spPr>
          <a:xfrm>
            <a:off x="4676776" y="76201"/>
            <a:ext cx="3400424" cy="1066799"/>
          </a:xfrm>
        </p:spPr>
        <p:txBody>
          <a:bodyPr>
            <a:normAutofit/>
          </a:bodyPr>
          <a:lstStyle/>
          <a:p>
            <a:r>
              <a:rPr lang="en-PH" dirty="0" smtClean="0"/>
              <a:t>MANDATES</a:t>
            </a:r>
            <a:endParaRPr lang="en-PH" dirty="0"/>
          </a:p>
        </p:txBody>
      </p:sp>
      <p:pic>
        <p:nvPicPr>
          <p:cNvPr id="7" name="Picture 14" descr="gena-with-seal"/>
          <p:cNvPicPr>
            <a:picLocks noChangeAspect="1" noChangeArrowheads="1"/>
          </p:cNvPicPr>
          <p:nvPr/>
        </p:nvPicPr>
        <p:blipFill>
          <a:blip r:embed="rId2" cstate="email"/>
          <a:srcRect/>
          <a:stretch>
            <a:fillRect/>
          </a:stretch>
        </p:blipFill>
        <p:spPr bwMode="auto">
          <a:xfrm>
            <a:off x="7772400" y="381000"/>
            <a:ext cx="1334984" cy="132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wipe(down)">
                                      <p:cBhvr>
                                        <p:cTn id="7" dur="500"/>
                                        <p:tgtEl>
                                          <p:spTgt spid="16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wipe(down)">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388"/>
                                        </p:tgtEl>
                                        <p:attrNameLst>
                                          <p:attrName>style.visibility</p:attrName>
                                        </p:attrNameLst>
                                      </p:cBhvr>
                                      <p:to>
                                        <p:strVal val="visible"/>
                                      </p:to>
                                    </p:set>
                                    <p:animEffect transition="in" filter="wipe(down)">
                                      <p:cBhvr>
                                        <p:cTn id="17" dur="500"/>
                                        <p:tgtEl>
                                          <p:spTgt spid="16388"/>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3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800" decel="100000"/>
                                        <p:tgtEl>
                                          <p:spTgt spid="7"/>
                                        </p:tgtEl>
                                      </p:cBhvr>
                                    </p:animEffect>
                                    <p:anim calcmode="lin" valueType="num">
                                      <p:cBhvr>
                                        <p:cTn id="27" dur="800" decel="100000" fill="hold"/>
                                        <p:tgtEl>
                                          <p:spTgt spid="7"/>
                                        </p:tgtEl>
                                        <p:attrNameLst>
                                          <p:attrName>style.rotation</p:attrName>
                                        </p:attrNameLst>
                                      </p:cBhvr>
                                      <p:tavLst>
                                        <p:tav tm="0">
                                          <p:val>
                                            <p:fltVal val="-90"/>
                                          </p:val>
                                        </p:tav>
                                        <p:tav tm="100000">
                                          <p:val>
                                            <p:fltVal val="0"/>
                                          </p:val>
                                        </p:tav>
                                      </p:tavLst>
                                    </p:anim>
                                    <p:anim calcmode="lin" valueType="num">
                                      <p:cBhvr>
                                        <p:cTn id="28" dur="800" decel="100000" fill="hold"/>
                                        <p:tgtEl>
                                          <p:spTgt spid="7"/>
                                        </p:tgtEl>
                                        <p:attrNameLst>
                                          <p:attrName>ppt_x</p:attrName>
                                        </p:attrNameLst>
                                      </p:cBhvr>
                                      <p:tavLst>
                                        <p:tav tm="0">
                                          <p:val>
                                            <p:strVal val="#ppt_x+0.4"/>
                                          </p:val>
                                        </p:tav>
                                        <p:tav tm="100000">
                                          <p:val>
                                            <p:strVal val="#ppt_x-0.05"/>
                                          </p:val>
                                        </p:tav>
                                      </p:tavLst>
                                    </p:anim>
                                    <p:anim calcmode="lin" valueType="num">
                                      <p:cBhvr>
                                        <p:cTn id="29" dur="800" decel="100000" fill="hold"/>
                                        <p:tgtEl>
                                          <p:spTgt spid="7"/>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16387" grpId="0"/>
      <p:bldP spid="163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57299" y="204717"/>
            <a:ext cx="3623480" cy="409433"/>
          </a:xfrm>
        </p:spPr>
        <p:txBody>
          <a:bodyPr>
            <a:normAutofit fontScale="90000"/>
          </a:bodyPr>
          <a:lstStyle/>
          <a:p>
            <a:pPr eaLnBrk="1" hangingPunct="1"/>
            <a:r>
              <a:rPr lang="en-US" b="1" dirty="0" smtClean="0">
                <a:latin typeface="Century Gothic" charset="0"/>
              </a:rPr>
              <a:t>Challenges</a:t>
            </a:r>
            <a:endParaRPr lang="en-US" b="1" dirty="0">
              <a:latin typeface="Century Gothic" charset="0"/>
            </a:endParaRPr>
          </a:p>
        </p:txBody>
      </p:sp>
      <p:sp>
        <p:nvSpPr>
          <p:cNvPr id="2" name="TextBox 1"/>
          <p:cNvSpPr txBox="1"/>
          <p:nvPr/>
        </p:nvSpPr>
        <p:spPr>
          <a:xfrm>
            <a:off x="472620" y="785137"/>
            <a:ext cx="4532697" cy="954107"/>
          </a:xfrm>
          <a:prstGeom prst="rect">
            <a:avLst/>
          </a:prstGeom>
          <a:noFill/>
        </p:spPr>
        <p:txBody>
          <a:bodyPr vert="horz" wrap="square" rtlCol="0">
            <a:spAutoFit/>
          </a:bodyPr>
          <a:lstStyle/>
          <a:p>
            <a:r>
              <a:rPr lang="en-PH" sz="2800" b="1" dirty="0" smtClean="0">
                <a:ln w="13462">
                  <a:solidFill>
                    <a:schemeClr val="bg1"/>
                  </a:solidFill>
                  <a:prstDash val="solid"/>
                </a:ln>
                <a:solidFill>
                  <a:schemeClr val="tx1">
                    <a:lumMod val="85000"/>
                    <a:lumOff val="15000"/>
                  </a:schemeClr>
                </a:solidFill>
                <a:effectLst>
                  <a:outerShdw dist="38100" dir="2700000" algn="bl" rotWithShape="0">
                    <a:schemeClr val="bg2">
                      <a:lumMod val="50000"/>
                    </a:schemeClr>
                  </a:outerShdw>
                </a:effectLst>
              </a:rPr>
              <a:t>WHERE DOES OUR WASTE END UP?</a:t>
            </a:r>
            <a:endParaRPr lang="en-PH" sz="2800" b="1" dirty="0">
              <a:ln w="13462">
                <a:solidFill>
                  <a:schemeClr val="bg1"/>
                </a:solidFill>
                <a:prstDash val="solid"/>
              </a:ln>
              <a:solidFill>
                <a:schemeClr val="tx1">
                  <a:lumMod val="85000"/>
                  <a:lumOff val="15000"/>
                </a:schemeClr>
              </a:solidFill>
              <a:effectLst>
                <a:outerShdw dist="38100" dir="2700000" algn="bl" rotWithShape="0">
                  <a:schemeClr val="bg2">
                    <a:lumMod val="50000"/>
                  </a:schemeClr>
                </a:outerShdw>
              </a:effectLst>
            </a:endParaRPr>
          </a:p>
        </p:txBody>
      </p:sp>
      <p:grpSp>
        <p:nvGrpSpPr>
          <p:cNvPr id="10" name="Group 9"/>
          <p:cNvGrpSpPr/>
          <p:nvPr/>
        </p:nvGrpSpPr>
        <p:grpSpPr>
          <a:xfrm>
            <a:off x="1581714" y="1752600"/>
            <a:ext cx="2990286" cy="2562726"/>
            <a:chOff x="2108952" y="1046747"/>
            <a:chExt cx="3987048" cy="2562726"/>
          </a:xfrm>
        </p:grpSpPr>
        <p:pic>
          <p:nvPicPr>
            <p:cNvPr id="3" name="Picture 3" descr="C:\Users\city hall gsc\Desktop\soledad\IMG_2269.JPG"/>
            <p:cNvPicPr>
              <a:picLocks noChangeAspect="1" noChangeArrowheads="1"/>
            </p:cNvPicPr>
            <p:nvPr/>
          </p:nvPicPr>
          <p:blipFill>
            <a:blip r:embed="rId1" cstate="email">
              <a:extLst>
                <a:ext uri="{BEBA8EAE-BF5A-486C-A8C5-ECC9F3942E4B}">
                  <a14:imgProps xmlns:a14="http://schemas.microsoft.com/office/drawing/2010/main">
                    <a14:imgLayer r:embed="rId2">
                      <a14:imgEffect>
                        <a14:colorTemperature colorTemp="5891"/>
                      </a14:imgEffect>
                    </a14:imgLayer>
                  </a14:imgProps>
                </a:ext>
              </a:extLst>
            </a:blip>
            <a:srcRect/>
            <a:stretch>
              <a:fillRect/>
            </a:stretch>
          </p:blipFill>
          <p:spPr bwMode="auto">
            <a:xfrm>
              <a:off x="2108952" y="1046747"/>
              <a:ext cx="3987048" cy="25627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14455" y="1997249"/>
              <a:ext cx="3776041" cy="1077218"/>
            </a:xfrm>
            <a:prstGeom prst="rect">
              <a:avLst/>
            </a:prstGeom>
            <a:noFill/>
          </p:spPr>
          <p:txBody>
            <a:bodyPr wrap="square" rtlCol="0">
              <a:spAutoFit/>
            </a:bodyPr>
            <a:lstStyle/>
            <a:p>
              <a:pPr algn="ctr"/>
              <a:r>
                <a:rPr lang="en-PH" sz="3200" b="1" spc="50" dirty="0" smtClean="0">
                  <a:ln w="0"/>
                  <a:solidFill>
                    <a:schemeClr val="bg2"/>
                  </a:solidFill>
                  <a:effectLst>
                    <a:innerShdw blurRad="63500" dist="50800" dir="13500000">
                      <a:schemeClr val="tx1">
                        <a:alpha val="60000"/>
                      </a:schemeClr>
                    </a:innerShdw>
                  </a:effectLst>
                </a:rPr>
                <a:t>Abandoned Buildings</a:t>
              </a:r>
              <a:endParaRPr lang="en-PH" sz="3200" b="1" spc="50" dirty="0">
                <a:ln w="0"/>
                <a:solidFill>
                  <a:schemeClr val="bg2"/>
                </a:solidFill>
                <a:effectLst>
                  <a:innerShdw blurRad="63500" dist="50800" dir="13500000">
                    <a:schemeClr val="tx1">
                      <a:alpha val="60000"/>
                    </a:schemeClr>
                  </a:innerShdw>
                </a:effectLst>
              </a:endParaRPr>
            </a:p>
          </p:txBody>
        </p:sp>
      </p:grpSp>
      <p:grpSp>
        <p:nvGrpSpPr>
          <p:cNvPr id="14" name="Group 13"/>
          <p:cNvGrpSpPr/>
          <p:nvPr/>
        </p:nvGrpSpPr>
        <p:grpSpPr>
          <a:xfrm>
            <a:off x="1581714" y="4281185"/>
            <a:ext cx="2990287" cy="2310063"/>
            <a:chOff x="2108952" y="3575331"/>
            <a:chExt cx="3987049" cy="2310063"/>
          </a:xfrm>
        </p:grpSpPr>
        <p:pic>
          <p:nvPicPr>
            <p:cNvPr id="6" name="Picture 8" descr="F:\P1010623.JPG"/>
            <p:cNvPicPr>
              <a:picLocks noChangeAspect="1" noChangeArrowheads="1"/>
            </p:cNvPicPr>
            <p:nvPr/>
          </p:nvPicPr>
          <p:blipFill>
            <a:blip r:embed="rId3" cstate="email"/>
            <a:srcRect/>
            <a:stretch>
              <a:fillRect/>
            </a:stretch>
          </p:blipFill>
          <p:spPr bwMode="auto">
            <a:xfrm>
              <a:off x="2108952" y="3575331"/>
              <a:ext cx="3987049" cy="2310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189098" y="4308606"/>
              <a:ext cx="3776041" cy="584775"/>
            </a:xfrm>
            <a:prstGeom prst="rect">
              <a:avLst/>
            </a:prstGeom>
            <a:noFill/>
          </p:spPr>
          <p:txBody>
            <a:bodyPr wrap="square" rtlCol="0">
              <a:spAutoFit/>
            </a:bodyPr>
            <a:lstStyle/>
            <a:p>
              <a:pPr algn="ctr"/>
              <a:r>
                <a:rPr lang="en-PH" sz="3200" b="1" spc="50" dirty="0" smtClean="0">
                  <a:ln w="0"/>
                  <a:solidFill>
                    <a:schemeClr val="bg2"/>
                  </a:solidFill>
                  <a:effectLst>
                    <a:innerShdw blurRad="63500" dist="50800" dir="13500000">
                      <a:schemeClr val="tx1">
                        <a:alpha val="60000"/>
                      </a:schemeClr>
                    </a:innerShdw>
                  </a:effectLst>
                </a:rPr>
                <a:t>Riverbanks</a:t>
              </a:r>
              <a:endParaRPr lang="en-PH" sz="3200" b="1" spc="50" dirty="0">
                <a:ln w="0"/>
                <a:solidFill>
                  <a:schemeClr val="bg2"/>
                </a:solidFill>
                <a:effectLst>
                  <a:innerShdw blurRad="63500" dist="50800" dir="13500000">
                    <a:schemeClr val="tx1">
                      <a:alpha val="60000"/>
                    </a:schemeClr>
                  </a:innerShdw>
                </a:effectLst>
              </a:endParaRPr>
            </a:p>
          </p:txBody>
        </p:sp>
      </p:grpSp>
      <p:grpSp>
        <p:nvGrpSpPr>
          <p:cNvPr id="17" name="Group 16"/>
          <p:cNvGrpSpPr/>
          <p:nvPr/>
        </p:nvGrpSpPr>
        <p:grpSpPr>
          <a:xfrm>
            <a:off x="4657299" y="1752600"/>
            <a:ext cx="2868971" cy="2528584"/>
            <a:chOff x="6209732" y="1046747"/>
            <a:chExt cx="3825294" cy="2528584"/>
          </a:xfrm>
        </p:grpSpPr>
        <p:pic>
          <p:nvPicPr>
            <p:cNvPr id="5" name="Picture 4" descr="F:\SAM_2065.JP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6520"/>
                      </a14:imgEffect>
                    </a14:imgLayer>
                  </a14:imgProps>
                </a:ext>
              </a:extLst>
            </a:blip>
            <a:srcRect/>
            <a:stretch>
              <a:fillRect/>
            </a:stretch>
          </p:blipFill>
          <p:spPr bwMode="auto">
            <a:xfrm>
              <a:off x="6209732" y="1046747"/>
              <a:ext cx="3825294" cy="2528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298088" y="1980178"/>
              <a:ext cx="3648582" cy="584775"/>
            </a:xfrm>
            <a:prstGeom prst="rect">
              <a:avLst/>
            </a:prstGeom>
            <a:noFill/>
          </p:spPr>
          <p:txBody>
            <a:bodyPr wrap="square" rtlCol="0">
              <a:spAutoFit/>
            </a:bodyPr>
            <a:lstStyle/>
            <a:p>
              <a:pPr algn="ctr"/>
              <a:r>
                <a:rPr lang="en-PH" sz="3200" b="1" spc="50" dirty="0" smtClean="0">
                  <a:ln w="0"/>
                  <a:solidFill>
                    <a:schemeClr val="bg2"/>
                  </a:solidFill>
                  <a:effectLst>
                    <a:outerShdw blurRad="50800" dist="38100" dir="2700000" sx="101000" sy="101000" algn="tl" rotWithShape="0">
                      <a:prstClr val="black">
                        <a:alpha val="40000"/>
                      </a:prstClr>
                    </a:outerShdw>
                  </a:effectLst>
                </a:rPr>
                <a:t>Vacant Lots</a:t>
              </a:r>
              <a:endParaRPr lang="en-PH" sz="3200" b="1" spc="50" dirty="0">
                <a:ln w="0"/>
                <a:solidFill>
                  <a:schemeClr val="bg2"/>
                </a:solidFill>
                <a:effectLst>
                  <a:outerShdw blurRad="50800" dist="38100" dir="2700000" sx="101000" sy="101000" algn="tl" rotWithShape="0">
                    <a:prstClr val="black">
                      <a:alpha val="40000"/>
                    </a:prstClr>
                  </a:outerShdw>
                </a:effectLst>
              </a:endParaRPr>
            </a:p>
          </p:txBody>
        </p:sp>
      </p:grpSp>
      <p:grpSp>
        <p:nvGrpSpPr>
          <p:cNvPr id="7" name="Group 6"/>
          <p:cNvGrpSpPr/>
          <p:nvPr/>
        </p:nvGrpSpPr>
        <p:grpSpPr>
          <a:xfrm>
            <a:off x="4657299" y="4315327"/>
            <a:ext cx="2868971" cy="2310063"/>
            <a:chOff x="6209732" y="3609473"/>
            <a:chExt cx="3825294" cy="2310063"/>
          </a:xfrm>
        </p:grpSpPr>
        <p:pic>
          <p:nvPicPr>
            <p:cNvPr id="8" name="Picture 5" descr="F:\SAM_2071.JPG"/>
            <p:cNvPicPr>
              <a:picLocks noChangeAspect="1" noChangeArrowheads="1"/>
            </p:cNvPicPr>
            <p:nvPr/>
          </p:nvPicPr>
          <p:blipFill>
            <a:blip r:embed="rId6" cstate="email"/>
            <a:srcRect/>
            <a:stretch>
              <a:fillRect/>
            </a:stretch>
          </p:blipFill>
          <p:spPr bwMode="auto">
            <a:xfrm>
              <a:off x="6209732" y="3609473"/>
              <a:ext cx="3825294" cy="2310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298088" y="4302839"/>
              <a:ext cx="3648582" cy="584775"/>
            </a:xfrm>
            <a:prstGeom prst="rect">
              <a:avLst/>
            </a:prstGeom>
            <a:noFill/>
          </p:spPr>
          <p:txBody>
            <a:bodyPr wrap="square" rtlCol="0">
              <a:spAutoFit/>
            </a:bodyPr>
            <a:lstStyle/>
            <a:p>
              <a:pPr algn="ctr"/>
              <a:r>
                <a:rPr lang="en-PH" sz="3200" b="1" spc="50" dirty="0" smtClean="0">
                  <a:ln w="0"/>
                  <a:solidFill>
                    <a:schemeClr val="bg2"/>
                  </a:solidFill>
                  <a:effectLst>
                    <a:innerShdw blurRad="63500" dist="50800" dir="18900000">
                      <a:prstClr val="black">
                        <a:alpha val="50000"/>
                      </a:prstClr>
                    </a:innerShdw>
                  </a:effectLst>
                </a:rPr>
                <a:t> Street sides</a:t>
              </a:r>
              <a:endParaRPr lang="en-PH" sz="3200" b="1" spc="50" dirty="0">
                <a:ln w="0"/>
                <a:solidFill>
                  <a:schemeClr val="bg2"/>
                </a:solidFill>
                <a:effectLst>
                  <a:innerShdw blurRad="63500" dist="50800" dir="18900000">
                    <a:prstClr val="black">
                      <a:alpha val="50000"/>
                    </a:prstClr>
                  </a:innerShdw>
                </a:effectLst>
              </a:endParaRPr>
            </a:p>
          </p:txBody>
        </p:sp>
      </p:grpSp>
      <p:pic>
        <p:nvPicPr>
          <p:cNvPr id="16" name="Picture 14" descr="gena-with-seal"/>
          <p:cNvPicPr>
            <a:picLocks noChangeAspect="1" noChangeArrowheads="1"/>
          </p:cNvPicPr>
          <p:nvPr/>
        </p:nvPicPr>
        <p:blipFill>
          <a:blip r:embed="rId7" cstate="email"/>
          <a:srcRect/>
          <a:stretch>
            <a:fillRect/>
          </a:stretch>
        </p:blipFill>
        <p:spPr bwMode="auto">
          <a:xfrm>
            <a:off x="7772400" y="381000"/>
            <a:ext cx="1334984" cy="132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1000"/>
                                        <p:tgtEl>
                                          <p:spTgt spid="1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1000"/>
                                        <p:tgtEl>
                                          <p:spTgt spid="17"/>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childTnLst>
                          </p:cTn>
                        </p:par>
                        <p:par>
                          <p:cTn id="20" fill="hold">
                            <p:stCondLst>
                              <p:cond delay="3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1000"/>
                                        <p:tgtEl>
                                          <p:spTgt spid="7"/>
                                        </p:tgtEl>
                                      </p:cBhvr>
                                    </p:animEffect>
                                  </p:childTnLst>
                                </p:cTn>
                              </p:par>
                            </p:childTnLst>
                          </p:cTn>
                        </p:par>
                        <p:par>
                          <p:cTn id="24" fill="hold">
                            <p:stCondLst>
                              <p:cond delay="4000"/>
                            </p:stCondLst>
                            <p:childTnLst>
                              <p:par>
                                <p:cTn id="25" presetID="3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800" decel="100000"/>
                                        <p:tgtEl>
                                          <p:spTgt spid="16"/>
                                        </p:tgtEl>
                                      </p:cBhvr>
                                    </p:animEffect>
                                    <p:anim calcmode="lin" valueType="num">
                                      <p:cBhvr>
                                        <p:cTn id="28" dur="800" decel="100000" fill="hold"/>
                                        <p:tgtEl>
                                          <p:spTgt spid="16"/>
                                        </p:tgtEl>
                                        <p:attrNameLst>
                                          <p:attrName>style.rotation</p:attrName>
                                        </p:attrNameLst>
                                      </p:cBhvr>
                                      <p:tavLst>
                                        <p:tav tm="0">
                                          <p:val>
                                            <p:fltVal val="-90"/>
                                          </p:val>
                                        </p:tav>
                                        <p:tav tm="100000">
                                          <p:val>
                                            <p:fltVal val="0"/>
                                          </p:val>
                                        </p:tav>
                                      </p:tavLst>
                                    </p:anim>
                                    <p:anim calcmode="lin" valueType="num">
                                      <p:cBhvr>
                                        <p:cTn id="29" dur="800" decel="100000" fill="hold"/>
                                        <p:tgtEl>
                                          <p:spTgt spid="16"/>
                                        </p:tgtEl>
                                        <p:attrNameLst>
                                          <p:attrName>ppt_x</p:attrName>
                                        </p:attrNameLst>
                                      </p:cBhvr>
                                      <p:tavLst>
                                        <p:tav tm="0">
                                          <p:val>
                                            <p:strVal val="#ppt_x+0.4"/>
                                          </p:val>
                                        </p:tav>
                                        <p:tav tm="100000">
                                          <p:val>
                                            <p:strVal val="#ppt_x-0.05"/>
                                          </p:val>
                                        </p:tav>
                                      </p:tavLst>
                                    </p:anim>
                                    <p:anim calcmode="lin" valueType="num">
                                      <p:cBhvr>
                                        <p:cTn id="30" dur="800" decel="100000" fill="hold"/>
                                        <p:tgtEl>
                                          <p:spTgt spid="1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cstate="email"/>
          <a:srcRect/>
          <a:stretch>
            <a:fillRect/>
          </a:stretch>
        </p:blipFill>
        <p:spPr bwMode="auto">
          <a:xfrm>
            <a:off x="4384749" y="23037"/>
            <a:ext cx="4750618" cy="326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descr="F:\Lower Puting Bato 4.JPG"/>
          <p:cNvPicPr>
            <a:picLocks noChangeAspect="1" noChangeArrowheads="1"/>
          </p:cNvPicPr>
          <p:nvPr/>
        </p:nvPicPr>
        <p:blipFill>
          <a:blip r:embed="rId2" cstate="email"/>
          <a:srcRect/>
          <a:stretch>
            <a:fillRect/>
          </a:stretch>
        </p:blipFill>
        <p:spPr bwMode="auto">
          <a:xfrm>
            <a:off x="0" y="0"/>
            <a:ext cx="4368800" cy="3276600"/>
          </a:xfrm>
          <a:prstGeom prst="rect">
            <a:avLst/>
          </a:prstGeom>
          <a:noFill/>
        </p:spPr>
      </p:pic>
      <p:sp>
        <p:nvSpPr>
          <p:cNvPr id="5" name="Title 1"/>
          <p:cNvSpPr txBox="1"/>
          <p:nvPr/>
        </p:nvSpPr>
        <p:spPr>
          <a:xfrm>
            <a:off x="2081323" y="2420678"/>
            <a:ext cx="4191000" cy="762000"/>
          </a:xfrm>
          <a:prstGeom prst="rect">
            <a:avLst/>
          </a:prstGeom>
          <a:solidFill>
            <a:srgbClr val="0070C0">
              <a:alpha val="48000"/>
            </a:srgbClr>
          </a:solidFill>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3600" b="1"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Rivers</a:t>
            </a:r>
            <a:endParaRPr kumimoji="0" lang="en-US"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pic>
        <p:nvPicPr>
          <p:cNvPr id="3075" name="Picture 3"/>
          <p:cNvPicPr>
            <a:picLocks noChangeAspect="1" noChangeArrowheads="1"/>
          </p:cNvPicPr>
          <p:nvPr/>
        </p:nvPicPr>
        <p:blipFill>
          <a:blip r:embed="rId3"/>
          <a:srcRect/>
          <a:stretch>
            <a:fillRect/>
          </a:stretch>
        </p:blipFill>
        <p:spPr bwMode="auto">
          <a:xfrm>
            <a:off x="0" y="3267740"/>
            <a:ext cx="9144000" cy="35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p:nvPr/>
        </p:nvSpPr>
        <p:spPr>
          <a:xfrm>
            <a:off x="4953000" y="6096000"/>
            <a:ext cx="4191000" cy="762000"/>
          </a:xfrm>
          <a:prstGeom prst="rect">
            <a:avLst/>
          </a:prstGeom>
          <a:solidFill>
            <a:srgbClr val="0070C0">
              <a:alpha val="48000"/>
            </a:srgbClr>
          </a:solidFill>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en-US" sz="3600" b="1" noProof="0" dirty="0" smtClean="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rPr>
              <a:t>Shorelines</a:t>
            </a:r>
            <a:endParaRPr kumimoji="0" lang="en-US"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0</TotalTime>
  <Words>6933</Words>
  <Application>WPS Presentation</Application>
  <PresentationFormat>On-screen Show (4:3)</PresentationFormat>
  <Paragraphs>354</Paragraphs>
  <Slides>39</Slides>
  <Notes>4</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0</vt:i4>
      </vt:variant>
      <vt:variant>
        <vt:lpstr>幻灯片标题</vt:lpstr>
      </vt:variant>
      <vt:variant>
        <vt:i4>39</vt:i4>
      </vt:variant>
    </vt:vector>
  </HeadingPairs>
  <TitlesOfParts>
    <vt:vector size="62" baseType="lpstr">
      <vt:lpstr>Arial</vt:lpstr>
      <vt:lpstr>SimSun</vt:lpstr>
      <vt:lpstr>Wingdings</vt:lpstr>
      <vt:lpstr>Symbol</vt:lpstr>
      <vt:lpstr>Arial Black</vt:lpstr>
      <vt:lpstr>Wingdings 2</vt:lpstr>
      <vt:lpstr>Arial Rounded MT Bold</vt:lpstr>
      <vt:lpstr>Century Gothic</vt:lpstr>
      <vt:lpstr>MS PGothic</vt:lpstr>
      <vt:lpstr>Calibri</vt:lpstr>
      <vt:lpstr>Candara</vt:lpstr>
      <vt:lpstr>Microsoft YaHei</vt:lpstr>
      <vt:lpstr>Arial Unicode MS</vt:lpstr>
      <vt:lpstr>Arial Black</vt:lpstr>
      <vt:lpstr>Arial Unicode MS</vt:lpstr>
      <vt:lpstr>Arial</vt:lpstr>
      <vt:lpstr>Cambria Math</vt:lpstr>
      <vt:lpstr>Times New Roman</vt:lpstr>
      <vt:lpstr>Papyrus</vt:lpstr>
      <vt:lpstr>Wingdings</vt:lpstr>
      <vt:lpstr>Segoe Print</vt:lpstr>
      <vt:lpstr>Mongolian Baiti</vt:lpstr>
      <vt:lpstr>Waveform</vt:lpstr>
      <vt:lpstr>Waste Management Initiatives General Santos City South Cotabato, Mindanao Philippines</vt:lpstr>
      <vt:lpstr>PowerPoint 演示文稿</vt:lpstr>
      <vt:lpstr>PowerPoint 演示文稿</vt:lpstr>
      <vt:lpstr>PowerPoint 演示文稿</vt:lpstr>
      <vt:lpstr>QUALITY AIR</vt:lpstr>
      <vt:lpstr>WASTE MANAGEMENT OFFICE (WMO)</vt:lpstr>
      <vt:lpstr>MANDATES</vt:lpstr>
      <vt:lpstr>Challenges</vt:lpstr>
      <vt:lpstr>PowerPoint 演示文稿</vt:lpstr>
      <vt:lpstr>PowerPoint 演示文稿</vt:lpstr>
      <vt:lpstr>THE CHALLENGE</vt:lpstr>
      <vt:lpstr>PowerPoint 演示文稿</vt:lpstr>
      <vt:lpstr>MANAGEMENT APPROACHES  WHAT HAVE WE DONE SO FAR?</vt:lpstr>
      <vt:lpstr>WASTE SOURCE MANAGEMENT, INTERVENTIONS AND  APPROACHES</vt:lpstr>
      <vt:lpstr>GSC SANITARY LANDFILL FACILITY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Education and Awareness Raising</vt:lpstr>
      <vt:lpstr>Education and Awareness Raising</vt:lpstr>
      <vt:lpstr>PowerPoint 演示文稿</vt:lpstr>
      <vt:lpstr>PowerPoint 演示文稿</vt:lpstr>
      <vt:lpstr>PowerPoint 演示文稿</vt:lpstr>
      <vt:lpstr>Former Tambler Dumpsite Rehabilitation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170</cp:revision>
  <dcterms:created xsi:type="dcterms:W3CDTF">2017-11-27T04:53:00Z</dcterms:created>
  <dcterms:modified xsi:type="dcterms:W3CDTF">2018-10-02T23:01:07Z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1033-10.2.0.7439</vt:lpwstr>
  </property>
</Properties>
</file>