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324" r:id="rId3"/>
    <p:sldId id="608" r:id="rId4"/>
    <p:sldId id="371" r:id="rId5"/>
    <p:sldId id="348" r:id="rId6"/>
    <p:sldId id="357" r:id="rId7"/>
    <p:sldId id="333" r:id="rId8"/>
    <p:sldId id="29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22" y="43"/>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8B587-A86A-4D53-93D0-96C9B0FAAA74}"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zh-CN" altLang="en-US"/>
        </a:p>
      </dgm:t>
    </dgm:pt>
    <dgm:pt modelId="{61982E4E-5F2A-40A2-A66D-D572778DC272}">
      <dgm:prSet phldrT="[文本]" custT="1"/>
      <dgm:spPr/>
      <dgm:t>
        <a:bodyPr/>
        <a:lstStyle/>
        <a:p>
          <a:r>
            <a:rPr lang="en-US" altLang="zh-CN" sz="1800" dirty="0"/>
            <a:t>Country List</a:t>
          </a:r>
          <a:endParaRPr lang="zh-CN" altLang="en-US" sz="1800" dirty="0"/>
        </a:p>
      </dgm:t>
    </dgm:pt>
    <dgm:pt modelId="{B2CDEA11-217F-4D22-B906-038475FE9CCD}" type="parTrans" cxnId="{4AA4E523-2F67-4967-B043-9CFE1F54EF78}">
      <dgm:prSet/>
      <dgm:spPr/>
      <dgm:t>
        <a:bodyPr/>
        <a:lstStyle/>
        <a:p>
          <a:endParaRPr lang="zh-CN" altLang="en-US"/>
        </a:p>
      </dgm:t>
    </dgm:pt>
    <dgm:pt modelId="{6BE7C330-E570-41F5-9182-80B7059074DA}" type="sibTrans" cxnId="{4AA4E523-2F67-4967-B043-9CFE1F54EF78}">
      <dgm:prSet/>
      <dgm:spPr/>
      <dgm:t>
        <a:bodyPr/>
        <a:lstStyle/>
        <a:p>
          <a:endParaRPr lang="zh-CN" altLang="en-US"/>
        </a:p>
      </dgm:t>
    </dgm:pt>
    <dgm:pt modelId="{E4EC5D30-14E9-457D-8662-4F7444D2D13F}">
      <dgm:prSet phldrT="[文本]" custT="1"/>
      <dgm:spPr/>
      <dgm:t>
        <a:bodyPr/>
        <a:lstStyle/>
        <a:p>
          <a:pPr marL="285750" indent="-285750">
            <a:buFont typeface="Wingdings" panose="05000000000000000000" pitchFamily="2" charset="2"/>
            <a:buChar char="ü"/>
            <a:tabLst>
              <a:tab pos="285750" algn="l"/>
            </a:tabLst>
          </a:pPr>
          <a:r>
            <a:rPr lang="en-US" altLang="zh-CN" sz="1800" dirty="0"/>
            <a:t>Mongolia</a:t>
          </a:r>
          <a:endParaRPr lang="zh-CN" altLang="en-US" sz="1800" dirty="0"/>
        </a:p>
      </dgm:t>
    </dgm:pt>
    <dgm:pt modelId="{531C509F-858E-4448-8330-C9C6DFAACC76}" type="parTrans" cxnId="{D9421281-A2B3-4886-9567-C3CE48B53938}">
      <dgm:prSet/>
      <dgm:spPr/>
      <dgm:t>
        <a:bodyPr/>
        <a:lstStyle/>
        <a:p>
          <a:endParaRPr lang="zh-CN" altLang="en-US"/>
        </a:p>
      </dgm:t>
    </dgm:pt>
    <dgm:pt modelId="{A02F2D8E-43B4-45B7-9486-A2A5A9A8DDEA}" type="sibTrans" cxnId="{D9421281-A2B3-4886-9567-C3CE48B53938}">
      <dgm:prSet/>
      <dgm:spPr/>
      <dgm:t>
        <a:bodyPr/>
        <a:lstStyle/>
        <a:p>
          <a:endParaRPr lang="zh-CN" altLang="en-US"/>
        </a:p>
      </dgm:t>
    </dgm:pt>
    <dgm:pt modelId="{05C02085-7917-46BA-AA1E-4225FABD6A17}">
      <dgm:prSet phldrT="[文本]" custT="1"/>
      <dgm:spPr/>
      <dgm:t>
        <a:bodyPr/>
        <a:lstStyle/>
        <a:p>
          <a:pPr marL="285750" indent="-285750">
            <a:buFont typeface="Wingdings" panose="05000000000000000000" pitchFamily="2" charset="2"/>
            <a:buChar char="ü"/>
            <a:tabLst>
              <a:tab pos="285750" algn="l"/>
            </a:tabLst>
          </a:pPr>
          <a:r>
            <a:rPr lang="en-US" altLang="zh-CN" sz="1800" dirty="0"/>
            <a:t>Indonesia</a:t>
          </a:r>
          <a:endParaRPr lang="zh-CN" altLang="en-US" sz="1800" dirty="0"/>
        </a:p>
      </dgm:t>
    </dgm:pt>
    <dgm:pt modelId="{765F192F-CD73-40A1-AC6A-A69326B23D22}" type="parTrans" cxnId="{A91A30C4-63DB-4FEE-A123-84DC6240A1A8}">
      <dgm:prSet/>
      <dgm:spPr/>
      <dgm:t>
        <a:bodyPr/>
        <a:lstStyle/>
        <a:p>
          <a:endParaRPr lang="zh-CN" altLang="en-US"/>
        </a:p>
      </dgm:t>
    </dgm:pt>
    <dgm:pt modelId="{81E97E49-F0FB-4E79-AFD8-FA9BEBEC9057}" type="sibTrans" cxnId="{A91A30C4-63DB-4FEE-A123-84DC6240A1A8}">
      <dgm:prSet/>
      <dgm:spPr/>
      <dgm:t>
        <a:bodyPr/>
        <a:lstStyle/>
        <a:p>
          <a:endParaRPr lang="zh-CN" altLang="en-US"/>
        </a:p>
      </dgm:t>
    </dgm:pt>
    <dgm:pt modelId="{080882E5-65CF-4DFE-AB9D-62690859F9E6}">
      <dgm:prSet phldrT="[文本]" custT="1"/>
      <dgm:spPr/>
      <dgm:t>
        <a:bodyPr/>
        <a:lstStyle/>
        <a:p>
          <a:pPr marL="285750" indent="-285750">
            <a:buFont typeface="Wingdings" panose="05000000000000000000" pitchFamily="2" charset="2"/>
            <a:buChar char="ü"/>
            <a:tabLst>
              <a:tab pos="285750" algn="l"/>
            </a:tabLst>
          </a:pPr>
          <a:r>
            <a:rPr lang="en-US" altLang="zh-CN" sz="1800" dirty="0"/>
            <a:t>Ethiopia</a:t>
          </a:r>
          <a:endParaRPr lang="zh-CN" altLang="en-US" sz="1800" dirty="0"/>
        </a:p>
      </dgm:t>
    </dgm:pt>
    <dgm:pt modelId="{07270148-3E10-42A1-958A-3B7A527F8873}" type="parTrans" cxnId="{7677C6A6-7BE6-4225-AC38-13D50B153738}">
      <dgm:prSet/>
      <dgm:spPr/>
      <dgm:t>
        <a:bodyPr/>
        <a:lstStyle/>
        <a:p>
          <a:endParaRPr lang="zh-CN" altLang="en-US"/>
        </a:p>
      </dgm:t>
    </dgm:pt>
    <dgm:pt modelId="{89679835-66FB-4D7A-9744-6967AB933629}" type="sibTrans" cxnId="{7677C6A6-7BE6-4225-AC38-13D50B153738}">
      <dgm:prSet/>
      <dgm:spPr/>
      <dgm:t>
        <a:bodyPr/>
        <a:lstStyle/>
        <a:p>
          <a:endParaRPr lang="zh-CN" altLang="en-US"/>
        </a:p>
      </dgm:t>
    </dgm:pt>
    <dgm:pt modelId="{47C827CC-12A6-4831-8CCC-B566137A0AA7}">
      <dgm:prSet phldrT="[文本]" custT="1"/>
      <dgm:spPr/>
      <dgm:t>
        <a:bodyPr/>
        <a:lstStyle/>
        <a:p>
          <a:pPr marL="285750" indent="-285750">
            <a:buFont typeface="Wingdings" panose="05000000000000000000" pitchFamily="2" charset="2"/>
            <a:buChar char="ü"/>
            <a:tabLst>
              <a:tab pos="285750" algn="l"/>
            </a:tabLst>
          </a:pPr>
          <a:r>
            <a:rPr lang="en-US" altLang="zh-CN" sz="1800" dirty="0"/>
            <a:t>Vietnam</a:t>
          </a:r>
          <a:endParaRPr lang="zh-CN" altLang="en-US" sz="1800" dirty="0"/>
        </a:p>
      </dgm:t>
    </dgm:pt>
    <dgm:pt modelId="{A541E8ED-DA6D-4AFA-B05E-A1D580402AD2}" type="parTrans" cxnId="{925571FD-6D04-49B9-A811-9A66FA8374CD}">
      <dgm:prSet/>
      <dgm:spPr/>
      <dgm:t>
        <a:bodyPr/>
        <a:lstStyle/>
        <a:p>
          <a:endParaRPr lang="zh-CN" altLang="en-US"/>
        </a:p>
      </dgm:t>
    </dgm:pt>
    <dgm:pt modelId="{30F1DD76-DC55-4693-964B-FA02EBFEA18B}" type="sibTrans" cxnId="{925571FD-6D04-49B9-A811-9A66FA8374CD}">
      <dgm:prSet/>
      <dgm:spPr/>
      <dgm:t>
        <a:bodyPr/>
        <a:lstStyle/>
        <a:p>
          <a:endParaRPr lang="zh-CN" altLang="en-US"/>
        </a:p>
      </dgm:t>
    </dgm:pt>
    <dgm:pt modelId="{C87CBF56-FC2E-4FB4-A7F2-4E02E9FC18CA}">
      <dgm:prSet phldrT="[文本]" custT="1"/>
      <dgm:spPr/>
      <dgm:t>
        <a:bodyPr/>
        <a:lstStyle/>
        <a:p>
          <a:pPr marL="285750" indent="-285750">
            <a:buFont typeface="Wingdings" panose="05000000000000000000" pitchFamily="2" charset="2"/>
            <a:buChar char="ü"/>
            <a:tabLst>
              <a:tab pos="285750" algn="l"/>
            </a:tabLst>
          </a:pPr>
          <a:r>
            <a:rPr lang="en-US" altLang="zh-CN" sz="1800" dirty="0"/>
            <a:t>Sri Lanka</a:t>
          </a:r>
          <a:endParaRPr lang="zh-CN" altLang="en-US" sz="1800" dirty="0"/>
        </a:p>
      </dgm:t>
    </dgm:pt>
    <dgm:pt modelId="{18B95046-1D48-41B5-829D-0292B11D1A91}" type="parTrans" cxnId="{2CF308F5-6C49-4D8F-938D-6C500CAD878B}">
      <dgm:prSet/>
      <dgm:spPr/>
      <dgm:t>
        <a:bodyPr/>
        <a:lstStyle/>
        <a:p>
          <a:endParaRPr lang="en-US"/>
        </a:p>
      </dgm:t>
    </dgm:pt>
    <dgm:pt modelId="{848F12B0-B84D-4A7F-8BE4-297BEAE6070C}" type="sibTrans" cxnId="{2CF308F5-6C49-4D8F-938D-6C500CAD878B}">
      <dgm:prSet/>
      <dgm:spPr/>
      <dgm:t>
        <a:bodyPr/>
        <a:lstStyle/>
        <a:p>
          <a:endParaRPr lang="en-US"/>
        </a:p>
      </dgm:t>
    </dgm:pt>
    <dgm:pt modelId="{707F5CA5-FC5C-4207-9F73-84C2C40C9D89}">
      <dgm:prSet phldrT="[文本]" custT="1"/>
      <dgm:spPr/>
      <dgm:t>
        <a:bodyPr/>
        <a:lstStyle/>
        <a:p>
          <a:pPr marL="285750" indent="-285750">
            <a:buFont typeface="Wingdings" panose="05000000000000000000" pitchFamily="2" charset="2"/>
            <a:buChar char="ü"/>
            <a:tabLst>
              <a:tab pos="285750" algn="l"/>
            </a:tabLst>
          </a:pPr>
          <a:r>
            <a:rPr lang="en-US" altLang="zh-CN" sz="1800" dirty="0"/>
            <a:t>……</a:t>
          </a:r>
          <a:endParaRPr lang="zh-CN" altLang="en-US" sz="1800" dirty="0"/>
        </a:p>
      </dgm:t>
    </dgm:pt>
    <dgm:pt modelId="{C2891C4D-E3BA-4F45-8497-D21126559F85}" type="parTrans" cxnId="{29C66E6C-7D9D-4CB9-8312-5404D6617DC6}">
      <dgm:prSet/>
      <dgm:spPr/>
      <dgm:t>
        <a:bodyPr/>
        <a:lstStyle/>
        <a:p>
          <a:endParaRPr lang="en-US"/>
        </a:p>
      </dgm:t>
    </dgm:pt>
    <dgm:pt modelId="{27BCA30E-C685-4086-86CC-723D5861CB00}" type="sibTrans" cxnId="{29C66E6C-7D9D-4CB9-8312-5404D6617DC6}">
      <dgm:prSet/>
      <dgm:spPr/>
      <dgm:t>
        <a:bodyPr/>
        <a:lstStyle/>
        <a:p>
          <a:endParaRPr lang="en-US"/>
        </a:p>
      </dgm:t>
    </dgm:pt>
    <dgm:pt modelId="{2F4D4B4E-236A-4809-8CCF-F6AA69CA942C}">
      <dgm:prSet phldrT="[文本]" custT="1"/>
      <dgm:spPr/>
      <dgm:t>
        <a:bodyPr/>
        <a:lstStyle/>
        <a:p>
          <a:pPr marL="285750" indent="-285750">
            <a:buFont typeface="Wingdings" panose="05000000000000000000" pitchFamily="2" charset="2"/>
            <a:buChar char="ü"/>
          </a:pPr>
          <a:r>
            <a:rPr lang="en-US" altLang="zh-CN" sz="1800" dirty="0"/>
            <a:t>Myanmar</a:t>
          </a:r>
          <a:endParaRPr lang="zh-CN" altLang="en-US" sz="1800" dirty="0"/>
        </a:p>
      </dgm:t>
    </dgm:pt>
    <dgm:pt modelId="{370419C9-8662-431F-97AD-D4DB8EFE6C34}" type="parTrans" cxnId="{EC314613-F033-4242-85AD-E275078D1A18}">
      <dgm:prSet/>
      <dgm:spPr/>
      <dgm:t>
        <a:bodyPr/>
        <a:lstStyle/>
        <a:p>
          <a:endParaRPr lang="en-US"/>
        </a:p>
      </dgm:t>
    </dgm:pt>
    <dgm:pt modelId="{65DC93B0-B83A-4A18-B5E3-D9B5F15F1779}" type="sibTrans" cxnId="{EC314613-F033-4242-85AD-E275078D1A18}">
      <dgm:prSet/>
      <dgm:spPr/>
      <dgm:t>
        <a:bodyPr/>
        <a:lstStyle/>
        <a:p>
          <a:endParaRPr lang="en-US"/>
        </a:p>
      </dgm:t>
    </dgm:pt>
    <dgm:pt modelId="{92EDE173-4588-4AD3-8569-CF10B4C66C4F}">
      <dgm:prSet phldrT="[文本]" custT="1"/>
      <dgm:spPr/>
      <dgm:t>
        <a:bodyPr/>
        <a:lstStyle/>
        <a:p>
          <a:pPr marL="285750" indent="-285750">
            <a:buFont typeface="Wingdings" panose="05000000000000000000" pitchFamily="2" charset="2"/>
            <a:buChar char="ü"/>
          </a:pPr>
          <a:r>
            <a:rPr lang="en-US" altLang="zh-CN" sz="1800" dirty="0"/>
            <a:t>India</a:t>
          </a:r>
          <a:endParaRPr lang="zh-CN" altLang="en-US" sz="1800" dirty="0"/>
        </a:p>
      </dgm:t>
    </dgm:pt>
    <dgm:pt modelId="{2744403B-46BC-4992-A1FE-B9CF39919F25}" type="parTrans" cxnId="{87977E61-EE83-4389-B297-A2217812181C}">
      <dgm:prSet/>
      <dgm:spPr/>
      <dgm:t>
        <a:bodyPr/>
        <a:lstStyle/>
        <a:p>
          <a:endParaRPr lang="en-US"/>
        </a:p>
      </dgm:t>
    </dgm:pt>
    <dgm:pt modelId="{4B3EE29C-8360-4A70-86D6-AFE1D9F109C3}" type="sibTrans" cxnId="{87977E61-EE83-4389-B297-A2217812181C}">
      <dgm:prSet/>
      <dgm:spPr/>
      <dgm:t>
        <a:bodyPr/>
        <a:lstStyle/>
        <a:p>
          <a:endParaRPr lang="en-US"/>
        </a:p>
      </dgm:t>
    </dgm:pt>
    <dgm:pt modelId="{0A8503EA-808F-4CE5-A58A-6C644FA09042}">
      <dgm:prSet phldrT="[文本]" custT="1"/>
      <dgm:spPr/>
      <dgm:t>
        <a:bodyPr/>
        <a:lstStyle/>
        <a:p>
          <a:pPr marL="285750" indent="-285750">
            <a:buFont typeface="Wingdings" panose="05000000000000000000" pitchFamily="2" charset="2"/>
            <a:buChar char="ü"/>
          </a:pPr>
          <a:r>
            <a:rPr lang="en-US" altLang="zh-CN" sz="1800" dirty="0"/>
            <a:t>Philippines</a:t>
          </a:r>
          <a:endParaRPr lang="zh-CN" altLang="en-US" sz="1800" dirty="0"/>
        </a:p>
      </dgm:t>
    </dgm:pt>
    <dgm:pt modelId="{2FD8CBB7-65D9-4CB9-AD6D-6BE6E003A600}" type="parTrans" cxnId="{8E5D5804-D1FA-457A-8B28-AEDE777F7E67}">
      <dgm:prSet/>
      <dgm:spPr/>
      <dgm:t>
        <a:bodyPr/>
        <a:lstStyle/>
        <a:p>
          <a:endParaRPr lang="en-US"/>
        </a:p>
      </dgm:t>
    </dgm:pt>
    <dgm:pt modelId="{E3A8CC09-0EF9-41A7-AC08-BC5ECB109319}" type="sibTrans" cxnId="{8E5D5804-D1FA-457A-8B28-AEDE777F7E67}">
      <dgm:prSet/>
      <dgm:spPr/>
      <dgm:t>
        <a:bodyPr/>
        <a:lstStyle/>
        <a:p>
          <a:endParaRPr lang="en-US"/>
        </a:p>
      </dgm:t>
    </dgm:pt>
    <dgm:pt modelId="{A1649DBA-8771-4D8E-807D-72FAF8643211}" type="pres">
      <dgm:prSet presAssocID="{7288B587-A86A-4D53-93D0-96C9B0FAAA74}" presName="Name0" presStyleCnt="0">
        <dgm:presLayoutVars>
          <dgm:dir/>
          <dgm:animLvl val="lvl"/>
          <dgm:resizeHandles val="exact"/>
        </dgm:presLayoutVars>
      </dgm:prSet>
      <dgm:spPr/>
    </dgm:pt>
    <dgm:pt modelId="{2A6C5BF3-E181-4AA0-884E-CDACB1201E04}" type="pres">
      <dgm:prSet presAssocID="{61982E4E-5F2A-40A2-A66D-D572778DC272}" presName="composite" presStyleCnt="0"/>
      <dgm:spPr/>
    </dgm:pt>
    <dgm:pt modelId="{108C2360-991E-4054-BA45-635F0CF23830}" type="pres">
      <dgm:prSet presAssocID="{61982E4E-5F2A-40A2-A66D-D572778DC272}" presName="parTx" presStyleLbl="alignNode1" presStyleIdx="0" presStyleCnt="1" custLinFactNeighborY="-3507">
        <dgm:presLayoutVars>
          <dgm:chMax val="0"/>
          <dgm:chPref val="0"/>
          <dgm:bulletEnabled val="1"/>
        </dgm:presLayoutVars>
      </dgm:prSet>
      <dgm:spPr/>
    </dgm:pt>
    <dgm:pt modelId="{9484635F-29D6-4C60-B3F0-30E9C18742EB}" type="pres">
      <dgm:prSet presAssocID="{61982E4E-5F2A-40A2-A66D-D572778DC272}" presName="desTx" presStyleLbl="alignAccFollowNode1" presStyleIdx="0" presStyleCnt="1" custLinFactNeighborY="-982">
        <dgm:presLayoutVars>
          <dgm:bulletEnabled val="1"/>
        </dgm:presLayoutVars>
      </dgm:prSet>
      <dgm:spPr/>
    </dgm:pt>
  </dgm:ptLst>
  <dgm:cxnLst>
    <dgm:cxn modelId="{8E5D5804-D1FA-457A-8B28-AEDE777F7E67}" srcId="{61982E4E-5F2A-40A2-A66D-D572778DC272}" destId="{0A8503EA-808F-4CE5-A58A-6C644FA09042}" srcOrd="5" destOrd="0" parTransId="{2FD8CBB7-65D9-4CB9-AD6D-6BE6E003A600}" sibTransId="{E3A8CC09-0EF9-41A7-AC08-BC5ECB109319}"/>
    <dgm:cxn modelId="{EC314613-F033-4242-85AD-E275078D1A18}" srcId="{61982E4E-5F2A-40A2-A66D-D572778DC272}" destId="{2F4D4B4E-236A-4809-8CCF-F6AA69CA942C}" srcOrd="4" destOrd="0" parTransId="{370419C9-8662-431F-97AD-D4DB8EFE6C34}" sibTransId="{65DC93B0-B83A-4A18-B5E3-D9B5F15F1779}"/>
    <dgm:cxn modelId="{4AA4E523-2F67-4967-B043-9CFE1F54EF78}" srcId="{7288B587-A86A-4D53-93D0-96C9B0FAAA74}" destId="{61982E4E-5F2A-40A2-A66D-D572778DC272}" srcOrd="0" destOrd="0" parTransId="{B2CDEA11-217F-4D22-B906-038475FE9CCD}" sibTransId="{6BE7C330-E570-41F5-9182-80B7059074DA}"/>
    <dgm:cxn modelId="{04504929-A974-46D1-99D3-7576F12234A1}" type="presOf" srcId="{92EDE173-4588-4AD3-8569-CF10B4C66C4F}" destId="{9484635F-29D6-4C60-B3F0-30E9C18742EB}" srcOrd="0" destOrd="6" presId="urn:microsoft.com/office/officeart/2005/8/layout/hList1"/>
    <dgm:cxn modelId="{87977E61-EE83-4389-B297-A2217812181C}" srcId="{61982E4E-5F2A-40A2-A66D-D572778DC272}" destId="{92EDE173-4588-4AD3-8569-CF10B4C66C4F}" srcOrd="6" destOrd="0" parTransId="{2744403B-46BC-4992-A1FE-B9CF39919F25}" sibTransId="{4B3EE29C-8360-4A70-86D6-AFE1D9F109C3}"/>
    <dgm:cxn modelId="{AC195F42-DF59-440A-86E8-3F71F44810E3}" type="presOf" srcId="{E4EC5D30-14E9-457D-8662-4F7444D2D13F}" destId="{9484635F-29D6-4C60-B3F0-30E9C18742EB}" srcOrd="0" destOrd="0" presId="urn:microsoft.com/office/officeart/2005/8/layout/hList1"/>
    <dgm:cxn modelId="{29C66E6C-7D9D-4CB9-8312-5404D6617DC6}" srcId="{61982E4E-5F2A-40A2-A66D-D572778DC272}" destId="{707F5CA5-FC5C-4207-9F73-84C2C40C9D89}" srcOrd="8" destOrd="0" parTransId="{C2891C4D-E3BA-4F45-8497-D21126559F85}" sibTransId="{27BCA30E-C685-4086-86CC-723D5861CB00}"/>
    <dgm:cxn modelId="{EF7C7B4D-6264-43D2-9EB2-B6E4F38B8736}" type="presOf" srcId="{61982E4E-5F2A-40A2-A66D-D572778DC272}" destId="{108C2360-991E-4054-BA45-635F0CF23830}" srcOrd="0" destOrd="0" presId="urn:microsoft.com/office/officeart/2005/8/layout/hList1"/>
    <dgm:cxn modelId="{A9E8E950-445B-482E-AF2C-1E0852D0F085}" type="presOf" srcId="{C87CBF56-FC2E-4FB4-A7F2-4E02E9FC18CA}" destId="{9484635F-29D6-4C60-B3F0-30E9C18742EB}" srcOrd="0" destOrd="7" presId="urn:microsoft.com/office/officeart/2005/8/layout/hList1"/>
    <dgm:cxn modelId="{D9421281-A2B3-4886-9567-C3CE48B53938}" srcId="{61982E4E-5F2A-40A2-A66D-D572778DC272}" destId="{E4EC5D30-14E9-457D-8662-4F7444D2D13F}" srcOrd="0" destOrd="0" parTransId="{531C509F-858E-4448-8330-C9C6DFAACC76}" sibTransId="{A02F2D8E-43B4-45B7-9486-A2A5A9A8DDEA}"/>
    <dgm:cxn modelId="{03DA9D93-30C8-48E9-9784-575C2F24F8DA}" type="presOf" srcId="{2F4D4B4E-236A-4809-8CCF-F6AA69CA942C}" destId="{9484635F-29D6-4C60-B3F0-30E9C18742EB}" srcOrd="0" destOrd="4" presId="urn:microsoft.com/office/officeart/2005/8/layout/hList1"/>
    <dgm:cxn modelId="{2F22E0A5-74A9-4509-8B34-32EDA814C31D}" type="presOf" srcId="{7288B587-A86A-4D53-93D0-96C9B0FAAA74}" destId="{A1649DBA-8771-4D8E-807D-72FAF8643211}" srcOrd="0" destOrd="0" presId="urn:microsoft.com/office/officeart/2005/8/layout/hList1"/>
    <dgm:cxn modelId="{7677C6A6-7BE6-4225-AC38-13D50B153738}" srcId="{61982E4E-5F2A-40A2-A66D-D572778DC272}" destId="{080882E5-65CF-4DFE-AB9D-62690859F9E6}" srcOrd="2" destOrd="0" parTransId="{07270148-3E10-42A1-958A-3B7A527F8873}" sibTransId="{89679835-66FB-4D7A-9744-6967AB933629}"/>
    <dgm:cxn modelId="{4DFC01AC-B31D-45F9-A549-CCCCB3694AC8}" type="presOf" srcId="{05C02085-7917-46BA-AA1E-4225FABD6A17}" destId="{9484635F-29D6-4C60-B3F0-30E9C18742EB}" srcOrd="0" destOrd="1" presId="urn:microsoft.com/office/officeart/2005/8/layout/hList1"/>
    <dgm:cxn modelId="{D26155B2-4264-4DFA-8185-5F14DB4C2CBD}" type="presOf" srcId="{080882E5-65CF-4DFE-AB9D-62690859F9E6}" destId="{9484635F-29D6-4C60-B3F0-30E9C18742EB}" srcOrd="0" destOrd="2" presId="urn:microsoft.com/office/officeart/2005/8/layout/hList1"/>
    <dgm:cxn modelId="{75FB48BB-A66B-4800-BDF9-DD6C0F6B945D}" type="presOf" srcId="{47C827CC-12A6-4831-8CCC-B566137A0AA7}" destId="{9484635F-29D6-4C60-B3F0-30E9C18742EB}" srcOrd="0" destOrd="3" presId="urn:microsoft.com/office/officeart/2005/8/layout/hList1"/>
    <dgm:cxn modelId="{A91A30C4-63DB-4FEE-A123-84DC6240A1A8}" srcId="{61982E4E-5F2A-40A2-A66D-D572778DC272}" destId="{05C02085-7917-46BA-AA1E-4225FABD6A17}" srcOrd="1" destOrd="0" parTransId="{765F192F-CD73-40A1-AC6A-A69326B23D22}" sibTransId="{81E97E49-F0FB-4E79-AFD8-FA9BEBEC9057}"/>
    <dgm:cxn modelId="{5EBD19EF-062E-4BC9-AFC1-FDF24A17C707}" type="presOf" srcId="{707F5CA5-FC5C-4207-9F73-84C2C40C9D89}" destId="{9484635F-29D6-4C60-B3F0-30E9C18742EB}" srcOrd="0" destOrd="8" presId="urn:microsoft.com/office/officeart/2005/8/layout/hList1"/>
    <dgm:cxn modelId="{B3B6E2F1-79FA-4C17-BAA3-BCA2976BF188}" type="presOf" srcId="{0A8503EA-808F-4CE5-A58A-6C644FA09042}" destId="{9484635F-29D6-4C60-B3F0-30E9C18742EB}" srcOrd="0" destOrd="5" presId="urn:microsoft.com/office/officeart/2005/8/layout/hList1"/>
    <dgm:cxn modelId="{2CF308F5-6C49-4D8F-938D-6C500CAD878B}" srcId="{61982E4E-5F2A-40A2-A66D-D572778DC272}" destId="{C87CBF56-FC2E-4FB4-A7F2-4E02E9FC18CA}" srcOrd="7" destOrd="0" parTransId="{18B95046-1D48-41B5-829D-0292B11D1A91}" sibTransId="{848F12B0-B84D-4A7F-8BE4-297BEAE6070C}"/>
    <dgm:cxn modelId="{925571FD-6D04-49B9-A811-9A66FA8374CD}" srcId="{61982E4E-5F2A-40A2-A66D-D572778DC272}" destId="{47C827CC-12A6-4831-8CCC-B566137A0AA7}" srcOrd="3" destOrd="0" parTransId="{A541E8ED-DA6D-4AFA-B05E-A1D580402AD2}" sibTransId="{30F1DD76-DC55-4693-964B-FA02EBFEA18B}"/>
    <dgm:cxn modelId="{14B4C35C-C831-4E01-A631-739F6F7DCE74}" type="presParOf" srcId="{A1649DBA-8771-4D8E-807D-72FAF8643211}" destId="{2A6C5BF3-E181-4AA0-884E-CDACB1201E04}" srcOrd="0" destOrd="0" presId="urn:microsoft.com/office/officeart/2005/8/layout/hList1"/>
    <dgm:cxn modelId="{73CC4613-3662-4AF8-8F19-E5CFF3A5846E}" type="presParOf" srcId="{2A6C5BF3-E181-4AA0-884E-CDACB1201E04}" destId="{108C2360-991E-4054-BA45-635F0CF23830}" srcOrd="0" destOrd="0" presId="urn:microsoft.com/office/officeart/2005/8/layout/hList1"/>
    <dgm:cxn modelId="{97A46EB3-47D5-4AC8-8687-4C9612CFC5A6}" type="presParOf" srcId="{2A6C5BF3-E181-4AA0-884E-CDACB1201E04}" destId="{9484635F-29D6-4C60-B3F0-30E9C18742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C2360-991E-4054-BA45-635F0CF23830}">
      <dsp:nvSpPr>
        <dsp:cNvPr id="0" name=""/>
        <dsp:cNvSpPr/>
      </dsp:nvSpPr>
      <dsp:spPr>
        <a:xfrm>
          <a:off x="0" y="0"/>
          <a:ext cx="1561174" cy="576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Country List</a:t>
          </a:r>
          <a:endParaRPr lang="zh-CN" altLang="en-US" sz="1800" kern="1200" dirty="0"/>
        </a:p>
      </dsp:txBody>
      <dsp:txXfrm>
        <a:off x="0" y="0"/>
        <a:ext cx="1561174" cy="576000"/>
      </dsp:txXfrm>
    </dsp:sp>
    <dsp:sp modelId="{9484635F-29D6-4C60-B3F0-30E9C18742EB}">
      <dsp:nvSpPr>
        <dsp:cNvPr id="0" name=""/>
        <dsp:cNvSpPr/>
      </dsp:nvSpPr>
      <dsp:spPr>
        <a:xfrm>
          <a:off x="0" y="576181"/>
          <a:ext cx="1561174" cy="285480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85750" lvl="1" indent="-285750" algn="l" defTabSz="800100">
            <a:lnSpc>
              <a:spcPct val="90000"/>
            </a:lnSpc>
            <a:spcBef>
              <a:spcPct val="0"/>
            </a:spcBef>
            <a:spcAft>
              <a:spcPct val="15000"/>
            </a:spcAft>
            <a:buFont typeface="Wingdings" panose="05000000000000000000" pitchFamily="2" charset="2"/>
            <a:buChar char="ü"/>
            <a:tabLst>
              <a:tab pos="285750" algn="l"/>
            </a:tabLst>
          </a:pPr>
          <a:r>
            <a:rPr lang="en-US" altLang="zh-CN" sz="1800" kern="1200" dirty="0"/>
            <a:t>Mongolia</a:t>
          </a:r>
          <a:endParaRPr lang="zh-CN" altLang="en-US" sz="1800" kern="1200" dirty="0"/>
        </a:p>
        <a:p>
          <a:pPr marL="285750" lvl="1" indent="-285750" algn="l" defTabSz="800100">
            <a:lnSpc>
              <a:spcPct val="90000"/>
            </a:lnSpc>
            <a:spcBef>
              <a:spcPct val="0"/>
            </a:spcBef>
            <a:spcAft>
              <a:spcPct val="15000"/>
            </a:spcAft>
            <a:buFont typeface="Wingdings" panose="05000000000000000000" pitchFamily="2" charset="2"/>
            <a:buChar char="ü"/>
            <a:tabLst>
              <a:tab pos="285750" algn="l"/>
            </a:tabLst>
          </a:pPr>
          <a:r>
            <a:rPr lang="en-US" altLang="zh-CN" sz="1800" kern="1200" dirty="0"/>
            <a:t>Indonesia</a:t>
          </a:r>
          <a:endParaRPr lang="zh-CN" altLang="en-US" sz="1800" kern="1200" dirty="0"/>
        </a:p>
        <a:p>
          <a:pPr marL="285750" lvl="1" indent="-285750" algn="l" defTabSz="800100">
            <a:lnSpc>
              <a:spcPct val="90000"/>
            </a:lnSpc>
            <a:spcBef>
              <a:spcPct val="0"/>
            </a:spcBef>
            <a:spcAft>
              <a:spcPct val="15000"/>
            </a:spcAft>
            <a:buFont typeface="Wingdings" panose="05000000000000000000" pitchFamily="2" charset="2"/>
            <a:buChar char="ü"/>
            <a:tabLst>
              <a:tab pos="285750" algn="l"/>
            </a:tabLst>
          </a:pPr>
          <a:r>
            <a:rPr lang="en-US" altLang="zh-CN" sz="1800" kern="1200" dirty="0"/>
            <a:t>Ethiopia</a:t>
          </a:r>
          <a:endParaRPr lang="zh-CN" altLang="en-US" sz="1800" kern="1200" dirty="0"/>
        </a:p>
        <a:p>
          <a:pPr marL="285750" lvl="1" indent="-285750" algn="l" defTabSz="800100">
            <a:lnSpc>
              <a:spcPct val="90000"/>
            </a:lnSpc>
            <a:spcBef>
              <a:spcPct val="0"/>
            </a:spcBef>
            <a:spcAft>
              <a:spcPct val="15000"/>
            </a:spcAft>
            <a:buFont typeface="Wingdings" panose="05000000000000000000" pitchFamily="2" charset="2"/>
            <a:buChar char="ü"/>
            <a:tabLst>
              <a:tab pos="285750" algn="l"/>
            </a:tabLst>
          </a:pPr>
          <a:r>
            <a:rPr lang="en-US" altLang="zh-CN" sz="1800" kern="1200" dirty="0"/>
            <a:t>Vietnam</a:t>
          </a:r>
          <a:endParaRPr lang="zh-CN" altLang="en-US" sz="1800" kern="1200" dirty="0"/>
        </a:p>
        <a:p>
          <a:pPr marL="285750" lvl="1" indent="-285750" algn="l" defTabSz="800100">
            <a:lnSpc>
              <a:spcPct val="90000"/>
            </a:lnSpc>
            <a:spcBef>
              <a:spcPct val="0"/>
            </a:spcBef>
            <a:spcAft>
              <a:spcPct val="15000"/>
            </a:spcAft>
            <a:buFont typeface="Wingdings" panose="05000000000000000000" pitchFamily="2" charset="2"/>
            <a:buChar char="ü"/>
          </a:pPr>
          <a:r>
            <a:rPr lang="en-US" altLang="zh-CN" sz="1800" kern="1200" dirty="0"/>
            <a:t>Myanmar</a:t>
          </a:r>
          <a:endParaRPr lang="zh-CN" altLang="en-US" sz="1800" kern="1200" dirty="0"/>
        </a:p>
        <a:p>
          <a:pPr marL="285750" lvl="1" indent="-285750" algn="l" defTabSz="800100">
            <a:lnSpc>
              <a:spcPct val="90000"/>
            </a:lnSpc>
            <a:spcBef>
              <a:spcPct val="0"/>
            </a:spcBef>
            <a:spcAft>
              <a:spcPct val="15000"/>
            </a:spcAft>
            <a:buFont typeface="Wingdings" panose="05000000000000000000" pitchFamily="2" charset="2"/>
            <a:buChar char="ü"/>
          </a:pPr>
          <a:r>
            <a:rPr lang="en-US" altLang="zh-CN" sz="1800" kern="1200" dirty="0"/>
            <a:t>Philippines</a:t>
          </a:r>
          <a:endParaRPr lang="zh-CN" altLang="en-US" sz="1800" kern="1200" dirty="0"/>
        </a:p>
        <a:p>
          <a:pPr marL="285750" lvl="1" indent="-285750" algn="l" defTabSz="800100">
            <a:lnSpc>
              <a:spcPct val="90000"/>
            </a:lnSpc>
            <a:spcBef>
              <a:spcPct val="0"/>
            </a:spcBef>
            <a:spcAft>
              <a:spcPct val="15000"/>
            </a:spcAft>
            <a:buFont typeface="Wingdings" panose="05000000000000000000" pitchFamily="2" charset="2"/>
            <a:buChar char="ü"/>
          </a:pPr>
          <a:r>
            <a:rPr lang="en-US" altLang="zh-CN" sz="1800" kern="1200" dirty="0"/>
            <a:t>India</a:t>
          </a:r>
          <a:endParaRPr lang="zh-CN" altLang="en-US" sz="1800" kern="1200" dirty="0"/>
        </a:p>
        <a:p>
          <a:pPr marL="285750" lvl="1" indent="-285750" algn="l" defTabSz="800100">
            <a:lnSpc>
              <a:spcPct val="90000"/>
            </a:lnSpc>
            <a:spcBef>
              <a:spcPct val="0"/>
            </a:spcBef>
            <a:spcAft>
              <a:spcPct val="15000"/>
            </a:spcAft>
            <a:buFont typeface="Wingdings" panose="05000000000000000000" pitchFamily="2" charset="2"/>
            <a:buChar char="ü"/>
            <a:tabLst>
              <a:tab pos="285750" algn="l"/>
            </a:tabLst>
          </a:pPr>
          <a:r>
            <a:rPr lang="en-US" altLang="zh-CN" sz="1800" kern="1200" dirty="0"/>
            <a:t>Sri Lanka</a:t>
          </a:r>
          <a:endParaRPr lang="zh-CN" altLang="en-US" sz="1800" kern="1200" dirty="0"/>
        </a:p>
        <a:p>
          <a:pPr marL="285750" lvl="1" indent="-285750" algn="l" defTabSz="800100">
            <a:lnSpc>
              <a:spcPct val="90000"/>
            </a:lnSpc>
            <a:spcBef>
              <a:spcPct val="0"/>
            </a:spcBef>
            <a:spcAft>
              <a:spcPct val="15000"/>
            </a:spcAft>
            <a:buFont typeface="Wingdings" panose="05000000000000000000" pitchFamily="2" charset="2"/>
            <a:buChar char="ü"/>
            <a:tabLst>
              <a:tab pos="285750" algn="l"/>
            </a:tabLst>
          </a:pPr>
          <a:r>
            <a:rPr lang="en-US" altLang="zh-CN" sz="1800" kern="1200" dirty="0"/>
            <a:t>……</a:t>
          </a:r>
          <a:endParaRPr lang="zh-CN" altLang="en-US" sz="1800" kern="1200" dirty="0"/>
        </a:p>
      </dsp:txBody>
      <dsp:txXfrm>
        <a:off x="0" y="576181"/>
        <a:ext cx="1561174"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F5451-B256-4859-B791-C1414A3A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D27950-981D-4D1B-8AC2-703BEAB102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C0B3AF-C8B3-4694-BD70-04E4A6E3B631}" type="datetimeFigureOut">
              <a:rPr lang="en-US" smtClean="0"/>
              <a:t>10/4/2018</a:t>
            </a:fld>
            <a:endParaRPr lang="en-US"/>
          </a:p>
        </p:txBody>
      </p:sp>
      <p:sp>
        <p:nvSpPr>
          <p:cNvPr id="4" name="Footer Placeholder 3">
            <a:extLst>
              <a:ext uri="{FF2B5EF4-FFF2-40B4-BE49-F238E27FC236}">
                <a16:creationId xmlns:a16="http://schemas.microsoft.com/office/drawing/2014/main" id="{7732B4E7-23C9-4EA9-92C0-F25388E316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CAA89E-7DB5-4B3F-B164-F793CE7628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1A7CB-A3FA-4B11-825E-3B08A2A45CEC}" type="slidenum">
              <a:rPr lang="en-US" smtClean="0"/>
              <a:t>‹#›</a:t>
            </a:fld>
            <a:endParaRPr lang="en-US"/>
          </a:p>
        </p:txBody>
      </p:sp>
    </p:spTree>
    <p:extLst>
      <p:ext uri="{BB962C8B-B14F-4D97-AF65-F5344CB8AC3E}">
        <p14:creationId xmlns:p14="http://schemas.microsoft.com/office/powerpoint/2010/main" val="112719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4B3A5-F76C-452B-A433-80049DE5728B}" type="datetimeFigureOut">
              <a:rPr lang="en-US" smtClean="0"/>
              <a:t>10/4/2018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CEC15-73E3-47DE-9892-89A055E38432}" type="slidenum">
              <a:rPr lang="en-US" smtClean="0"/>
              <a:t>‹#›</a:t>
            </a:fld>
            <a:endParaRPr lang="en-US"/>
          </a:p>
        </p:txBody>
      </p:sp>
    </p:spTree>
    <p:extLst>
      <p:ext uri="{BB962C8B-B14F-4D97-AF65-F5344CB8AC3E}">
        <p14:creationId xmlns:p14="http://schemas.microsoft.com/office/powerpoint/2010/main" val="173968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Mission </a:t>
            </a:r>
            <a:r>
              <a:rPr lang="en-US" dirty="0"/>
              <a:t>GGGI is dedicated to supporting developing and emerging countries in demonstrating new pathways to climate resilient and pro-poor economic growth that simultaneously targets transformational aspects of economic performance, social inclusion and environmental sustainability. </a:t>
            </a:r>
          </a:p>
          <a:p>
            <a:endParaRPr lang="en-US" b="1" dirty="0"/>
          </a:p>
          <a:p>
            <a:r>
              <a:rPr lang="en-US" b="1" dirty="0"/>
              <a:t>GGGI Vision: </a:t>
            </a:r>
            <a:r>
              <a:rPr lang="en-US" dirty="0"/>
              <a:t> A resilient world of strong, inclusive, and sustainable growth.</a:t>
            </a:r>
          </a:p>
          <a:p>
            <a:endParaRPr lang="en-US" dirty="0"/>
          </a:p>
        </p:txBody>
      </p:sp>
      <p:sp>
        <p:nvSpPr>
          <p:cNvPr id="4" name="Slide Number Placeholder 3"/>
          <p:cNvSpPr>
            <a:spLocks noGrp="1"/>
          </p:cNvSpPr>
          <p:nvPr>
            <p:ph type="sldNum" sz="quarter" idx="10"/>
          </p:nvPr>
        </p:nvSpPr>
        <p:spPr/>
        <p:txBody>
          <a:bodyPr/>
          <a:lstStyle/>
          <a:p>
            <a:fld id="{DBA696DF-6A92-499F-B5ED-54B00BCF3B7B}" type="slidenum">
              <a:rPr lang="en-US" smtClean="0"/>
              <a:t>2</a:t>
            </a:fld>
            <a:endParaRPr lang="en-US"/>
          </a:p>
        </p:txBody>
      </p:sp>
    </p:spTree>
    <p:extLst>
      <p:ext uri="{BB962C8B-B14F-4D97-AF65-F5344CB8AC3E}">
        <p14:creationId xmlns:p14="http://schemas.microsoft.com/office/powerpoint/2010/main" val="429039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Clr>
                <a:srgbClr val="05B99B"/>
              </a:buClr>
              <a:defRPr/>
            </a:pPr>
            <a:r>
              <a:rPr lang="en-US" altLang="ko-KR" sz="1200" b="0" dirty="0">
                <a:solidFill>
                  <a:schemeClr val="accent2"/>
                </a:solidFill>
                <a:latin typeface="Lato" panose="020F0502020204030203"/>
                <a:ea typeface="한컴 윤고딕 230" panose="02020603020101020101" pitchFamily="18" charset="-127"/>
                <a:cs typeface="Arial" panose="020B0604020202020204" pitchFamily="34" charset="0"/>
              </a:rPr>
              <a:t>June 16, 2010</a:t>
            </a:r>
            <a:r>
              <a:rPr lang="en-US" altLang="ko-KR" sz="1200" b="0" dirty="0">
                <a:solidFill>
                  <a:prstClr val="black"/>
                </a:solidFill>
                <a:latin typeface="Lato" panose="020F0502020204030203"/>
                <a:ea typeface="한컴 윤고딕 230" panose="02020603020101020101" pitchFamily="18" charset="-127"/>
                <a:cs typeface="Arial" panose="020B0604020202020204" pitchFamily="34" charset="0"/>
              </a:rPr>
              <a:t>: Established as a non-profit foundation under Korean Law.</a:t>
            </a:r>
          </a:p>
          <a:p>
            <a:pPr algn="just">
              <a:buClr>
                <a:srgbClr val="05B99B"/>
              </a:buClr>
              <a:defRPr/>
            </a:pPr>
            <a:r>
              <a:rPr lang="en-US" altLang="ko-KR" sz="1200" b="0" dirty="0">
                <a:solidFill>
                  <a:schemeClr val="accent2"/>
                </a:solidFill>
                <a:latin typeface="Lato" panose="020F0502020204030203"/>
                <a:ea typeface="한컴 윤고딕 230" panose="02020603020101020101" pitchFamily="18" charset="-127"/>
                <a:cs typeface="Arial" panose="020B0604020202020204" pitchFamily="34" charset="0"/>
              </a:rPr>
              <a:t>October 18, 2012</a:t>
            </a:r>
            <a:r>
              <a:rPr lang="en-US" altLang="ko-KR" sz="1200" b="0" dirty="0">
                <a:solidFill>
                  <a:prstClr val="black"/>
                </a:solidFill>
                <a:latin typeface="Lato" panose="020F0502020204030203"/>
                <a:ea typeface="한컴 윤고딕 230" panose="02020603020101020101" pitchFamily="18" charset="-127"/>
                <a:cs typeface="Arial" panose="020B0604020202020204" pitchFamily="34" charset="0"/>
              </a:rPr>
              <a:t>: Converted into a treaty-based international organization.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Vision: </a:t>
            </a:r>
            <a:r>
              <a:rPr lang="en-US" sz="1200" dirty="0"/>
              <a:t>A resilient world of </a:t>
            </a:r>
            <a:r>
              <a:rPr lang="en-US" sz="1200" dirty="0">
                <a:solidFill>
                  <a:schemeClr val="accent2"/>
                </a:solidFill>
              </a:rPr>
              <a:t>strong</a:t>
            </a:r>
            <a:r>
              <a:rPr lang="en-US" sz="1200" dirty="0"/>
              <a:t>, </a:t>
            </a:r>
            <a:r>
              <a:rPr lang="en-US" sz="1200" dirty="0">
                <a:solidFill>
                  <a:schemeClr val="accent2"/>
                </a:solidFill>
              </a:rPr>
              <a:t>inclusive</a:t>
            </a:r>
            <a:r>
              <a:rPr lang="en-US" sz="1200" dirty="0"/>
              <a:t> and </a:t>
            </a:r>
            <a:r>
              <a:rPr lang="en-US" sz="1200" dirty="0">
                <a:solidFill>
                  <a:schemeClr val="accent2"/>
                </a:solidFill>
              </a:rPr>
              <a:t>sustainable</a:t>
            </a:r>
            <a:r>
              <a:rPr lang="en-US" sz="1200" dirty="0"/>
              <a:t> growth.</a:t>
            </a:r>
          </a:p>
          <a:p>
            <a:pPr algn="l"/>
            <a:r>
              <a:rPr lang="en-US" dirty="0"/>
              <a:t>Mission: </a:t>
            </a:r>
            <a:r>
              <a:rPr lang="en-US" sz="1200" dirty="0">
                <a:latin typeface="Lato" panose="020F0502020204030203" pitchFamily="34" charset="0"/>
              </a:rPr>
              <a:t>GGGI Member countries move towards a model of green growth. </a:t>
            </a:r>
          </a:p>
          <a:p>
            <a:pPr algn="l"/>
            <a:r>
              <a:rPr lang="en-US" sz="1200" dirty="0">
                <a:latin typeface="Lato" panose="020F0502020204030203" pitchFamily="34" charset="0"/>
              </a:rPr>
              <a:t>The core is to build strategies that simultaneously achieve </a:t>
            </a:r>
            <a:r>
              <a:rPr lang="en-US" sz="1200" dirty="0">
                <a:solidFill>
                  <a:schemeClr val="accent2"/>
                </a:solidFill>
                <a:latin typeface="Lato" panose="020F0502020204030203" pitchFamily="34" charset="0"/>
              </a:rPr>
              <a:t>poverty reduction</a:t>
            </a:r>
            <a:r>
              <a:rPr lang="en-US" sz="1200" dirty="0">
                <a:latin typeface="Lato" panose="020F0502020204030203" pitchFamily="34" charset="0"/>
              </a:rPr>
              <a:t>, </a:t>
            </a:r>
            <a:r>
              <a:rPr lang="en-US" sz="1200" dirty="0">
                <a:solidFill>
                  <a:schemeClr val="accent2"/>
                </a:solidFill>
                <a:latin typeface="Lato" panose="020F0502020204030203" pitchFamily="34" charset="0"/>
              </a:rPr>
              <a:t>social inclusion</a:t>
            </a:r>
            <a:r>
              <a:rPr lang="en-US" sz="1200" dirty="0">
                <a:latin typeface="Lato" panose="020F0502020204030203" pitchFamily="34" charset="0"/>
              </a:rPr>
              <a:t>, </a:t>
            </a:r>
            <a:r>
              <a:rPr lang="en-US" sz="1200" dirty="0">
                <a:solidFill>
                  <a:schemeClr val="accent2"/>
                </a:solidFill>
                <a:latin typeface="Lato" panose="020F0502020204030203" pitchFamily="34" charset="0"/>
              </a:rPr>
              <a:t>environmental sustainability </a:t>
            </a:r>
            <a:r>
              <a:rPr lang="en-US" sz="1200" dirty="0">
                <a:latin typeface="Lato" panose="020F0502020204030203" pitchFamily="34" charset="0"/>
              </a:rPr>
              <a:t>and </a:t>
            </a:r>
            <a:r>
              <a:rPr lang="en-US" sz="1200" dirty="0">
                <a:solidFill>
                  <a:schemeClr val="accent2"/>
                </a:solidFill>
                <a:latin typeface="Lato" panose="020F0502020204030203" pitchFamily="34" charset="0"/>
              </a:rPr>
              <a:t>economic growth</a:t>
            </a:r>
            <a:r>
              <a:rPr lang="en-US" sz="1200" dirty="0">
                <a:latin typeface="Lato" panose="020F0502020204030203" pitchFamily="34" charset="0"/>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696DF-6A92-499F-B5ED-54B00BCF3B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03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kern="1200" dirty="0">
                <a:solidFill>
                  <a:srgbClr val="09B89D"/>
                </a:solidFill>
                <a:latin typeface="+mn-lt"/>
                <a:ea typeface="+mn-ea"/>
                <a:cs typeface="Arial" panose="020B0604020202020204" pitchFamily="34" charset="0"/>
              </a:rPr>
              <a:t>GGGI’s value chain based delivery model enables a systematic approach for Green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85000"/>
                    <a:lumOff val="15000"/>
                  </a:schemeClr>
                </a:solidFill>
                <a:latin typeface="Calibri Light" panose="020F0302020204030204" pitchFamily="34" charset="0"/>
                <a:cs typeface="Arial" panose="020B0604020202020204" pitchFamily="34" charset="0"/>
              </a:rPr>
              <a:t>Moving towards securing investments for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85000"/>
                    <a:lumOff val="15000"/>
                  </a:schemeClr>
                </a:solidFill>
                <a:latin typeface="Calibri Light" panose="020F0302020204030204" pitchFamily="34" charset="0"/>
                <a:cs typeface="Arial" panose="020B0604020202020204" pitchFamily="34" charset="0"/>
              </a:rPr>
              <a:t>Replication of successful models at national, provincial and local level (e.g. district, municipalities) as well as regional and global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85000"/>
                  <a:lumOff val="15000"/>
                </a:schemeClr>
              </a:solidFill>
              <a:latin typeface="Calibri Light" panose="020F03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rgbClr val="05B99B"/>
                </a:solidFill>
                <a:latin typeface="Calibri Light" panose="020F0302020204030204" pitchFamily="34" charset="0"/>
              </a:rPr>
              <a:t>GGGI’s delivery model </a:t>
            </a:r>
            <a:r>
              <a:rPr lang="en-GB" altLang="en-US" sz="1200" b="1" dirty="0">
                <a:solidFill>
                  <a:schemeClr val="accent3">
                    <a:lumMod val="75000"/>
                  </a:schemeClr>
                </a:solidFill>
                <a:latin typeface="Calibri Light" panose="020F0302020204030204" pitchFamily="34" charset="0"/>
              </a:rPr>
              <a:t>is based on in-country projects with service offerings along the value chain and global products and services integrated in a reinforcing and virtuous circle.</a:t>
            </a:r>
          </a:p>
          <a:p>
            <a:endParaRPr lang="en-US" dirty="0"/>
          </a:p>
          <a:p>
            <a:endParaRPr lang="en-US" dirty="0"/>
          </a:p>
        </p:txBody>
      </p:sp>
      <p:sp>
        <p:nvSpPr>
          <p:cNvPr id="4" name="Slide Number Placeholder 3"/>
          <p:cNvSpPr>
            <a:spLocks noGrp="1"/>
          </p:cNvSpPr>
          <p:nvPr>
            <p:ph type="sldNum" sz="quarter" idx="10"/>
          </p:nvPr>
        </p:nvSpPr>
        <p:spPr/>
        <p:txBody>
          <a:bodyPr/>
          <a:lstStyle/>
          <a:p>
            <a:fld id="{DBA696DF-6A92-499F-B5ED-54B00BCF3B7B}" type="slidenum">
              <a:rPr lang="en-US" smtClean="0"/>
              <a:t>4</a:t>
            </a:fld>
            <a:endParaRPr lang="en-US"/>
          </a:p>
        </p:txBody>
      </p:sp>
    </p:spTree>
    <p:extLst>
      <p:ext uri="{BB962C8B-B14F-4D97-AF65-F5344CB8AC3E}">
        <p14:creationId xmlns:p14="http://schemas.microsoft.com/office/powerpoint/2010/main" val="205536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Belt and Road Initiative is a significant development strategy launched by the Chinese government with the intention of promoting economic co-operation among countries among the proposed Belt and Road routes. The initiative consists of two main components: the Silk Road Economic Belt and 21</a:t>
            </a:r>
            <a:r>
              <a:rPr lang="en-US" altLang="zh-CN" sz="1200" kern="1200" baseline="30000" dirty="0">
                <a:solidFill>
                  <a:schemeClr val="tx1"/>
                </a:solidFill>
                <a:effectLst/>
                <a:latin typeface="+mn-lt"/>
                <a:ea typeface="+mn-ea"/>
                <a:cs typeface="+mn-cs"/>
              </a:rPr>
              <a:t>st</a:t>
            </a:r>
            <a:r>
              <a:rPr lang="en-US" altLang="zh-CN" sz="1200" kern="1200" dirty="0">
                <a:solidFill>
                  <a:schemeClr val="tx1"/>
                </a:solidFill>
                <a:effectLst/>
                <a:latin typeface="+mn-lt"/>
                <a:ea typeface="+mn-ea"/>
                <a:cs typeface="+mn-cs"/>
              </a:rPr>
              <a:t> Century Maritime Silk Road. The Silk Road Economic Belt is envisioned as three routes connecting China to Europe (via Central Asia), the Persian Gulf, the Mediterranean (through West Asia), and the Indian Ocean (via South Asia). </a:t>
            </a:r>
            <a:endParaRPr lang="zh-CN" altLang="en-US" dirty="0"/>
          </a:p>
        </p:txBody>
      </p:sp>
      <p:sp>
        <p:nvSpPr>
          <p:cNvPr id="4" name="灯片编号占位符 3"/>
          <p:cNvSpPr>
            <a:spLocks noGrp="1"/>
          </p:cNvSpPr>
          <p:nvPr>
            <p:ph type="sldNum" sz="quarter" idx="10"/>
          </p:nvPr>
        </p:nvSpPr>
        <p:spPr/>
        <p:txBody>
          <a:bodyPr/>
          <a:lstStyle/>
          <a:p>
            <a:fld id="{DBA696DF-6A92-499F-B5ED-54B00BCF3B7B}" type="slidenum">
              <a:rPr lang="en-US" smtClean="0"/>
              <a:t>5</a:t>
            </a:fld>
            <a:endParaRPr lang="en-US"/>
          </a:p>
        </p:txBody>
      </p:sp>
    </p:spTree>
    <p:extLst>
      <p:ext uri="{BB962C8B-B14F-4D97-AF65-F5344CB8AC3E}">
        <p14:creationId xmlns:p14="http://schemas.microsoft.com/office/powerpoint/2010/main" val="87985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GGGI Initiative: China for Others under Belt and Road Initiative</a:t>
            </a:r>
          </a:p>
          <a:p>
            <a:pPr>
              <a:lnSpc>
                <a:spcPct val="170000"/>
              </a:lnSpc>
            </a:pPr>
            <a:r>
              <a:rPr lang="en-US" altLang="zh-CN" dirty="0"/>
              <a:t>Purpose: using Chinese methods, technologies and investments to enhance green policies and deploy green projects in “other” countries, particularly GGGI member countries</a:t>
            </a:r>
          </a:p>
          <a:p>
            <a:pPr>
              <a:lnSpc>
                <a:spcPct val="170000"/>
              </a:lnSpc>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BA696DF-6A92-499F-B5ED-54B00BCF3B7B}" type="slidenum">
              <a:rPr lang="en-US" smtClean="0"/>
              <a:t>6</a:t>
            </a:fld>
            <a:endParaRPr lang="en-US"/>
          </a:p>
        </p:txBody>
      </p:sp>
    </p:spTree>
    <p:extLst>
      <p:ext uri="{BB962C8B-B14F-4D97-AF65-F5344CB8AC3E}">
        <p14:creationId xmlns:p14="http://schemas.microsoft.com/office/powerpoint/2010/main" val="239080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7BE335-52C9-144C-A657-AC9D07638A7D}"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157213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BE335-52C9-144C-A657-AC9D07638A7D}"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393818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BE335-52C9-144C-A657-AC9D07638A7D}"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5802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86F323C6-9744-48EA-AA7E-ADD634F3B9D5}" type="datetimeFigureOut">
              <a:rPr lang="en-US" smtClean="0"/>
              <a:pPr/>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78861-9695-4516-9AB0-7AB96960DF1D}" type="slidenum">
              <a:rPr lang="en-US" smtClean="0"/>
              <a:pPr/>
              <a:t>‹#›</a:t>
            </a:fld>
            <a:endParaRPr lang="en-US"/>
          </a:p>
        </p:txBody>
      </p:sp>
      <p:sp>
        <p:nvSpPr>
          <p:cNvPr id="6" name="Rectangle 5"/>
          <p:cNvSpPr/>
          <p:nvPr userDrawn="1"/>
        </p:nvSpPr>
        <p:spPr>
          <a:xfrm>
            <a:off x="0" y="-19049"/>
            <a:ext cx="9144000" cy="6877049"/>
          </a:xfrm>
          <a:prstGeom prst="rect">
            <a:avLst/>
          </a:prstGeom>
          <a:solidFill>
            <a:srgbClr val="0B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31948" b="30771"/>
          <a:stretch/>
        </p:blipFill>
        <p:spPr>
          <a:xfrm>
            <a:off x="3335854" y="2553672"/>
            <a:ext cx="3055802" cy="1050654"/>
          </a:xfrm>
          <a:prstGeom prst="rect">
            <a:avLst/>
          </a:prstGeom>
        </p:spPr>
      </p:pic>
      <p:sp>
        <p:nvSpPr>
          <p:cNvPr id="9" name="TextBox 8"/>
          <p:cNvSpPr txBox="1"/>
          <p:nvPr userDrawn="1"/>
        </p:nvSpPr>
        <p:spPr>
          <a:xfrm>
            <a:off x="350275" y="6002650"/>
            <a:ext cx="1716269" cy="353943"/>
          </a:xfrm>
          <a:prstGeom prst="rect">
            <a:avLst/>
          </a:prstGeom>
          <a:noFill/>
        </p:spPr>
        <p:txBody>
          <a:bodyPr wrap="square" rtlCol="0">
            <a:spAutoFit/>
          </a:bodyPr>
          <a:lstStyle/>
          <a:p>
            <a:r>
              <a:rPr lang="en-US" sz="1700" dirty="0">
                <a:solidFill>
                  <a:schemeClr val="bg1"/>
                </a:solidFill>
                <a:latin typeface="Lato" panose="020F0502020204030203" pitchFamily="34" charset="0"/>
                <a:cs typeface="Helvetica"/>
              </a:rPr>
              <a:t>www.gggi.org</a:t>
            </a:r>
          </a:p>
        </p:txBody>
      </p:sp>
      <p:pic>
        <p:nvPicPr>
          <p:cNvPr id="11" name="Picture 10"/>
          <p:cNvPicPr>
            <a:picLocks noChangeAspect="1"/>
          </p:cNvPicPr>
          <p:nvPr userDrawn="1"/>
        </p:nvPicPr>
        <p:blipFill>
          <a:blip r:embed="rId3"/>
          <a:stretch>
            <a:fillRect/>
          </a:stretch>
        </p:blipFill>
        <p:spPr>
          <a:xfrm>
            <a:off x="7424519" y="5892922"/>
            <a:ext cx="576481" cy="606779"/>
          </a:xfrm>
          <a:prstGeom prst="rect">
            <a:avLst/>
          </a:prstGeom>
        </p:spPr>
      </p:pic>
      <p:pic>
        <p:nvPicPr>
          <p:cNvPr id="12" name="Picture 11"/>
          <p:cNvPicPr>
            <a:picLocks noChangeAspect="1"/>
          </p:cNvPicPr>
          <p:nvPr userDrawn="1"/>
        </p:nvPicPr>
        <p:blipFill>
          <a:blip r:embed="rId4"/>
          <a:stretch>
            <a:fillRect/>
          </a:stretch>
        </p:blipFill>
        <p:spPr>
          <a:xfrm>
            <a:off x="8153613" y="5888318"/>
            <a:ext cx="588051" cy="611383"/>
          </a:xfrm>
          <a:prstGeom prst="rect">
            <a:avLst/>
          </a:prstGeom>
        </p:spPr>
      </p:pic>
      <p:sp>
        <p:nvSpPr>
          <p:cNvPr id="13" name="TextBox 12"/>
          <p:cNvSpPr txBox="1"/>
          <p:nvPr userDrawn="1"/>
        </p:nvSpPr>
        <p:spPr>
          <a:xfrm>
            <a:off x="7296912" y="5111356"/>
            <a:ext cx="1802009" cy="738664"/>
          </a:xfrm>
          <a:prstGeom prst="rect">
            <a:avLst/>
          </a:prstGeom>
          <a:noFill/>
        </p:spPr>
        <p:txBody>
          <a:bodyPr wrap="square" rtlCol="0">
            <a:spAutoFit/>
          </a:bodyPr>
          <a:lstStyle/>
          <a:p>
            <a:r>
              <a:rPr lang="en-US" sz="1400" dirty="0">
                <a:solidFill>
                  <a:schemeClr val="bg1"/>
                </a:solidFill>
                <a:latin typeface="Lato" panose="020F0502020204030203" pitchFamily="34" charset="0"/>
                <a:cs typeface="Helvetica"/>
              </a:rPr>
              <a:t>Follow our Activities on Facebook and Twitter</a:t>
            </a:r>
          </a:p>
        </p:txBody>
      </p:sp>
    </p:spTree>
    <p:extLst>
      <p:ext uri="{BB962C8B-B14F-4D97-AF65-F5344CB8AC3E}">
        <p14:creationId xmlns:p14="http://schemas.microsoft.com/office/powerpoint/2010/main" val="331367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BE335-52C9-144C-A657-AC9D07638A7D}"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183074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7BE335-52C9-144C-A657-AC9D07638A7D}"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306775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BE335-52C9-144C-A657-AC9D07638A7D}"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60051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7BE335-52C9-144C-A657-AC9D07638A7D}"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20919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7BE335-52C9-144C-A657-AC9D07638A7D}"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49857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BE335-52C9-144C-A657-AC9D07638A7D}"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84687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BE335-52C9-144C-A657-AC9D07638A7D}"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101368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BE335-52C9-144C-A657-AC9D07638A7D}"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DB72-1E12-2B45-A2AA-9D76D2AC8CE7}" type="slidenum">
              <a:rPr lang="en-US" smtClean="0"/>
              <a:t>‹#›</a:t>
            </a:fld>
            <a:endParaRPr lang="en-US"/>
          </a:p>
        </p:txBody>
      </p:sp>
    </p:spTree>
    <p:extLst>
      <p:ext uri="{BB962C8B-B14F-4D97-AF65-F5344CB8AC3E}">
        <p14:creationId xmlns:p14="http://schemas.microsoft.com/office/powerpoint/2010/main" val="320146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BE335-52C9-144C-A657-AC9D07638A7D}" type="datetimeFigureOut">
              <a:rPr lang="en-US" smtClean="0"/>
              <a:t>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DB72-1E12-2B45-A2AA-9D76D2AC8CE7}" type="slidenum">
              <a:rPr lang="en-US" smtClean="0"/>
              <a:t>‹#›</a:t>
            </a:fld>
            <a:endParaRPr lang="en-US"/>
          </a:p>
        </p:txBody>
      </p:sp>
      <p:pic>
        <p:nvPicPr>
          <p:cNvPr id="7" name="Picture 6" descr="templates_-03.png"/>
          <p:cNvPicPr>
            <a:picLocks noChangeAspect="1"/>
          </p:cNvPicPr>
          <p:nvPr userDrawn="1"/>
        </p:nvPicPr>
        <p:blipFill rotWithShape="1">
          <a:blip r:embed="rId14">
            <a:extLst>
              <a:ext uri="{28A0092B-C50C-407E-A947-70E740481C1C}">
                <a14:useLocalDpi xmlns:a14="http://schemas.microsoft.com/office/drawing/2010/main" val="0"/>
              </a:ext>
            </a:extLst>
          </a:blip>
          <a:srcRect t="-634" b="634"/>
          <a:stretch/>
        </p:blipFill>
        <p:spPr>
          <a:xfrm>
            <a:off x="-1" y="0"/>
            <a:ext cx="9199109" cy="6858000"/>
          </a:xfrm>
          <a:prstGeom prst="rect">
            <a:avLst/>
          </a:prstGeom>
        </p:spPr>
      </p:pic>
    </p:spTree>
    <p:extLst>
      <p:ext uri="{BB962C8B-B14F-4D97-AF65-F5344CB8AC3E}">
        <p14:creationId xmlns:p14="http://schemas.microsoft.com/office/powerpoint/2010/main" val="87836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123" y="1933780"/>
            <a:ext cx="7772400" cy="1470025"/>
          </a:xfrm>
        </p:spPr>
        <p:txBody>
          <a:bodyPr/>
          <a:lstStyle/>
          <a:p>
            <a:r>
              <a:rPr lang="en-US" b="1" dirty="0"/>
              <a:t>GGGI and the BRI: </a:t>
            </a:r>
            <a:br>
              <a:rPr lang="en-US" b="1" dirty="0"/>
            </a:br>
            <a:r>
              <a:rPr lang="en-US" b="1" dirty="0"/>
              <a:t>Challenges &amp; Opportunities </a:t>
            </a:r>
          </a:p>
        </p:txBody>
      </p:sp>
      <p:sp>
        <p:nvSpPr>
          <p:cNvPr id="3" name="Subtitle 2"/>
          <p:cNvSpPr>
            <a:spLocks noGrp="1"/>
          </p:cNvSpPr>
          <p:nvPr>
            <p:ph type="subTitle" idx="1"/>
          </p:nvPr>
        </p:nvSpPr>
        <p:spPr>
          <a:xfrm>
            <a:off x="1489587" y="3886200"/>
            <a:ext cx="6400800" cy="1752600"/>
          </a:xfrm>
        </p:spPr>
        <p:txBody>
          <a:bodyPr>
            <a:normAutofit/>
          </a:bodyPr>
          <a:lstStyle/>
          <a:p>
            <a:r>
              <a:rPr lang="en-US" sz="2700" b="1" dirty="0"/>
              <a:t>Inhee Chung</a:t>
            </a:r>
          </a:p>
          <a:p>
            <a:r>
              <a:rPr lang="en-US" sz="2700" b="1" dirty="0"/>
              <a:t>Sustainability &amp; Safeguards Manager</a:t>
            </a:r>
          </a:p>
          <a:p>
            <a:r>
              <a:rPr lang="en-US" sz="2700" b="1" dirty="0"/>
              <a:t>4 October 2018</a:t>
            </a:r>
          </a:p>
          <a:p>
            <a:endParaRPr lang="en-US" sz="3100" dirty="0"/>
          </a:p>
        </p:txBody>
      </p:sp>
      <p:pic>
        <p:nvPicPr>
          <p:cNvPr id="4" name="Picture 3">
            <a:extLst>
              <a:ext uri="{FF2B5EF4-FFF2-40B4-BE49-F238E27FC236}">
                <a16:creationId xmlns:a16="http://schemas.microsoft.com/office/drawing/2014/main" id="{4314DFD4-C4E3-4B68-8B04-27CFAC4AB1D8}"/>
              </a:ext>
            </a:extLst>
          </p:cNvPr>
          <p:cNvPicPr>
            <a:picLocks noChangeAspect="1"/>
          </p:cNvPicPr>
          <p:nvPr/>
        </p:nvPicPr>
        <p:blipFill rotWithShape="1">
          <a:blip r:embed="rId2">
            <a:extLst>
              <a:ext uri="{28A0092B-C50C-407E-A947-70E740481C1C}">
                <a14:useLocalDpi xmlns:a14="http://schemas.microsoft.com/office/drawing/2010/main" val="0"/>
              </a:ext>
            </a:extLst>
          </a:blip>
          <a:srcRect b="52335"/>
          <a:stretch/>
        </p:blipFill>
        <p:spPr>
          <a:xfrm>
            <a:off x="6676157" y="182022"/>
            <a:ext cx="2349856" cy="1076507"/>
          </a:xfrm>
          <a:prstGeom prst="rect">
            <a:avLst/>
          </a:prstGeom>
        </p:spPr>
      </p:pic>
    </p:spTree>
    <p:extLst>
      <p:ext uri="{BB962C8B-B14F-4D97-AF65-F5344CB8AC3E}">
        <p14:creationId xmlns:p14="http://schemas.microsoft.com/office/powerpoint/2010/main" val="59552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368EFF9-0B22-44BB-8C13-B5E6BFCB4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235" y="2144376"/>
            <a:ext cx="2697299" cy="2073663"/>
          </a:xfrm>
          <a:prstGeom prst="rect">
            <a:avLst/>
          </a:prstGeom>
        </p:spPr>
      </p:pic>
      <p:sp>
        <p:nvSpPr>
          <p:cNvPr id="3" name="文本框 2">
            <a:extLst>
              <a:ext uri="{FF2B5EF4-FFF2-40B4-BE49-F238E27FC236}">
                <a16:creationId xmlns:a16="http://schemas.microsoft.com/office/drawing/2014/main" id="{94C326CB-39EB-466B-88CE-FF6851BEC437}"/>
              </a:ext>
            </a:extLst>
          </p:cNvPr>
          <p:cNvSpPr txBox="1"/>
          <p:nvPr/>
        </p:nvSpPr>
        <p:spPr>
          <a:xfrm>
            <a:off x="5283827" y="4313835"/>
            <a:ext cx="3236393" cy="1246495"/>
          </a:xfrm>
          <a:prstGeom prst="rect">
            <a:avLst/>
          </a:prstGeom>
          <a:noFill/>
        </p:spPr>
        <p:txBody>
          <a:bodyPr wrap="square" rtlCol="0">
            <a:spAutoFit/>
          </a:bodyPr>
          <a:lstStyle/>
          <a:p>
            <a:r>
              <a:rPr lang="en-US" altLang="zh-CN" sz="1500" dirty="0"/>
              <a:t>Dr. Ban Ki-moon, 8</a:t>
            </a:r>
            <a:r>
              <a:rPr lang="en-US" altLang="zh-CN" sz="1500" baseline="30000" dirty="0"/>
              <a:t>th</a:t>
            </a:r>
            <a:r>
              <a:rPr lang="en-US" altLang="zh-CN" sz="1500" dirty="0"/>
              <a:t> Secretary-General of the United Nations has been elected as the </a:t>
            </a:r>
            <a:r>
              <a:rPr lang="en-US" altLang="zh-CN" sz="1500" b="1" dirty="0"/>
              <a:t>President of the assembly and chair of the Council of GGGI </a:t>
            </a:r>
            <a:r>
              <a:rPr lang="en-US" altLang="zh-CN" sz="1500" dirty="0"/>
              <a:t>in February 20</a:t>
            </a:r>
            <a:r>
              <a:rPr lang="en-US" altLang="zh-CN" sz="1500" baseline="30000" dirty="0"/>
              <a:t>th</a:t>
            </a:r>
            <a:r>
              <a:rPr lang="en-US" altLang="zh-CN" sz="1500" dirty="0"/>
              <a:t>, 2018.</a:t>
            </a:r>
            <a:endParaRPr lang="zh-CN" altLang="en-US" sz="1500" dirty="0"/>
          </a:p>
        </p:txBody>
      </p:sp>
      <p:grpSp>
        <p:nvGrpSpPr>
          <p:cNvPr id="9" name="组合 8">
            <a:extLst>
              <a:ext uri="{FF2B5EF4-FFF2-40B4-BE49-F238E27FC236}">
                <a16:creationId xmlns:a16="http://schemas.microsoft.com/office/drawing/2014/main" id="{AE942AA8-F808-4414-84A0-2D1017113E5E}"/>
              </a:ext>
            </a:extLst>
          </p:cNvPr>
          <p:cNvGrpSpPr/>
          <p:nvPr/>
        </p:nvGrpSpPr>
        <p:grpSpPr>
          <a:xfrm>
            <a:off x="634900" y="1921273"/>
            <a:ext cx="3760121" cy="1735366"/>
            <a:chOff x="1606614" y="2280219"/>
            <a:chExt cx="4408944" cy="3268012"/>
          </a:xfrm>
        </p:grpSpPr>
        <p:sp>
          <p:nvSpPr>
            <p:cNvPr id="11" name="矩形: 圆角 10">
              <a:extLst>
                <a:ext uri="{FF2B5EF4-FFF2-40B4-BE49-F238E27FC236}">
                  <a16:creationId xmlns:a16="http://schemas.microsoft.com/office/drawing/2014/main" id="{51C30372-DD70-4D91-A90C-7CAF86A0113C}"/>
                </a:ext>
              </a:extLst>
            </p:cNvPr>
            <p:cNvSpPr/>
            <p:nvPr/>
          </p:nvSpPr>
          <p:spPr>
            <a:xfrm>
              <a:off x="2149311" y="2714919"/>
              <a:ext cx="3591613" cy="2441542"/>
            </a:xfrm>
            <a:prstGeom prst="roundRect">
              <a:avLst/>
            </a:prstGeom>
            <a:noFill/>
            <a:ln w="38100">
              <a:solidFill>
                <a:srgbClr val="0A9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a:extLst>
                <a:ext uri="{FF2B5EF4-FFF2-40B4-BE49-F238E27FC236}">
                  <a16:creationId xmlns:a16="http://schemas.microsoft.com/office/drawing/2014/main" id="{4F538CFE-6BE3-4FBF-BE28-49569DDB4BF8}"/>
                </a:ext>
              </a:extLst>
            </p:cNvPr>
            <p:cNvSpPr txBox="1"/>
            <p:nvPr/>
          </p:nvSpPr>
          <p:spPr>
            <a:xfrm>
              <a:off x="1606614" y="2280219"/>
              <a:ext cx="1376854" cy="869400"/>
            </a:xfrm>
            <a:prstGeom prst="rect">
              <a:avLst/>
            </a:prstGeom>
            <a:solidFill>
              <a:schemeClr val="bg1"/>
            </a:solidFill>
          </p:spPr>
          <p:txBody>
            <a:bodyPr wrap="square" rtlCol="0">
              <a:spAutoFit/>
            </a:bodyPr>
            <a:lstStyle/>
            <a:p>
              <a:r>
                <a:rPr lang="en-US" altLang="zh-CN" sz="2400" b="1" dirty="0">
                  <a:solidFill>
                    <a:srgbClr val="0A987E"/>
                  </a:solidFill>
                </a:rPr>
                <a:t>Vision</a:t>
              </a:r>
              <a:endParaRPr lang="zh-CN" altLang="en-US" sz="2400" b="1" dirty="0">
                <a:solidFill>
                  <a:srgbClr val="0A987E"/>
                </a:solidFill>
              </a:endParaRPr>
            </a:p>
          </p:txBody>
        </p:sp>
        <p:sp>
          <p:nvSpPr>
            <p:cNvPr id="12" name="矩形 11">
              <a:extLst>
                <a:ext uri="{FF2B5EF4-FFF2-40B4-BE49-F238E27FC236}">
                  <a16:creationId xmlns:a16="http://schemas.microsoft.com/office/drawing/2014/main" id="{A2FA94EB-4D2F-4AE1-9AE7-B25FE9D30CA4}"/>
                </a:ext>
              </a:extLst>
            </p:cNvPr>
            <p:cNvSpPr/>
            <p:nvPr/>
          </p:nvSpPr>
          <p:spPr>
            <a:xfrm rot="10800000" flipV="1">
              <a:off x="2405941" y="2961767"/>
              <a:ext cx="3609617" cy="2586464"/>
            </a:xfrm>
            <a:prstGeom prst="rect">
              <a:avLst/>
            </a:prstGeom>
          </p:spPr>
          <p:txBody>
            <a:bodyPr wrap="square">
              <a:spAutoFit/>
            </a:bodyPr>
            <a:lstStyle/>
            <a:p>
              <a:r>
                <a:rPr lang="en-US" altLang="zh-CN" sz="2200" dirty="0"/>
                <a:t>A resilient world </a:t>
              </a:r>
            </a:p>
            <a:p>
              <a:r>
                <a:rPr lang="en-US" altLang="zh-CN" sz="2200" dirty="0"/>
                <a:t>of strong, inclusive, and sustainable growth</a:t>
              </a:r>
              <a:endParaRPr lang="zh-CN" altLang="en-US" sz="2200" dirty="0"/>
            </a:p>
            <a:p>
              <a:endParaRPr lang="en-US" altLang="zh-CN" sz="1725" dirty="0"/>
            </a:p>
          </p:txBody>
        </p:sp>
      </p:grpSp>
      <p:grpSp>
        <p:nvGrpSpPr>
          <p:cNvPr id="14" name="组合 13">
            <a:extLst>
              <a:ext uri="{FF2B5EF4-FFF2-40B4-BE49-F238E27FC236}">
                <a16:creationId xmlns:a16="http://schemas.microsoft.com/office/drawing/2014/main" id="{9008E54B-C92E-436C-9B4F-6B6D147E6142}"/>
              </a:ext>
            </a:extLst>
          </p:cNvPr>
          <p:cNvGrpSpPr/>
          <p:nvPr/>
        </p:nvGrpSpPr>
        <p:grpSpPr>
          <a:xfrm>
            <a:off x="342014" y="3657403"/>
            <a:ext cx="2209408" cy="1770003"/>
            <a:chOff x="1925399" y="2553429"/>
            <a:chExt cx="3815525" cy="3089299"/>
          </a:xfrm>
        </p:grpSpPr>
        <p:sp>
          <p:nvSpPr>
            <p:cNvPr id="15" name="矩形: 圆角 14">
              <a:extLst>
                <a:ext uri="{FF2B5EF4-FFF2-40B4-BE49-F238E27FC236}">
                  <a16:creationId xmlns:a16="http://schemas.microsoft.com/office/drawing/2014/main" id="{C565C1B9-BD1B-4EEA-8EE8-68E4AB1A9B85}"/>
                </a:ext>
              </a:extLst>
            </p:cNvPr>
            <p:cNvSpPr/>
            <p:nvPr/>
          </p:nvSpPr>
          <p:spPr>
            <a:xfrm>
              <a:off x="2149311" y="2714921"/>
              <a:ext cx="3591613" cy="2927807"/>
            </a:xfrm>
            <a:prstGeom prst="roundRect">
              <a:avLst/>
            </a:prstGeom>
            <a:noFill/>
            <a:ln w="38100">
              <a:solidFill>
                <a:srgbClr val="0A9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a:extLst>
                <a:ext uri="{FF2B5EF4-FFF2-40B4-BE49-F238E27FC236}">
                  <a16:creationId xmlns:a16="http://schemas.microsoft.com/office/drawing/2014/main" id="{E17BFC31-8144-494C-B0F1-599C3AB2933B}"/>
                </a:ext>
              </a:extLst>
            </p:cNvPr>
            <p:cNvSpPr/>
            <p:nvPr/>
          </p:nvSpPr>
          <p:spPr>
            <a:xfrm rot="10800000" flipV="1">
              <a:off x="2431197" y="3063548"/>
              <a:ext cx="3295644" cy="2578475"/>
            </a:xfrm>
            <a:prstGeom prst="rect">
              <a:avLst/>
            </a:prstGeom>
          </p:spPr>
          <p:txBody>
            <a:bodyPr wrap="square">
              <a:spAutoFit/>
            </a:bodyPr>
            <a:lstStyle/>
            <a:p>
              <a:pPr marL="214313" indent="-214313">
                <a:buFont typeface="Arial" panose="020B0604020202020204" pitchFamily="34" charset="0"/>
                <a:buChar char="•"/>
              </a:pPr>
              <a:r>
                <a:rPr lang="en-US" altLang="zh-CN" dirty="0"/>
                <a:t>Economic performance</a:t>
              </a:r>
            </a:p>
            <a:p>
              <a:pPr marL="214313" indent="-214313">
                <a:buFont typeface="Arial" panose="020B0604020202020204" pitchFamily="34" charset="0"/>
                <a:buChar char="•"/>
              </a:pPr>
              <a:r>
                <a:rPr lang="en-US" altLang="zh-CN" dirty="0"/>
                <a:t>Social Inclusion</a:t>
              </a:r>
            </a:p>
            <a:p>
              <a:pPr marL="214313" indent="-214313">
                <a:buFont typeface="Arial" panose="020B0604020202020204" pitchFamily="34" charset="0"/>
                <a:buChar char="•"/>
              </a:pPr>
              <a:r>
                <a:rPr lang="en-US" altLang="zh-CN" dirty="0"/>
                <a:t>Environmental Sustainability</a:t>
              </a:r>
            </a:p>
          </p:txBody>
        </p:sp>
        <p:sp>
          <p:nvSpPr>
            <p:cNvPr id="17" name="文本框 16">
              <a:extLst>
                <a:ext uri="{FF2B5EF4-FFF2-40B4-BE49-F238E27FC236}">
                  <a16:creationId xmlns:a16="http://schemas.microsoft.com/office/drawing/2014/main" id="{1ED28AF7-3598-47BF-B560-600C8D2414A0}"/>
                </a:ext>
              </a:extLst>
            </p:cNvPr>
            <p:cNvSpPr txBox="1"/>
            <p:nvPr/>
          </p:nvSpPr>
          <p:spPr>
            <a:xfrm>
              <a:off x="1925399" y="2553429"/>
              <a:ext cx="1531834" cy="698337"/>
            </a:xfrm>
            <a:prstGeom prst="rect">
              <a:avLst/>
            </a:prstGeom>
            <a:solidFill>
              <a:schemeClr val="bg1"/>
            </a:solidFill>
          </p:spPr>
          <p:txBody>
            <a:bodyPr wrap="square" rtlCol="0">
              <a:spAutoFit/>
            </a:bodyPr>
            <a:lstStyle/>
            <a:p>
              <a:r>
                <a:rPr lang="en-US" altLang="zh-CN" sz="2000" b="1" dirty="0">
                  <a:solidFill>
                    <a:srgbClr val="0A987E"/>
                  </a:solidFill>
                </a:rPr>
                <a:t>What</a:t>
              </a:r>
            </a:p>
          </p:txBody>
        </p:sp>
      </p:grpSp>
      <p:grpSp>
        <p:nvGrpSpPr>
          <p:cNvPr id="22" name="组合 21">
            <a:extLst>
              <a:ext uri="{FF2B5EF4-FFF2-40B4-BE49-F238E27FC236}">
                <a16:creationId xmlns:a16="http://schemas.microsoft.com/office/drawing/2014/main" id="{31291880-8D98-419C-ACCC-19A9466030E7}"/>
              </a:ext>
            </a:extLst>
          </p:cNvPr>
          <p:cNvGrpSpPr/>
          <p:nvPr/>
        </p:nvGrpSpPr>
        <p:grpSpPr>
          <a:xfrm>
            <a:off x="2598386" y="3657403"/>
            <a:ext cx="2366904" cy="1770003"/>
            <a:chOff x="1925399" y="2553429"/>
            <a:chExt cx="4087512" cy="2603033"/>
          </a:xfrm>
        </p:grpSpPr>
        <p:sp>
          <p:nvSpPr>
            <p:cNvPr id="23" name="矩形: 圆角 22">
              <a:extLst>
                <a:ext uri="{FF2B5EF4-FFF2-40B4-BE49-F238E27FC236}">
                  <a16:creationId xmlns:a16="http://schemas.microsoft.com/office/drawing/2014/main" id="{48236F37-9231-4812-A254-3CE5F5520573}"/>
                </a:ext>
              </a:extLst>
            </p:cNvPr>
            <p:cNvSpPr/>
            <p:nvPr/>
          </p:nvSpPr>
          <p:spPr>
            <a:xfrm>
              <a:off x="2149311" y="2714920"/>
              <a:ext cx="3591613" cy="2441542"/>
            </a:xfrm>
            <a:prstGeom prst="roundRect">
              <a:avLst/>
            </a:prstGeom>
            <a:noFill/>
            <a:ln w="38100">
              <a:solidFill>
                <a:srgbClr val="0A9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24">
              <a:extLst>
                <a:ext uri="{FF2B5EF4-FFF2-40B4-BE49-F238E27FC236}">
                  <a16:creationId xmlns:a16="http://schemas.microsoft.com/office/drawing/2014/main" id="{7FE514D2-0BFF-4259-B5C6-057358CF5F45}"/>
                </a:ext>
              </a:extLst>
            </p:cNvPr>
            <p:cNvSpPr txBox="1"/>
            <p:nvPr/>
          </p:nvSpPr>
          <p:spPr>
            <a:xfrm>
              <a:off x="1925399" y="2553429"/>
              <a:ext cx="1225486" cy="698337"/>
            </a:xfrm>
            <a:prstGeom prst="rect">
              <a:avLst/>
            </a:prstGeom>
            <a:solidFill>
              <a:schemeClr val="bg1"/>
            </a:solidFill>
          </p:spPr>
          <p:txBody>
            <a:bodyPr wrap="square" rtlCol="0">
              <a:spAutoFit/>
            </a:bodyPr>
            <a:lstStyle/>
            <a:p>
              <a:r>
                <a:rPr lang="en-US" altLang="zh-CN" sz="2000" b="1" dirty="0">
                  <a:solidFill>
                    <a:srgbClr val="0A987E"/>
                  </a:solidFill>
                </a:rPr>
                <a:t>Who</a:t>
              </a:r>
            </a:p>
          </p:txBody>
        </p:sp>
        <p:sp>
          <p:nvSpPr>
            <p:cNvPr id="24" name="矩形 23">
              <a:extLst>
                <a:ext uri="{FF2B5EF4-FFF2-40B4-BE49-F238E27FC236}">
                  <a16:creationId xmlns:a16="http://schemas.microsoft.com/office/drawing/2014/main" id="{9C473B35-7DDE-42AA-AACB-026A4DF3BF08}"/>
                </a:ext>
              </a:extLst>
            </p:cNvPr>
            <p:cNvSpPr/>
            <p:nvPr/>
          </p:nvSpPr>
          <p:spPr>
            <a:xfrm rot="10800000" flipV="1">
              <a:off x="2149311" y="2938164"/>
              <a:ext cx="3863600" cy="2172614"/>
            </a:xfrm>
            <a:prstGeom prst="rect">
              <a:avLst/>
            </a:prstGeom>
          </p:spPr>
          <p:txBody>
            <a:bodyPr wrap="square">
              <a:spAutoFit/>
            </a:bodyPr>
            <a:lstStyle/>
            <a:p>
              <a:pPr marL="214313" indent="-214313">
                <a:buFont typeface="Arial" panose="020B0604020202020204" pitchFamily="34" charset="0"/>
                <a:buChar char="•"/>
              </a:pPr>
              <a:r>
                <a:rPr lang="en-US" altLang="zh-CN" dirty="0"/>
                <a:t>Least developed and developing countries</a:t>
              </a:r>
            </a:p>
            <a:p>
              <a:pPr marL="214313" indent="-214313">
                <a:buFont typeface="Arial" panose="020B0604020202020204" pitchFamily="34" charset="0"/>
                <a:buChar char="•"/>
              </a:pPr>
              <a:r>
                <a:rPr lang="en-US" altLang="zh-CN" dirty="0"/>
                <a:t>Emerging economies </a:t>
              </a:r>
            </a:p>
          </p:txBody>
        </p:sp>
      </p:grpSp>
      <p:pic>
        <p:nvPicPr>
          <p:cNvPr id="18" name="Picture 17">
            <a:extLst>
              <a:ext uri="{FF2B5EF4-FFF2-40B4-BE49-F238E27FC236}">
                <a16:creationId xmlns:a16="http://schemas.microsoft.com/office/drawing/2014/main" id="{A84625CD-112C-4296-A2D4-0A79AEC3EF14}"/>
              </a:ext>
            </a:extLst>
          </p:cNvPr>
          <p:cNvPicPr>
            <a:picLocks noChangeAspect="1"/>
          </p:cNvPicPr>
          <p:nvPr/>
        </p:nvPicPr>
        <p:blipFill rotWithShape="1">
          <a:blip r:embed="rId4">
            <a:extLst>
              <a:ext uri="{28A0092B-C50C-407E-A947-70E740481C1C}">
                <a14:useLocalDpi xmlns:a14="http://schemas.microsoft.com/office/drawing/2010/main" val="0"/>
              </a:ext>
            </a:extLst>
          </a:blip>
          <a:srcRect b="52335"/>
          <a:stretch/>
        </p:blipFill>
        <p:spPr>
          <a:xfrm>
            <a:off x="7512983" y="213914"/>
            <a:ext cx="1513029" cy="693143"/>
          </a:xfrm>
          <a:prstGeom prst="rect">
            <a:avLst/>
          </a:prstGeom>
        </p:spPr>
      </p:pic>
      <p:sp>
        <p:nvSpPr>
          <p:cNvPr id="2" name="标题 1">
            <a:extLst>
              <a:ext uri="{FF2B5EF4-FFF2-40B4-BE49-F238E27FC236}">
                <a16:creationId xmlns:a16="http://schemas.microsoft.com/office/drawing/2014/main" id="{B1478E50-BBF6-446B-BBDA-2FD85A21D58B}"/>
              </a:ext>
            </a:extLst>
          </p:cNvPr>
          <p:cNvSpPr>
            <a:spLocks noGrp="1"/>
          </p:cNvSpPr>
          <p:nvPr>
            <p:ph type="title"/>
          </p:nvPr>
        </p:nvSpPr>
        <p:spPr>
          <a:xfrm>
            <a:off x="2598386" y="606415"/>
            <a:ext cx="5307742" cy="1143000"/>
          </a:xfrm>
        </p:spPr>
        <p:txBody>
          <a:bodyPr>
            <a:normAutofit fontScale="90000"/>
          </a:bodyPr>
          <a:lstStyle/>
          <a:p>
            <a:r>
              <a:rPr lang="en-US" altLang="zh-CN" sz="3500" b="1" dirty="0"/>
              <a:t>Global Green Growth Institute (GGGI) Mission &amp; Vision</a:t>
            </a:r>
            <a:endParaRPr lang="zh-CN" altLang="en-US" sz="3500" b="1" dirty="0"/>
          </a:p>
        </p:txBody>
      </p:sp>
    </p:spTree>
    <p:extLst>
      <p:ext uri="{BB962C8B-B14F-4D97-AF65-F5344CB8AC3E}">
        <p14:creationId xmlns:p14="http://schemas.microsoft.com/office/powerpoint/2010/main" val="97745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057" y="-57150"/>
            <a:ext cx="9190562" cy="7227030"/>
          </a:xfrm>
          <a:prstGeom prst="rect">
            <a:avLst/>
          </a:prstGeom>
        </p:spPr>
      </p:pic>
      <p:grpSp>
        <p:nvGrpSpPr>
          <p:cNvPr id="3" name="Group 2"/>
          <p:cNvGrpSpPr/>
          <p:nvPr/>
        </p:nvGrpSpPr>
        <p:grpSpPr>
          <a:xfrm>
            <a:off x="1755401" y="4558983"/>
            <a:ext cx="1862186" cy="1259457"/>
            <a:chOff x="754324" y="4155790"/>
            <a:chExt cx="2482915" cy="1679274"/>
          </a:xfrm>
        </p:grpSpPr>
        <p:grpSp>
          <p:nvGrpSpPr>
            <p:cNvPr id="4" name="Group 3"/>
            <p:cNvGrpSpPr/>
            <p:nvPr/>
          </p:nvGrpSpPr>
          <p:grpSpPr>
            <a:xfrm>
              <a:off x="796813" y="5293131"/>
              <a:ext cx="1437565" cy="259559"/>
              <a:chOff x="796813" y="5293131"/>
              <a:chExt cx="1437565" cy="259559"/>
            </a:xfrm>
          </p:grpSpPr>
          <p:grpSp>
            <p:nvGrpSpPr>
              <p:cNvPr id="42" name="Group 41"/>
              <p:cNvGrpSpPr>
                <a:grpSpLocks noChangeAspect="1"/>
              </p:cNvGrpSpPr>
              <p:nvPr/>
            </p:nvGrpSpPr>
            <p:grpSpPr>
              <a:xfrm>
                <a:off x="796813" y="5309271"/>
                <a:ext cx="183386" cy="180011"/>
                <a:chOff x="5167687" y="3455066"/>
                <a:chExt cx="472414" cy="471050"/>
              </a:xfrm>
            </p:grpSpPr>
            <p:sp>
              <p:nvSpPr>
                <p:cNvPr id="44" name="Round Single Corner Rectangle 43"/>
                <p:cNvSpPr/>
                <p:nvPr/>
              </p:nvSpPr>
              <p:spPr>
                <a:xfrm>
                  <a:off x="5420021" y="3455066"/>
                  <a:ext cx="218423" cy="221739"/>
                </a:xfrm>
                <a:prstGeom prst="round1Rect">
                  <a:avLst>
                    <a:gd name="adj" fmla="val 38369"/>
                  </a:avLst>
                </a:prstGeom>
                <a:solidFill>
                  <a:srgbClr val="08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65" b="1" dirty="0">
                    <a:solidFill>
                      <a:prstClr val="black">
                        <a:lumMod val="65000"/>
                        <a:lumOff val="35000"/>
                      </a:prstClr>
                    </a:solidFill>
                    <a:latin typeface="Calibri Light" panose="020F0302020204030204" pitchFamily="34" charset="0"/>
                  </a:endParaRPr>
                </a:p>
              </p:txBody>
            </p:sp>
            <p:sp>
              <p:nvSpPr>
                <p:cNvPr id="45" name="Round Single Corner Rectangle 44"/>
                <p:cNvSpPr/>
                <p:nvPr/>
              </p:nvSpPr>
              <p:spPr>
                <a:xfrm rot="5400000">
                  <a:off x="5420020" y="3704378"/>
                  <a:ext cx="218424" cy="221738"/>
                </a:xfrm>
                <a:prstGeom prst="round1Rect">
                  <a:avLst>
                    <a:gd name="adj" fmla="val 38369"/>
                  </a:avLst>
                </a:prstGeom>
                <a:solidFill>
                  <a:srgbClr val="1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65" b="1" dirty="0">
                    <a:solidFill>
                      <a:prstClr val="black">
                        <a:lumMod val="65000"/>
                        <a:lumOff val="35000"/>
                      </a:prstClr>
                    </a:solidFill>
                    <a:latin typeface="Calibri Light" panose="020F0302020204030204" pitchFamily="34" charset="0"/>
                  </a:endParaRPr>
                </a:p>
              </p:txBody>
            </p:sp>
            <p:sp>
              <p:nvSpPr>
                <p:cNvPr id="46" name="Round Single Corner Rectangle 45"/>
                <p:cNvSpPr/>
                <p:nvPr/>
              </p:nvSpPr>
              <p:spPr>
                <a:xfrm rot="16200000">
                  <a:off x="5169344" y="3455068"/>
                  <a:ext cx="218424" cy="221738"/>
                </a:xfrm>
                <a:prstGeom prst="round1Rect">
                  <a:avLst>
                    <a:gd name="adj" fmla="val 38369"/>
                  </a:avLst>
                </a:prstGeom>
                <a:solidFill>
                  <a:srgbClr val="1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65" b="1" dirty="0">
                    <a:solidFill>
                      <a:prstClr val="black">
                        <a:lumMod val="65000"/>
                        <a:lumOff val="35000"/>
                      </a:prstClr>
                    </a:solidFill>
                    <a:latin typeface="Calibri Light" panose="020F0302020204030204" pitchFamily="34" charset="0"/>
                  </a:endParaRPr>
                </a:p>
              </p:txBody>
            </p:sp>
            <p:sp>
              <p:nvSpPr>
                <p:cNvPr id="47" name="Round Single Corner Rectangle 46"/>
                <p:cNvSpPr/>
                <p:nvPr/>
              </p:nvSpPr>
              <p:spPr>
                <a:xfrm rot="10800000">
                  <a:off x="5169346" y="3704377"/>
                  <a:ext cx="218423" cy="221739"/>
                </a:xfrm>
                <a:prstGeom prst="round1Rect">
                  <a:avLst>
                    <a:gd name="adj" fmla="val 38369"/>
                  </a:avLst>
                </a:prstGeom>
                <a:solidFill>
                  <a:srgbClr val="08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65" b="1" dirty="0">
                    <a:solidFill>
                      <a:prstClr val="black">
                        <a:lumMod val="65000"/>
                        <a:lumOff val="35000"/>
                      </a:prstClr>
                    </a:solidFill>
                    <a:latin typeface="Calibri Light" panose="020F0302020204030204" pitchFamily="34" charset="0"/>
                  </a:endParaRPr>
                </a:p>
              </p:txBody>
            </p:sp>
          </p:grpSp>
          <p:sp>
            <p:nvSpPr>
              <p:cNvPr id="43" name="TextBox 42"/>
              <p:cNvSpPr txBox="1"/>
              <p:nvPr/>
            </p:nvSpPr>
            <p:spPr>
              <a:xfrm>
                <a:off x="1028834" y="5293131"/>
                <a:ext cx="1205544" cy="259559"/>
              </a:xfrm>
              <a:prstGeom prst="rect">
                <a:avLst/>
              </a:prstGeom>
              <a:noFill/>
            </p:spPr>
            <p:txBody>
              <a:bodyPr wrap="none" lIns="0" tIns="0" rIns="0" bIns="0" rtlCol="0">
                <a:spAutoFit/>
              </a:bodyPr>
              <a:lstStyle/>
              <a:p>
                <a:pPr defTabSz="685800">
                  <a:defRPr/>
                </a:pPr>
                <a:r>
                  <a:rPr lang="en-US" sz="1265" b="1" dirty="0">
                    <a:solidFill>
                      <a:prstClr val="black">
                        <a:lumMod val="65000"/>
                        <a:lumOff val="35000"/>
                      </a:prstClr>
                    </a:solidFill>
                    <a:latin typeface="Calibri Light" panose="020F0302020204030204" pitchFamily="34" charset="0"/>
                  </a:rPr>
                  <a:t>Multi-Sectoral</a:t>
                </a:r>
              </a:p>
            </p:txBody>
          </p:sp>
        </p:grpSp>
        <p:grpSp>
          <p:nvGrpSpPr>
            <p:cNvPr id="5" name="Group 4"/>
            <p:cNvGrpSpPr/>
            <p:nvPr/>
          </p:nvGrpSpPr>
          <p:grpSpPr>
            <a:xfrm>
              <a:off x="856711" y="5575506"/>
              <a:ext cx="1789343" cy="259558"/>
              <a:chOff x="856711" y="5575506"/>
              <a:chExt cx="1789343" cy="259558"/>
            </a:xfrm>
          </p:grpSpPr>
          <p:sp>
            <p:nvSpPr>
              <p:cNvPr id="40" name="Hexagon 39"/>
              <p:cNvSpPr>
                <a:spLocks noChangeAspect="1"/>
              </p:cNvSpPr>
              <p:nvPr/>
            </p:nvSpPr>
            <p:spPr>
              <a:xfrm rot="1800000">
                <a:off x="856711" y="5646672"/>
                <a:ext cx="79199" cy="69958"/>
              </a:xfrm>
              <a:prstGeom prst="hexagon">
                <a:avLst/>
              </a:prstGeom>
              <a:solidFill>
                <a:srgbClr val="08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65" b="1" dirty="0">
                  <a:solidFill>
                    <a:prstClr val="black">
                      <a:lumMod val="65000"/>
                      <a:lumOff val="35000"/>
                    </a:prstClr>
                  </a:solidFill>
                  <a:latin typeface="Calibri Light" panose="020F0302020204030204" pitchFamily="34" charset="0"/>
                </a:endParaRPr>
              </a:p>
            </p:txBody>
          </p:sp>
          <p:sp>
            <p:nvSpPr>
              <p:cNvPr id="41" name="TextBox 40"/>
              <p:cNvSpPr txBox="1"/>
              <p:nvPr/>
            </p:nvSpPr>
            <p:spPr>
              <a:xfrm>
                <a:off x="1036638" y="5575506"/>
                <a:ext cx="1609416" cy="259558"/>
              </a:xfrm>
              <a:prstGeom prst="rect">
                <a:avLst/>
              </a:prstGeom>
              <a:noFill/>
            </p:spPr>
            <p:txBody>
              <a:bodyPr wrap="none" lIns="0" tIns="0" rIns="0" bIns="0" rtlCol="0">
                <a:spAutoFit/>
              </a:bodyPr>
              <a:lstStyle/>
              <a:p>
                <a:pPr defTabSz="685800">
                  <a:defRPr/>
                </a:pPr>
                <a:r>
                  <a:rPr lang="en-US" sz="1265" b="1" dirty="0">
                    <a:solidFill>
                      <a:prstClr val="black">
                        <a:lumMod val="65000"/>
                        <a:lumOff val="35000"/>
                      </a:prstClr>
                    </a:solidFill>
                    <a:latin typeface="Calibri Light" panose="020F0302020204030204" pitchFamily="34" charset="0"/>
                  </a:rPr>
                  <a:t>Member Countries</a:t>
                </a:r>
              </a:p>
            </p:txBody>
          </p:sp>
        </p:grpSp>
        <p:grpSp>
          <p:nvGrpSpPr>
            <p:cNvPr id="6" name="Group 5"/>
            <p:cNvGrpSpPr/>
            <p:nvPr/>
          </p:nvGrpSpPr>
          <p:grpSpPr>
            <a:xfrm>
              <a:off x="805356" y="4942633"/>
              <a:ext cx="1266601" cy="259558"/>
              <a:chOff x="805356" y="4942633"/>
              <a:chExt cx="1266601" cy="259558"/>
            </a:xfrm>
          </p:grpSpPr>
          <p:grpSp>
            <p:nvGrpSpPr>
              <p:cNvPr id="17" name="Group 16"/>
              <p:cNvGrpSpPr/>
              <p:nvPr/>
            </p:nvGrpSpPr>
            <p:grpSpPr>
              <a:xfrm>
                <a:off x="805356" y="4956914"/>
                <a:ext cx="185656" cy="183728"/>
                <a:chOff x="8382845" y="4345432"/>
                <a:chExt cx="127345" cy="128015"/>
              </a:xfrm>
            </p:grpSpPr>
            <p:sp>
              <p:nvSpPr>
                <p:cNvPr id="19" name="Freeform 7820"/>
                <p:cNvSpPr>
                  <a:spLocks/>
                </p:cNvSpPr>
                <p:nvPr/>
              </p:nvSpPr>
              <p:spPr bwMode="auto">
                <a:xfrm>
                  <a:off x="8438533" y="4406538"/>
                  <a:ext cx="5323"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0" name="Freeform 7821"/>
                <p:cNvSpPr>
                  <a:spLocks/>
                </p:cNvSpPr>
                <p:nvPr/>
              </p:nvSpPr>
              <p:spPr bwMode="auto">
                <a:xfrm>
                  <a:off x="8438533" y="4393002"/>
                  <a:ext cx="5323"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1" name="Freeform 7822"/>
                <p:cNvSpPr>
                  <a:spLocks/>
                </p:cNvSpPr>
                <p:nvPr/>
              </p:nvSpPr>
              <p:spPr bwMode="auto">
                <a:xfrm>
                  <a:off x="8438533" y="4379465"/>
                  <a:ext cx="5323"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2" name="Freeform 7823"/>
                <p:cNvSpPr>
                  <a:spLocks/>
                </p:cNvSpPr>
                <p:nvPr/>
              </p:nvSpPr>
              <p:spPr bwMode="auto">
                <a:xfrm>
                  <a:off x="8447950" y="4433611"/>
                  <a:ext cx="4914"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3" name="Freeform 7824"/>
                <p:cNvSpPr>
                  <a:spLocks/>
                </p:cNvSpPr>
                <p:nvPr/>
              </p:nvSpPr>
              <p:spPr bwMode="auto">
                <a:xfrm>
                  <a:off x="8447950" y="4446760"/>
                  <a:ext cx="4914"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4" name="Freeform 7825"/>
                <p:cNvSpPr>
                  <a:spLocks/>
                </p:cNvSpPr>
                <p:nvPr/>
              </p:nvSpPr>
              <p:spPr bwMode="auto">
                <a:xfrm>
                  <a:off x="8438533" y="4420074"/>
                  <a:ext cx="5323"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5" name="Freeform 7826"/>
                <p:cNvSpPr>
                  <a:spLocks/>
                </p:cNvSpPr>
                <p:nvPr/>
              </p:nvSpPr>
              <p:spPr bwMode="auto">
                <a:xfrm>
                  <a:off x="8447950" y="4420074"/>
                  <a:ext cx="4914"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6" name="Freeform 7827"/>
                <p:cNvSpPr>
                  <a:spLocks/>
                </p:cNvSpPr>
                <p:nvPr/>
              </p:nvSpPr>
              <p:spPr bwMode="auto">
                <a:xfrm>
                  <a:off x="8438533" y="4433611"/>
                  <a:ext cx="5323"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7" name="Freeform 7828"/>
                <p:cNvSpPr>
                  <a:spLocks/>
                </p:cNvSpPr>
                <p:nvPr/>
              </p:nvSpPr>
              <p:spPr bwMode="auto">
                <a:xfrm>
                  <a:off x="8410689" y="4423555"/>
                  <a:ext cx="4914"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8" name="Freeform 7829"/>
                <p:cNvSpPr>
                  <a:spLocks/>
                </p:cNvSpPr>
                <p:nvPr/>
              </p:nvSpPr>
              <p:spPr bwMode="auto">
                <a:xfrm>
                  <a:off x="8438533" y="4446760"/>
                  <a:ext cx="5323"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29" name="Freeform 7830"/>
                <p:cNvSpPr>
                  <a:spLocks/>
                </p:cNvSpPr>
                <p:nvPr/>
              </p:nvSpPr>
              <p:spPr bwMode="auto">
                <a:xfrm>
                  <a:off x="8419697" y="4423555"/>
                  <a:ext cx="4914"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0" name="Freeform 7831"/>
                <p:cNvSpPr>
                  <a:spLocks/>
                </p:cNvSpPr>
                <p:nvPr/>
              </p:nvSpPr>
              <p:spPr bwMode="auto">
                <a:xfrm>
                  <a:off x="8456959" y="4406538"/>
                  <a:ext cx="5323"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1" name="Freeform 7832"/>
                <p:cNvSpPr>
                  <a:spLocks/>
                </p:cNvSpPr>
                <p:nvPr/>
              </p:nvSpPr>
              <p:spPr bwMode="auto">
                <a:xfrm>
                  <a:off x="8456959" y="4393002"/>
                  <a:ext cx="5323"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2" name="Freeform 7833"/>
                <p:cNvSpPr>
                  <a:spLocks/>
                </p:cNvSpPr>
                <p:nvPr/>
              </p:nvSpPr>
              <p:spPr bwMode="auto">
                <a:xfrm>
                  <a:off x="8447950" y="4406538"/>
                  <a:ext cx="4914"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3" name="Freeform 7834"/>
                <p:cNvSpPr>
                  <a:spLocks noEditPoints="1"/>
                </p:cNvSpPr>
                <p:nvPr/>
              </p:nvSpPr>
              <p:spPr bwMode="auto">
                <a:xfrm>
                  <a:off x="8382845" y="4345432"/>
                  <a:ext cx="127345" cy="128015"/>
                </a:xfrm>
                <a:custGeom>
                  <a:avLst/>
                  <a:gdLst>
                    <a:gd name="T0" fmla="*/ 594 w 693"/>
                    <a:gd name="T1" fmla="*/ 608 h 693"/>
                    <a:gd name="T2" fmla="*/ 594 w 693"/>
                    <a:gd name="T3" fmla="*/ 608 h 693"/>
                    <a:gd name="T4" fmla="*/ 551 w 693"/>
                    <a:gd name="T5" fmla="*/ 608 h 693"/>
                    <a:gd name="T6" fmla="*/ 551 w 693"/>
                    <a:gd name="T7" fmla="*/ 547 h 693"/>
                    <a:gd name="T8" fmla="*/ 511 w 693"/>
                    <a:gd name="T9" fmla="*/ 547 h 693"/>
                    <a:gd name="T10" fmla="*/ 511 w 693"/>
                    <a:gd name="T11" fmla="*/ 608 h 693"/>
                    <a:gd name="T12" fmla="*/ 465 w 693"/>
                    <a:gd name="T13" fmla="*/ 608 h 693"/>
                    <a:gd name="T14" fmla="*/ 424 w 693"/>
                    <a:gd name="T15" fmla="*/ 608 h 693"/>
                    <a:gd name="T16" fmla="*/ 270 w 693"/>
                    <a:gd name="T17" fmla="*/ 608 h 693"/>
                    <a:gd name="T18" fmla="*/ 270 w 693"/>
                    <a:gd name="T19" fmla="*/ 608 h 693"/>
                    <a:gd name="T20" fmla="*/ 100 w 693"/>
                    <a:gd name="T21" fmla="*/ 608 h 693"/>
                    <a:gd name="T22" fmla="*/ 100 w 693"/>
                    <a:gd name="T23" fmla="*/ 356 h 693"/>
                    <a:gd name="T24" fmla="*/ 270 w 693"/>
                    <a:gd name="T25" fmla="*/ 356 h 693"/>
                    <a:gd name="T26" fmla="*/ 270 w 693"/>
                    <a:gd name="T27" fmla="*/ 122 h 693"/>
                    <a:gd name="T28" fmla="*/ 337 w 693"/>
                    <a:gd name="T29" fmla="*/ 122 h 693"/>
                    <a:gd name="T30" fmla="*/ 337 w 693"/>
                    <a:gd name="T31" fmla="*/ 61 h 693"/>
                    <a:gd name="T32" fmla="*/ 341 w 693"/>
                    <a:gd name="T33" fmla="*/ 57 h 693"/>
                    <a:gd name="T34" fmla="*/ 345 w 693"/>
                    <a:gd name="T35" fmla="*/ 61 h 693"/>
                    <a:gd name="T36" fmla="*/ 345 w 693"/>
                    <a:gd name="T37" fmla="*/ 122 h 693"/>
                    <a:gd name="T38" fmla="*/ 364 w 693"/>
                    <a:gd name="T39" fmla="*/ 122 h 693"/>
                    <a:gd name="T40" fmla="*/ 364 w 693"/>
                    <a:gd name="T41" fmla="*/ 99 h 693"/>
                    <a:gd name="T42" fmla="*/ 368 w 693"/>
                    <a:gd name="T43" fmla="*/ 95 h 693"/>
                    <a:gd name="T44" fmla="*/ 372 w 693"/>
                    <a:gd name="T45" fmla="*/ 99 h 693"/>
                    <a:gd name="T46" fmla="*/ 372 w 693"/>
                    <a:gd name="T47" fmla="*/ 122 h 693"/>
                    <a:gd name="T48" fmla="*/ 465 w 693"/>
                    <a:gd name="T49" fmla="*/ 122 h 693"/>
                    <a:gd name="T50" fmla="*/ 465 w 693"/>
                    <a:gd name="T51" fmla="*/ 493 h 693"/>
                    <a:gd name="T52" fmla="*/ 594 w 693"/>
                    <a:gd name="T53" fmla="*/ 493 h 693"/>
                    <a:gd name="T54" fmla="*/ 594 w 693"/>
                    <a:gd name="T55" fmla="*/ 608 h 693"/>
                    <a:gd name="T56" fmla="*/ 597 w 693"/>
                    <a:gd name="T57" fmla="*/ 0 h 693"/>
                    <a:gd name="T58" fmla="*/ 597 w 693"/>
                    <a:gd name="T59" fmla="*/ 0 h 693"/>
                    <a:gd name="T60" fmla="*/ 97 w 693"/>
                    <a:gd name="T61" fmla="*/ 0 h 693"/>
                    <a:gd name="T62" fmla="*/ 0 w 693"/>
                    <a:gd name="T63" fmla="*/ 96 h 693"/>
                    <a:gd name="T64" fmla="*/ 0 w 693"/>
                    <a:gd name="T65" fmla="*/ 596 h 693"/>
                    <a:gd name="T66" fmla="*/ 97 w 693"/>
                    <a:gd name="T67" fmla="*/ 693 h 693"/>
                    <a:gd name="T68" fmla="*/ 597 w 693"/>
                    <a:gd name="T69" fmla="*/ 693 h 693"/>
                    <a:gd name="T70" fmla="*/ 693 w 693"/>
                    <a:gd name="T71" fmla="*/ 596 h 693"/>
                    <a:gd name="T72" fmla="*/ 693 w 693"/>
                    <a:gd name="T73" fmla="*/ 96 h 693"/>
                    <a:gd name="T74" fmla="*/ 597 w 693"/>
                    <a:gd name="T75"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3" h="693">
                      <a:moveTo>
                        <a:pt x="594" y="608"/>
                      </a:moveTo>
                      <a:lnTo>
                        <a:pt x="594" y="608"/>
                      </a:lnTo>
                      <a:lnTo>
                        <a:pt x="551" y="608"/>
                      </a:lnTo>
                      <a:lnTo>
                        <a:pt x="551" y="547"/>
                      </a:lnTo>
                      <a:lnTo>
                        <a:pt x="511" y="547"/>
                      </a:lnTo>
                      <a:lnTo>
                        <a:pt x="511" y="608"/>
                      </a:lnTo>
                      <a:lnTo>
                        <a:pt x="465" y="608"/>
                      </a:lnTo>
                      <a:lnTo>
                        <a:pt x="424" y="608"/>
                      </a:lnTo>
                      <a:lnTo>
                        <a:pt x="270" y="608"/>
                      </a:lnTo>
                      <a:lnTo>
                        <a:pt x="270" y="608"/>
                      </a:lnTo>
                      <a:lnTo>
                        <a:pt x="100" y="608"/>
                      </a:lnTo>
                      <a:lnTo>
                        <a:pt x="100" y="356"/>
                      </a:lnTo>
                      <a:lnTo>
                        <a:pt x="270" y="356"/>
                      </a:lnTo>
                      <a:lnTo>
                        <a:pt x="270" y="122"/>
                      </a:lnTo>
                      <a:lnTo>
                        <a:pt x="337" y="122"/>
                      </a:lnTo>
                      <a:lnTo>
                        <a:pt x="337" y="61"/>
                      </a:lnTo>
                      <a:cubicBezTo>
                        <a:pt x="337" y="59"/>
                        <a:pt x="339" y="57"/>
                        <a:pt x="341" y="57"/>
                      </a:cubicBezTo>
                      <a:cubicBezTo>
                        <a:pt x="343" y="57"/>
                        <a:pt x="345" y="59"/>
                        <a:pt x="345" y="61"/>
                      </a:cubicBezTo>
                      <a:lnTo>
                        <a:pt x="345" y="122"/>
                      </a:lnTo>
                      <a:lnTo>
                        <a:pt x="364" y="122"/>
                      </a:lnTo>
                      <a:lnTo>
                        <a:pt x="364" y="99"/>
                      </a:lnTo>
                      <a:cubicBezTo>
                        <a:pt x="364" y="97"/>
                        <a:pt x="366" y="95"/>
                        <a:pt x="368" y="95"/>
                      </a:cubicBezTo>
                      <a:cubicBezTo>
                        <a:pt x="370" y="95"/>
                        <a:pt x="372" y="97"/>
                        <a:pt x="372" y="99"/>
                      </a:cubicBezTo>
                      <a:lnTo>
                        <a:pt x="372" y="122"/>
                      </a:lnTo>
                      <a:lnTo>
                        <a:pt x="465" y="122"/>
                      </a:lnTo>
                      <a:lnTo>
                        <a:pt x="465" y="493"/>
                      </a:lnTo>
                      <a:lnTo>
                        <a:pt x="594" y="493"/>
                      </a:lnTo>
                      <a:lnTo>
                        <a:pt x="594" y="608"/>
                      </a:lnTo>
                      <a:close/>
                      <a:moveTo>
                        <a:pt x="597" y="0"/>
                      </a:moveTo>
                      <a:lnTo>
                        <a:pt x="597" y="0"/>
                      </a:lnTo>
                      <a:lnTo>
                        <a:pt x="97" y="0"/>
                      </a:lnTo>
                      <a:cubicBezTo>
                        <a:pt x="44" y="0"/>
                        <a:pt x="0" y="43"/>
                        <a:pt x="0" y="96"/>
                      </a:cubicBezTo>
                      <a:lnTo>
                        <a:pt x="0" y="596"/>
                      </a:lnTo>
                      <a:cubicBezTo>
                        <a:pt x="0" y="649"/>
                        <a:pt x="44" y="693"/>
                        <a:pt x="97" y="693"/>
                      </a:cubicBezTo>
                      <a:lnTo>
                        <a:pt x="597" y="693"/>
                      </a:lnTo>
                      <a:cubicBezTo>
                        <a:pt x="650" y="693"/>
                        <a:pt x="693" y="649"/>
                        <a:pt x="693" y="596"/>
                      </a:cubicBezTo>
                      <a:lnTo>
                        <a:pt x="693" y="96"/>
                      </a:lnTo>
                      <a:cubicBezTo>
                        <a:pt x="693" y="43"/>
                        <a:pt x="650" y="0"/>
                        <a:pt x="597" y="0"/>
                      </a:cubicBez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4" name="Freeform 7835"/>
                <p:cNvSpPr>
                  <a:spLocks/>
                </p:cNvSpPr>
                <p:nvPr/>
              </p:nvSpPr>
              <p:spPr bwMode="auto">
                <a:xfrm>
                  <a:off x="8456959" y="4379465"/>
                  <a:ext cx="5323"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5" name="Freeform 7836"/>
                <p:cNvSpPr>
                  <a:spLocks/>
                </p:cNvSpPr>
                <p:nvPr/>
              </p:nvSpPr>
              <p:spPr bwMode="auto">
                <a:xfrm>
                  <a:off x="8456959" y="4420074"/>
                  <a:ext cx="5323"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6" name="Freeform 7837"/>
                <p:cNvSpPr>
                  <a:spLocks/>
                </p:cNvSpPr>
                <p:nvPr/>
              </p:nvSpPr>
              <p:spPr bwMode="auto">
                <a:xfrm>
                  <a:off x="8447950" y="4379465"/>
                  <a:ext cx="4914"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7" name="Freeform 7838"/>
                <p:cNvSpPr>
                  <a:spLocks/>
                </p:cNvSpPr>
                <p:nvPr/>
              </p:nvSpPr>
              <p:spPr bwMode="auto">
                <a:xfrm>
                  <a:off x="8456959" y="4433611"/>
                  <a:ext cx="5323" cy="7735"/>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8" name="Freeform 7839"/>
                <p:cNvSpPr>
                  <a:spLocks/>
                </p:cNvSpPr>
                <p:nvPr/>
              </p:nvSpPr>
              <p:spPr bwMode="auto">
                <a:xfrm>
                  <a:off x="8456959" y="4446760"/>
                  <a:ext cx="5323"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39" name="Freeform 7840"/>
                <p:cNvSpPr>
                  <a:spLocks/>
                </p:cNvSpPr>
                <p:nvPr/>
              </p:nvSpPr>
              <p:spPr bwMode="auto">
                <a:xfrm>
                  <a:off x="8447950" y="4393002"/>
                  <a:ext cx="4914" cy="8122"/>
                </a:xfrm>
                <a:custGeom>
                  <a:avLst/>
                  <a:gdLst>
                    <a:gd name="T0" fmla="*/ 0 w 27"/>
                    <a:gd name="T1" fmla="*/ 43 h 43"/>
                    <a:gd name="T2" fmla="*/ 0 w 27"/>
                    <a:gd name="T3" fmla="*/ 43 h 43"/>
                    <a:gd name="T4" fmla="*/ 27 w 27"/>
                    <a:gd name="T5" fmla="*/ 43 h 43"/>
                    <a:gd name="T6" fmla="*/ 27 w 27"/>
                    <a:gd name="T7" fmla="*/ 0 h 43"/>
                    <a:gd name="T8" fmla="*/ 0 w 27"/>
                    <a:gd name="T9" fmla="*/ 0 h 43"/>
                    <a:gd name="T10" fmla="*/ 0 w 27"/>
                    <a:gd name="T11" fmla="*/ 43 h 43"/>
                  </a:gdLst>
                  <a:ahLst/>
                  <a:cxnLst>
                    <a:cxn ang="0">
                      <a:pos x="T0" y="T1"/>
                    </a:cxn>
                    <a:cxn ang="0">
                      <a:pos x="T2" y="T3"/>
                    </a:cxn>
                    <a:cxn ang="0">
                      <a:pos x="T4" y="T5"/>
                    </a:cxn>
                    <a:cxn ang="0">
                      <a:pos x="T6" y="T7"/>
                    </a:cxn>
                    <a:cxn ang="0">
                      <a:pos x="T8" y="T9"/>
                    </a:cxn>
                    <a:cxn ang="0">
                      <a:pos x="T10" y="T11"/>
                    </a:cxn>
                  </a:cxnLst>
                  <a:rect l="0" t="0" r="r" b="b"/>
                  <a:pathLst>
                    <a:path w="27" h="43">
                      <a:moveTo>
                        <a:pt x="0" y="43"/>
                      </a:moveTo>
                      <a:lnTo>
                        <a:pt x="0" y="43"/>
                      </a:lnTo>
                      <a:lnTo>
                        <a:pt x="27" y="43"/>
                      </a:lnTo>
                      <a:lnTo>
                        <a:pt x="27" y="0"/>
                      </a:lnTo>
                      <a:lnTo>
                        <a:pt x="0" y="0"/>
                      </a:lnTo>
                      <a:lnTo>
                        <a:pt x="0" y="43"/>
                      </a:lnTo>
                      <a:close/>
                    </a:path>
                  </a:pathLst>
                </a:custGeom>
                <a:solidFill>
                  <a:srgbClr val="127C64"/>
                </a:solidFill>
                <a:ln w="0">
                  <a:noFill/>
                  <a:prstDash val="solid"/>
                  <a:round/>
                  <a:headEnd/>
                  <a:tailEnd/>
                </a:ln>
              </p:spPr>
              <p:txBody>
                <a:bodyPr vert="horz" wrap="square" lIns="0" tIns="0" rIns="0" bIns="0"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grpSp>
          <p:sp>
            <p:nvSpPr>
              <p:cNvPr id="18" name="TextBox 17"/>
              <p:cNvSpPr txBox="1"/>
              <p:nvPr/>
            </p:nvSpPr>
            <p:spPr>
              <a:xfrm>
                <a:off x="1038512" y="4942633"/>
                <a:ext cx="1033445" cy="259558"/>
              </a:xfrm>
              <a:prstGeom prst="rect">
                <a:avLst/>
              </a:prstGeom>
              <a:noFill/>
            </p:spPr>
            <p:txBody>
              <a:bodyPr wrap="none" lIns="0" tIns="0" rIns="0" bIns="0" rtlCol="0">
                <a:spAutoFit/>
              </a:bodyPr>
              <a:lstStyle/>
              <a:p>
                <a:pPr defTabSz="685800">
                  <a:defRPr/>
                </a:pPr>
                <a:r>
                  <a:rPr lang="en-US" sz="1265" b="1" dirty="0">
                    <a:solidFill>
                      <a:prstClr val="black">
                        <a:lumMod val="65000"/>
                        <a:lumOff val="35000"/>
                      </a:prstClr>
                    </a:solidFill>
                    <a:latin typeface="Calibri Light" panose="020F0302020204030204" pitchFamily="34" charset="0"/>
                  </a:rPr>
                  <a:t>Green Cities</a:t>
                </a:r>
              </a:p>
            </p:txBody>
          </p:sp>
        </p:grpSp>
        <p:grpSp>
          <p:nvGrpSpPr>
            <p:cNvPr id="7" name="Group 6"/>
            <p:cNvGrpSpPr/>
            <p:nvPr/>
          </p:nvGrpSpPr>
          <p:grpSpPr>
            <a:xfrm>
              <a:off x="807047" y="4680351"/>
              <a:ext cx="2232613" cy="259558"/>
              <a:chOff x="302876" y="3562855"/>
              <a:chExt cx="1531395" cy="180851"/>
            </a:xfrm>
          </p:grpSpPr>
          <p:sp>
            <p:nvSpPr>
              <p:cNvPr id="15" name="Freeform 10942"/>
              <p:cNvSpPr>
                <a:spLocks noChangeAspect="1" noEditPoints="1"/>
              </p:cNvSpPr>
              <p:nvPr/>
            </p:nvSpPr>
            <p:spPr bwMode="auto">
              <a:xfrm>
                <a:off x="302876" y="3577876"/>
                <a:ext cx="125026" cy="123847"/>
              </a:xfrm>
              <a:custGeom>
                <a:avLst/>
                <a:gdLst>
                  <a:gd name="T0" fmla="*/ 524 w 693"/>
                  <a:gd name="T1" fmla="*/ 518 h 693"/>
                  <a:gd name="T2" fmla="*/ 524 w 693"/>
                  <a:gd name="T3" fmla="*/ 518 h 693"/>
                  <a:gd name="T4" fmla="*/ 524 w 693"/>
                  <a:gd name="T5" fmla="*/ 600 h 693"/>
                  <a:gd name="T6" fmla="*/ 507 w 693"/>
                  <a:gd name="T7" fmla="*/ 600 h 693"/>
                  <a:gd name="T8" fmla="*/ 507 w 693"/>
                  <a:gd name="T9" fmla="*/ 518 h 693"/>
                  <a:gd name="T10" fmla="*/ 466 w 693"/>
                  <a:gd name="T11" fmla="*/ 518 h 693"/>
                  <a:gd name="T12" fmla="*/ 431 w 693"/>
                  <a:gd name="T13" fmla="*/ 518 h 693"/>
                  <a:gd name="T14" fmla="*/ 368 w 693"/>
                  <a:gd name="T15" fmla="*/ 518 h 693"/>
                  <a:gd name="T16" fmla="*/ 368 w 693"/>
                  <a:gd name="T17" fmla="*/ 600 h 693"/>
                  <a:gd name="T18" fmla="*/ 335 w 693"/>
                  <a:gd name="T19" fmla="*/ 600 h 693"/>
                  <a:gd name="T20" fmla="*/ 335 w 693"/>
                  <a:gd name="T21" fmla="*/ 518 h 693"/>
                  <a:gd name="T22" fmla="*/ 287 w 693"/>
                  <a:gd name="T23" fmla="*/ 518 h 693"/>
                  <a:gd name="T24" fmla="*/ 237 w 693"/>
                  <a:gd name="T25" fmla="*/ 518 h 693"/>
                  <a:gd name="T26" fmla="*/ 204 w 693"/>
                  <a:gd name="T27" fmla="*/ 518 h 693"/>
                  <a:gd name="T28" fmla="*/ 204 w 693"/>
                  <a:gd name="T29" fmla="*/ 600 h 693"/>
                  <a:gd name="T30" fmla="*/ 180 w 693"/>
                  <a:gd name="T31" fmla="*/ 600 h 693"/>
                  <a:gd name="T32" fmla="*/ 180 w 693"/>
                  <a:gd name="T33" fmla="*/ 518 h 693"/>
                  <a:gd name="T34" fmla="*/ 97 w 693"/>
                  <a:gd name="T35" fmla="*/ 518 h 693"/>
                  <a:gd name="T36" fmla="*/ 192 w 693"/>
                  <a:gd name="T37" fmla="*/ 152 h 693"/>
                  <a:gd name="T38" fmla="*/ 262 w 693"/>
                  <a:gd name="T39" fmla="*/ 421 h 693"/>
                  <a:gd name="T40" fmla="*/ 352 w 693"/>
                  <a:gd name="T41" fmla="*/ 77 h 693"/>
                  <a:gd name="T42" fmla="*/ 449 w 693"/>
                  <a:gd name="T43" fmla="*/ 450 h 693"/>
                  <a:gd name="T44" fmla="*/ 515 w 693"/>
                  <a:gd name="T45" fmla="*/ 195 h 693"/>
                  <a:gd name="T46" fmla="*/ 600 w 693"/>
                  <a:gd name="T47" fmla="*/ 518 h 693"/>
                  <a:gd name="T48" fmla="*/ 524 w 693"/>
                  <a:gd name="T49" fmla="*/ 518 h 693"/>
                  <a:gd name="T50" fmla="*/ 596 w 693"/>
                  <a:gd name="T51" fmla="*/ 0 h 693"/>
                  <a:gd name="T52" fmla="*/ 596 w 693"/>
                  <a:gd name="T53" fmla="*/ 0 h 693"/>
                  <a:gd name="T54" fmla="*/ 96 w 693"/>
                  <a:gd name="T55" fmla="*/ 0 h 693"/>
                  <a:gd name="T56" fmla="*/ 0 w 693"/>
                  <a:gd name="T57" fmla="*/ 96 h 693"/>
                  <a:gd name="T58" fmla="*/ 0 w 693"/>
                  <a:gd name="T59" fmla="*/ 596 h 693"/>
                  <a:gd name="T60" fmla="*/ 96 w 693"/>
                  <a:gd name="T61" fmla="*/ 693 h 693"/>
                  <a:gd name="T62" fmla="*/ 596 w 693"/>
                  <a:gd name="T63" fmla="*/ 693 h 693"/>
                  <a:gd name="T64" fmla="*/ 693 w 693"/>
                  <a:gd name="T65" fmla="*/ 596 h 693"/>
                  <a:gd name="T66" fmla="*/ 693 w 693"/>
                  <a:gd name="T67" fmla="*/ 96 h 693"/>
                  <a:gd name="T68" fmla="*/ 596 w 693"/>
                  <a:gd name="T69"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3" h="693">
                    <a:moveTo>
                      <a:pt x="524" y="518"/>
                    </a:moveTo>
                    <a:lnTo>
                      <a:pt x="524" y="518"/>
                    </a:lnTo>
                    <a:lnTo>
                      <a:pt x="524" y="600"/>
                    </a:lnTo>
                    <a:lnTo>
                      <a:pt x="507" y="600"/>
                    </a:lnTo>
                    <a:lnTo>
                      <a:pt x="507" y="518"/>
                    </a:lnTo>
                    <a:lnTo>
                      <a:pt x="466" y="518"/>
                    </a:lnTo>
                    <a:lnTo>
                      <a:pt x="431" y="518"/>
                    </a:lnTo>
                    <a:lnTo>
                      <a:pt x="368" y="518"/>
                    </a:lnTo>
                    <a:lnTo>
                      <a:pt x="368" y="600"/>
                    </a:lnTo>
                    <a:lnTo>
                      <a:pt x="335" y="600"/>
                    </a:lnTo>
                    <a:lnTo>
                      <a:pt x="335" y="518"/>
                    </a:lnTo>
                    <a:lnTo>
                      <a:pt x="287" y="518"/>
                    </a:lnTo>
                    <a:lnTo>
                      <a:pt x="237" y="518"/>
                    </a:lnTo>
                    <a:lnTo>
                      <a:pt x="204" y="518"/>
                    </a:lnTo>
                    <a:lnTo>
                      <a:pt x="204" y="600"/>
                    </a:lnTo>
                    <a:lnTo>
                      <a:pt x="180" y="600"/>
                    </a:lnTo>
                    <a:lnTo>
                      <a:pt x="180" y="518"/>
                    </a:lnTo>
                    <a:lnTo>
                      <a:pt x="97" y="518"/>
                    </a:lnTo>
                    <a:lnTo>
                      <a:pt x="192" y="152"/>
                    </a:lnTo>
                    <a:lnTo>
                      <a:pt x="262" y="421"/>
                    </a:lnTo>
                    <a:lnTo>
                      <a:pt x="352" y="77"/>
                    </a:lnTo>
                    <a:lnTo>
                      <a:pt x="449" y="450"/>
                    </a:lnTo>
                    <a:lnTo>
                      <a:pt x="515" y="195"/>
                    </a:lnTo>
                    <a:lnTo>
                      <a:pt x="600" y="518"/>
                    </a:lnTo>
                    <a:lnTo>
                      <a:pt x="524" y="518"/>
                    </a:lnTo>
                    <a:close/>
                    <a:moveTo>
                      <a:pt x="596" y="0"/>
                    </a:moveTo>
                    <a:lnTo>
                      <a:pt x="596" y="0"/>
                    </a:lnTo>
                    <a:lnTo>
                      <a:pt x="96" y="0"/>
                    </a:lnTo>
                    <a:cubicBezTo>
                      <a:pt x="43" y="0"/>
                      <a:pt x="0" y="43"/>
                      <a:pt x="0" y="96"/>
                    </a:cubicBezTo>
                    <a:lnTo>
                      <a:pt x="0" y="596"/>
                    </a:lnTo>
                    <a:cubicBezTo>
                      <a:pt x="0" y="650"/>
                      <a:pt x="43" y="693"/>
                      <a:pt x="96" y="693"/>
                    </a:cubicBezTo>
                    <a:lnTo>
                      <a:pt x="596" y="693"/>
                    </a:lnTo>
                    <a:cubicBezTo>
                      <a:pt x="649" y="693"/>
                      <a:pt x="693" y="650"/>
                      <a:pt x="693" y="596"/>
                    </a:cubicBezTo>
                    <a:lnTo>
                      <a:pt x="693" y="96"/>
                    </a:lnTo>
                    <a:cubicBezTo>
                      <a:pt x="693" y="43"/>
                      <a:pt x="649" y="0"/>
                      <a:pt x="596" y="0"/>
                    </a:cubicBezTo>
                    <a:close/>
                  </a:path>
                </a:pathLst>
              </a:custGeom>
              <a:solidFill>
                <a:srgbClr val="08B89D"/>
              </a:solidFill>
              <a:ln w="0">
                <a:noFill/>
                <a:prstDash val="solid"/>
                <a:round/>
                <a:headEnd/>
                <a:tailEnd/>
              </a:ln>
            </p:spPr>
            <p:txBody>
              <a:bodyPr vert="horz" wrap="square" lIns="48220" tIns="24111" rIns="48220" bIns="24111"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16" name="TextBox 15"/>
              <p:cNvSpPr txBox="1"/>
              <p:nvPr/>
            </p:nvSpPr>
            <p:spPr>
              <a:xfrm>
                <a:off x="461643" y="3562855"/>
                <a:ext cx="1372628" cy="180851"/>
              </a:xfrm>
              <a:prstGeom prst="rect">
                <a:avLst/>
              </a:prstGeom>
              <a:noFill/>
            </p:spPr>
            <p:txBody>
              <a:bodyPr wrap="none" lIns="0" tIns="0" rIns="0" bIns="0" rtlCol="0">
                <a:spAutoFit/>
              </a:bodyPr>
              <a:lstStyle/>
              <a:p>
                <a:pPr defTabSz="685800">
                  <a:defRPr/>
                </a:pPr>
                <a:r>
                  <a:rPr lang="en-US" sz="1265" b="1" dirty="0">
                    <a:solidFill>
                      <a:prstClr val="black">
                        <a:lumMod val="65000"/>
                        <a:lumOff val="35000"/>
                      </a:prstClr>
                    </a:solidFill>
                    <a:latin typeface="Calibri Light" panose="020F0302020204030204" pitchFamily="34" charset="0"/>
                  </a:rPr>
                  <a:t>Sustainable Landscapes</a:t>
                </a:r>
              </a:p>
            </p:txBody>
          </p:sp>
        </p:grpSp>
        <p:grpSp>
          <p:nvGrpSpPr>
            <p:cNvPr id="8" name="Group 7"/>
            <p:cNvGrpSpPr/>
            <p:nvPr/>
          </p:nvGrpSpPr>
          <p:grpSpPr>
            <a:xfrm>
              <a:off x="804867" y="4418073"/>
              <a:ext cx="1853916" cy="259560"/>
              <a:chOff x="301381" y="3375800"/>
              <a:chExt cx="1271640" cy="180852"/>
            </a:xfrm>
          </p:grpSpPr>
          <p:sp>
            <p:nvSpPr>
              <p:cNvPr id="13" name="TextBox 12"/>
              <p:cNvSpPr txBox="1"/>
              <p:nvPr/>
            </p:nvSpPr>
            <p:spPr>
              <a:xfrm>
                <a:off x="461643" y="3375800"/>
                <a:ext cx="1111378" cy="180852"/>
              </a:xfrm>
              <a:prstGeom prst="rect">
                <a:avLst/>
              </a:prstGeom>
              <a:noFill/>
            </p:spPr>
            <p:txBody>
              <a:bodyPr wrap="none" lIns="0" tIns="0" rIns="0" bIns="0" rtlCol="0">
                <a:spAutoFit/>
              </a:bodyPr>
              <a:lstStyle/>
              <a:p>
                <a:pPr defTabSz="685800">
                  <a:defRPr/>
                </a:pPr>
                <a:r>
                  <a:rPr lang="en-US" sz="1265" b="1" dirty="0">
                    <a:solidFill>
                      <a:prstClr val="black">
                        <a:lumMod val="65000"/>
                        <a:lumOff val="35000"/>
                      </a:prstClr>
                    </a:solidFill>
                    <a:latin typeface="Calibri Light" panose="020F0302020204030204" pitchFamily="34" charset="0"/>
                  </a:rPr>
                  <a:t>Water &amp; Sanitation</a:t>
                </a:r>
              </a:p>
            </p:txBody>
          </p:sp>
          <p:sp>
            <p:nvSpPr>
              <p:cNvPr id="14" name="Freeform 1840"/>
              <p:cNvSpPr>
                <a:spLocks noChangeAspect="1" noEditPoints="1"/>
              </p:cNvSpPr>
              <p:nvPr/>
            </p:nvSpPr>
            <p:spPr bwMode="auto">
              <a:xfrm>
                <a:off x="301381" y="3388736"/>
                <a:ext cx="128016" cy="128016"/>
              </a:xfrm>
              <a:custGeom>
                <a:avLst/>
                <a:gdLst>
                  <a:gd name="T0" fmla="*/ 347 w 694"/>
                  <a:gd name="T1" fmla="*/ 563 h 693"/>
                  <a:gd name="T2" fmla="*/ 347 w 694"/>
                  <a:gd name="T3" fmla="*/ 563 h 693"/>
                  <a:gd name="T4" fmla="*/ 215 w 694"/>
                  <a:gd name="T5" fmla="*/ 431 h 693"/>
                  <a:gd name="T6" fmla="*/ 224 w 694"/>
                  <a:gd name="T7" fmla="*/ 384 h 693"/>
                  <a:gd name="T8" fmla="*/ 300 w 694"/>
                  <a:gd name="T9" fmla="*/ 242 h 693"/>
                  <a:gd name="T10" fmla="*/ 347 w 694"/>
                  <a:gd name="T11" fmla="*/ 131 h 693"/>
                  <a:gd name="T12" fmla="*/ 394 w 694"/>
                  <a:gd name="T13" fmla="*/ 242 h 693"/>
                  <a:gd name="T14" fmla="*/ 470 w 694"/>
                  <a:gd name="T15" fmla="*/ 384 h 693"/>
                  <a:gd name="T16" fmla="*/ 479 w 694"/>
                  <a:gd name="T17" fmla="*/ 431 h 693"/>
                  <a:gd name="T18" fmla="*/ 347 w 694"/>
                  <a:gd name="T19" fmla="*/ 563 h 693"/>
                  <a:gd name="T20" fmla="*/ 597 w 694"/>
                  <a:gd name="T21" fmla="*/ 0 h 693"/>
                  <a:gd name="T22" fmla="*/ 597 w 694"/>
                  <a:gd name="T23" fmla="*/ 0 h 693"/>
                  <a:gd name="T24" fmla="*/ 97 w 694"/>
                  <a:gd name="T25" fmla="*/ 0 h 693"/>
                  <a:gd name="T26" fmla="*/ 0 w 694"/>
                  <a:gd name="T27" fmla="*/ 97 h 693"/>
                  <a:gd name="T28" fmla="*/ 0 w 694"/>
                  <a:gd name="T29" fmla="*/ 597 h 693"/>
                  <a:gd name="T30" fmla="*/ 97 w 694"/>
                  <a:gd name="T31" fmla="*/ 693 h 693"/>
                  <a:gd name="T32" fmla="*/ 597 w 694"/>
                  <a:gd name="T33" fmla="*/ 693 h 693"/>
                  <a:gd name="T34" fmla="*/ 694 w 694"/>
                  <a:gd name="T35" fmla="*/ 597 h 693"/>
                  <a:gd name="T36" fmla="*/ 694 w 694"/>
                  <a:gd name="T37" fmla="*/ 97 h 693"/>
                  <a:gd name="T38" fmla="*/ 597 w 694"/>
                  <a:gd name="T39"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4" h="693">
                    <a:moveTo>
                      <a:pt x="347" y="563"/>
                    </a:moveTo>
                    <a:lnTo>
                      <a:pt x="347" y="563"/>
                    </a:lnTo>
                    <a:cubicBezTo>
                      <a:pt x="274" y="563"/>
                      <a:pt x="215" y="504"/>
                      <a:pt x="215" y="431"/>
                    </a:cubicBezTo>
                    <a:cubicBezTo>
                      <a:pt x="215" y="414"/>
                      <a:pt x="218" y="398"/>
                      <a:pt x="224" y="384"/>
                    </a:cubicBezTo>
                    <a:cubicBezTo>
                      <a:pt x="234" y="353"/>
                      <a:pt x="277" y="287"/>
                      <a:pt x="300" y="242"/>
                    </a:cubicBezTo>
                    <a:cubicBezTo>
                      <a:pt x="328" y="189"/>
                      <a:pt x="347" y="131"/>
                      <a:pt x="347" y="131"/>
                    </a:cubicBezTo>
                    <a:cubicBezTo>
                      <a:pt x="347" y="131"/>
                      <a:pt x="366" y="189"/>
                      <a:pt x="394" y="242"/>
                    </a:cubicBezTo>
                    <a:cubicBezTo>
                      <a:pt x="417" y="287"/>
                      <a:pt x="460" y="353"/>
                      <a:pt x="470" y="384"/>
                    </a:cubicBezTo>
                    <a:cubicBezTo>
                      <a:pt x="476" y="398"/>
                      <a:pt x="479" y="414"/>
                      <a:pt x="479" y="431"/>
                    </a:cubicBezTo>
                    <a:cubicBezTo>
                      <a:pt x="479" y="504"/>
                      <a:pt x="420" y="563"/>
                      <a:pt x="347" y="563"/>
                    </a:cubicBezTo>
                    <a:close/>
                    <a:moveTo>
                      <a:pt x="597" y="0"/>
                    </a:moveTo>
                    <a:lnTo>
                      <a:pt x="597" y="0"/>
                    </a:lnTo>
                    <a:lnTo>
                      <a:pt x="97" y="0"/>
                    </a:lnTo>
                    <a:cubicBezTo>
                      <a:pt x="44" y="0"/>
                      <a:pt x="0" y="43"/>
                      <a:pt x="0" y="97"/>
                    </a:cubicBezTo>
                    <a:lnTo>
                      <a:pt x="0" y="597"/>
                    </a:lnTo>
                    <a:cubicBezTo>
                      <a:pt x="0" y="650"/>
                      <a:pt x="44" y="693"/>
                      <a:pt x="97" y="693"/>
                    </a:cubicBezTo>
                    <a:lnTo>
                      <a:pt x="597" y="693"/>
                    </a:lnTo>
                    <a:cubicBezTo>
                      <a:pt x="650" y="693"/>
                      <a:pt x="694" y="650"/>
                      <a:pt x="694" y="597"/>
                    </a:cubicBezTo>
                    <a:lnTo>
                      <a:pt x="694" y="97"/>
                    </a:lnTo>
                    <a:cubicBezTo>
                      <a:pt x="694" y="43"/>
                      <a:pt x="650" y="0"/>
                      <a:pt x="597" y="0"/>
                    </a:cubicBezTo>
                    <a:close/>
                  </a:path>
                </a:pathLst>
              </a:custGeom>
              <a:solidFill>
                <a:srgbClr val="17AAE1"/>
              </a:solidFill>
              <a:ln w="0">
                <a:noFill/>
                <a:prstDash val="solid"/>
                <a:round/>
                <a:headEnd/>
                <a:tailEnd/>
              </a:ln>
            </p:spPr>
            <p:txBody>
              <a:bodyPr vert="horz" wrap="square" lIns="48220" tIns="24111" rIns="48220" bIns="24111"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grpSp>
        <p:grpSp>
          <p:nvGrpSpPr>
            <p:cNvPr id="9" name="Group 8"/>
            <p:cNvGrpSpPr/>
            <p:nvPr/>
          </p:nvGrpSpPr>
          <p:grpSpPr>
            <a:xfrm>
              <a:off x="796814" y="4155790"/>
              <a:ext cx="1841273" cy="259560"/>
              <a:chOff x="300847" y="3112604"/>
              <a:chExt cx="1262968" cy="180852"/>
            </a:xfrm>
          </p:grpSpPr>
          <p:sp>
            <p:nvSpPr>
              <p:cNvPr id="11" name="Freeform 4821"/>
              <p:cNvSpPr>
                <a:spLocks noChangeAspect="1" noEditPoints="1"/>
              </p:cNvSpPr>
              <p:nvPr/>
            </p:nvSpPr>
            <p:spPr bwMode="auto">
              <a:xfrm>
                <a:off x="300847" y="3125540"/>
                <a:ext cx="129085" cy="128016"/>
              </a:xfrm>
              <a:custGeom>
                <a:avLst/>
                <a:gdLst>
                  <a:gd name="T0" fmla="*/ 239 w 693"/>
                  <a:gd name="T1" fmla="*/ 625 h 693"/>
                  <a:gd name="T2" fmla="*/ 239 w 693"/>
                  <a:gd name="T3" fmla="*/ 625 h 693"/>
                  <a:gd name="T4" fmla="*/ 335 w 693"/>
                  <a:gd name="T5" fmla="*/ 379 h 693"/>
                  <a:gd name="T6" fmla="*/ 182 w 693"/>
                  <a:gd name="T7" fmla="*/ 423 h 693"/>
                  <a:gd name="T8" fmla="*/ 436 w 693"/>
                  <a:gd name="T9" fmla="*/ 55 h 693"/>
                  <a:gd name="T10" fmla="*/ 344 w 693"/>
                  <a:gd name="T11" fmla="*/ 318 h 693"/>
                  <a:gd name="T12" fmla="*/ 484 w 693"/>
                  <a:gd name="T13" fmla="*/ 283 h 693"/>
                  <a:gd name="T14" fmla="*/ 239 w 693"/>
                  <a:gd name="T15" fmla="*/ 625 h 693"/>
                  <a:gd name="T16" fmla="*/ 596 w 693"/>
                  <a:gd name="T17" fmla="*/ 0 h 693"/>
                  <a:gd name="T18" fmla="*/ 596 w 693"/>
                  <a:gd name="T19" fmla="*/ 0 h 693"/>
                  <a:gd name="T20" fmla="*/ 96 w 693"/>
                  <a:gd name="T21" fmla="*/ 0 h 693"/>
                  <a:gd name="T22" fmla="*/ 0 w 693"/>
                  <a:gd name="T23" fmla="*/ 96 h 693"/>
                  <a:gd name="T24" fmla="*/ 0 w 693"/>
                  <a:gd name="T25" fmla="*/ 596 h 693"/>
                  <a:gd name="T26" fmla="*/ 96 w 693"/>
                  <a:gd name="T27" fmla="*/ 693 h 693"/>
                  <a:gd name="T28" fmla="*/ 596 w 693"/>
                  <a:gd name="T29" fmla="*/ 693 h 693"/>
                  <a:gd name="T30" fmla="*/ 693 w 693"/>
                  <a:gd name="T31" fmla="*/ 596 h 693"/>
                  <a:gd name="T32" fmla="*/ 693 w 693"/>
                  <a:gd name="T33" fmla="*/ 96 h 693"/>
                  <a:gd name="T34" fmla="*/ 596 w 693"/>
                  <a:gd name="T35"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3" h="693">
                    <a:moveTo>
                      <a:pt x="239" y="625"/>
                    </a:moveTo>
                    <a:lnTo>
                      <a:pt x="239" y="625"/>
                    </a:lnTo>
                    <a:lnTo>
                      <a:pt x="335" y="379"/>
                    </a:lnTo>
                    <a:lnTo>
                      <a:pt x="182" y="423"/>
                    </a:lnTo>
                    <a:lnTo>
                      <a:pt x="436" y="55"/>
                    </a:lnTo>
                    <a:lnTo>
                      <a:pt x="344" y="318"/>
                    </a:lnTo>
                    <a:lnTo>
                      <a:pt x="484" y="283"/>
                    </a:lnTo>
                    <a:lnTo>
                      <a:pt x="239" y="625"/>
                    </a:lnTo>
                    <a:close/>
                    <a:moveTo>
                      <a:pt x="596" y="0"/>
                    </a:moveTo>
                    <a:lnTo>
                      <a:pt x="596" y="0"/>
                    </a:lnTo>
                    <a:lnTo>
                      <a:pt x="96" y="0"/>
                    </a:lnTo>
                    <a:cubicBezTo>
                      <a:pt x="43" y="0"/>
                      <a:pt x="0" y="43"/>
                      <a:pt x="0" y="96"/>
                    </a:cubicBezTo>
                    <a:lnTo>
                      <a:pt x="0" y="596"/>
                    </a:lnTo>
                    <a:cubicBezTo>
                      <a:pt x="0" y="649"/>
                      <a:pt x="43" y="693"/>
                      <a:pt x="96" y="693"/>
                    </a:cubicBezTo>
                    <a:lnTo>
                      <a:pt x="596" y="693"/>
                    </a:lnTo>
                    <a:cubicBezTo>
                      <a:pt x="649" y="693"/>
                      <a:pt x="693" y="649"/>
                      <a:pt x="693" y="596"/>
                    </a:cubicBezTo>
                    <a:lnTo>
                      <a:pt x="693" y="96"/>
                    </a:lnTo>
                    <a:cubicBezTo>
                      <a:pt x="693" y="43"/>
                      <a:pt x="649" y="0"/>
                      <a:pt x="596" y="0"/>
                    </a:cubicBezTo>
                    <a:close/>
                  </a:path>
                </a:pathLst>
              </a:custGeom>
              <a:solidFill>
                <a:srgbClr val="231F20"/>
              </a:solidFill>
              <a:ln w="0">
                <a:noFill/>
                <a:prstDash val="solid"/>
                <a:round/>
                <a:headEnd/>
                <a:tailEnd/>
              </a:ln>
            </p:spPr>
            <p:txBody>
              <a:bodyPr vert="horz" wrap="square" lIns="48220" tIns="24111" rIns="48220" bIns="24111" numCol="1" anchor="t" anchorCtr="0" compatLnSpc="1">
                <a:prstTxWarp prst="textNoShape">
                  <a:avLst/>
                </a:prstTxWarp>
              </a:bodyPr>
              <a:lstStyle/>
              <a:p>
                <a:pPr defTabSz="685800">
                  <a:defRPr/>
                </a:pPr>
                <a:endParaRPr lang="en-US" sz="1265" b="1" dirty="0">
                  <a:solidFill>
                    <a:prstClr val="black">
                      <a:lumMod val="65000"/>
                      <a:lumOff val="35000"/>
                    </a:prstClr>
                  </a:solidFill>
                  <a:latin typeface="Calibri Light" panose="020F0302020204030204" pitchFamily="34" charset="0"/>
                </a:endParaRPr>
              </a:p>
            </p:txBody>
          </p:sp>
          <p:sp>
            <p:nvSpPr>
              <p:cNvPr id="12" name="TextBox 11"/>
              <p:cNvSpPr txBox="1"/>
              <p:nvPr/>
            </p:nvSpPr>
            <p:spPr>
              <a:xfrm>
                <a:off x="461643" y="3112604"/>
                <a:ext cx="1102172" cy="180852"/>
              </a:xfrm>
              <a:prstGeom prst="rect">
                <a:avLst/>
              </a:prstGeom>
              <a:noFill/>
            </p:spPr>
            <p:txBody>
              <a:bodyPr wrap="none" lIns="0" tIns="0" rIns="0" bIns="0" rtlCol="0">
                <a:spAutoFit/>
              </a:bodyPr>
              <a:lstStyle/>
              <a:p>
                <a:pPr defTabSz="685800">
                  <a:defRPr/>
                </a:pPr>
                <a:r>
                  <a:rPr lang="en-US" sz="1265" b="1" dirty="0">
                    <a:solidFill>
                      <a:prstClr val="black">
                        <a:lumMod val="65000"/>
                        <a:lumOff val="35000"/>
                      </a:prstClr>
                    </a:solidFill>
                    <a:latin typeface="Calibri Light" panose="020F0302020204030204" pitchFamily="34" charset="0"/>
                  </a:rPr>
                  <a:t>Sustainable Energy</a:t>
                </a:r>
              </a:p>
            </p:txBody>
          </p:sp>
        </p:grpSp>
        <p:cxnSp>
          <p:nvCxnSpPr>
            <p:cNvPr id="10" name="Straight Connector 9"/>
            <p:cNvCxnSpPr/>
            <p:nvPr/>
          </p:nvCxnSpPr>
          <p:spPr>
            <a:xfrm>
              <a:off x="754324" y="5236174"/>
              <a:ext cx="248291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12555" y="4409867"/>
            <a:ext cx="2351249" cy="1200329"/>
          </a:xfrm>
          <a:prstGeom prst="rect">
            <a:avLst/>
          </a:prstGeom>
          <a:noFill/>
        </p:spPr>
        <p:txBody>
          <a:bodyPr wrap="square" rtlCol="0">
            <a:spAutoFit/>
          </a:bodyPr>
          <a:lstStyle/>
          <a:p>
            <a:pPr defTabSz="685800">
              <a:defRPr/>
            </a:pPr>
            <a:r>
              <a:rPr lang="en-US" b="1" dirty="0">
                <a:latin typeface="Calibri Light" panose="020F0302020204030204" pitchFamily="34" charset="0"/>
              </a:rPr>
              <a:t>Maximizing</a:t>
            </a:r>
          </a:p>
          <a:p>
            <a:pPr defTabSz="685800">
              <a:defRPr/>
            </a:pPr>
            <a:r>
              <a:rPr lang="en-US" b="1" dirty="0">
                <a:latin typeface="Calibri Light" panose="020F0302020204030204" pitchFamily="34" charset="0"/>
              </a:rPr>
              <a:t>Impact through</a:t>
            </a:r>
          </a:p>
          <a:p>
            <a:pPr defTabSz="685800">
              <a:defRPr/>
            </a:pPr>
            <a:r>
              <a:rPr lang="en-US" b="1" dirty="0">
                <a:latin typeface="Calibri Light" panose="020F0302020204030204" pitchFamily="34" charset="0"/>
              </a:rPr>
              <a:t>Four Thematic</a:t>
            </a:r>
          </a:p>
          <a:p>
            <a:pPr defTabSz="685800">
              <a:defRPr/>
            </a:pPr>
            <a:r>
              <a:rPr lang="en-US" b="1" dirty="0">
                <a:latin typeface="Calibri Light" panose="020F0302020204030204" pitchFamily="34" charset="0"/>
              </a:rPr>
              <a:t>Priorities:</a:t>
            </a:r>
            <a:endParaRPr lang="en-US" sz="1650" b="1" dirty="0">
              <a:latin typeface="Calibri Light" panose="020F0302020204030204" pitchFamily="34" charset="0"/>
            </a:endParaRPr>
          </a:p>
        </p:txBody>
      </p:sp>
      <p:sp>
        <p:nvSpPr>
          <p:cNvPr id="1068" name="Title 1"/>
          <p:cNvSpPr txBox="1">
            <a:spLocks/>
          </p:cNvSpPr>
          <p:nvPr/>
        </p:nvSpPr>
        <p:spPr>
          <a:xfrm>
            <a:off x="3012359" y="217383"/>
            <a:ext cx="4994360" cy="99417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9B89D"/>
                </a:solidFill>
                <a:latin typeface="Lato" panose="020F0502020204030203" pitchFamily="34" charset="0"/>
                <a:ea typeface="+mj-ea"/>
                <a:cs typeface="+mj-cs"/>
              </a:defRPr>
            </a:lvl1pPr>
          </a:lstStyle>
          <a:p>
            <a:pPr defTabSz="685800">
              <a:defRPr/>
            </a:pPr>
            <a:r>
              <a:rPr lang="en-US" sz="3500" b="1" dirty="0">
                <a:solidFill>
                  <a:schemeClr val="tx1"/>
                </a:solidFill>
                <a:latin typeface="+mj-lt"/>
              </a:rPr>
              <a:t>GGGI at a Glance</a:t>
            </a:r>
          </a:p>
        </p:txBody>
      </p:sp>
      <p:sp>
        <p:nvSpPr>
          <p:cNvPr id="1070" name="TextBox 1069"/>
          <p:cNvSpPr txBox="1"/>
          <p:nvPr/>
        </p:nvSpPr>
        <p:spPr>
          <a:xfrm>
            <a:off x="212555" y="1529121"/>
            <a:ext cx="2416345" cy="2631490"/>
          </a:xfrm>
          <a:prstGeom prst="rect">
            <a:avLst/>
          </a:prstGeom>
          <a:noFill/>
        </p:spPr>
        <p:txBody>
          <a:bodyPr wrap="square" rtlCol="0">
            <a:spAutoFit/>
          </a:bodyPr>
          <a:lstStyle/>
          <a:p>
            <a:pPr defTabSz="685800">
              <a:defRPr/>
            </a:pPr>
            <a:r>
              <a:rPr lang="en-US" sz="1650" b="1" dirty="0">
                <a:latin typeface="Calibri Light" panose="020F0302020204030204" pitchFamily="34" charset="0"/>
              </a:rPr>
              <a:t>28 member countries plus</a:t>
            </a:r>
          </a:p>
          <a:p>
            <a:pPr defTabSz="685800">
              <a:defRPr/>
            </a:pPr>
            <a:r>
              <a:rPr lang="en-US" sz="1650" b="1" dirty="0">
                <a:latin typeface="Calibri Light" panose="020F0302020204030204" pitchFamily="34" charset="0"/>
              </a:rPr>
              <a:t>another 20 on the road to membership</a:t>
            </a:r>
          </a:p>
          <a:p>
            <a:pPr defTabSz="685800">
              <a:defRPr/>
            </a:pPr>
            <a:endParaRPr lang="en-US" sz="1650" b="1" dirty="0">
              <a:latin typeface="Calibri Light" panose="020F0302020204030204" pitchFamily="34" charset="0"/>
            </a:endParaRPr>
          </a:p>
          <a:p>
            <a:pPr defTabSz="685800">
              <a:defRPr/>
            </a:pPr>
            <a:r>
              <a:rPr lang="en-US" sz="1650" b="1" dirty="0">
                <a:latin typeface="Calibri Light" panose="020F0302020204030204" pitchFamily="34" charset="0"/>
              </a:rPr>
              <a:t>27 Country programs,</a:t>
            </a:r>
          </a:p>
          <a:p>
            <a:pPr defTabSz="685800">
              <a:defRPr/>
            </a:pPr>
            <a:r>
              <a:rPr lang="en-US" sz="1650" b="1" dirty="0">
                <a:latin typeface="Calibri Light" panose="020F0302020204030204" pitchFamily="34" charset="0"/>
              </a:rPr>
              <a:t>moving to 30+ by end 2018</a:t>
            </a:r>
          </a:p>
          <a:p>
            <a:pPr defTabSz="685800">
              <a:defRPr/>
            </a:pPr>
            <a:endParaRPr lang="en-US" sz="1650" b="1" dirty="0">
              <a:latin typeface="Calibri Light" panose="020F0302020204030204" pitchFamily="34" charset="0"/>
            </a:endParaRPr>
          </a:p>
          <a:p>
            <a:pPr defTabSz="685800">
              <a:defRPr/>
            </a:pPr>
            <a:r>
              <a:rPr lang="en-US" sz="1650" b="1" dirty="0">
                <a:latin typeface="Calibri Light" panose="020F0302020204030204" pitchFamily="34" charset="0"/>
              </a:rPr>
              <a:t>$55M/annum budget and &gt;300 staff, 200 in country</a:t>
            </a:r>
          </a:p>
        </p:txBody>
      </p:sp>
      <p:pic>
        <p:nvPicPr>
          <p:cNvPr id="65" name="Picture 64">
            <a:extLst>
              <a:ext uri="{FF2B5EF4-FFF2-40B4-BE49-F238E27FC236}">
                <a16:creationId xmlns:a16="http://schemas.microsoft.com/office/drawing/2014/main" id="{69231CA3-9B08-4EB5-8AAD-0CA1815032BD}"/>
              </a:ext>
            </a:extLst>
          </p:cNvPr>
          <p:cNvPicPr>
            <a:picLocks noChangeAspect="1"/>
          </p:cNvPicPr>
          <p:nvPr/>
        </p:nvPicPr>
        <p:blipFill rotWithShape="1">
          <a:blip r:embed="rId4">
            <a:extLst>
              <a:ext uri="{28A0092B-C50C-407E-A947-70E740481C1C}">
                <a14:useLocalDpi xmlns:a14="http://schemas.microsoft.com/office/drawing/2010/main" val="0"/>
              </a:ext>
            </a:extLst>
          </a:blip>
          <a:srcRect b="52335"/>
          <a:stretch/>
        </p:blipFill>
        <p:spPr>
          <a:xfrm>
            <a:off x="7512983" y="213914"/>
            <a:ext cx="1513029" cy="693143"/>
          </a:xfrm>
          <a:prstGeom prst="rect">
            <a:avLst/>
          </a:prstGeom>
        </p:spPr>
      </p:pic>
    </p:spTree>
    <p:extLst>
      <p:ext uri="{BB962C8B-B14F-4D97-AF65-F5344CB8AC3E}">
        <p14:creationId xmlns:p14="http://schemas.microsoft.com/office/powerpoint/2010/main" val="391641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927066-38B9-4FAB-B103-57879BECCECC}"/>
              </a:ext>
            </a:extLst>
          </p:cNvPr>
          <p:cNvGrpSpPr/>
          <p:nvPr/>
        </p:nvGrpSpPr>
        <p:grpSpPr>
          <a:xfrm>
            <a:off x="78007" y="1798199"/>
            <a:ext cx="9139535" cy="1245625"/>
            <a:chOff x="1519" y="1428750"/>
            <a:chExt cx="9139535" cy="914400"/>
          </a:xfrm>
        </p:grpSpPr>
        <p:sp>
          <p:nvSpPr>
            <p:cNvPr id="125" name="Rectangle 124"/>
            <p:cNvSpPr/>
            <p:nvPr/>
          </p:nvSpPr>
          <p:spPr>
            <a:xfrm>
              <a:off x="3061723" y="1428750"/>
              <a:ext cx="2907419" cy="252037"/>
            </a:xfrm>
            <a:prstGeom prst="rect">
              <a:avLst/>
            </a:prstGeom>
            <a:solidFill>
              <a:srgbClr val="FFFFFF">
                <a:lumMod val="85000"/>
              </a:srgbClr>
            </a:solidFill>
            <a:ln w="9525" cap="flat" cmpd="sng" algn="ctr">
              <a:solidFill>
                <a:srgbClr val="DCDCDC">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fontAlgn="base">
                <a:spcBef>
                  <a:spcPct val="0"/>
                </a:spcBef>
                <a:spcAft>
                  <a:spcPct val="0"/>
                </a:spcAft>
                <a:defRPr/>
              </a:pPr>
              <a:r>
                <a:rPr lang="en-US" sz="900" b="1" kern="0" dirty="0">
                  <a:solidFill>
                    <a:srgbClr val="000000">
                      <a:lumMod val="65000"/>
                      <a:lumOff val="35000"/>
                    </a:srgbClr>
                  </a:solidFill>
                  <a:latin typeface="Arial"/>
                  <a:ea typeface="ＭＳ Ｐゴシック"/>
                </a:rPr>
                <a:t>Sector/Sub-Sector Strategy &amp; Planning</a:t>
              </a:r>
            </a:p>
          </p:txBody>
        </p:sp>
        <p:sp>
          <p:nvSpPr>
            <p:cNvPr id="126" name="Rectangle 125"/>
            <p:cNvSpPr/>
            <p:nvPr/>
          </p:nvSpPr>
          <p:spPr>
            <a:xfrm>
              <a:off x="6080545" y="1428751"/>
              <a:ext cx="2880360" cy="252037"/>
            </a:xfrm>
            <a:prstGeom prst="rect">
              <a:avLst/>
            </a:prstGeom>
            <a:solidFill>
              <a:srgbClr val="FFFFFF">
                <a:lumMod val="85000"/>
              </a:srgbClr>
            </a:solidFill>
            <a:ln w="9525" cap="flat" cmpd="sng" algn="ctr">
              <a:solidFill>
                <a:srgbClr val="DCDCDC">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fontAlgn="base">
                <a:spcBef>
                  <a:spcPct val="0"/>
                </a:spcBef>
                <a:spcAft>
                  <a:spcPct val="0"/>
                </a:spcAft>
                <a:defRPr/>
              </a:pPr>
              <a:r>
                <a:rPr lang="en-US" sz="900" b="1" kern="0" dirty="0">
                  <a:solidFill>
                    <a:srgbClr val="000000">
                      <a:lumMod val="65000"/>
                      <a:lumOff val="35000"/>
                    </a:srgbClr>
                  </a:solidFill>
                  <a:latin typeface="Arial"/>
                  <a:ea typeface="ＭＳ Ｐゴシック"/>
                </a:rPr>
                <a:t>Design, Financing &amp; Implementation</a:t>
              </a:r>
            </a:p>
          </p:txBody>
        </p:sp>
        <p:sp>
          <p:nvSpPr>
            <p:cNvPr id="124" name="Rectangle 123"/>
            <p:cNvSpPr/>
            <p:nvPr/>
          </p:nvSpPr>
          <p:spPr>
            <a:xfrm>
              <a:off x="1519" y="1428750"/>
              <a:ext cx="2948800" cy="252037"/>
            </a:xfrm>
            <a:prstGeom prst="rect">
              <a:avLst/>
            </a:prstGeom>
            <a:solidFill>
              <a:srgbClr val="FFFFFF">
                <a:lumMod val="85000"/>
              </a:srgbClr>
            </a:solidFill>
            <a:ln w="9525" cap="flat" cmpd="sng" algn="ctr">
              <a:solidFill>
                <a:srgbClr val="DCDCDC">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fontAlgn="base">
                <a:spcBef>
                  <a:spcPct val="0"/>
                </a:spcBef>
                <a:spcAft>
                  <a:spcPct val="0"/>
                </a:spcAft>
                <a:defRPr/>
              </a:pPr>
              <a:r>
                <a:rPr lang="en-US" sz="900" b="1" kern="0" dirty="0">
                  <a:solidFill>
                    <a:srgbClr val="000000">
                      <a:lumMod val="65000"/>
                      <a:lumOff val="35000"/>
                    </a:srgbClr>
                  </a:solidFill>
                  <a:latin typeface="Arial"/>
                  <a:ea typeface="ＭＳ Ｐゴシック"/>
                </a:rPr>
                <a:t>Diagnosis, Sustainability Impact Assessment</a:t>
              </a: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 y="1629270"/>
              <a:ext cx="9139535" cy="713880"/>
            </a:xfrm>
            <a:prstGeom prst="rect">
              <a:avLst/>
            </a:prstGeom>
          </p:spPr>
        </p:pic>
      </p:grpSp>
      <p:sp>
        <p:nvSpPr>
          <p:cNvPr id="89" name="TextBox 1">
            <a:extLst>
              <a:ext uri="{FF2B5EF4-FFF2-40B4-BE49-F238E27FC236}">
                <a16:creationId xmlns:a16="http://schemas.microsoft.com/office/drawing/2014/main" id="{45E9C266-0A80-498A-8BC1-48C047E2B8BD}"/>
              </a:ext>
            </a:extLst>
          </p:cNvPr>
          <p:cNvSpPr txBox="1">
            <a:spLocks noChangeArrowheads="1"/>
          </p:cNvSpPr>
          <p:nvPr/>
        </p:nvSpPr>
        <p:spPr bwMode="auto">
          <a:xfrm>
            <a:off x="2953265" y="290389"/>
            <a:ext cx="47625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fontAlgn="base">
              <a:spcBef>
                <a:spcPct val="0"/>
              </a:spcBef>
              <a:spcAft>
                <a:spcPct val="0"/>
              </a:spcAft>
            </a:pPr>
            <a:r>
              <a:rPr lang="en-GB" altLang="en-US" sz="3500" b="1" dirty="0">
                <a:solidFill>
                  <a:schemeClr val="tx1"/>
                </a:solidFill>
                <a:latin typeface="+mj-lt"/>
                <a:ea typeface="+mj-ea"/>
                <a:cs typeface="Arial" panose="020B0604020202020204" pitchFamily="34" charset="0"/>
              </a:rPr>
              <a:t>GGGI’s Value Chain based Delivery Model</a:t>
            </a:r>
          </a:p>
        </p:txBody>
      </p:sp>
      <p:pic>
        <p:nvPicPr>
          <p:cNvPr id="88" name="Picture 87">
            <a:extLst>
              <a:ext uri="{FF2B5EF4-FFF2-40B4-BE49-F238E27FC236}">
                <a16:creationId xmlns:a16="http://schemas.microsoft.com/office/drawing/2014/main" id="{9CA7EFA4-64D9-48BD-B80E-40414AF6E459}"/>
              </a:ext>
            </a:extLst>
          </p:cNvPr>
          <p:cNvPicPr>
            <a:picLocks noChangeAspect="1"/>
          </p:cNvPicPr>
          <p:nvPr/>
        </p:nvPicPr>
        <p:blipFill rotWithShape="1">
          <a:blip r:embed="rId4">
            <a:extLst>
              <a:ext uri="{28A0092B-C50C-407E-A947-70E740481C1C}">
                <a14:useLocalDpi xmlns:a14="http://schemas.microsoft.com/office/drawing/2010/main" val="0"/>
              </a:ext>
            </a:extLst>
          </a:blip>
          <a:srcRect b="52335"/>
          <a:stretch/>
        </p:blipFill>
        <p:spPr>
          <a:xfrm>
            <a:off x="7512983" y="182022"/>
            <a:ext cx="1513029" cy="693143"/>
          </a:xfrm>
          <a:prstGeom prst="rect">
            <a:avLst/>
          </a:prstGeom>
        </p:spPr>
      </p:pic>
      <p:sp>
        <p:nvSpPr>
          <p:cNvPr id="168" name="Rectangle 167">
            <a:extLst>
              <a:ext uri="{FF2B5EF4-FFF2-40B4-BE49-F238E27FC236}">
                <a16:creationId xmlns:a16="http://schemas.microsoft.com/office/drawing/2014/main" id="{694B507D-CB1D-4DAB-9965-875C49D1C2C2}"/>
              </a:ext>
            </a:extLst>
          </p:cNvPr>
          <p:cNvSpPr/>
          <p:nvPr/>
        </p:nvSpPr>
        <p:spPr>
          <a:xfrm>
            <a:off x="107503" y="3109900"/>
            <a:ext cx="5898798" cy="2585323"/>
          </a:xfrm>
          <a:prstGeom prst="rect">
            <a:avLst/>
          </a:prstGeom>
          <a:solidFill>
            <a:schemeClr val="accent3">
              <a:lumMod val="20000"/>
              <a:lumOff val="80000"/>
            </a:schemeClr>
          </a:solidFill>
        </p:spPr>
        <p:txBody>
          <a:bodyPr wrap="square">
            <a:spAutoFit/>
          </a:bodyPr>
          <a:lstStyle/>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Develop green growth strategies and plans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Mainstream green growth into existing policies and plans, at the</a:t>
            </a:r>
          </a:p>
          <a:p>
            <a:pPr marL="225425" marR="0" lvl="0" indent="-225425" algn="l" defTabSz="914400" rtl="0" eaLnBrk="1" fontAlgn="auto" latinLnBrk="0" hangingPunct="1">
              <a:lnSpc>
                <a:spcPct val="100000"/>
              </a:lnSpc>
              <a:spcBef>
                <a:spcPts val="0"/>
              </a:spcBef>
              <a:spcAft>
                <a:spcPts val="0"/>
              </a:spcAft>
              <a:buClrTx/>
              <a:buSzTx/>
              <a:tabLst/>
              <a:defRPr/>
            </a:pPr>
            <a:endParaRPr kumimoji="0" lang="en-US" sz="500" b="0" i="0" u="none" strike="noStrike" kern="1200" cap="none" spc="0" normalizeH="0" baseline="0" noProof="0" dirty="0">
              <a:ln>
                <a:noFill/>
              </a:ln>
              <a:solidFill>
                <a:prstClr val="black">
                  <a:lumMod val="85000"/>
                  <a:lumOff val="15000"/>
                </a:prstClr>
              </a:solidFill>
              <a:effectLst/>
              <a:uLnTx/>
              <a:uFillTx/>
              <a:ea typeface="+mn-ea"/>
              <a:cs typeface="+mn-cs"/>
            </a:endParaRPr>
          </a:p>
          <a:p>
            <a:pPr marL="569913" marR="0" lvl="1" indent="-4032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285750" algn="l"/>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National</a:t>
            </a:r>
          </a:p>
          <a:p>
            <a:pPr marL="569913" marR="0" lvl="1" indent="-4032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285750" algn="l"/>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Sub-national</a:t>
            </a:r>
          </a:p>
          <a:p>
            <a:pPr marL="569913" marR="0" lvl="1" indent="-4032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285750" algn="l"/>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Sectoral/Sub-Sectoral levels.</a:t>
            </a:r>
          </a:p>
          <a:p>
            <a:pPr marL="166688" marR="0" lvl="1" algn="l" defTabSz="914400" rtl="0" eaLnBrk="1" fontAlgn="auto" latinLnBrk="0" hangingPunct="1">
              <a:lnSpc>
                <a:spcPct val="100000"/>
              </a:lnSpc>
              <a:spcBef>
                <a:spcPts val="0"/>
              </a:spcBef>
              <a:spcAft>
                <a:spcPts val="0"/>
              </a:spcAft>
              <a:buClrTx/>
              <a:buSzTx/>
              <a:tabLst>
                <a:tab pos="285750" algn="l"/>
              </a:tabLst>
              <a:defRPr/>
            </a:pPr>
            <a:endParaRPr kumimoji="0" lang="en-US" sz="2200" b="0" i="0" u="none" strike="noStrike" kern="1200" cap="none" spc="0" normalizeH="0" baseline="0" noProof="0" dirty="0">
              <a:ln>
                <a:noFill/>
              </a:ln>
              <a:solidFill>
                <a:prstClr val="black">
                  <a:lumMod val="85000"/>
                  <a:lumOff val="15000"/>
                </a:prstClr>
              </a:solidFill>
              <a:effectLst/>
              <a:uLnTx/>
              <a:uFillTx/>
              <a:ea typeface="+mn-ea"/>
              <a:cs typeface="+mn-cs"/>
            </a:endParaRPr>
          </a:p>
          <a:p>
            <a:pPr marL="166688" marR="0" lvl="1" algn="l" defTabSz="914400" rtl="0" eaLnBrk="1" fontAlgn="auto" latinLnBrk="0" hangingPunct="1">
              <a:lnSpc>
                <a:spcPct val="100000"/>
              </a:lnSpc>
              <a:spcBef>
                <a:spcPts val="0"/>
              </a:spcBef>
              <a:spcAft>
                <a:spcPts val="0"/>
              </a:spcAft>
              <a:buClrTx/>
              <a:buSzTx/>
              <a:tabLst>
                <a:tab pos="285750" algn="l"/>
              </a:tabLst>
              <a:defRPr/>
            </a:pPr>
            <a:endParaRPr kumimoji="0" lang="en-US" sz="2700" b="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3" name="Rectangle 2">
            <a:extLst>
              <a:ext uri="{FF2B5EF4-FFF2-40B4-BE49-F238E27FC236}">
                <a16:creationId xmlns:a16="http://schemas.microsoft.com/office/drawing/2014/main" id="{3F8FE0CD-6DF7-4765-90C2-18D4A8C4F7D3}"/>
              </a:ext>
            </a:extLst>
          </p:cNvPr>
          <p:cNvSpPr/>
          <p:nvPr/>
        </p:nvSpPr>
        <p:spPr>
          <a:xfrm>
            <a:off x="6045630" y="3100068"/>
            <a:ext cx="3098370" cy="2579873"/>
          </a:xfrm>
          <a:prstGeom prst="rect">
            <a:avLst/>
          </a:prstGeom>
          <a:solidFill>
            <a:schemeClr val="accent1">
              <a:lumMod val="20000"/>
              <a:lumOff val="80000"/>
            </a:schemeClr>
          </a:solidFill>
        </p:spPr>
        <p:txBody>
          <a:bodyPr wrap="square">
            <a:spAutoFit/>
          </a:bodyPr>
          <a:lstStyle/>
          <a:p>
            <a:pPr marL="285750" lvl="0" indent="-282575" defTabSz="914400">
              <a:lnSpc>
                <a:spcPct val="134000"/>
              </a:lnSpc>
              <a:spcBef>
                <a:spcPct val="0"/>
              </a:spcBef>
              <a:buFont typeface="Arial" panose="020B0604020202020204" pitchFamily="34" charset="0"/>
              <a:buChar char="•"/>
              <a:defRPr/>
            </a:pPr>
            <a:r>
              <a:rPr lang="en-US" dirty="0">
                <a:solidFill>
                  <a:prstClr val="black">
                    <a:lumMod val="75000"/>
                    <a:lumOff val="25000"/>
                  </a:prstClr>
                </a:solidFill>
                <a:cs typeface="Calibri" panose="020F0502020204030204" pitchFamily="34" charset="0"/>
              </a:rPr>
              <a:t>Structure green growth projects to be “bankable”</a:t>
            </a:r>
          </a:p>
          <a:p>
            <a:pPr marL="285750" lvl="0" indent="-282575" defTabSz="914400">
              <a:lnSpc>
                <a:spcPct val="134000"/>
              </a:lnSpc>
              <a:spcBef>
                <a:spcPct val="0"/>
              </a:spcBef>
              <a:buFont typeface="Arial" panose="020B0604020202020204" pitchFamily="34" charset="0"/>
              <a:buChar char="•"/>
              <a:defRPr/>
            </a:pPr>
            <a:r>
              <a:rPr lang="en-US" dirty="0">
                <a:solidFill>
                  <a:prstClr val="black">
                    <a:lumMod val="75000"/>
                    <a:lumOff val="25000"/>
                  </a:prstClr>
                </a:solidFill>
                <a:cs typeface="Calibri" panose="020F0502020204030204" pitchFamily="34" charset="0"/>
              </a:rPr>
              <a:t>National Financing Vehicles</a:t>
            </a:r>
          </a:p>
          <a:p>
            <a:pPr marL="285750" indent="-282575">
              <a:lnSpc>
                <a:spcPct val="134000"/>
              </a:lnSpc>
              <a:buFont typeface="Arial" panose="020B0604020202020204" pitchFamily="34" charset="0"/>
              <a:buChar char="•"/>
              <a:defRPr/>
            </a:pPr>
            <a:r>
              <a:rPr lang="en-US" dirty="0">
                <a:solidFill>
                  <a:prstClr val="black">
                    <a:lumMod val="75000"/>
                    <a:lumOff val="25000"/>
                  </a:prstClr>
                </a:solidFill>
                <a:cs typeface="Calibri" panose="020F0502020204030204" pitchFamily="34" charset="0"/>
              </a:rPr>
              <a:t>Support countries access climate and green finance </a:t>
            </a:r>
            <a:r>
              <a:rPr lang="en-US" sz="1600" dirty="0">
                <a:solidFill>
                  <a:prstClr val="black">
                    <a:lumMod val="75000"/>
                    <a:lumOff val="25000"/>
                  </a:prstClr>
                </a:solidFill>
                <a:cs typeface="Calibri" panose="020F0502020204030204" pitchFamily="34" charset="0"/>
              </a:rPr>
              <a:t>(2017: ~ US$520M; targeting US$2~2.5Bn by 2020)</a:t>
            </a:r>
            <a:endParaRPr lang="en-US" sz="1600" dirty="0"/>
          </a:p>
        </p:txBody>
      </p:sp>
    </p:spTree>
    <p:extLst>
      <p:ext uri="{BB962C8B-B14F-4D97-AF65-F5344CB8AC3E}">
        <p14:creationId xmlns:p14="http://schemas.microsoft.com/office/powerpoint/2010/main" val="211227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520A9-C156-48A9-9C6B-99112EA96607}"/>
              </a:ext>
            </a:extLst>
          </p:cNvPr>
          <p:cNvSpPr>
            <a:spLocks noGrp="1"/>
          </p:cNvSpPr>
          <p:nvPr>
            <p:ph type="title"/>
          </p:nvPr>
        </p:nvSpPr>
        <p:spPr>
          <a:xfrm>
            <a:off x="914400" y="274638"/>
            <a:ext cx="8229600" cy="1143000"/>
          </a:xfrm>
        </p:spPr>
        <p:txBody>
          <a:bodyPr>
            <a:normAutofit/>
          </a:bodyPr>
          <a:lstStyle/>
          <a:p>
            <a:r>
              <a:rPr lang="en-US" altLang="zh-CN" sz="3500" b="1" dirty="0"/>
              <a:t>Belt and Road Initiative</a:t>
            </a:r>
            <a:endParaRPr lang="zh-CN" altLang="en-US" sz="3500" dirty="0"/>
          </a:p>
        </p:txBody>
      </p:sp>
      <p:pic>
        <p:nvPicPr>
          <p:cNvPr id="5" name="Picture 1">
            <a:extLst>
              <a:ext uri="{FF2B5EF4-FFF2-40B4-BE49-F238E27FC236}">
                <a16:creationId xmlns:a16="http://schemas.microsoft.com/office/drawing/2014/main" id="{F88E905E-13FB-4436-87E7-2B2A158F2FBC}"/>
              </a:ext>
            </a:extLst>
          </p:cNvPr>
          <p:cNvPicPr/>
          <p:nvPr/>
        </p:nvPicPr>
        <p:blipFill>
          <a:blip r:embed="rId3"/>
          <a:stretch>
            <a:fillRect/>
          </a:stretch>
        </p:blipFill>
        <p:spPr>
          <a:xfrm>
            <a:off x="265472" y="1632155"/>
            <a:ext cx="5329084" cy="4326193"/>
          </a:xfrm>
          <a:prstGeom prst="rect">
            <a:avLst/>
          </a:prstGeom>
        </p:spPr>
      </p:pic>
      <p:sp>
        <p:nvSpPr>
          <p:cNvPr id="6" name="文本框 5">
            <a:extLst>
              <a:ext uri="{FF2B5EF4-FFF2-40B4-BE49-F238E27FC236}">
                <a16:creationId xmlns:a16="http://schemas.microsoft.com/office/drawing/2014/main" id="{66D3F1F6-0D64-4EE4-99C6-7E7293F6A558}"/>
              </a:ext>
            </a:extLst>
          </p:cNvPr>
          <p:cNvSpPr txBox="1"/>
          <p:nvPr/>
        </p:nvSpPr>
        <p:spPr>
          <a:xfrm>
            <a:off x="5456902" y="1590818"/>
            <a:ext cx="3687098" cy="4355038"/>
          </a:xfrm>
          <a:prstGeom prst="rect">
            <a:avLst/>
          </a:prstGeom>
          <a:noFill/>
        </p:spPr>
        <p:txBody>
          <a:bodyPr wrap="square" rtlCol="0">
            <a:spAutoFit/>
          </a:bodyPr>
          <a:lstStyle/>
          <a:p>
            <a:pPr marL="257175" indent="-257175">
              <a:buFont typeface="Arial" panose="020B0604020202020204" pitchFamily="34" charset="0"/>
              <a:buChar char="•"/>
            </a:pPr>
            <a:r>
              <a:rPr lang="en-US" altLang="zh-CN" sz="2000" dirty="0"/>
              <a:t>Promotes </a:t>
            </a:r>
            <a:r>
              <a:rPr lang="en-US" altLang="zh-CN" sz="2000" b="1" dirty="0">
                <a:solidFill>
                  <a:srgbClr val="0A987E"/>
                </a:solidFill>
              </a:rPr>
              <a:t>economic co-operation</a:t>
            </a:r>
            <a:r>
              <a:rPr lang="en-US" sz="2000" dirty="0"/>
              <a:t>, primarily through infrastructure investments, </a:t>
            </a:r>
            <a:r>
              <a:rPr lang="en-US" altLang="zh-CN" sz="2000" dirty="0"/>
              <a:t>among countries among the proposed Belt and Road routes. </a:t>
            </a:r>
          </a:p>
          <a:p>
            <a:pPr marL="257175" indent="-257175">
              <a:buFont typeface="Arial" panose="020B0604020202020204" pitchFamily="34" charset="0"/>
              <a:buChar char="•"/>
            </a:pPr>
            <a:r>
              <a:rPr lang="en-US" sz="2000" dirty="0"/>
              <a:t>Aims to reduce poverty, create jobs and promote green growth and sustainable development.</a:t>
            </a:r>
          </a:p>
          <a:p>
            <a:pPr marL="257175" indent="-257175">
              <a:buFont typeface="Arial" panose="020B0604020202020204" pitchFamily="34" charset="0"/>
              <a:buChar char="•"/>
            </a:pPr>
            <a:r>
              <a:rPr lang="en-US" altLang="zh-CN" sz="2000" dirty="0"/>
              <a:t>Consists of 2 main components: </a:t>
            </a:r>
          </a:p>
          <a:p>
            <a:pPr marL="569913" indent="-344488" defTabSz="628650">
              <a:buFont typeface="Wingdings" panose="05000000000000000000" pitchFamily="2" charset="2"/>
              <a:buChar char="ü"/>
            </a:pPr>
            <a:r>
              <a:rPr lang="en-US" altLang="zh-CN" sz="1900" dirty="0"/>
              <a:t>Silk Road Economic Belt</a:t>
            </a:r>
          </a:p>
          <a:p>
            <a:pPr marL="569913" indent="-344488" defTabSz="628650">
              <a:buFont typeface="Wingdings" panose="05000000000000000000" pitchFamily="2" charset="2"/>
              <a:buChar char="ü"/>
            </a:pPr>
            <a:r>
              <a:rPr lang="en-US" altLang="zh-CN" sz="1900" dirty="0"/>
              <a:t>21</a:t>
            </a:r>
            <a:r>
              <a:rPr lang="en-US" altLang="zh-CN" sz="1900" baseline="30000" dirty="0"/>
              <a:t>st</a:t>
            </a:r>
            <a:r>
              <a:rPr lang="en-US" altLang="zh-CN" sz="1900" dirty="0"/>
              <a:t> Century Maritime Silk Road. </a:t>
            </a:r>
          </a:p>
          <a:p>
            <a:endParaRPr lang="zh-CN" altLang="en-US" sz="2000" dirty="0"/>
          </a:p>
        </p:txBody>
      </p:sp>
      <p:pic>
        <p:nvPicPr>
          <p:cNvPr id="7" name="Picture 6">
            <a:extLst>
              <a:ext uri="{FF2B5EF4-FFF2-40B4-BE49-F238E27FC236}">
                <a16:creationId xmlns:a16="http://schemas.microsoft.com/office/drawing/2014/main" id="{BE18717A-8518-40F6-84A4-ACEF88BA3A4C}"/>
              </a:ext>
            </a:extLst>
          </p:cNvPr>
          <p:cNvPicPr>
            <a:picLocks noChangeAspect="1"/>
          </p:cNvPicPr>
          <p:nvPr/>
        </p:nvPicPr>
        <p:blipFill rotWithShape="1">
          <a:blip r:embed="rId4">
            <a:extLst>
              <a:ext uri="{28A0092B-C50C-407E-A947-70E740481C1C}">
                <a14:useLocalDpi xmlns:a14="http://schemas.microsoft.com/office/drawing/2010/main" val="0"/>
              </a:ext>
            </a:extLst>
          </a:blip>
          <a:srcRect b="52335"/>
          <a:stretch/>
        </p:blipFill>
        <p:spPr>
          <a:xfrm>
            <a:off x="7512983" y="182022"/>
            <a:ext cx="1513029" cy="693143"/>
          </a:xfrm>
          <a:prstGeom prst="rect">
            <a:avLst/>
          </a:prstGeom>
        </p:spPr>
      </p:pic>
      <p:sp>
        <p:nvSpPr>
          <p:cNvPr id="3" name="Oval 2">
            <a:extLst>
              <a:ext uri="{FF2B5EF4-FFF2-40B4-BE49-F238E27FC236}">
                <a16:creationId xmlns:a16="http://schemas.microsoft.com/office/drawing/2014/main" id="{CBA1984D-E8FA-41AE-BFF5-3BA87E98AE37}"/>
              </a:ext>
            </a:extLst>
          </p:cNvPr>
          <p:cNvSpPr/>
          <p:nvPr/>
        </p:nvSpPr>
        <p:spPr>
          <a:xfrm>
            <a:off x="1946787" y="3923072"/>
            <a:ext cx="2871019" cy="993058"/>
          </a:xfrm>
          <a:prstGeom prst="ellipse">
            <a:avLst/>
          </a:prstGeom>
          <a:noFill/>
          <a:ln w="28575">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2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8E5EF5-CA67-4E66-A6F3-F728D46AAB62}"/>
              </a:ext>
            </a:extLst>
          </p:cNvPr>
          <p:cNvSpPr>
            <a:spLocks noGrp="1"/>
          </p:cNvSpPr>
          <p:nvPr>
            <p:ph type="title"/>
          </p:nvPr>
        </p:nvSpPr>
        <p:spPr>
          <a:xfrm>
            <a:off x="2969342" y="403749"/>
            <a:ext cx="5208398" cy="1143000"/>
          </a:xfrm>
        </p:spPr>
        <p:txBody>
          <a:bodyPr>
            <a:noAutofit/>
          </a:bodyPr>
          <a:lstStyle/>
          <a:p>
            <a:pPr algn="l"/>
            <a:r>
              <a:rPr lang="en-US" altLang="zh-CN" sz="3500" b="1" dirty="0"/>
              <a:t>Green Investment: Opportunities </a:t>
            </a:r>
            <a:endParaRPr lang="zh-CN" altLang="en-US" sz="3500" b="1" dirty="0"/>
          </a:p>
        </p:txBody>
      </p:sp>
      <p:grpSp>
        <p:nvGrpSpPr>
          <p:cNvPr id="15" name="组合 14">
            <a:extLst>
              <a:ext uri="{FF2B5EF4-FFF2-40B4-BE49-F238E27FC236}">
                <a16:creationId xmlns:a16="http://schemas.microsoft.com/office/drawing/2014/main" id="{32855593-AECF-4DB0-805A-7B95E37AAB15}"/>
              </a:ext>
            </a:extLst>
          </p:cNvPr>
          <p:cNvGrpSpPr/>
          <p:nvPr/>
        </p:nvGrpSpPr>
        <p:grpSpPr>
          <a:xfrm>
            <a:off x="634960" y="1996050"/>
            <a:ext cx="2334382" cy="3219108"/>
            <a:chOff x="4659674" y="1282928"/>
            <a:chExt cx="2872651" cy="4292144"/>
          </a:xfrm>
        </p:grpSpPr>
        <p:grpSp>
          <p:nvGrpSpPr>
            <p:cNvPr id="8" name="组合 7">
              <a:extLst>
                <a:ext uri="{FF2B5EF4-FFF2-40B4-BE49-F238E27FC236}">
                  <a16:creationId xmlns:a16="http://schemas.microsoft.com/office/drawing/2014/main" id="{E57E5C6B-5837-47FC-857A-6775B3D63718}"/>
                </a:ext>
              </a:extLst>
            </p:cNvPr>
            <p:cNvGrpSpPr/>
            <p:nvPr/>
          </p:nvGrpSpPr>
          <p:grpSpPr>
            <a:xfrm>
              <a:off x="4668086" y="1282928"/>
              <a:ext cx="2864239" cy="1324800"/>
              <a:chOff x="3825680" y="29596"/>
              <a:chExt cx="2864239" cy="1324800"/>
            </a:xfrm>
          </p:grpSpPr>
          <p:sp>
            <p:nvSpPr>
              <p:cNvPr id="12" name="矩形 11">
                <a:extLst>
                  <a:ext uri="{FF2B5EF4-FFF2-40B4-BE49-F238E27FC236}">
                    <a16:creationId xmlns:a16="http://schemas.microsoft.com/office/drawing/2014/main" id="{50854D3F-7FEC-4B42-A06A-C49BC762ADA1}"/>
                  </a:ext>
                </a:extLst>
              </p:cNvPr>
              <p:cNvSpPr/>
              <p:nvPr/>
            </p:nvSpPr>
            <p:spPr>
              <a:xfrm>
                <a:off x="3825680" y="29596"/>
                <a:ext cx="2864239" cy="1324800"/>
              </a:xfrm>
              <a:prstGeom prst="rect">
                <a:avLst/>
              </a:prstGeom>
              <a:solidFill>
                <a:srgbClr val="0A987E"/>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文本框 12">
                <a:extLst>
                  <a:ext uri="{FF2B5EF4-FFF2-40B4-BE49-F238E27FC236}">
                    <a16:creationId xmlns:a16="http://schemas.microsoft.com/office/drawing/2014/main" id="{F373EF5D-B3D7-47F4-85EA-8677A9371EA8}"/>
                  </a:ext>
                </a:extLst>
              </p:cNvPr>
              <p:cNvSpPr txBox="1"/>
              <p:nvPr/>
            </p:nvSpPr>
            <p:spPr>
              <a:xfrm>
                <a:off x="3825680" y="29596"/>
                <a:ext cx="2864239" cy="1324800"/>
              </a:xfrm>
              <a:prstGeom prst="rect">
                <a:avLst/>
              </a:prstGeom>
              <a:solidFill>
                <a:schemeClr val="accent5">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76022" tIns="100584" rIns="176022" bIns="100584" numCol="1" spcCol="1270" anchor="ctr" anchorCtr="0">
                <a:noAutofit/>
              </a:bodyPr>
              <a:lstStyle/>
              <a:p>
                <a:pPr algn="ctr" defTabSz="1100138">
                  <a:lnSpc>
                    <a:spcPct val="90000"/>
                  </a:lnSpc>
                  <a:spcBef>
                    <a:spcPct val="0"/>
                  </a:spcBef>
                  <a:spcAft>
                    <a:spcPct val="35000"/>
                  </a:spcAft>
                </a:pPr>
                <a:r>
                  <a:rPr lang="en-US" altLang="zh-CN" sz="2600" dirty="0"/>
                  <a:t>China</a:t>
                </a:r>
                <a:endParaRPr lang="zh-CN" altLang="en-US" sz="2600" dirty="0"/>
              </a:p>
            </p:txBody>
          </p:sp>
        </p:grpSp>
        <p:grpSp>
          <p:nvGrpSpPr>
            <p:cNvPr id="9" name="组合 8">
              <a:extLst>
                <a:ext uri="{FF2B5EF4-FFF2-40B4-BE49-F238E27FC236}">
                  <a16:creationId xmlns:a16="http://schemas.microsoft.com/office/drawing/2014/main" id="{AF98A963-BE18-4F9C-8388-AB7F1A560033}"/>
                </a:ext>
              </a:extLst>
            </p:cNvPr>
            <p:cNvGrpSpPr/>
            <p:nvPr/>
          </p:nvGrpSpPr>
          <p:grpSpPr>
            <a:xfrm>
              <a:off x="4659674" y="2607728"/>
              <a:ext cx="2872651" cy="2967344"/>
              <a:chOff x="3821474" y="1354396"/>
              <a:chExt cx="2872651" cy="2967344"/>
            </a:xfrm>
          </p:grpSpPr>
          <p:sp>
            <p:nvSpPr>
              <p:cNvPr id="10" name="矩形 9">
                <a:extLst>
                  <a:ext uri="{FF2B5EF4-FFF2-40B4-BE49-F238E27FC236}">
                    <a16:creationId xmlns:a16="http://schemas.microsoft.com/office/drawing/2014/main" id="{908E1922-B07C-4E05-A55C-825C10105A34}"/>
                  </a:ext>
                </a:extLst>
              </p:cNvPr>
              <p:cNvSpPr/>
              <p:nvPr/>
            </p:nvSpPr>
            <p:spPr>
              <a:xfrm flipH="1">
                <a:off x="3821474" y="1354396"/>
                <a:ext cx="2872651" cy="2967344"/>
              </a:xfrm>
              <a:prstGeom prst="rect">
                <a:avLst/>
              </a:prstGeom>
              <a:noFill/>
              <a:ln w="12700">
                <a:solidFill>
                  <a:srgbClr val="0A987E">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文本框 10">
                <a:extLst>
                  <a:ext uri="{FF2B5EF4-FFF2-40B4-BE49-F238E27FC236}">
                    <a16:creationId xmlns:a16="http://schemas.microsoft.com/office/drawing/2014/main" id="{A1EBCCBF-01F9-4BA9-AA2E-55CB6672EC00}"/>
                  </a:ext>
                </a:extLst>
              </p:cNvPr>
              <p:cNvSpPr txBox="1"/>
              <p:nvPr/>
            </p:nvSpPr>
            <p:spPr>
              <a:xfrm>
                <a:off x="3829886" y="1354396"/>
                <a:ext cx="2864239" cy="2967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17" tIns="132017" rIns="176022" bIns="198025" numCol="1" spcCol="1270" anchor="t" anchorCtr="0">
                <a:noAutofit/>
              </a:bodyPr>
              <a:lstStyle/>
              <a:p>
                <a:pPr marL="225425" lvl="1" indent="-225425" defTabSz="1100138">
                  <a:lnSpc>
                    <a:spcPct val="90000"/>
                  </a:lnSpc>
                  <a:spcBef>
                    <a:spcPct val="0"/>
                  </a:spcBef>
                  <a:spcAft>
                    <a:spcPct val="15000"/>
                  </a:spcAft>
                  <a:buFont typeface="Arial" panose="020B0604020202020204" pitchFamily="34" charset="0"/>
                  <a:buChar char="•"/>
                </a:pPr>
                <a:r>
                  <a:rPr lang="en-US" altLang="zh-CN" sz="2300" dirty="0"/>
                  <a:t>Methods and best practices</a:t>
                </a:r>
                <a:endParaRPr lang="zh-CN" altLang="en-US" sz="2300" dirty="0"/>
              </a:p>
              <a:p>
                <a:pPr marL="225425" lvl="1" indent="-225425" defTabSz="1100138">
                  <a:lnSpc>
                    <a:spcPct val="90000"/>
                  </a:lnSpc>
                  <a:spcBef>
                    <a:spcPct val="0"/>
                  </a:spcBef>
                  <a:spcAft>
                    <a:spcPct val="15000"/>
                  </a:spcAft>
                  <a:buFont typeface="Arial" panose="020B0604020202020204" pitchFamily="34" charset="0"/>
                  <a:buChar char="•"/>
                </a:pPr>
                <a:r>
                  <a:rPr lang="en-US" altLang="zh-CN" sz="2300" dirty="0"/>
                  <a:t>Technology</a:t>
                </a:r>
                <a:endParaRPr lang="zh-CN" altLang="en-US" sz="2300" dirty="0"/>
              </a:p>
              <a:p>
                <a:pPr marL="225425" lvl="1" indent="-225425" defTabSz="1100138">
                  <a:lnSpc>
                    <a:spcPct val="90000"/>
                  </a:lnSpc>
                  <a:spcBef>
                    <a:spcPct val="0"/>
                  </a:spcBef>
                  <a:spcAft>
                    <a:spcPct val="15000"/>
                  </a:spcAft>
                  <a:buFont typeface="Arial" panose="020B0604020202020204" pitchFamily="34" charset="0"/>
                  <a:buChar char="•"/>
                </a:pPr>
                <a:r>
                  <a:rPr lang="en-US" altLang="zh-CN" sz="2300" dirty="0"/>
                  <a:t>Investment (AIIB, Silk Road Fund etc.)</a:t>
                </a:r>
                <a:endParaRPr lang="zh-CN" altLang="en-US" sz="2300" dirty="0"/>
              </a:p>
            </p:txBody>
          </p:sp>
        </p:grpSp>
      </p:grpSp>
      <p:sp>
        <p:nvSpPr>
          <p:cNvPr id="17" name="箭头: 右 16">
            <a:extLst>
              <a:ext uri="{FF2B5EF4-FFF2-40B4-BE49-F238E27FC236}">
                <a16:creationId xmlns:a16="http://schemas.microsoft.com/office/drawing/2014/main" id="{3864E655-A7CE-4C9D-82E8-674D9B97A830}"/>
              </a:ext>
            </a:extLst>
          </p:cNvPr>
          <p:cNvSpPr/>
          <p:nvPr/>
        </p:nvSpPr>
        <p:spPr>
          <a:xfrm>
            <a:off x="3125312" y="2825059"/>
            <a:ext cx="1164921" cy="939452"/>
          </a:xfrm>
          <a:prstGeom prst="rightArrow">
            <a:avLst/>
          </a:prstGeom>
          <a:gradFill flip="none" rotWithShape="1">
            <a:gsLst>
              <a:gs pos="0">
                <a:srgbClr val="0A987E">
                  <a:shade val="30000"/>
                  <a:satMod val="115000"/>
                </a:srgbClr>
              </a:gs>
              <a:gs pos="50000">
                <a:srgbClr val="0A987E">
                  <a:shade val="67500"/>
                  <a:satMod val="115000"/>
                </a:srgbClr>
              </a:gs>
              <a:gs pos="100000">
                <a:srgbClr val="0A987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21" name="组合 20">
            <a:extLst>
              <a:ext uri="{FF2B5EF4-FFF2-40B4-BE49-F238E27FC236}">
                <a16:creationId xmlns:a16="http://schemas.microsoft.com/office/drawing/2014/main" id="{EC6E1EF6-E73F-41C5-B626-4AA4EBF47D88}"/>
              </a:ext>
            </a:extLst>
          </p:cNvPr>
          <p:cNvGrpSpPr/>
          <p:nvPr/>
        </p:nvGrpSpPr>
        <p:grpSpPr>
          <a:xfrm>
            <a:off x="4435696" y="1937158"/>
            <a:ext cx="2428061" cy="3399517"/>
            <a:chOff x="4659674" y="1282928"/>
            <a:chExt cx="2930316" cy="4292144"/>
          </a:xfrm>
        </p:grpSpPr>
        <p:grpSp>
          <p:nvGrpSpPr>
            <p:cNvPr id="22" name="组合 21">
              <a:extLst>
                <a:ext uri="{FF2B5EF4-FFF2-40B4-BE49-F238E27FC236}">
                  <a16:creationId xmlns:a16="http://schemas.microsoft.com/office/drawing/2014/main" id="{6F67C9F8-A143-44A3-95C2-06FCB1221936}"/>
                </a:ext>
              </a:extLst>
            </p:cNvPr>
            <p:cNvGrpSpPr/>
            <p:nvPr/>
          </p:nvGrpSpPr>
          <p:grpSpPr>
            <a:xfrm>
              <a:off x="4668086" y="1282928"/>
              <a:ext cx="2864239" cy="1324800"/>
              <a:chOff x="3825680" y="29596"/>
              <a:chExt cx="2864239" cy="1324800"/>
            </a:xfrm>
          </p:grpSpPr>
          <p:sp>
            <p:nvSpPr>
              <p:cNvPr id="26" name="矩形 25">
                <a:extLst>
                  <a:ext uri="{FF2B5EF4-FFF2-40B4-BE49-F238E27FC236}">
                    <a16:creationId xmlns:a16="http://schemas.microsoft.com/office/drawing/2014/main" id="{EABA5E1E-3255-425E-8A87-5806EE4F94AE}"/>
                  </a:ext>
                </a:extLst>
              </p:cNvPr>
              <p:cNvSpPr/>
              <p:nvPr/>
            </p:nvSpPr>
            <p:spPr>
              <a:xfrm>
                <a:off x="3825680" y="29596"/>
                <a:ext cx="2864239" cy="1324800"/>
              </a:xfrm>
              <a:prstGeom prst="rect">
                <a:avLst/>
              </a:prstGeom>
              <a:solidFill>
                <a:srgbClr val="0A987E"/>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文本框 26">
                <a:extLst>
                  <a:ext uri="{FF2B5EF4-FFF2-40B4-BE49-F238E27FC236}">
                    <a16:creationId xmlns:a16="http://schemas.microsoft.com/office/drawing/2014/main" id="{C9705637-661F-491E-B28D-0C468BDB4BD0}"/>
                  </a:ext>
                </a:extLst>
              </p:cNvPr>
              <p:cNvSpPr txBox="1"/>
              <p:nvPr/>
            </p:nvSpPr>
            <p:spPr>
              <a:xfrm>
                <a:off x="3825680" y="29596"/>
                <a:ext cx="2864239" cy="1324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022" tIns="100584" rIns="176022" bIns="100584" numCol="1" spcCol="1270" anchor="ctr" anchorCtr="0">
                <a:noAutofit/>
              </a:bodyPr>
              <a:lstStyle/>
              <a:p>
                <a:pPr algn="ctr" defTabSz="1100138">
                  <a:lnSpc>
                    <a:spcPct val="90000"/>
                  </a:lnSpc>
                  <a:spcBef>
                    <a:spcPct val="0"/>
                  </a:spcBef>
                  <a:spcAft>
                    <a:spcPct val="35000"/>
                  </a:spcAft>
                </a:pPr>
                <a:r>
                  <a:rPr lang="en-US" altLang="zh-CN" sz="2500" dirty="0"/>
                  <a:t>GGGI </a:t>
                </a:r>
              </a:p>
              <a:p>
                <a:pPr algn="ctr" defTabSz="1100138">
                  <a:lnSpc>
                    <a:spcPct val="90000"/>
                  </a:lnSpc>
                  <a:spcBef>
                    <a:spcPct val="0"/>
                  </a:spcBef>
                  <a:spcAft>
                    <a:spcPct val="35000"/>
                  </a:spcAft>
                </a:pPr>
                <a:r>
                  <a:rPr lang="en-US" altLang="zh-CN" sz="2500" dirty="0"/>
                  <a:t>Member States</a:t>
                </a:r>
                <a:endParaRPr lang="zh-CN" altLang="en-US" sz="2500" dirty="0"/>
              </a:p>
            </p:txBody>
          </p:sp>
        </p:grpSp>
        <p:grpSp>
          <p:nvGrpSpPr>
            <p:cNvPr id="23" name="组合 22">
              <a:extLst>
                <a:ext uri="{FF2B5EF4-FFF2-40B4-BE49-F238E27FC236}">
                  <a16:creationId xmlns:a16="http://schemas.microsoft.com/office/drawing/2014/main" id="{46378665-E8FD-4B92-8136-99CECE8F3431}"/>
                </a:ext>
              </a:extLst>
            </p:cNvPr>
            <p:cNvGrpSpPr/>
            <p:nvPr/>
          </p:nvGrpSpPr>
          <p:grpSpPr>
            <a:xfrm>
              <a:off x="4659674" y="2607728"/>
              <a:ext cx="2930316" cy="2967344"/>
              <a:chOff x="3821474" y="1354396"/>
              <a:chExt cx="2930316" cy="2967344"/>
            </a:xfrm>
          </p:grpSpPr>
          <p:sp>
            <p:nvSpPr>
              <p:cNvPr id="24" name="矩形 23">
                <a:extLst>
                  <a:ext uri="{FF2B5EF4-FFF2-40B4-BE49-F238E27FC236}">
                    <a16:creationId xmlns:a16="http://schemas.microsoft.com/office/drawing/2014/main" id="{384330FB-B703-4386-B30A-712A45C8383D}"/>
                  </a:ext>
                </a:extLst>
              </p:cNvPr>
              <p:cNvSpPr/>
              <p:nvPr/>
            </p:nvSpPr>
            <p:spPr>
              <a:xfrm flipH="1">
                <a:off x="3821474" y="1354396"/>
                <a:ext cx="2872651" cy="2967344"/>
              </a:xfrm>
              <a:prstGeom prst="rect">
                <a:avLst/>
              </a:prstGeom>
              <a:noFill/>
              <a:ln w="12700">
                <a:solidFill>
                  <a:srgbClr val="0A987E">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文本框 24">
                <a:extLst>
                  <a:ext uri="{FF2B5EF4-FFF2-40B4-BE49-F238E27FC236}">
                    <a16:creationId xmlns:a16="http://schemas.microsoft.com/office/drawing/2014/main" id="{42982591-6B6D-4014-AD75-7419D013291E}"/>
                  </a:ext>
                </a:extLst>
              </p:cNvPr>
              <p:cNvSpPr txBox="1"/>
              <p:nvPr/>
            </p:nvSpPr>
            <p:spPr>
              <a:xfrm>
                <a:off x="3887551" y="1354396"/>
                <a:ext cx="2864239" cy="2967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17" tIns="132017" rIns="176022" bIns="198025" numCol="1" spcCol="1270" anchor="t" anchorCtr="0">
                <a:noAutofit/>
              </a:bodyPr>
              <a:lstStyle/>
              <a:p>
                <a:pPr marL="225425" lvl="1" indent="-225425" defTabSz="1100138">
                  <a:lnSpc>
                    <a:spcPct val="90000"/>
                  </a:lnSpc>
                  <a:spcBef>
                    <a:spcPct val="0"/>
                  </a:spcBef>
                  <a:spcAft>
                    <a:spcPct val="15000"/>
                  </a:spcAft>
                  <a:buFont typeface="Arial" panose="020B0604020202020204" pitchFamily="34" charset="0"/>
                  <a:buChar char="•"/>
                </a:pPr>
                <a:r>
                  <a:rPr lang="en-US" altLang="zh-CN" sz="2300" dirty="0"/>
                  <a:t>Enhance green growth policies</a:t>
                </a:r>
              </a:p>
              <a:p>
                <a:pPr marL="225425" lvl="1" indent="-225425" defTabSz="1100138">
                  <a:lnSpc>
                    <a:spcPct val="90000"/>
                  </a:lnSpc>
                  <a:spcBef>
                    <a:spcPct val="0"/>
                  </a:spcBef>
                  <a:spcAft>
                    <a:spcPct val="15000"/>
                  </a:spcAft>
                  <a:buFont typeface="Arial" panose="020B0604020202020204" pitchFamily="34" charset="0"/>
                  <a:buChar char="•"/>
                </a:pPr>
                <a:r>
                  <a:rPr lang="en-US" altLang="zh-CN" sz="2300" dirty="0"/>
                  <a:t>Deploy green and climate-friendly projects </a:t>
                </a:r>
              </a:p>
              <a:p>
                <a:pPr marL="0" lvl="1" defTabSz="1100138">
                  <a:lnSpc>
                    <a:spcPct val="90000"/>
                  </a:lnSpc>
                  <a:spcBef>
                    <a:spcPct val="0"/>
                  </a:spcBef>
                  <a:spcAft>
                    <a:spcPct val="15000"/>
                  </a:spcAft>
                </a:pPr>
                <a:endParaRPr lang="zh-CN" altLang="en-US" sz="2100" dirty="0"/>
              </a:p>
            </p:txBody>
          </p:sp>
        </p:grpSp>
      </p:grpSp>
      <p:graphicFrame>
        <p:nvGraphicFramePr>
          <p:cNvPr id="28" name="内容占位符 2">
            <a:extLst>
              <a:ext uri="{FF2B5EF4-FFF2-40B4-BE49-F238E27FC236}">
                <a16:creationId xmlns:a16="http://schemas.microsoft.com/office/drawing/2014/main" id="{CA64A8F9-58F6-47C2-B984-15AABFC65125}"/>
              </a:ext>
            </a:extLst>
          </p:cNvPr>
          <p:cNvGraphicFramePr>
            <a:graphicFrameLocks/>
          </p:cNvGraphicFramePr>
          <p:nvPr>
            <p:extLst>
              <p:ext uri="{D42A27DB-BD31-4B8C-83A1-F6EECF244321}">
                <p14:modId xmlns:p14="http://schemas.microsoft.com/office/powerpoint/2010/main" val="3681091001"/>
              </p:ext>
            </p:extLst>
          </p:nvPr>
        </p:nvGraphicFramePr>
        <p:xfrm>
          <a:off x="7252366" y="2098007"/>
          <a:ext cx="1561174" cy="3431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40390B3F-A87B-453F-86BE-8A9DC0291DB1}"/>
              </a:ext>
            </a:extLst>
          </p:cNvPr>
          <p:cNvPicPr>
            <a:picLocks noChangeAspect="1"/>
          </p:cNvPicPr>
          <p:nvPr/>
        </p:nvPicPr>
        <p:blipFill rotWithShape="1">
          <a:blip r:embed="rId8">
            <a:extLst>
              <a:ext uri="{28A0092B-C50C-407E-A947-70E740481C1C}">
                <a14:useLocalDpi xmlns:a14="http://schemas.microsoft.com/office/drawing/2010/main" val="0"/>
              </a:ext>
            </a:extLst>
          </a:blip>
          <a:srcRect b="52335"/>
          <a:stretch/>
        </p:blipFill>
        <p:spPr>
          <a:xfrm>
            <a:off x="7512983" y="182022"/>
            <a:ext cx="1513029" cy="693143"/>
          </a:xfrm>
          <a:prstGeom prst="rect">
            <a:avLst/>
          </a:prstGeom>
        </p:spPr>
      </p:pic>
      <p:cxnSp>
        <p:nvCxnSpPr>
          <p:cNvPr id="4" name="Straight Connector 3">
            <a:extLst>
              <a:ext uri="{FF2B5EF4-FFF2-40B4-BE49-F238E27FC236}">
                <a16:creationId xmlns:a16="http://schemas.microsoft.com/office/drawing/2014/main" id="{D3534A19-D27C-4E0D-B5D6-E162FE9E5218}"/>
              </a:ext>
            </a:extLst>
          </p:cNvPr>
          <p:cNvCxnSpPr>
            <a:cxnSpLocks/>
          </p:cNvCxnSpPr>
          <p:nvPr/>
        </p:nvCxnSpPr>
        <p:spPr>
          <a:xfrm flipV="1">
            <a:off x="6815976" y="2094272"/>
            <a:ext cx="494247" cy="373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60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EE971CF7-3EEB-44CC-BF11-F81745696652}"/>
              </a:ext>
            </a:extLst>
          </p:cNvPr>
          <p:cNvSpPr>
            <a:spLocks noGrp="1"/>
          </p:cNvSpPr>
          <p:nvPr>
            <p:ph idx="1"/>
          </p:nvPr>
        </p:nvSpPr>
        <p:spPr>
          <a:xfrm>
            <a:off x="310464" y="1797262"/>
            <a:ext cx="8548401" cy="2955293"/>
          </a:xfrm>
        </p:spPr>
        <p:txBody>
          <a:bodyPr>
            <a:noAutofit/>
          </a:bodyPr>
          <a:lstStyle/>
          <a:p>
            <a:r>
              <a:rPr lang="en-US" altLang="zh-CN" sz="2800" b="1" dirty="0"/>
              <a:t>Gap between BRI </a:t>
            </a:r>
            <a:r>
              <a:rPr lang="en-US" altLang="zh-CN" sz="2800" dirty="0"/>
              <a:t>country</a:t>
            </a:r>
            <a:r>
              <a:rPr lang="en-US" altLang="zh-CN" sz="2800" b="1" dirty="0"/>
              <a:t> demand and China supply (finance scale)</a:t>
            </a:r>
            <a:r>
              <a:rPr lang="en-US" altLang="zh-CN" sz="2800" dirty="0"/>
              <a:t>:  Projects China seeks to finance is much larger than projects we are finding in developing world.</a:t>
            </a:r>
          </a:p>
          <a:p>
            <a:r>
              <a:rPr lang="en-US" altLang="zh-CN" sz="2800" b="1" dirty="0"/>
              <a:t>Many stakeholders </a:t>
            </a:r>
            <a:r>
              <a:rPr lang="en-US" altLang="zh-CN" sz="2800" dirty="0"/>
              <a:t>to coordinate within on project</a:t>
            </a:r>
          </a:p>
          <a:p>
            <a:r>
              <a:rPr lang="en-US" altLang="zh-CN" sz="2800" dirty="0"/>
              <a:t>Need to cooperate with </a:t>
            </a:r>
            <a:r>
              <a:rPr lang="en-US" altLang="zh-CN" sz="2800" b="1" dirty="0"/>
              <a:t>multiple investors </a:t>
            </a:r>
            <a:r>
              <a:rPr lang="en-US" altLang="zh-CN" sz="2800" dirty="0"/>
              <a:t>and comply with </a:t>
            </a:r>
            <a:r>
              <a:rPr lang="en-US" altLang="zh-CN" sz="2800" b="1" dirty="0"/>
              <a:t>requirements</a:t>
            </a:r>
            <a:r>
              <a:rPr lang="en-US" altLang="zh-CN" sz="2800" dirty="0"/>
              <a:t> (e.g. safeguards)</a:t>
            </a:r>
          </a:p>
          <a:p>
            <a:r>
              <a:rPr lang="en-US" altLang="zh-CN" sz="2800" dirty="0"/>
              <a:t>Language barriers and high price with middleman</a:t>
            </a:r>
          </a:p>
          <a:p>
            <a:endParaRPr lang="en-US" altLang="zh-CN" sz="2800" dirty="0"/>
          </a:p>
          <a:p>
            <a:endParaRPr lang="en-US" altLang="zh-CN" sz="2800" dirty="0"/>
          </a:p>
          <a:p>
            <a:endParaRPr lang="en-US" altLang="zh-CN" sz="2800" dirty="0"/>
          </a:p>
          <a:p>
            <a:endParaRPr lang="en-US" altLang="zh-CN" sz="2800" dirty="0"/>
          </a:p>
          <a:p>
            <a:r>
              <a:rPr lang="en-US" altLang="zh-CN" sz="2800" dirty="0"/>
              <a:t> </a:t>
            </a:r>
            <a:endParaRPr lang="zh-CN" altLang="en-US" sz="2800" dirty="0"/>
          </a:p>
        </p:txBody>
      </p:sp>
      <p:sp>
        <p:nvSpPr>
          <p:cNvPr id="6" name="标题 1">
            <a:extLst>
              <a:ext uri="{FF2B5EF4-FFF2-40B4-BE49-F238E27FC236}">
                <a16:creationId xmlns:a16="http://schemas.microsoft.com/office/drawing/2014/main" id="{72221D3F-8810-43C1-90A6-736DB74896CD}"/>
              </a:ext>
            </a:extLst>
          </p:cNvPr>
          <p:cNvSpPr txBox="1">
            <a:spLocks/>
          </p:cNvSpPr>
          <p:nvPr/>
        </p:nvSpPr>
        <p:spPr>
          <a:xfrm>
            <a:off x="3018505" y="351691"/>
            <a:ext cx="383457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zh-CN" sz="3500" b="1" dirty="0"/>
              <a:t>Green Investment:</a:t>
            </a:r>
          </a:p>
          <a:p>
            <a:pPr algn="l"/>
            <a:r>
              <a:rPr lang="en-US" altLang="zh-CN" sz="3500" b="1" dirty="0"/>
              <a:t>Challenges </a:t>
            </a:r>
            <a:endParaRPr lang="zh-CN" altLang="en-US" sz="3500" b="1" dirty="0"/>
          </a:p>
        </p:txBody>
      </p:sp>
      <p:pic>
        <p:nvPicPr>
          <p:cNvPr id="9" name="Picture 8">
            <a:extLst>
              <a:ext uri="{FF2B5EF4-FFF2-40B4-BE49-F238E27FC236}">
                <a16:creationId xmlns:a16="http://schemas.microsoft.com/office/drawing/2014/main" id="{A51560A4-265E-4773-A29F-175CE075F137}"/>
              </a:ext>
            </a:extLst>
          </p:cNvPr>
          <p:cNvPicPr>
            <a:picLocks noChangeAspect="1"/>
          </p:cNvPicPr>
          <p:nvPr/>
        </p:nvPicPr>
        <p:blipFill rotWithShape="1">
          <a:blip r:embed="rId2">
            <a:extLst>
              <a:ext uri="{28A0092B-C50C-407E-A947-70E740481C1C}">
                <a14:useLocalDpi xmlns:a14="http://schemas.microsoft.com/office/drawing/2010/main" val="0"/>
              </a:ext>
            </a:extLst>
          </a:blip>
          <a:srcRect b="52335"/>
          <a:stretch/>
        </p:blipFill>
        <p:spPr>
          <a:xfrm>
            <a:off x="7512983" y="182022"/>
            <a:ext cx="1513029" cy="693143"/>
          </a:xfrm>
          <a:prstGeom prst="rect">
            <a:avLst/>
          </a:prstGeom>
        </p:spPr>
      </p:pic>
    </p:spTree>
    <p:extLst>
      <p:ext uri="{BB962C8B-B14F-4D97-AF65-F5344CB8AC3E}">
        <p14:creationId xmlns:p14="http://schemas.microsoft.com/office/powerpoint/2010/main" val="163454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885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716</Words>
  <Application>Microsoft Office PowerPoint</Application>
  <PresentationFormat>On-screen Show (4:3)</PresentationFormat>
  <Paragraphs>105</Paragraphs>
  <Slides>8</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等线</vt:lpstr>
      <vt:lpstr>Gill Sans</vt:lpstr>
      <vt:lpstr>Lato</vt:lpstr>
      <vt:lpstr>ＭＳ Ｐゴシック</vt:lpstr>
      <vt:lpstr>宋体</vt:lpstr>
      <vt:lpstr>ヒラギノ角ゴ ProN W3</vt:lpstr>
      <vt:lpstr>한컴 윤고딕 230</vt:lpstr>
      <vt:lpstr>Arial</vt:lpstr>
      <vt:lpstr>Calibri</vt:lpstr>
      <vt:lpstr>Calibri Light</vt:lpstr>
      <vt:lpstr>Helvetica</vt:lpstr>
      <vt:lpstr>Wingdings</vt:lpstr>
      <vt:lpstr>Office Theme</vt:lpstr>
      <vt:lpstr>GGGI and the BRI:  Challenges &amp; Opportunities </vt:lpstr>
      <vt:lpstr>Global Green Growth Institute (GGGI) Mission &amp; Vision</vt:lpstr>
      <vt:lpstr>PowerPoint Presentation</vt:lpstr>
      <vt:lpstr>PowerPoint Presentation</vt:lpstr>
      <vt:lpstr>Belt and Road Initiative</vt:lpstr>
      <vt:lpstr>Green Investment: Opportunities </vt:lpstr>
      <vt:lpstr>PowerPoint Presentation</vt:lpstr>
      <vt:lpstr>PowerPoint Presentation</vt:lpstr>
    </vt:vector>
  </TitlesOfParts>
  <Company>empire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Coman</dc:creator>
  <cp:lastModifiedBy>Inhee Chung</cp:lastModifiedBy>
  <cp:revision>19</cp:revision>
  <dcterms:created xsi:type="dcterms:W3CDTF">2018-09-03T16:10:28Z</dcterms:created>
  <dcterms:modified xsi:type="dcterms:W3CDTF">2018-10-03T23:48:27Z</dcterms:modified>
</cp:coreProperties>
</file>