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  <p:sldMasterId id="2147483795" r:id="rId2"/>
    <p:sldMasterId id="2147483674" r:id="rId3"/>
    <p:sldMasterId id="2147483780" r:id="rId4"/>
    <p:sldMasterId id="2147483769" r:id="rId5"/>
    <p:sldMasterId id="2147483843" r:id="rId6"/>
  </p:sldMasterIdLst>
  <p:notesMasterIdLst>
    <p:notesMasterId r:id="rId29"/>
  </p:notesMasterIdLst>
  <p:sldIdLst>
    <p:sldId id="277" r:id="rId7"/>
    <p:sldId id="320" r:id="rId8"/>
    <p:sldId id="278" r:id="rId9"/>
    <p:sldId id="282" r:id="rId10"/>
    <p:sldId id="279" r:id="rId11"/>
    <p:sldId id="281" r:id="rId12"/>
    <p:sldId id="311" r:id="rId13"/>
    <p:sldId id="319" r:id="rId14"/>
    <p:sldId id="321" r:id="rId15"/>
    <p:sldId id="323" r:id="rId16"/>
    <p:sldId id="322" r:id="rId17"/>
    <p:sldId id="330" r:id="rId18"/>
    <p:sldId id="324" r:id="rId19"/>
    <p:sldId id="325" r:id="rId20"/>
    <p:sldId id="326" r:id="rId21"/>
    <p:sldId id="327" r:id="rId22"/>
    <p:sldId id="328" r:id="rId23"/>
    <p:sldId id="331" r:id="rId24"/>
    <p:sldId id="332" r:id="rId25"/>
    <p:sldId id="333" r:id="rId26"/>
    <p:sldId id="329" r:id="rId27"/>
    <p:sldId id="303" r:id="rId28"/>
  </p:sldIdLst>
  <p:sldSz cx="9283700" cy="5842000"/>
  <p:notesSz cx="9283700" cy="584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43E"/>
    <a:srgbClr val="1295D0"/>
    <a:srgbClr val="607D93"/>
    <a:srgbClr val="7AC042"/>
    <a:srgbClr val="84BD39"/>
    <a:srgbClr val="24676F"/>
    <a:srgbClr val="5F7D92"/>
    <a:srgbClr val="6F99B6"/>
    <a:srgbClr val="6C7E93"/>
    <a:srgbClr val="1E5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2710" autoAdjust="0"/>
  </p:normalViewPr>
  <p:slideViewPr>
    <p:cSldViewPr>
      <p:cViewPr varScale="1">
        <p:scale>
          <a:sx n="127" d="100"/>
          <a:sy n="127" d="100"/>
        </p:scale>
        <p:origin x="-1098" y="-96"/>
      </p:cViewPr>
      <p:guideLst>
        <p:guide orient="horz" pos="144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292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292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A0FB-47FF-9F42-B061-03AC1D6452C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438150"/>
            <a:ext cx="3482975" cy="219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2774950"/>
            <a:ext cx="7426325" cy="2628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548313"/>
            <a:ext cx="4022725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388" y="5548313"/>
            <a:ext cx="4022725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95A30-AF89-3D44-A446-E19E278F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95A30-AF89-3D44-A446-E19E278FB8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4.wdp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4.wdp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4B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4B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tx2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accent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27250" y="3454400"/>
            <a:ext cx="51816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" name="Picture 69" descr="cogs-0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1734090"/>
            <a:ext cx="244629" cy="2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" descr="cogs-06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142929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0" descr="cogs-05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250" y="1920395"/>
            <a:ext cx="434895" cy="2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 userDrawn="1"/>
        </p:nvCxnSpPr>
        <p:spPr>
          <a:xfrm>
            <a:off x="2127250" y="2191290"/>
            <a:ext cx="51816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837336" y="2387600"/>
            <a:ext cx="7690714" cy="15894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222250" y="5403833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www.ncpc.co.za</a:t>
            </a:r>
          </a:p>
        </p:txBody>
      </p:sp>
      <p:pic>
        <p:nvPicPr>
          <p:cNvPr id="60" name="Picture 68" descr="cogs-0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94" y="1930495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1" descr="cogs-01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1"/>
          <a:stretch/>
        </p:blipFill>
        <p:spPr bwMode="auto">
          <a:xfrm>
            <a:off x="5655250" y="1320800"/>
            <a:ext cx="1044000" cy="8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3" descr="cogs-05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36" y="175180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8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44" y="389000"/>
            <a:ext cx="3300306" cy="5580000"/>
          </a:xfrm>
          <a:prstGeom prst="rect">
            <a:avLst/>
          </a:prstGeom>
        </p:spPr>
      </p:pic>
      <p:sp>
        <p:nvSpPr>
          <p:cNvPr id="38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chemeClr val="accent1"/>
          </a:solidFill>
          <a:ln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89C43E"/>
          </a:solidFill>
          <a:ln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33" name="Oval 32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89C4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71" descr="cogs-01.pn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14. GREEN COG 1-05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  <p:pic>
          <p:nvPicPr>
            <p:cNvPr id="36" name="Picture 72" descr="cogs-06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0" descr="cogs-05.png"/>
            <p:cNvPicPr>
              <a:picLocks noChangeAspect="1"/>
            </p:cNvPicPr>
            <p:nvPr userDrawn="1"/>
          </p:nvPicPr>
          <p:blipFill rotWithShape="1">
            <a:blip r:embed="rId8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89C43E"/>
          </a:solidFill>
        </p:grpSpPr>
        <p:sp>
          <p:nvSpPr>
            <p:cNvPr id="46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358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3"/>
          <p:cNvSpPr/>
          <p:nvPr userDrawn="1"/>
        </p:nvSpPr>
        <p:spPr>
          <a:xfrm>
            <a:off x="6013450" y="431800"/>
            <a:ext cx="3270250" cy="561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chemeClr val="accent1"/>
          </a:solidFill>
          <a:ln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89C43E"/>
          </a:solidFill>
          <a:ln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33" name="Oval 32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89C4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71" descr="cogs-01.pn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14. GREEN COG 1-05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  <p:pic>
          <p:nvPicPr>
            <p:cNvPr id="36" name="Picture 72" descr="cogs-06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0" descr="cogs-05.png"/>
            <p:cNvPicPr>
              <a:picLocks noChangeAspect="1"/>
            </p:cNvPicPr>
            <p:nvPr userDrawn="1"/>
          </p:nvPicPr>
          <p:blipFill rotWithShape="1">
            <a:blip r:embed="rId8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89C43E"/>
          </a:solidFill>
        </p:grpSpPr>
        <p:sp>
          <p:nvSpPr>
            <p:cNvPr id="46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069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89C43E"/>
          </a:solidFill>
          <a:ln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1295D0"/>
          </a:solidFill>
          <a:ln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chemeClr val="accent1"/>
          </a:solidFill>
          <a:ln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33" name="Oval 32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89C4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71" descr="cogs-01.png"/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14. GREEN COG 1-05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  <p:pic>
          <p:nvPicPr>
            <p:cNvPr id="36" name="Picture 72" descr="cogs-06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0" descr="cogs-05.png"/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89C43E"/>
          </a:solidFill>
        </p:grpSpPr>
        <p:sp>
          <p:nvSpPr>
            <p:cNvPr id="46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464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0841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18"/>
          <p:cNvSpPr/>
          <p:nvPr userDrawn="1"/>
        </p:nvSpPr>
        <p:spPr>
          <a:xfrm>
            <a:off x="31940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39"/>
          <p:cNvSpPr>
            <a:spLocks noGrp="1"/>
          </p:cNvSpPr>
          <p:nvPr>
            <p:ph sz="quarter" idx="10"/>
          </p:nvPr>
        </p:nvSpPr>
        <p:spPr>
          <a:xfrm>
            <a:off x="3575050" y="1016000"/>
            <a:ext cx="53340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228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tx2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accent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27250" y="3454400"/>
            <a:ext cx="5181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" name="Picture 69" descr="cogs-0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1734090"/>
            <a:ext cx="244629" cy="2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" descr="cogs-06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142929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0" descr="cogs-05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250" y="1920395"/>
            <a:ext cx="434895" cy="2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 userDrawn="1"/>
        </p:nvCxnSpPr>
        <p:spPr>
          <a:xfrm>
            <a:off x="2127250" y="2191290"/>
            <a:ext cx="5181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837336" y="2387600"/>
            <a:ext cx="7690714" cy="15894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222250" y="5403833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www.ncpc.co.za</a:t>
            </a:r>
          </a:p>
        </p:txBody>
      </p:sp>
      <p:pic>
        <p:nvPicPr>
          <p:cNvPr id="60" name="Picture 68" descr="cogs-0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94" y="1930495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1" descr="cogs-01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1"/>
          <a:stretch/>
        </p:blipFill>
        <p:spPr bwMode="auto">
          <a:xfrm>
            <a:off x="5655250" y="1320800"/>
            <a:ext cx="1044000" cy="8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3" descr="cogs-05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36" y="175180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43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accent2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accent2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222250" y="5403833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www.ncpc.co.za</a:t>
            </a:r>
          </a:p>
        </p:txBody>
      </p:sp>
    </p:spTree>
    <p:extLst>
      <p:ext uri="{BB962C8B-B14F-4D97-AF65-F5344CB8AC3E}">
        <p14:creationId xmlns:p14="http://schemas.microsoft.com/office/powerpoint/2010/main" val="147520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bg1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bg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71" descr="cogs-01.png"/>
          <p:cNvPicPr>
            <a:picLocks noChangeAspect="1"/>
          </p:cNvPicPr>
          <p:nvPr userDrawn="1"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0050" y="1320800"/>
            <a:ext cx="1066800" cy="87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2127250" y="3454400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1" name="Picture 30" descr="14. GREEN COG 1-05.png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50" y="1810290"/>
            <a:ext cx="493776" cy="493776"/>
          </a:xfrm>
          <a:prstGeom prst="rect">
            <a:avLst/>
          </a:prstGeom>
        </p:spPr>
      </p:pic>
      <p:pic>
        <p:nvPicPr>
          <p:cNvPr id="32" name="Picture 69" descr="cogs-04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1734090"/>
            <a:ext cx="244629" cy="2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2" descr="cogs-06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142929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0" descr="cogs-05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250" y="1920395"/>
            <a:ext cx="434895" cy="2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/>
          <p:cNvCxnSpPr/>
          <p:nvPr userDrawn="1"/>
        </p:nvCxnSpPr>
        <p:spPr>
          <a:xfrm>
            <a:off x="2127250" y="2191290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837336" y="2387600"/>
            <a:ext cx="7690714" cy="15894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6065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bg1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bg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3894919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7"/>
          <p:cNvSpPr>
            <a:spLocks noGrp="1"/>
          </p:cNvSpPr>
          <p:nvPr>
            <p:ph type="sldNum" sz="quarter" idx="4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1295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71" descr="cogs-01.png"/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14. GREEN COG 1-05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  <p:pic>
          <p:nvPicPr>
            <p:cNvPr id="24" name="Picture 72" descr="cogs-06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0" descr="cogs-05.png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29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8610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235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4B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4B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tx2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accent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3133418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8610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9099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89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947" y="226000"/>
            <a:ext cx="3223753" cy="5616000"/>
          </a:xfrm>
          <a:prstGeom prst="rect">
            <a:avLst/>
          </a:prstGeom>
        </p:spPr>
      </p:pic>
      <p:sp>
        <p:nvSpPr>
          <p:cNvPr id="9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1295D0"/>
          </a:solidFill>
        </p:grpSpPr>
        <p:sp>
          <p:nvSpPr>
            <p:cNvPr id="16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129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1295D0"/>
          </a:solidFill>
          <a:ln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129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41" name="Oval 40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1295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1" descr="cogs-01.pn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2" descr="cogs-06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70" descr="cogs-05.png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 descr="14. GREEN COG 1-05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</p:grpSp>
      <p:sp>
        <p:nvSpPr>
          <p:cNvPr id="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451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3"/>
          <p:cNvSpPr/>
          <p:nvPr userDrawn="1"/>
        </p:nvSpPr>
        <p:spPr>
          <a:xfrm>
            <a:off x="6013450" y="228600"/>
            <a:ext cx="3270250" cy="561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1295D0"/>
          </a:solidFill>
        </p:grpSpPr>
        <p:sp>
          <p:nvSpPr>
            <p:cNvPr id="16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129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1295D0"/>
          </a:solidFill>
          <a:ln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129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41" name="Oval 40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1295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1" descr="cogs-01.pn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2" descr="cogs-06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70" descr="cogs-05.png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 descr="14. GREEN COG 1-05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</p:grpSp>
      <p:sp>
        <p:nvSpPr>
          <p:cNvPr id="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676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3892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18"/>
          <p:cNvSpPr/>
          <p:nvPr userDrawn="1"/>
        </p:nvSpPr>
        <p:spPr>
          <a:xfrm>
            <a:off x="31940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39"/>
          <p:cNvSpPr>
            <a:spLocks noGrp="1"/>
          </p:cNvSpPr>
          <p:nvPr>
            <p:ph sz="quarter" idx="10"/>
          </p:nvPr>
        </p:nvSpPr>
        <p:spPr>
          <a:xfrm>
            <a:off x="3575050" y="1016000"/>
            <a:ext cx="53340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9858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607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607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bg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tx2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accent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27250" y="3454400"/>
            <a:ext cx="5181600" cy="0"/>
          </a:xfrm>
          <a:prstGeom prst="line">
            <a:avLst/>
          </a:prstGeom>
          <a:ln>
            <a:solidFill>
              <a:srgbClr val="607D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" name="Picture 69" descr="cogs-0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1734090"/>
            <a:ext cx="244629" cy="2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" descr="cogs-06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142929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0" descr="cogs-05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250" y="1920395"/>
            <a:ext cx="434895" cy="2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 userDrawn="1"/>
        </p:nvCxnSpPr>
        <p:spPr>
          <a:xfrm>
            <a:off x="2127250" y="2191290"/>
            <a:ext cx="5181600" cy="0"/>
          </a:xfrm>
          <a:prstGeom prst="line">
            <a:avLst/>
          </a:prstGeom>
          <a:ln>
            <a:solidFill>
              <a:srgbClr val="607D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837336" y="2387600"/>
            <a:ext cx="7690714" cy="15894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222250" y="5403833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www.ncpc.co.za</a:t>
            </a:r>
          </a:p>
        </p:txBody>
      </p:sp>
      <p:pic>
        <p:nvPicPr>
          <p:cNvPr id="60" name="Picture 68" descr="cogs-0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94" y="1930495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1" descr="cogs-01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1"/>
          <a:stretch/>
        </p:blipFill>
        <p:spPr bwMode="auto">
          <a:xfrm>
            <a:off x="5655250" y="1320800"/>
            <a:ext cx="1044000" cy="8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3" descr="cogs-05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36" y="175180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03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607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607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bg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rgbClr val="607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tx2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rgbClr val="607D93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rgbClr val="607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222250" y="5403833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www.ncpc.co.za</a:t>
            </a:r>
          </a:p>
        </p:txBody>
      </p:sp>
    </p:spTree>
    <p:extLst>
      <p:ext uri="{BB962C8B-B14F-4D97-AF65-F5344CB8AC3E}">
        <p14:creationId xmlns:p14="http://schemas.microsoft.com/office/powerpoint/2010/main" val="2574690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rgbClr val="607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bg1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bg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71" descr="cogs-01.png"/>
          <p:cNvPicPr>
            <a:picLocks noChangeAspect="1"/>
          </p:cNvPicPr>
          <p:nvPr userDrawn="1"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0050" y="1320800"/>
            <a:ext cx="1066800" cy="87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2127250" y="3454400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1" name="Picture 30" descr="14. GREEN COG 1-05.png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50" y="1810290"/>
            <a:ext cx="493776" cy="493776"/>
          </a:xfrm>
          <a:prstGeom prst="rect">
            <a:avLst/>
          </a:prstGeom>
        </p:spPr>
      </p:pic>
      <p:pic>
        <p:nvPicPr>
          <p:cNvPr id="32" name="Picture 69" descr="cogs-04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1734090"/>
            <a:ext cx="244629" cy="2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2" descr="cogs-06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142929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0" descr="cogs-05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250" y="1920395"/>
            <a:ext cx="434895" cy="2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/>
          <p:cNvCxnSpPr/>
          <p:nvPr userDrawn="1"/>
        </p:nvCxnSpPr>
        <p:spPr>
          <a:xfrm>
            <a:off x="2127250" y="2191290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837336" y="2322171"/>
            <a:ext cx="7690714" cy="15894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945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rgbClr val="607D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bg1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bg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2717396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7"/>
          <p:cNvSpPr>
            <a:spLocks noGrp="1"/>
          </p:cNvSpPr>
          <p:nvPr>
            <p:ph type="sldNum" sz="quarter" idx="4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5F7D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71" descr="cogs-01.png"/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2" descr="cogs-06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0" descr="cogs-05.pn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14. GREEN COG 1-05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</p:grpSp>
      <p:sp>
        <p:nvSpPr>
          <p:cNvPr id="13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8610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rgbClr val="129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solidFill>
              <a:srgbClr val="246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solidFill>
              <a:srgbClr val="246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solidFill>
              <a:srgbClr val="246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solidFill>
              <a:srgbClr val="246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solidFill>
              <a:srgbClr val="246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bg1">
              <a:lumMod val="50000"/>
            </a:schemeClr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Picture 71" descr="cogs-01.png"/>
          <p:cNvPicPr>
            <a:picLocks noChangeAspect="1"/>
          </p:cNvPicPr>
          <p:nvPr userDrawn="1"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0050" y="1320800"/>
            <a:ext cx="1066800" cy="87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 userDrawn="1"/>
        </p:nvCxnSpPr>
        <p:spPr>
          <a:xfrm>
            <a:off x="2127250" y="3454400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Picture 69" descr="cogs-04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1734090"/>
            <a:ext cx="244629" cy="2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0" descr="cogs-05.pn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250" y="1920395"/>
            <a:ext cx="434895" cy="2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72" descr="cogs-06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142929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 userDrawn="1"/>
        </p:nvCxnSpPr>
        <p:spPr>
          <a:xfrm>
            <a:off x="2127250" y="2191290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14. GREEN COG 1-05.png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50" y="1810290"/>
            <a:ext cx="493776" cy="493776"/>
          </a:xfrm>
          <a:prstGeom prst="rect">
            <a:avLst/>
          </a:prstGeom>
        </p:spPr>
      </p:pic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837336" y="2387600"/>
            <a:ext cx="7690714" cy="1589429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537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8610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3051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hutterstock_13831970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704" y="226000"/>
            <a:ext cx="3234996" cy="5616000"/>
          </a:xfrm>
          <a:prstGeom prst="rect">
            <a:avLst/>
          </a:prstGeom>
        </p:spPr>
      </p:pic>
      <p:sp>
        <p:nvSpPr>
          <p:cNvPr id="9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"/>
          <p:cNvSpPr/>
          <p:nvPr userDrawn="1"/>
        </p:nvSpPr>
        <p:spPr>
          <a:xfrm>
            <a:off x="8128000" y="52832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5F7D92"/>
          </a:solidFill>
          <a:ln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1295D0"/>
          </a:solidFill>
          <a:ln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5F7D92"/>
          </a:solidFill>
          <a:ln w="12700"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34" name="Oval 33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5F7D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71" descr="cogs-01.pn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2" descr="cogs-06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0" descr="cogs-05.png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 descr="14. GREEN COG 1-05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</p:grpSp>
      <p:sp>
        <p:nvSpPr>
          <p:cNvPr id="63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5F7D92"/>
          </a:solidFill>
        </p:grpSpPr>
        <p:sp>
          <p:nvSpPr>
            <p:cNvPr id="65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7037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3530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18"/>
          <p:cNvSpPr/>
          <p:nvPr userDrawn="1"/>
        </p:nvSpPr>
        <p:spPr>
          <a:xfrm>
            <a:off x="31940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39"/>
          <p:cNvSpPr>
            <a:spLocks noGrp="1"/>
          </p:cNvSpPr>
          <p:nvPr>
            <p:ph sz="quarter" idx="10"/>
          </p:nvPr>
        </p:nvSpPr>
        <p:spPr>
          <a:xfrm>
            <a:off x="3575050" y="1016000"/>
            <a:ext cx="53340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2034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tx2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accent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27250" y="3454400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" name="Picture 69" descr="cogs-0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1734090"/>
            <a:ext cx="244629" cy="2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" descr="cogs-06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142929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0" descr="cogs-05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250" y="1920395"/>
            <a:ext cx="434895" cy="2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 userDrawn="1"/>
        </p:nvCxnSpPr>
        <p:spPr>
          <a:xfrm>
            <a:off x="2127250" y="2191290"/>
            <a:ext cx="5181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837336" y="2387600"/>
            <a:ext cx="7690714" cy="15894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222250" y="5403833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www.ncpc.co.za</a:t>
            </a:r>
          </a:p>
        </p:txBody>
      </p:sp>
      <p:pic>
        <p:nvPicPr>
          <p:cNvPr id="60" name="Picture 68" descr="cogs-0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94" y="1930495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1" descr="cogs-01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1"/>
          <a:stretch/>
        </p:blipFill>
        <p:spPr bwMode="auto">
          <a:xfrm>
            <a:off x="5655250" y="1320800"/>
            <a:ext cx="1044000" cy="8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3" descr="cogs-05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36" y="175180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85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tx2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tx2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222250" y="5403833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www.ncpc.co.za</a:t>
            </a:r>
          </a:p>
        </p:txBody>
      </p:sp>
    </p:spTree>
    <p:extLst>
      <p:ext uri="{BB962C8B-B14F-4D97-AF65-F5344CB8AC3E}">
        <p14:creationId xmlns:p14="http://schemas.microsoft.com/office/powerpoint/2010/main" val="46098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rgbClr val="1E5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bg1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bg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71" descr="cogs-01.png"/>
          <p:cNvPicPr>
            <a:picLocks noChangeAspect="1"/>
          </p:cNvPicPr>
          <p:nvPr userDrawn="1"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0050" y="1320800"/>
            <a:ext cx="1066800" cy="87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2127250" y="3454400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1" name="Picture 30" descr="14. GREEN COG 1-05.png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50" y="1810290"/>
            <a:ext cx="493776" cy="493776"/>
          </a:xfrm>
          <a:prstGeom prst="rect">
            <a:avLst/>
          </a:prstGeom>
        </p:spPr>
      </p:pic>
      <p:pic>
        <p:nvPicPr>
          <p:cNvPr id="32" name="Picture 69" descr="cogs-04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1734090"/>
            <a:ext cx="244629" cy="2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2" descr="cogs-06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142929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0" descr="cogs-05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250" y="1920395"/>
            <a:ext cx="434895" cy="2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/>
          <p:cNvCxnSpPr/>
          <p:nvPr userDrawn="1"/>
        </p:nvCxnSpPr>
        <p:spPr>
          <a:xfrm>
            <a:off x="2127250" y="2191290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837336" y="2387600"/>
            <a:ext cx="7690714" cy="15894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6679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283700" cy="5842000"/>
          </a:xfrm>
          <a:custGeom>
            <a:avLst/>
            <a:gdLst/>
            <a:ahLst/>
            <a:cxnLst/>
            <a:rect l="l" t="t" r="r" b="b"/>
            <a:pathLst>
              <a:path w="9283700" h="5842000">
                <a:moveTo>
                  <a:pt x="0" y="5842000"/>
                </a:moveTo>
                <a:lnTo>
                  <a:pt x="9283700" y="5842000"/>
                </a:lnTo>
                <a:lnTo>
                  <a:pt x="9283700" y="0"/>
                </a:lnTo>
                <a:lnTo>
                  <a:pt x="0" y="0"/>
                </a:lnTo>
                <a:lnTo>
                  <a:pt x="0" y="584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/>
          <p:cNvSpPr/>
          <p:nvPr userDrawn="1"/>
        </p:nvSpPr>
        <p:spPr>
          <a:xfrm>
            <a:off x="5169661" y="4587036"/>
            <a:ext cx="4114165" cy="337185"/>
          </a:xfrm>
          <a:custGeom>
            <a:avLst/>
            <a:gdLst/>
            <a:ahLst/>
            <a:cxnLst/>
            <a:rect l="l" t="t" r="r" b="b"/>
            <a:pathLst>
              <a:path w="4114165" h="337185">
                <a:moveTo>
                  <a:pt x="0" y="337045"/>
                </a:moveTo>
                <a:lnTo>
                  <a:pt x="4114038" y="337045"/>
                </a:lnTo>
                <a:lnTo>
                  <a:pt x="4114038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 userDrawn="1"/>
        </p:nvSpPr>
        <p:spPr>
          <a:xfrm>
            <a:off x="0" y="1378165"/>
            <a:ext cx="4011929" cy="337185"/>
          </a:xfrm>
          <a:custGeom>
            <a:avLst/>
            <a:gdLst/>
            <a:ahLst/>
            <a:cxnLst/>
            <a:rect l="l" t="t" r="r" b="b"/>
            <a:pathLst>
              <a:path w="4011929" h="337185">
                <a:moveTo>
                  <a:pt x="0" y="337045"/>
                </a:moveTo>
                <a:lnTo>
                  <a:pt x="4011815" y="337045"/>
                </a:lnTo>
                <a:lnTo>
                  <a:pt x="4011815" y="0"/>
                </a:lnTo>
                <a:lnTo>
                  <a:pt x="0" y="0"/>
                </a:lnTo>
                <a:lnTo>
                  <a:pt x="0" y="337045"/>
                </a:lnTo>
                <a:close/>
              </a:path>
            </a:pathLst>
          </a:custGeom>
          <a:solidFill>
            <a:srgbClr val="89C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 userDrawn="1"/>
        </p:nvSpPr>
        <p:spPr>
          <a:xfrm>
            <a:off x="0" y="787400"/>
            <a:ext cx="9283700" cy="4305300"/>
          </a:xfrm>
          <a:custGeom>
            <a:avLst/>
            <a:gdLst/>
            <a:ahLst/>
            <a:cxnLst/>
            <a:rect l="l" t="t" r="r" b="b"/>
            <a:pathLst>
              <a:path w="9283700" h="4305300">
                <a:moveTo>
                  <a:pt x="9283700" y="0"/>
                </a:moveTo>
                <a:lnTo>
                  <a:pt x="2450795" y="0"/>
                </a:lnTo>
                <a:lnTo>
                  <a:pt x="2437864" y="524"/>
                </a:lnTo>
                <a:lnTo>
                  <a:pt x="2397490" y="8049"/>
                </a:lnTo>
                <a:lnTo>
                  <a:pt x="2356085" y="23608"/>
                </a:lnTo>
                <a:lnTo>
                  <a:pt x="2315378" y="46056"/>
                </a:lnTo>
                <a:lnTo>
                  <a:pt x="2277097" y="74244"/>
                </a:lnTo>
                <a:lnTo>
                  <a:pt x="2242970" y="107024"/>
                </a:lnTo>
                <a:lnTo>
                  <a:pt x="2214725" y="143250"/>
                </a:lnTo>
                <a:lnTo>
                  <a:pt x="1887042" y="711200"/>
                </a:lnTo>
                <a:lnTo>
                  <a:pt x="0" y="711200"/>
                </a:lnTo>
                <a:lnTo>
                  <a:pt x="0" y="4305300"/>
                </a:lnTo>
                <a:lnTo>
                  <a:pt x="5283504" y="4305300"/>
                </a:lnTo>
                <a:lnTo>
                  <a:pt x="5323151" y="4300903"/>
                </a:lnTo>
                <a:lnTo>
                  <a:pt x="5364405" y="4288393"/>
                </a:lnTo>
                <a:lnTo>
                  <a:pt x="5405536" y="4268786"/>
                </a:lnTo>
                <a:lnTo>
                  <a:pt x="5444818" y="4243100"/>
                </a:lnTo>
                <a:lnTo>
                  <a:pt x="5480522" y="4212352"/>
                </a:lnTo>
                <a:lnTo>
                  <a:pt x="5510919" y="4177560"/>
                </a:lnTo>
                <a:lnTo>
                  <a:pt x="5594337" y="4038600"/>
                </a:lnTo>
                <a:lnTo>
                  <a:pt x="9283700" y="4038600"/>
                </a:lnTo>
                <a:lnTo>
                  <a:pt x="9283700" y="0"/>
                </a:lnTo>
                <a:close/>
              </a:path>
            </a:pathLst>
          </a:custGeom>
          <a:solidFill>
            <a:srgbClr val="1E5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0" y="4825999"/>
            <a:ext cx="3270250" cy="45719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70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 descr="LOGO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02941"/>
            <a:ext cx="1475466" cy="941659"/>
          </a:xfrm>
          <a:prstGeom prst="rect">
            <a:avLst/>
          </a:prstGeom>
        </p:spPr>
      </p:pic>
      <p:pic>
        <p:nvPicPr>
          <p:cNvPr id="38" name="Picture 37" descr="LOGOS-07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0" y="5054600"/>
            <a:ext cx="1509369" cy="609600"/>
          </a:xfrm>
          <a:prstGeom prst="rect">
            <a:avLst/>
          </a:prstGeom>
        </p:spPr>
      </p:pic>
      <p:pic>
        <p:nvPicPr>
          <p:cNvPr id="39" name="Picture 38" descr="LOGOS-0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5054600"/>
            <a:ext cx="985114" cy="569366"/>
          </a:xfrm>
          <a:prstGeom prst="rect">
            <a:avLst/>
          </a:prstGeom>
        </p:spPr>
      </p:pic>
      <p:sp>
        <p:nvSpPr>
          <p:cNvPr id="40" name="object 3"/>
          <p:cNvSpPr/>
          <p:nvPr userDrawn="1"/>
        </p:nvSpPr>
        <p:spPr>
          <a:xfrm>
            <a:off x="4413250" y="4673600"/>
            <a:ext cx="168634" cy="268718"/>
          </a:xfrm>
          <a:custGeom>
            <a:avLst/>
            <a:gdLst/>
            <a:ahLst/>
            <a:cxnLst/>
            <a:rect l="l" t="t" r="r" b="b"/>
            <a:pathLst>
              <a:path w="468630" h="746760">
                <a:moveTo>
                  <a:pt x="235132" y="0"/>
                </a:moveTo>
                <a:lnTo>
                  <a:pt x="222070" y="41091"/>
                </a:lnTo>
                <a:lnTo>
                  <a:pt x="205837" y="83244"/>
                </a:lnTo>
                <a:lnTo>
                  <a:pt x="186433" y="126457"/>
                </a:lnTo>
                <a:lnTo>
                  <a:pt x="163857" y="170727"/>
                </a:lnTo>
                <a:lnTo>
                  <a:pt x="138111" y="216052"/>
                </a:lnTo>
                <a:lnTo>
                  <a:pt x="109193" y="262429"/>
                </a:lnTo>
                <a:lnTo>
                  <a:pt x="86263" y="295935"/>
                </a:lnTo>
                <a:lnTo>
                  <a:pt x="82300" y="299859"/>
                </a:lnTo>
                <a:lnTo>
                  <a:pt x="80319" y="303745"/>
                </a:lnTo>
                <a:lnTo>
                  <a:pt x="76369" y="309600"/>
                </a:lnTo>
                <a:lnTo>
                  <a:pt x="72483" y="315518"/>
                </a:lnTo>
                <a:lnTo>
                  <a:pt x="66552" y="323354"/>
                </a:lnTo>
                <a:lnTo>
                  <a:pt x="68508" y="323354"/>
                </a:lnTo>
                <a:lnTo>
                  <a:pt x="19575" y="397789"/>
                </a:lnTo>
                <a:lnTo>
                  <a:pt x="14879" y="408842"/>
                </a:lnTo>
                <a:lnTo>
                  <a:pt x="2752" y="457454"/>
                </a:lnTo>
                <a:lnTo>
                  <a:pt x="0" y="497357"/>
                </a:lnTo>
                <a:lnTo>
                  <a:pt x="314" y="511423"/>
                </a:lnTo>
                <a:lnTo>
                  <a:pt x="5021" y="551459"/>
                </a:lnTo>
                <a:lnTo>
                  <a:pt x="15295" y="588489"/>
                </a:lnTo>
                <a:lnTo>
                  <a:pt x="37481" y="633708"/>
                </a:lnTo>
                <a:lnTo>
                  <a:pt x="60357" y="664900"/>
                </a:lnTo>
                <a:lnTo>
                  <a:pt x="92466" y="695681"/>
                </a:lnTo>
                <a:lnTo>
                  <a:pt x="125341" y="718704"/>
                </a:lnTo>
                <a:lnTo>
                  <a:pt x="171046" y="738266"/>
                </a:lnTo>
                <a:lnTo>
                  <a:pt x="219746" y="746273"/>
                </a:lnTo>
                <a:lnTo>
                  <a:pt x="232498" y="746619"/>
                </a:lnTo>
                <a:lnTo>
                  <a:pt x="246079" y="746273"/>
                </a:lnTo>
                <a:lnTo>
                  <a:pt x="285078" y="741108"/>
                </a:lnTo>
                <a:lnTo>
                  <a:pt x="321660" y="729635"/>
                </a:lnTo>
                <a:lnTo>
                  <a:pt x="355593" y="711742"/>
                </a:lnTo>
                <a:lnTo>
                  <a:pt x="361690" y="707516"/>
                </a:lnTo>
                <a:lnTo>
                  <a:pt x="235132" y="707516"/>
                </a:lnTo>
                <a:lnTo>
                  <a:pt x="222132" y="705930"/>
                </a:lnTo>
                <a:lnTo>
                  <a:pt x="173645" y="692532"/>
                </a:lnTo>
                <a:lnTo>
                  <a:pt x="130782" y="667769"/>
                </a:lnTo>
                <a:lnTo>
                  <a:pt x="102324" y="641675"/>
                </a:lnTo>
                <a:lnTo>
                  <a:pt x="77027" y="609083"/>
                </a:lnTo>
                <a:lnTo>
                  <a:pt x="54890" y="569949"/>
                </a:lnTo>
                <a:lnTo>
                  <a:pt x="48213" y="555443"/>
                </a:lnTo>
                <a:lnTo>
                  <a:pt x="61051" y="552317"/>
                </a:lnTo>
                <a:lnTo>
                  <a:pt x="73606" y="548562"/>
                </a:lnTo>
                <a:lnTo>
                  <a:pt x="85733" y="544218"/>
                </a:lnTo>
                <a:lnTo>
                  <a:pt x="97288" y="539324"/>
                </a:lnTo>
                <a:lnTo>
                  <a:pt x="108124" y="533920"/>
                </a:lnTo>
                <a:lnTo>
                  <a:pt x="466148" y="533920"/>
                </a:lnTo>
                <a:lnTo>
                  <a:pt x="466915" y="527823"/>
                </a:lnTo>
                <a:lnTo>
                  <a:pt x="467910" y="514695"/>
                </a:lnTo>
                <a:lnTo>
                  <a:pt x="468287" y="501273"/>
                </a:lnTo>
                <a:lnTo>
                  <a:pt x="468256" y="497357"/>
                </a:lnTo>
                <a:lnTo>
                  <a:pt x="460842" y="451125"/>
                </a:lnTo>
                <a:lnTo>
                  <a:pt x="444983" y="403879"/>
                </a:lnTo>
                <a:lnTo>
                  <a:pt x="427703" y="368177"/>
                </a:lnTo>
                <a:lnTo>
                  <a:pt x="405912" y="332361"/>
                </a:lnTo>
                <a:lnTo>
                  <a:pt x="397794" y="321398"/>
                </a:lnTo>
                <a:lnTo>
                  <a:pt x="395838" y="317461"/>
                </a:lnTo>
                <a:lnTo>
                  <a:pt x="393857" y="315518"/>
                </a:lnTo>
                <a:lnTo>
                  <a:pt x="391964" y="313524"/>
                </a:lnTo>
                <a:lnTo>
                  <a:pt x="389983" y="309600"/>
                </a:lnTo>
                <a:lnTo>
                  <a:pt x="387964" y="307670"/>
                </a:lnTo>
                <a:lnTo>
                  <a:pt x="353817" y="262428"/>
                </a:lnTo>
                <a:lnTo>
                  <a:pt x="323622" y="216748"/>
                </a:lnTo>
                <a:lnTo>
                  <a:pt x="297383" y="170703"/>
                </a:lnTo>
                <a:lnTo>
                  <a:pt x="275107" y="124371"/>
                </a:lnTo>
                <a:lnTo>
                  <a:pt x="256801" y="77828"/>
                </a:lnTo>
                <a:lnTo>
                  <a:pt x="242472" y="31153"/>
                </a:lnTo>
                <a:lnTo>
                  <a:pt x="238581" y="15578"/>
                </a:lnTo>
                <a:lnTo>
                  <a:pt x="235132" y="0"/>
                </a:lnTo>
                <a:close/>
              </a:path>
              <a:path w="468630" h="746760">
                <a:moveTo>
                  <a:pt x="466148" y="533920"/>
                </a:moveTo>
                <a:lnTo>
                  <a:pt x="108124" y="533920"/>
                </a:lnTo>
                <a:lnTo>
                  <a:pt x="111425" y="548763"/>
                </a:lnTo>
                <a:lnTo>
                  <a:pt x="124379" y="589918"/>
                </a:lnTo>
                <a:lnTo>
                  <a:pt x="141998" y="625945"/>
                </a:lnTo>
                <a:lnTo>
                  <a:pt x="172946" y="665849"/>
                </a:lnTo>
                <a:lnTo>
                  <a:pt x="212667" y="696263"/>
                </a:lnTo>
                <a:lnTo>
                  <a:pt x="235132" y="707516"/>
                </a:lnTo>
                <a:lnTo>
                  <a:pt x="361690" y="707516"/>
                </a:lnTo>
                <a:lnTo>
                  <a:pt x="396402" y="677701"/>
                </a:lnTo>
                <a:lnTo>
                  <a:pt x="422324" y="645836"/>
                </a:lnTo>
                <a:lnTo>
                  <a:pt x="442395" y="612607"/>
                </a:lnTo>
                <a:lnTo>
                  <a:pt x="460190" y="565581"/>
                </a:lnTo>
                <a:lnTo>
                  <a:pt x="466148" y="53392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498850" y="4673600"/>
            <a:ext cx="178873" cy="272699"/>
            <a:chOff x="4903930" y="4705702"/>
            <a:chExt cx="178873" cy="272699"/>
          </a:xfrm>
          <a:solidFill>
            <a:schemeClr val="bg1"/>
          </a:solidFill>
        </p:grpSpPr>
        <p:sp>
          <p:nvSpPr>
            <p:cNvPr id="42" name="object 4"/>
            <p:cNvSpPr/>
            <p:nvPr/>
          </p:nvSpPr>
          <p:spPr>
            <a:xfrm>
              <a:off x="4982182" y="4796690"/>
              <a:ext cx="22164" cy="2285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/>
            <p:cNvSpPr/>
            <p:nvPr/>
          </p:nvSpPr>
          <p:spPr>
            <a:xfrm>
              <a:off x="4987444" y="4705702"/>
              <a:ext cx="31076" cy="92086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/>
            <p:cNvSpPr/>
            <p:nvPr/>
          </p:nvSpPr>
          <p:spPr>
            <a:xfrm>
              <a:off x="4903930" y="4801644"/>
              <a:ext cx="79062" cy="61010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"/>
            <p:cNvSpPr/>
            <p:nvPr/>
          </p:nvSpPr>
          <p:spPr>
            <a:xfrm>
              <a:off x="4997572" y="4810370"/>
              <a:ext cx="85231" cy="51870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/>
            <p:cNvSpPr/>
            <p:nvPr/>
          </p:nvSpPr>
          <p:spPr>
            <a:xfrm>
              <a:off x="4982015" y="4824162"/>
              <a:ext cx="19423" cy="154239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870450" y="4673600"/>
            <a:ext cx="284428" cy="263154"/>
            <a:chOff x="4431126" y="4701783"/>
            <a:chExt cx="284428" cy="263154"/>
          </a:xfrm>
          <a:solidFill>
            <a:schemeClr val="bg1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474783" y="4701783"/>
              <a:ext cx="240771" cy="263154"/>
              <a:chOff x="4474783" y="4701783"/>
              <a:chExt cx="240771" cy="263154"/>
            </a:xfrm>
            <a:grpFill/>
          </p:grpSpPr>
          <p:sp>
            <p:nvSpPr>
              <p:cNvPr id="50" name="object 9"/>
              <p:cNvSpPr/>
              <p:nvPr/>
            </p:nvSpPr>
            <p:spPr>
              <a:xfrm>
                <a:off x="4480869" y="4707815"/>
                <a:ext cx="88202" cy="96656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/>
              <p:cNvSpPr/>
              <p:nvPr/>
            </p:nvSpPr>
            <p:spPr>
              <a:xfrm>
                <a:off x="4630094" y="4793397"/>
                <a:ext cx="85460" cy="94143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4474783" y="4901063"/>
                <a:ext cx="89801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4545060" y="4701783"/>
                <a:ext cx="12202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4578702" y="4887932"/>
                <a:ext cx="133217" cy="7700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4"/>
            <p:cNvSpPr/>
            <p:nvPr/>
          </p:nvSpPr>
          <p:spPr>
            <a:xfrm>
              <a:off x="4431126" y="4803430"/>
              <a:ext cx="87745" cy="137330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5"/>
          <p:cNvSpPr/>
          <p:nvPr userDrawn="1"/>
        </p:nvSpPr>
        <p:spPr>
          <a:xfrm>
            <a:off x="3879850" y="4673600"/>
            <a:ext cx="244040" cy="242212"/>
          </a:xfrm>
          <a:custGeom>
            <a:avLst/>
            <a:gdLst/>
            <a:ahLst/>
            <a:cxnLst/>
            <a:rect l="l" t="t" r="r" b="b"/>
            <a:pathLst>
              <a:path w="678180" h="673100">
                <a:moveTo>
                  <a:pt x="445085" y="560273"/>
                </a:moveTo>
                <a:lnTo>
                  <a:pt x="263588" y="560273"/>
                </a:lnTo>
                <a:lnTo>
                  <a:pt x="275674" y="563972"/>
                </a:lnTo>
                <a:lnTo>
                  <a:pt x="288006" y="567057"/>
                </a:lnTo>
                <a:lnTo>
                  <a:pt x="330492" y="672579"/>
                </a:lnTo>
                <a:lnTo>
                  <a:pt x="442950" y="656526"/>
                </a:lnTo>
                <a:lnTo>
                  <a:pt x="445085" y="560273"/>
                </a:lnTo>
                <a:close/>
              </a:path>
              <a:path w="678180" h="673100">
                <a:moveTo>
                  <a:pt x="105333" y="92455"/>
                </a:moveTo>
                <a:lnTo>
                  <a:pt x="37249" y="182740"/>
                </a:lnTo>
                <a:lnTo>
                  <a:pt x="114668" y="262953"/>
                </a:lnTo>
                <a:lnTo>
                  <a:pt x="106667" y="294131"/>
                </a:lnTo>
                <a:lnTo>
                  <a:pt x="0" y="327799"/>
                </a:lnTo>
                <a:lnTo>
                  <a:pt x="16192" y="439356"/>
                </a:lnTo>
                <a:lnTo>
                  <a:pt x="127381" y="441794"/>
                </a:lnTo>
                <a:lnTo>
                  <a:pt x="133332" y="453089"/>
                </a:lnTo>
                <a:lnTo>
                  <a:pt x="139892" y="463959"/>
                </a:lnTo>
                <a:lnTo>
                  <a:pt x="93205" y="568096"/>
                </a:lnTo>
                <a:lnTo>
                  <a:pt x="184226" y="635622"/>
                </a:lnTo>
                <a:lnTo>
                  <a:pt x="263588" y="560273"/>
                </a:lnTo>
                <a:lnTo>
                  <a:pt x="445085" y="560273"/>
                </a:lnTo>
                <a:lnTo>
                  <a:pt x="445363" y="547751"/>
                </a:lnTo>
                <a:lnTo>
                  <a:pt x="456632" y="541745"/>
                </a:lnTo>
                <a:lnTo>
                  <a:pt x="467496" y="535179"/>
                </a:lnTo>
                <a:lnTo>
                  <a:pt x="606613" y="535179"/>
                </a:lnTo>
                <a:lnTo>
                  <a:pt x="640765" y="489877"/>
                </a:lnTo>
                <a:lnTo>
                  <a:pt x="634428" y="483296"/>
                </a:lnTo>
                <a:lnTo>
                  <a:pt x="332895" y="483296"/>
                </a:lnTo>
                <a:lnTo>
                  <a:pt x="319580" y="482120"/>
                </a:lnTo>
                <a:lnTo>
                  <a:pt x="281759" y="471730"/>
                </a:lnTo>
                <a:lnTo>
                  <a:pt x="248487" y="452059"/>
                </a:lnTo>
                <a:lnTo>
                  <a:pt x="221520" y="424408"/>
                </a:lnTo>
                <a:lnTo>
                  <a:pt x="202613" y="390079"/>
                </a:lnTo>
                <a:lnTo>
                  <a:pt x="193899" y="349932"/>
                </a:lnTo>
                <a:lnTo>
                  <a:pt x="193696" y="336000"/>
                </a:lnTo>
                <a:lnTo>
                  <a:pt x="194698" y="322387"/>
                </a:lnTo>
                <a:lnTo>
                  <a:pt x="204462" y="284013"/>
                </a:lnTo>
                <a:lnTo>
                  <a:pt x="223380" y="250500"/>
                </a:lnTo>
                <a:lnTo>
                  <a:pt x="250186" y="223348"/>
                </a:lnTo>
                <a:lnTo>
                  <a:pt x="283615" y="204054"/>
                </a:lnTo>
                <a:lnTo>
                  <a:pt x="323695" y="194741"/>
                </a:lnTo>
                <a:lnTo>
                  <a:pt x="338104" y="194397"/>
                </a:lnTo>
                <a:lnTo>
                  <a:pt x="537984" y="194397"/>
                </a:lnTo>
                <a:lnTo>
                  <a:pt x="564512" y="143471"/>
                </a:lnTo>
                <a:lnTo>
                  <a:pt x="204787" y="143471"/>
                </a:lnTo>
                <a:lnTo>
                  <a:pt x="105333" y="92455"/>
                </a:lnTo>
                <a:close/>
              </a:path>
              <a:path w="678180" h="673100">
                <a:moveTo>
                  <a:pt x="606613" y="535179"/>
                </a:moveTo>
                <a:lnTo>
                  <a:pt x="467496" y="535179"/>
                </a:lnTo>
                <a:lnTo>
                  <a:pt x="572731" y="580123"/>
                </a:lnTo>
                <a:lnTo>
                  <a:pt x="606613" y="535179"/>
                </a:lnTo>
                <a:close/>
              </a:path>
              <a:path w="678180" h="673100">
                <a:moveTo>
                  <a:pt x="537984" y="194397"/>
                </a:moveTo>
                <a:lnTo>
                  <a:pt x="338104" y="194397"/>
                </a:lnTo>
                <a:lnTo>
                  <a:pt x="352134" y="195221"/>
                </a:lnTo>
                <a:lnTo>
                  <a:pt x="365736" y="197168"/>
                </a:lnTo>
                <a:lnTo>
                  <a:pt x="403491" y="209297"/>
                </a:lnTo>
                <a:lnTo>
                  <a:pt x="435649" y="229914"/>
                </a:lnTo>
                <a:lnTo>
                  <a:pt x="467558" y="268515"/>
                </a:lnTo>
                <a:lnTo>
                  <a:pt x="481567" y="304228"/>
                </a:lnTo>
                <a:lnTo>
                  <a:pt x="485452" y="344779"/>
                </a:lnTo>
                <a:lnTo>
                  <a:pt x="484313" y="357611"/>
                </a:lnTo>
                <a:lnTo>
                  <a:pt x="473867" y="395219"/>
                </a:lnTo>
                <a:lnTo>
                  <a:pt x="454065" y="428278"/>
                </a:lnTo>
                <a:lnTo>
                  <a:pt x="426223" y="455062"/>
                </a:lnTo>
                <a:lnTo>
                  <a:pt x="391658" y="473844"/>
                </a:lnTo>
                <a:lnTo>
                  <a:pt x="346456" y="483247"/>
                </a:lnTo>
                <a:lnTo>
                  <a:pt x="332895" y="483296"/>
                </a:lnTo>
                <a:lnTo>
                  <a:pt x="634428" y="483296"/>
                </a:lnTo>
                <a:lnTo>
                  <a:pt x="564146" y="410311"/>
                </a:lnTo>
                <a:lnTo>
                  <a:pt x="567731" y="398188"/>
                </a:lnTo>
                <a:lnTo>
                  <a:pt x="570680" y="385807"/>
                </a:lnTo>
                <a:lnTo>
                  <a:pt x="678091" y="344779"/>
                </a:lnTo>
                <a:lnTo>
                  <a:pt x="661885" y="233248"/>
                </a:lnTo>
                <a:lnTo>
                  <a:pt x="549948" y="230784"/>
                </a:lnTo>
                <a:lnTo>
                  <a:pt x="533425" y="203149"/>
                </a:lnTo>
                <a:lnTo>
                  <a:pt x="537984" y="194397"/>
                </a:lnTo>
                <a:close/>
              </a:path>
              <a:path w="678180" h="673100">
                <a:moveTo>
                  <a:pt x="347599" y="0"/>
                </a:moveTo>
                <a:lnTo>
                  <a:pt x="235153" y="16065"/>
                </a:lnTo>
                <a:lnTo>
                  <a:pt x="232676" y="127088"/>
                </a:lnTo>
                <a:lnTo>
                  <a:pt x="204787" y="143471"/>
                </a:lnTo>
                <a:lnTo>
                  <a:pt x="564512" y="143471"/>
                </a:lnTo>
                <a:lnTo>
                  <a:pt x="579999" y="113741"/>
                </a:lnTo>
                <a:lnTo>
                  <a:pt x="412965" y="113741"/>
                </a:lnTo>
                <a:lnTo>
                  <a:pt x="381546" y="105816"/>
                </a:lnTo>
                <a:lnTo>
                  <a:pt x="347599" y="0"/>
                </a:lnTo>
                <a:close/>
              </a:path>
              <a:path w="678180" h="673100">
                <a:moveTo>
                  <a:pt x="493852" y="36956"/>
                </a:moveTo>
                <a:lnTo>
                  <a:pt x="412965" y="113741"/>
                </a:lnTo>
                <a:lnTo>
                  <a:pt x="579999" y="113741"/>
                </a:lnTo>
                <a:lnTo>
                  <a:pt x="584809" y="104508"/>
                </a:lnTo>
                <a:lnTo>
                  <a:pt x="493852" y="3695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 txBox="1"/>
          <p:nvPr userDrawn="1"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4012455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905895"/>
            <a:ext cx="8534400" cy="4201249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Holder 7"/>
          <p:cNvSpPr>
            <a:spLocks noGrp="1"/>
          </p:cNvSpPr>
          <p:nvPr>
            <p:ph type="sldNum" sz="quarter" idx="4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2467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71" descr="cogs-01.png"/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ogs-06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0" descr="cogs-05.pn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14. GREEN COG 1-05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97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905895"/>
            <a:ext cx="8534400" cy="4201249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Holder 7"/>
          <p:cNvSpPr>
            <a:spLocks noGrp="1"/>
          </p:cNvSpPr>
          <p:nvPr>
            <p:ph type="sldNum" sz="quarter" idx="4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333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7"/>
          <p:cNvSpPr>
            <a:spLocks noGrp="1"/>
          </p:cNvSpPr>
          <p:nvPr>
            <p:ph type="sldNum" sz="quarter" idx="4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29" name="Content Placeholder 39"/>
          <p:cNvSpPr>
            <a:spLocks noGrp="1"/>
          </p:cNvSpPr>
          <p:nvPr userDrawn="1">
            <p:ph sz="quarter" idx="10"/>
          </p:nvPr>
        </p:nvSpPr>
        <p:spPr>
          <a:xfrm>
            <a:off x="374650" y="1016000"/>
            <a:ext cx="8610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object 27"/>
          <p:cNvSpPr/>
          <p:nvPr userDrawn="1"/>
        </p:nvSpPr>
        <p:spPr>
          <a:xfrm>
            <a:off x="0" y="5543549"/>
            <a:ext cx="788400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50" y="5563349"/>
            <a:ext cx="1104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www.ncpc.co.za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74581" y="5435600"/>
            <a:ext cx="1063069" cy="228600"/>
            <a:chOff x="912023" y="4670562"/>
            <a:chExt cx="3978246" cy="855473"/>
          </a:xfrm>
          <a:solidFill>
            <a:srgbClr val="89C43E"/>
          </a:solidFill>
        </p:grpSpPr>
        <p:sp>
          <p:nvSpPr>
            <p:cNvPr id="14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46"/>
          <p:cNvSpPr/>
          <p:nvPr userDrawn="1"/>
        </p:nvSpPr>
        <p:spPr>
          <a:xfrm>
            <a:off x="0" y="107950"/>
            <a:ext cx="9283700" cy="0"/>
          </a:xfrm>
          <a:custGeom>
            <a:avLst/>
            <a:gdLst/>
            <a:ahLst/>
            <a:cxnLst/>
            <a:rect l="l" t="t" r="r" b="b"/>
            <a:pathLst>
              <a:path w="9283700">
                <a:moveTo>
                  <a:pt x="0" y="0"/>
                </a:moveTo>
                <a:lnTo>
                  <a:pt x="9283700" y="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83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/>
          <p:nvPr userDrawn="1"/>
        </p:nvPicPr>
        <p:blipFill>
          <a:blip r:embed="rId2"/>
          <a:stretch/>
        </p:blipFill>
        <p:spPr>
          <a:xfrm>
            <a:off x="6037262" y="254000"/>
            <a:ext cx="3246438" cy="5588000"/>
          </a:xfrm>
          <a:prstGeom prst="rect">
            <a:avLst/>
          </a:prstGeom>
          <a:ln>
            <a:noFill/>
          </a:ln>
        </p:spPr>
      </p:pic>
      <p:sp>
        <p:nvSpPr>
          <p:cNvPr id="9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2467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Holder 7"/>
          <p:cNvSpPr>
            <a:spLocks noGrp="1"/>
          </p:cNvSpPr>
          <p:nvPr>
            <p:ph type="sldNum" sz="quarter" idx="4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24676F"/>
          </a:solidFill>
          <a:ln>
            <a:solidFill>
              <a:srgbClr val="2467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1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1E5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1E565D"/>
          </a:solidFill>
        </p:grpSpPr>
        <p:sp>
          <p:nvSpPr>
            <p:cNvPr id="33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1E565D"/>
          </a:solidFill>
          <a:ln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2467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71" descr="cogs-01.pn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72" descr="cogs-06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70" descr="cogs-05.png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 descr="14. GREEN COG 1-05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13.-SWITCH-AFRICA-DL-BROCHURE_PROOF-2_repr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946" y="226000"/>
            <a:ext cx="3223754" cy="5616000"/>
          </a:xfrm>
          <a:prstGeom prst="rect">
            <a:avLst/>
          </a:prstGeom>
        </p:spPr>
      </p:pic>
      <p:sp>
        <p:nvSpPr>
          <p:cNvPr id="9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2467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Holder 7"/>
          <p:cNvSpPr>
            <a:spLocks noGrp="1"/>
          </p:cNvSpPr>
          <p:nvPr>
            <p:ph type="sldNum" sz="quarter" idx="4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24676F"/>
          </a:solidFill>
          <a:ln>
            <a:solidFill>
              <a:srgbClr val="2467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1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1E5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1E565D"/>
          </a:solidFill>
        </p:grpSpPr>
        <p:sp>
          <p:nvSpPr>
            <p:cNvPr id="33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1E565D"/>
          </a:solidFill>
          <a:ln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2467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71" descr="cogs-01.pn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72" descr="cogs-06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70" descr="cogs-05.png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 descr="14. GREEN COG 1-05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382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2467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0067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18"/>
          <p:cNvSpPr/>
          <p:nvPr userDrawn="1"/>
        </p:nvSpPr>
        <p:spPr>
          <a:xfrm>
            <a:off x="31940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2467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39"/>
          <p:cNvSpPr>
            <a:spLocks noGrp="1"/>
          </p:cNvSpPr>
          <p:nvPr>
            <p:ph sz="quarter" idx="10"/>
          </p:nvPr>
        </p:nvSpPr>
        <p:spPr>
          <a:xfrm>
            <a:off x="3575050" y="1016000"/>
            <a:ext cx="53340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031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8534400" cy="40386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5F7D92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5F7D92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5F7D92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5F7D92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5F7D9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Holder 7"/>
          <p:cNvSpPr>
            <a:spLocks noGrp="1"/>
          </p:cNvSpPr>
          <p:nvPr>
            <p:ph type="sldNum" sz="quarter" idx="4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62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5F7D92"/>
                </a:solidFill>
              </a:defRPr>
            </a:lvl1pPr>
            <a:lvl2pPr>
              <a:defRPr sz="1400">
                <a:solidFill>
                  <a:srgbClr val="5F7D92"/>
                </a:solidFill>
              </a:defRPr>
            </a:lvl2pPr>
            <a:lvl3pPr>
              <a:defRPr sz="1400">
                <a:solidFill>
                  <a:srgbClr val="5F7D92"/>
                </a:solidFill>
              </a:defRPr>
            </a:lvl3pPr>
            <a:lvl4pPr>
              <a:defRPr sz="1400">
                <a:solidFill>
                  <a:srgbClr val="5F7D92"/>
                </a:solidFill>
              </a:defRPr>
            </a:lvl4pPr>
            <a:lvl5pPr>
              <a:defRPr sz="1400">
                <a:solidFill>
                  <a:srgbClr val="5F7D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 vert="horz" anchor="ctr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AutoShape 2" descr="Image result for sdg 7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63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ject 18"/>
          <p:cNvSpPr/>
          <p:nvPr userDrawn="1"/>
        </p:nvSpPr>
        <p:spPr>
          <a:xfrm>
            <a:off x="31940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Content Placeholder 39"/>
          <p:cNvSpPr>
            <a:spLocks noGrp="1"/>
          </p:cNvSpPr>
          <p:nvPr>
            <p:ph sz="quarter" idx="10"/>
          </p:nvPr>
        </p:nvSpPr>
        <p:spPr>
          <a:xfrm>
            <a:off x="3575050" y="1016000"/>
            <a:ext cx="53340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5F7D92"/>
                </a:solidFill>
              </a:defRPr>
            </a:lvl1pPr>
            <a:lvl2pPr>
              <a:defRPr sz="1400">
                <a:solidFill>
                  <a:srgbClr val="5F7D92"/>
                </a:solidFill>
              </a:defRPr>
            </a:lvl2pPr>
            <a:lvl3pPr>
              <a:defRPr sz="1400">
                <a:solidFill>
                  <a:srgbClr val="5F7D92"/>
                </a:solidFill>
              </a:defRPr>
            </a:lvl3pPr>
            <a:lvl4pPr>
              <a:defRPr sz="1400">
                <a:solidFill>
                  <a:srgbClr val="5F7D92"/>
                </a:solidFill>
              </a:defRPr>
            </a:lvl4pPr>
            <a:lvl5pPr>
              <a:defRPr sz="1400">
                <a:solidFill>
                  <a:srgbClr val="5F7D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 vert="horz" anchor="ctr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1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8610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2905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7"/>
          <p:cNvSpPr>
            <a:spLocks noGrp="1"/>
          </p:cNvSpPr>
          <p:nvPr>
            <p:ph type="sldNum" sz="quarter" idx="4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89C4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71" descr="cogs-01.png"/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14. GREEN COG 1-05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  <p:pic>
          <p:nvPicPr>
            <p:cNvPr id="24" name="Picture 72" descr="cogs-06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0" descr="cogs-05.png"/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29" name="Content Placeholder 39"/>
          <p:cNvSpPr>
            <a:spLocks noGrp="1"/>
          </p:cNvSpPr>
          <p:nvPr userDrawn="1">
            <p:ph sz="quarter" idx="10"/>
          </p:nvPr>
        </p:nvSpPr>
        <p:spPr>
          <a:xfrm>
            <a:off x="374650" y="1016000"/>
            <a:ext cx="8610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58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7"/>
          <p:cNvSpPr>
            <a:spLocks noGrp="1"/>
          </p:cNvSpPr>
          <p:nvPr>
            <p:ph type="sldNum" sz="quarter" idx="4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29" name="Content Placeholder 39"/>
          <p:cNvSpPr>
            <a:spLocks noGrp="1"/>
          </p:cNvSpPr>
          <p:nvPr userDrawn="1">
            <p:ph sz="quarter" idx="10"/>
          </p:nvPr>
        </p:nvSpPr>
        <p:spPr>
          <a:xfrm>
            <a:off x="374650" y="1016000"/>
            <a:ext cx="8610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12" name="Oval 11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71" descr="cogs-01.png"/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14. GREEN COG 1-05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  <p:pic>
          <p:nvPicPr>
            <p:cNvPr id="15" name="Picture 72" descr="cogs-06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0" descr="cogs-05.png"/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430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8610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088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262000"/>
            <a:ext cx="3350222" cy="5580000"/>
          </a:xfrm>
          <a:prstGeom prst="rect">
            <a:avLst/>
          </a:prstGeom>
        </p:spPr>
      </p:pic>
      <p:sp>
        <p:nvSpPr>
          <p:cNvPr id="38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chemeClr val="accent1"/>
          </a:solidFill>
          <a:ln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8"/>
          <p:cNvSpPr/>
          <p:nvPr userDrawn="1"/>
        </p:nvSpPr>
        <p:spPr>
          <a:xfrm>
            <a:off x="5886450" y="1092200"/>
            <a:ext cx="0" cy="3975100"/>
          </a:xfrm>
          <a:custGeom>
            <a:avLst/>
            <a:gdLst/>
            <a:ahLst/>
            <a:cxnLst/>
            <a:rect l="l" t="t" r="r" b="b"/>
            <a:pathLst>
              <a:path h="3975100">
                <a:moveTo>
                  <a:pt x="0" y="0"/>
                </a:moveTo>
                <a:lnTo>
                  <a:pt x="0" y="397510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89C43E"/>
          </a:solidFill>
          <a:ln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02599" y="5448300"/>
            <a:ext cx="458851" cy="292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5181600" cy="43434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250" y="330200"/>
            <a:ext cx="8229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ZA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7385050" y="101600"/>
            <a:ext cx="1752600" cy="1255776"/>
            <a:chOff x="7385050" y="101600"/>
            <a:chExt cx="1752600" cy="1255776"/>
          </a:xfrm>
        </p:grpSpPr>
        <p:sp>
          <p:nvSpPr>
            <p:cNvPr id="33" name="Oval 32"/>
            <p:cNvSpPr>
              <a:spLocks noChangeAspect="1"/>
            </p:cNvSpPr>
            <p:nvPr userDrawn="1"/>
          </p:nvSpPr>
          <p:spPr>
            <a:xfrm>
              <a:off x="8213093" y="101600"/>
              <a:ext cx="924557" cy="935997"/>
            </a:xfrm>
            <a:prstGeom prst="ellipse">
              <a:avLst/>
            </a:prstGeom>
            <a:solidFill>
              <a:srgbClr val="89C4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71" descr="cogs-01.pn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5"/>
            <a:stretch/>
          </p:blipFill>
          <p:spPr bwMode="auto">
            <a:xfrm>
              <a:off x="8294568" y="193218"/>
              <a:ext cx="761606" cy="7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14. GREEN COG 1-05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050" y="863600"/>
              <a:ext cx="493776" cy="493776"/>
            </a:xfrm>
            <a:prstGeom prst="rect">
              <a:avLst/>
            </a:prstGeom>
          </p:spPr>
        </p:pic>
        <p:pic>
          <p:nvPicPr>
            <p:cNvPr id="36" name="Picture 72" descr="cogs-06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50" y="254000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0" descr="cogs-05.png"/>
            <p:cNvPicPr>
              <a:picLocks noChangeAspect="1"/>
            </p:cNvPicPr>
            <p:nvPr userDrawn="1"/>
          </p:nvPicPr>
          <p:blipFill rotWithShape="1">
            <a:blip r:embed="rId8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85050" y="482600"/>
              <a:ext cx="434895" cy="27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89C43E"/>
          </a:solidFill>
        </p:grpSpPr>
        <p:sp>
          <p:nvSpPr>
            <p:cNvPr id="46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997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40" r:id="rId2"/>
    <p:sldLayoutId id="2147483851" r:id="rId3"/>
    <p:sldLayoutId id="2147483815" r:id="rId4"/>
    <p:sldLayoutId id="214748381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89C43E"/>
          </a:solidFill>
          <a:ln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6"/>
          <p:cNvSpPr/>
          <p:nvPr userDrawn="1"/>
        </p:nvSpPr>
        <p:spPr>
          <a:xfrm>
            <a:off x="0" y="107950"/>
            <a:ext cx="9283700" cy="0"/>
          </a:xfrm>
          <a:custGeom>
            <a:avLst/>
            <a:gdLst/>
            <a:ahLst/>
            <a:cxnLst/>
            <a:rect l="l" t="t" r="r" b="b"/>
            <a:pathLst>
              <a:path w="9283700">
                <a:moveTo>
                  <a:pt x="0" y="0"/>
                </a:moveTo>
                <a:lnTo>
                  <a:pt x="9283700" y="0"/>
                </a:lnTo>
              </a:path>
            </a:pathLst>
          </a:custGeom>
          <a:ln w="12700">
            <a:solidFill>
              <a:srgbClr val="89C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 userDrawn="1"/>
        </p:nvSpPr>
        <p:spPr>
          <a:xfrm>
            <a:off x="222250" y="5563349"/>
            <a:ext cx="1104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www.ncpc.co.za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89C43E"/>
          </a:solidFill>
        </p:grpSpPr>
        <p:sp>
          <p:nvSpPr>
            <p:cNvPr id="27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340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07" r:id="rId2"/>
    <p:sldLayoutId id="2147483798" r:id="rId3"/>
    <p:sldLayoutId id="2147483837" r:id="rId4"/>
    <p:sldLayoutId id="2147483842" r:id="rId5"/>
    <p:sldLayoutId id="2147483838" r:id="rId6"/>
    <p:sldLayoutId id="2147483821" r:id="rId7"/>
    <p:sldLayoutId id="2147483805" r:id="rId8"/>
    <p:sldLayoutId id="2147483806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1295D0"/>
          </a:solidFill>
          <a:ln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6"/>
          <p:cNvSpPr/>
          <p:nvPr userDrawn="1"/>
        </p:nvSpPr>
        <p:spPr>
          <a:xfrm>
            <a:off x="0" y="107950"/>
            <a:ext cx="9283700" cy="0"/>
          </a:xfrm>
          <a:custGeom>
            <a:avLst/>
            <a:gdLst/>
            <a:ahLst/>
            <a:cxnLst/>
            <a:rect l="l" t="t" r="r" b="b"/>
            <a:pathLst>
              <a:path w="9283700">
                <a:moveTo>
                  <a:pt x="0" y="0"/>
                </a:moveTo>
                <a:lnTo>
                  <a:pt x="9283700" y="0"/>
                </a:lnTo>
              </a:path>
            </a:pathLst>
          </a:custGeom>
          <a:ln w="12700"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1295D0"/>
          </a:solidFill>
          <a:ln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1295D0"/>
          </a:solidFill>
        </p:grpSpPr>
        <p:sp>
          <p:nvSpPr>
            <p:cNvPr id="12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222250" y="5563349"/>
            <a:ext cx="1104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www.ncpc.co.za</a:t>
            </a:r>
          </a:p>
        </p:txBody>
      </p:sp>
    </p:spTree>
    <p:extLst>
      <p:ext uri="{BB962C8B-B14F-4D97-AF65-F5344CB8AC3E}">
        <p14:creationId xmlns:p14="http://schemas.microsoft.com/office/powerpoint/2010/main" val="384779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2" r:id="rId2"/>
    <p:sldLayoutId id="2147483819" r:id="rId3"/>
    <p:sldLayoutId id="2147483811" r:id="rId4"/>
    <p:sldLayoutId id="2147483689" r:id="rId5"/>
    <p:sldLayoutId id="2147483698" r:id="rId6"/>
    <p:sldLayoutId id="2147483694" r:id="rId7"/>
    <p:sldLayoutId id="2147483822" r:id="rId8"/>
    <p:sldLayoutId id="2147483756" r:id="rId9"/>
    <p:sldLayoutId id="21474837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5F7D9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6"/>
          <p:cNvSpPr/>
          <p:nvPr userDrawn="1"/>
        </p:nvSpPr>
        <p:spPr>
          <a:xfrm>
            <a:off x="0" y="107950"/>
            <a:ext cx="9283700" cy="0"/>
          </a:xfrm>
          <a:custGeom>
            <a:avLst/>
            <a:gdLst/>
            <a:ahLst/>
            <a:cxnLst/>
            <a:rect l="l" t="t" r="r" b="b"/>
            <a:pathLst>
              <a:path w="9283700">
                <a:moveTo>
                  <a:pt x="0" y="0"/>
                </a:moveTo>
                <a:lnTo>
                  <a:pt x="9283700" y="0"/>
                </a:lnTo>
              </a:path>
            </a:pathLst>
          </a:custGeom>
          <a:ln w="12700"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 userDrawn="1"/>
        </p:nvSpPr>
        <p:spPr>
          <a:xfrm>
            <a:off x="222250" y="5563349"/>
            <a:ext cx="1104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www.ncpc.co.za</a:t>
            </a:r>
          </a:p>
        </p:txBody>
      </p:sp>
      <p:sp>
        <p:nvSpPr>
          <p:cNvPr id="26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5F7D92"/>
          </a:solidFill>
          <a:ln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5F7D92"/>
          </a:solidFill>
        </p:grpSpPr>
        <p:sp>
          <p:nvSpPr>
            <p:cNvPr id="28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21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3" r:id="rId2"/>
    <p:sldLayoutId id="2147483818" r:id="rId3"/>
    <p:sldLayoutId id="2147483810" r:id="rId4"/>
    <p:sldLayoutId id="2147483782" r:id="rId5"/>
    <p:sldLayoutId id="2147483783" r:id="rId6"/>
    <p:sldLayoutId id="2147483823" r:id="rId7"/>
    <p:sldLayoutId id="2147483786" r:id="rId8"/>
    <p:sldLayoutId id="214748378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6"/>
          <p:cNvSpPr/>
          <p:nvPr userDrawn="1"/>
        </p:nvSpPr>
        <p:spPr>
          <a:xfrm>
            <a:off x="0" y="107950"/>
            <a:ext cx="9283700" cy="0"/>
          </a:xfrm>
          <a:custGeom>
            <a:avLst/>
            <a:gdLst/>
            <a:ahLst/>
            <a:cxnLst/>
            <a:rect l="l" t="t" r="r" b="b"/>
            <a:pathLst>
              <a:path w="9283700">
                <a:moveTo>
                  <a:pt x="0" y="0"/>
                </a:moveTo>
                <a:lnTo>
                  <a:pt x="9283700" y="0"/>
                </a:lnTo>
              </a:path>
            </a:pathLst>
          </a:custGeom>
          <a:ln w="12700">
            <a:solidFill>
              <a:srgbClr val="2467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 userDrawn="1"/>
        </p:nvSpPr>
        <p:spPr>
          <a:xfrm>
            <a:off x="222250" y="5563349"/>
            <a:ext cx="1104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www.ncpc.co.za</a:t>
            </a:r>
          </a:p>
        </p:txBody>
      </p:sp>
      <p:sp>
        <p:nvSpPr>
          <p:cNvPr id="26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1E5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080250" y="5435600"/>
            <a:ext cx="1063069" cy="228600"/>
            <a:chOff x="912023" y="4670562"/>
            <a:chExt cx="3978246" cy="855473"/>
          </a:xfrm>
          <a:solidFill>
            <a:srgbClr val="1E565D"/>
          </a:solidFill>
        </p:grpSpPr>
        <p:sp>
          <p:nvSpPr>
            <p:cNvPr id="28" name="object 3"/>
            <p:cNvSpPr/>
            <p:nvPr/>
          </p:nvSpPr>
          <p:spPr>
            <a:xfrm>
              <a:off x="2132114" y="4670562"/>
              <a:ext cx="468630" cy="746760"/>
            </a:xfrm>
            <a:custGeom>
              <a:avLst/>
              <a:gdLst/>
              <a:ahLst/>
              <a:cxnLst/>
              <a:rect l="l" t="t" r="r" b="b"/>
              <a:pathLst>
                <a:path w="468630" h="746760">
                  <a:moveTo>
                    <a:pt x="235132" y="0"/>
                  </a:moveTo>
                  <a:lnTo>
                    <a:pt x="222070" y="41091"/>
                  </a:lnTo>
                  <a:lnTo>
                    <a:pt x="205837" y="83244"/>
                  </a:lnTo>
                  <a:lnTo>
                    <a:pt x="186433" y="126457"/>
                  </a:lnTo>
                  <a:lnTo>
                    <a:pt x="163857" y="170727"/>
                  </a:lnTo>
                  <a:lnTo>
                    <a:pt x="138111" y="216052"/>
                  </a:lnTo>
                  <a:lnTo>
                    <a:pt x="109193" y="262429"/>
                  </a:lnTo>
                  <a:lnTo>
                    <a:pt x="86263" y="295935"/>
                  </a:lnTo>
                  <a:lnTo>
                    <a:pt x="82300" y="299859"/>
                  </a:lnTo>
                  <a:lnTo>
                    <a:pt x="80319" y="303745"/>
                  </a:lnTo>
                  <a:lnTo>
                    <a:pt x="76369" y="309600"/>
                  </a:lnTo>
                  <a:lnTo>
                    <a:pt x="72483" y="315518"/>
                  </a:lnTo>
                  <a:lnTo>
                    <a:pt x="66552" y="323354"/>
                  </a:lnTo>
                  <a:lnTo>
                    <a:pt x="68508" y="323354"/>
                  </a:lnTo>
                  <a:lnTo>
                    <a:pt x="19575" y="397789"/>
                  </a:lnTo>
                  <a:lnTo>
                    <a:pt x="14879" y="408842"/>
                  </a:lnTo>
                  <a:lnTo>
                    <a:pt x="2752" y="457454"/>
                  </a:lnTo>
                  <a:lnTo>
                    <a:pt x="0" y="497357"/>
                  </a:lnTo>
                  <a:lnTo>
                    <a:pt x="314" y="511423"/>
                  </a:lnTo>
                  <a:lnTo>
                    <a:pt x="5021" y="551459"/>
                  </a:lnTo>
                  <a:lnTo>
                    <a:pt x="15295" y="588489"/>
                  </a:lnTo>
                  <a:lnTo>
                    <a:pt x="37481" y="633708"/>
                  </a:lnTo>
                  <a:lnTo>
                    <a:pt x="60357" y="664900"/>
                  </a:lnTo>
                  <a:lnTo>
                    <a:pt x="92466" y="695681"/>
                  </a:lnTo>
                  <a:lnTo>
                    <a:pt x="125341" y="718704"/>
                  </a:lnTo>
                  <a:lnTo>
                    <a:pt x="171046" y="738266"/>
                  </a:lnTo>
                  <a:lnTo>
                    <a:pt x="219746" y="746273"/>
                  </a:lnTo>
                  <a:lnTo>
                    <a:pt x="232498" y="746619"/>
                  </a:lnTo>
                  <a:lnTo>
                    <a:pt x="246079" y="746273"/>
                  </a:lnTo>
                  <a:lnTo>
                    <a:pt x="285078" y="741108"/>
                  </a:lnTo>
                  <a:lnTo>
                    <a:pt x="321660" y="729635"/>
                  </a:lnTo>
                  <a:lnTo>
                    <a:pt x="355593" y="711742"/>
                  </a:lnTo>
                  <a:lnTo>
                    <a:pt x="361690" y="707516"/>
                  </a:lnTo>
                  <a:lnTo>
                    <a:pt x="235132" y="707516"/>
                  </a:lnTo>
                  <a:lnTo>
                    <a:pt x="222132" y="705930"/>
                  </a:lnTo>
                  <a:lnTo>
                    <a:pt x="173645" y="692532"/>
                  </a:lnTo>
                  <a:lnTo>
                    <a:pt x="130782" y="667769"/>
                  </a:lnTo>
                  <a:lnTo>
                    <a:pt x="102324" y="641675"/>
                  </a:lnTo>
                  <a:lnTo>
                    <a:pt x="77027" y="609083"/>
                  </a:lnTo>
                  <a:lnTo>
                    <a:pt x="54890" y="569949"/>
                  </a:lnTo>
                  <a:lnTo>
                    <a:pt x="48213" y="555443"/>
                  </a:lnTo>
                  <a:lnTo>
                    <a:pt x="61051" y="552317"/>
                  </a:lnTo>
                  <a:lnTo>
                    <a:pt x="73606" y="548562"/>
                  </a:lnTo>
                  <a:lnTo>
                    <a:pt x="85733" y="544218"/>
                  </a:lnTo>
                  <a:lnTo>
                    <a:pt x="97288" y="539324"/>
                  </a:lnTo>
                  <a:lnTo>
                    <a:pt x="108124" y="533920"/>
                  </a:lnTo>
                  <a:lnTo>
                    <a:pt x="466148" y="533920"/>
                  </a:lnTo>
                  <a:lnTo>
                    <a:pt x="466915" y="527823"/>
                  </a:lnTo>
                  <a:lnTo>
                    <a:pt x="467910" y="514695"/>
                  </a:lnTo>
                  <a:lnTo>
                    <a:pt x="468287" y="501273"/>
                  </a:lnTo>
                  <a:lnTo>
                    <a:pt x="468256" y="497357"/>
                  </a:lnTo>
                  <a:lnTo>
                    <a:pt x="460842" y="451125"/>
                  </a:lnTo>
                  <a:lnTo>
                    <a:pt x="444983" y="403879"/>
                  </a:lnTo>
                  <a:lnTo>
                    <a:pt x="427703" y="368177"/>
                  </a:lnTo>
                  <a:lnTo>
                    <a:pt x="405912" y="332361"/>
                  </a:lnTo>
                  <a:lnTo>
                    <a:pt x="397794" y="321398"/>
                  </a:lnTo>
                  <a:lnTo>
                    <a:pt x="395838" y="317461"/>
                  </a:lnTo>
                  <a:lnTo>
                    <a:pt x="393857" y="315518"/>
                  </a:lnTo>
                  <a:lnTo>
                    <a:pt x="391964" y="313524"/>
                  </a:lnTo>
                  <a:lnTo>
                    <a:pt x="389983" y="309600"/>
                  </a:lnTo>
                  <a:lnTo>
                    <a:pt x="387964" y="307670"/>
                  </a:lnTo>
                  <a:lnTo>
                    <a:pt x="353817" y="262428"/>
                  </a:lnTo>
                  <a:lnTo>
                    <a:pt x="323622" y="216748"/>
                  </a:lnTo>
                  <a:lnTo>
                    <a:pt x="297383" y="170703"/>
                  </a:lnTo>
                  <a:lnTo>
                    <a:pt x="275107" y="124371"/>
                  </a:lnTo>
                  <a:lnTo>
                    <a:pt x="256801" y="77828"/>
                  </a:lnTo>
                  <a:lnTo>
                    <a:pt x="242472" y="31153"/>
                  </a:lnTo>
                  <a:lnTo>
                    <a:pt x="238581" y="15578"/>
                  </a:lnTo>
                  <a:lnTo>
                    <a:pt x="235132" y="0"/>
                  </a:lnTo>
                  <a:close/>
                </a:path>
                <a:path w="468630" h="746760">
                  <a:moveTo>
                    <a:pt x="466148" y="533920"/>
                  </a:moveTo>
                  <a:lnTo>
                    <a:pt x="108124" y="533920"/>
                  </a:lnTo>
                  <a:lnTo>
                    <a:pt x="111425" y="548763"/>
                  </a:lnTo>
                  <a:lnTo>
                    <a:pt x="124379" y="589918"/>
                  </a:lnTo>
                  <a:lnTo>
                    <a:pt x="141998" y="625945"/>
                  </a:lnTo>
                  <a:lnTo>
                    <a:pt x="172946" y="665849"/>
                  </a:lnTo>
                  <a:lnTo>
                    <a:pt x="212667" y="696263"/>
                  </a:lnTo>
                  <a:lnTo>
                    <a:pt x="235132" y="707516"/>
                  </a:lnTo>
                  <a:lnTo>
                    <a:pt x="361690" y="707516"/>
                  </a:lnTo>
                  <a:lnTo>
                    <a:pt x="396402" y="677701"/>
                  </a:lnTo>
                  <a:lnTo>
                    <a:pt x="422324" y="645836"/>
                  </a:lnTo>
                  <a:lnTo>
                    <a:pt x="442395" y="612607"/>
                  </a:lnTo>
                  <a:lnTo>
                    <a:pt x="460190" y="565581"/>
                  </a:lnTo>
                  <a:lnTo>
                    <a:pt x="466148" y="5339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4"/>
            <p:cNvSpPr/>
            <p:nvPr/>
          </p:nvSpPr>
          <p:spPr>
            <a:xfrm>
              <a:off x="4610646" y="5021064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30799" y="0"/>
                  </a:moveTo>
                  <a:lnTo>
                    <a:pt x="16933" y="3167"/>
                  </a:lnTo>
                  <a:lnTo>
                    <a:pt x="6176" y="11681"/>
                  </a:lnTo>
                  <a:lnTo>
                    <a:pt x="0" y="24059"/>
                  </a:lnTo>
                  <a:lnTo>
                    <a:pt x="1945" y="40706"/>
                  </a:lnTo>
                  <a:lnTo>
                    <a:pt x="8417" y="52992"/>
                  </a:lnTo>
                  <a:lnTo>
                    <a:pt x="18321" y="60611"/>
                  </a:lnTo>
                  <a:lnTo>
                    <a:pt x="30563" y="63258"/>
                  </a:lnTo>
                  <a:lnTo>
                    <a:pt x="30711" y="63258"/>
                  </a:lnTo>
                  <a:lnTo>
                    <a:pt x="44539" y="60081"/>
                  </a:lnTo>
                  <a:lnTo>
                    <a:pt x="55279" y="51544"/>
                  </a:lnTo>
                  <a:lnTo>
                    <a:pt x="61437" y="39139"/>
                  </a:lnTo>
                  <a:lnTo>
                    <a:pt x="59477" y="22510"/>
                  </a:lnTo>
                  <a:lnTo>
                    <a:pt x="52986" y="10236"/>
                  </a:lnTo>
                  <a:lnTo>
                    <a:pt x="43061" y="2629"/>
                  </a:lnTo>
                  <a:lnTo>
                    <a:pt x="307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"/>
            <p:cNvSpPr/>
            <p:nvPr/>
          </p:nvSpPr>
          <p:spPr>
            <a:xfrm>
              <a:off x="4625270" y="4768212"/>
              <a:ext cx="86360" cy="255904"/>
            </a:xfrm>
            <a:custGeom>
              <a:avLst/>
              <a:gdLst/>
              <a:ahLst/>
              <a:cxnLst/>
              <a:rect l="l" t="t" r="r" b="b"/>
              <a:pathLst>
                <a:path w="86360" h="255904">
                  <a:moveTo>
                    <a:pt x="63401" y="239772"/>
                  </a:moveTo>
                  <a:lnTo>
                    <a:pt x="15544" y="239772"/>
                  </a:lnTo>
                  <a:lnTo>
                    <a:pt x="28821" y="241753"/>
                  </a:lnTo>
                  <a:lnTo>
                    <a:pt x="40533" y="247301"/>
                  </a:lnTo>
                  <a:lnTo>
                    <a:pt x="50102" y="255829"/>
                  </a:lnTo>
                  <a:lnTo>
                    <a:pt x="56193" y="248778"/>
                  </a:lnTo>
                  <a:lnTo>
                    <a:pt x="63401" y="239772"/>
                  </a:lnTo>
                  <a:close/>
                </a:path>
                <a:path w="86360" h="255904">
                  <a:moveTo>
                    <a:pt x="20027" y="0"/>
                  </a:moveTo>
                  <a:lnTo>
                    <a:pt x="7991" y="3724"/>
                  </a:lnTo>
                  <a:lnTo>
                    <a:pt x="2111" y="14012"/>
                  </a:lnTo>
                  <a:lnTo>
                    <a:pt x="181" y="29162"/>
                  </a:lnTo>
                  <a:lnTo>
                    <a:pt x="0" y="242566"/>
                  </a:lnTo>
                  <a:lnTo>
                    <a:pt x="4851" y="240788"/>
                  </a:lnTo>
                  <a:lnTo>
                    <a:pt x="10071" y="239772"/>
                  </a:lnTo>
                  <a:lnTo>
                    <a:pt x="63401" y="239772"/>
                  </a:lnTo>
                  <a:lnTo>
                    <a:pt x="64520" y="238375"/>
                  </a:lnTo>
                  <a:lnTo>
                    <a:pt x="73343" y="226038"/>
                  </a:lnTo>
                  <a:lnTo>
                    <a:pt x="80923" y="213188"/>
                  </a:lnTo>
                  <a:lnTo>
                    <a:pt x="85520" y="201243"/>
                  </a:lnTo>
                  <a:lnTo>
                    <a:pt x="86156" y="196147"/>
                  </a:lnTo>
                  <a:lnTo>
                    <a:pt x="85742" y="189643"/>
                  </a:lnTo>
                  <a:lnTo>
                    <a:pt x="77169" y="148728"/>
                  </a:lnTo>
                  <a:lnTo>
                    <a:pt x="65782" y="107005"/>
                  </a:lnTo>
                  <a:lnTo>
                    <a:pt x="52611" y="60753"/>
                  </a:lnTo>
                  <a:lnTo>
                    <a:pt x="38178" y="17117"/>
                  </a:lnTo>
                  <a:lnTo>
                    <a:pt x="26555" y="1703"/>
                  </a:lnTo>
                  <a:lnTo>
                    <a:pt x="200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"/>
            <p:cNvSpPr/>
            <p:nvPr/>
          </p:nvSpPr>
          <p:spPr>
            <a:xfrm>
              <a:off x="4393186" y="5034831"/>
              <a:ext cx="219710" cy="169545"/>
            </a:xfrm>
            <a:custGeom>
              <a:avLst/>
              <a:gdLst/>
              <a:ahLst/>
              <a:cxnLst/>
              <a:rect l="l" t="t" r="r" b="b"/>
              <a:pathLst>
                <a:path w="219710" h="169545">
                  <a:moveTo>
                    <a:pt x="166805" y="0"/>
                  </a:moveTo>
                  <a:lnTo>
                    <a:pt x="128397" y="11653"/>
                  </a:lnTo>
                  <a:lnTo>
                    <a:pt x="93730" y="43618"/>
                  </a:lnTo>
                  <a:lnTo>
                    <a:pt x="41067" y="97854"/>
                  </a:lnTo>
                  <a:lnTo>
                    <a:pt x="11678" y="130306"/>
                  </a:lnTo>
                  <a:lnTo>
                    <a:pt x="0" y="154633"/>
                  </a:lnTo>
                  <a:lnTo>
                    <a:pt x="1652" y="160063"/>
                  </a:lnTo>
                  <a:lnTo>
                    <a:pt x="8651" y="167550"/>
                  </a:lnTo>
                  <a:lnTo>
                    <a:pt x="17255" y="169429"/>
                  </a:lnTo>
                  <a:lnTo>
                    <a:pt x="27294" y="167006"/>
                  </a:lnTo>
                  <a:lnTo>
                    <a:pt x="38600" y="161590"/>
                  </a:lnTo>
                  <a:lnTo>
                    <a:pt x="219522" y="56207"/>
                  </a:lnTo>
                  <a:lnTo>
                    <a:pt x="211415" y="46623"/>
                  </a:lnTo>
                  <a:lnTo>
                    <a:pt x="205441" y="35121"/>
                  </a:lnTo>
                  <a:lnTo>
                    <a:pt x="202516" y="22107"/>
                  </a:lnTo>
                  <a:lnTo>
                    <a:pt x="202367" y="13582"/>
                  </a:lnTo>
                  <a:lnTo>
                    <a:pt x="203142" y="8934"/>
                  </a:lnTo>
                  <a:lnTo>
                    <a:pt x="204539" y="4577"/>
                  </a:lnTo>
                  <a:lnTo>
                    <a:pt x="194303" y="2825"/>
                  </a:lnTo>
                  <a:lnTo>
                    <a:pt x="181145" y="1081"/>
                  </a:lnTo>
                  <a:lnTo>
                    <a:pt x="16680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7"/>
            <p:cNvSpPr/>
            <p:nvPr/>
          </p:nvSpPr>
          <p:spPr>
            <a:xfrm>
              <a:off x="4653415" y="5059081"/>
              <a:ext cx="236854" cy="144145"/>
            </a:xfrm>
            <a:custGeom>
              <a:avLst/>
              <a:gdLst/>
              <a:ahLst/>
              <a:cxnLst/>
              <a:rect l="l" t="t" r="r" b="b"/>
              <a:pathLst>
                <a:path w="236854" h="144145">
                  <a:moveTo>
                    <a:pt x="34553" y="0"/>
                  </a:moveTo>
                  <a:lnTo>
                    <a:pt x="29962" y="12518"/>
                  </a:lnTo>
                  <a:lnTo>
                    <a:pt x="22353" y="23455"/>
                  </a:lnTo>
                  <a:lnTo>
                    <a:pt x="12206" y="32070"/>
                  </a:lnTo>
                  <a:lnTo>
                    <a:pt x="0" y="37624"/>
                  </a:lnTo>
                  <a:lnTo>
                    <a:pt x="2259" y="48243"/>
                  </a:lnTo>
                  <a:lnTo>
                    <a:pt x="20128" y="87070"/>
                  </a:lnTo>
                  <a:lnTo>
                    <a:pt x="62362" y="108384"/>
                  </a:lnTo>
                  <a:lnTo>
                    <a:pt x="101164" y="118970"/>
                  </a:lnTo>
                  <a:lnTo>
                    <a:pt x="161728" y="134009"/>
                  </a:lnTo>
                  <a:lnTo>
                    <a:pt x="204860" y="143116"/>
                  </a:lnTo>
                  <a:lnTo>
                    <a:pt x="217189" y="143968"/>
                  </a:lnTo>
                  <a:lnTo>
                    <a:pt x="225249" y="142647"/>
                  </a:lnTo>
                  <a:lnTo>
                    <a:pt x="230455" y="139373"/>
                  </a:lnTo>
                  <a:lnTo>
                    <a:pt x="234224" y="134369"/>
                  </a:lnTo>
                  <a:lnTo>
                    <a:pt x="236510" y="125272"/>
                  </a:lnTo>
                  <a:lnTo>
                    <a:pt x="233023" y="117237"/>
                  </a:lnTo>
                  <a:lnTo>
                    <a:pt x="225048" y="109813"/>
                  </a:lnTo>
                  <a:lnTo>
                    <a:pt x="213874" y="102553"/>
                  </a:lnTo>
                  <a:lnTo>
                    <a:pt x="345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/>
            <p:cNvSpPr/>
            <p:nvPr/>
          </p:nvSpPr>
          <p:spPr>
            <a:xfrm>
              <a:off x="4610182" y="5097410"/>
              <a:ext cx="53975" cy="428625"/>
            </a:xfrm>
            <a:custGeom>
              <a:avLst/>
              <a:gdLst/>
              <a:ahLst/>
              <a:cxnLst/>
              <a:rect l="l" t="t" r="r" b="b"/>
              <a:pathLst>
                <a:path w="53975" h="428625">
                  <a:moveTo>
                    <a:pt x="42075" y="0"/>
                  </a:moveTo>
                  <a:lnTo>
                    <a:pt x="11544" y="0"/>
                  </a:lnTo>
                  <a:lnTo>
                    <a:pt x="0" y="428586"/>
                  </a:lnTo>
                  <a:lnTo>
                    <a:pt x="53619" y="428586"/>
                  </a:lnTo>
                  <a:lnTo>
                    <a:pt x="420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9"/>
            <p:cNvSpPr/>
            <p:nvPr/>
          </p:nvSpPr>
          <p:spPr>
            <a:xfrm>
              <a:off x="3217510" y="4774083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159001" y="0"/>
                  </a:moveTo>
                  <a:lnTo>
                    <a:pt x="117401" y="7395"/>
                  </a:lnTo>
                  <a:lnTo>
                    <a:pt x="84372" y="42872"/>
                  </a:lnTo>
                  <a:lnTo>
                    <a:pt x="76931" y="55579"/>
                  </a:lnTo>
                  <a:lnTo>
                    <a:pt x="68822" y="69237"/>
                  </a:lnTo>
                  <a:lnTo>
                    <a:pt x="42741" y="112401"/>
                  </a:lnTo>
                  <a:lnTo>
                    <a:pt x="18767" y="151466"/>
                  </a:lnTo>
                  <a:lnTo>
                    <a:pt x="0" y="181752"/>
                  </a:lnTo>
                  <a:lnTo>
                    <a:pt x="141516" y="268341"/>
                  </a:lnTo>
                  <a:lnTo>
                    <a:pt x="244703" y="90795"/>
                  </a:lnTo>
                  <a:lnTo>
                    <a:pt x="239255" y="78385"/>
                  </a:lnTo>
                  <a:lnTo>
                    <a:pt x="234937" y="69236"/>
                  </a:lnTo>
                  <a:lnTo>
                    <a:pt x="214916" y="36173"/>
                  </a:lnTo>
                  <a:lnTo>
                    <a:pt x="180322" y="4418"/>
                  </a:lnTo>
                  <a:lnTo>
                    <a:pt x="169365" y="1190"/>
                  </a:lnTo>
                  <a:lnTo>
                    <a:pt x="1590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0"/>
            <p:cNvSpPr/>
            <p:nvPr/>
          </p:nvSpPr>
          <p:spPr>
            <a:xfrm>
              <a:off x="3632203" y="5011915"/>
              <a:ext cx="237490" cy="261620"/>
            </a:xfrm>
            <a:custGeom>
              <a:avLst/>
              <a:gdLst/>
              <a:ahLst/>
              <a:cxnLst/>
              <a:rect l="l" t="t" r="r" b="b"/>
              <a:pathLst>
                <a:path w="237489" h="261620">
                  <a:moveTo>
                    <a:pt x="144995" y="0"/>
                  </a:moveTo>
                  <a:lnTo>
                    <a:pt x="0" y="80784"/>
                  </a:lnTo>
                  <a:lnTo>
                    <a:pt x="101841" y="258991"/>
                  </a:lnTo>
                  <a:lnTo>
                    <a:pt x="115271" y="260376"/>
                  </a:lnTo>
                  <a:lnTo>
                    <a:pt x="125321" y="261133"/>
                  </a:lnTo>
                  <a:lnTo>
                    <a:pt x="134866" y="261298"/>
                  </a:lnTo>
                  <a:lnTo>
                    <a:pt x="146782" y="260910"/>
                  </a:lnTo>
                  <a:lnTo>
                    <a:pt x="197388" y="252325"/>
                  </a:lnTo>
                  <a:lnTo>
                    <a:pt x="227272" y="221122"/>
                  </a:lnTo>
                  <a:lnTo>
                    <a:pt x="236916" y="184473"/>
                  </a:lnTo>
                  <a:lnTo>
                    <a:pt x="235037" y="172480"/>
                  </a:lnTo>
                  <a:lnTo>
                    <a:pt x="230557" y="158735"/>
                  </a:lnTo>
                  <a:lnTo>
                    <a:pt x="223035" y="142930"/>
                  </a:lnTo>
                  <a:lnTo>
                    <a:pt x="215750" y="130080"/>
                  </a:lnTo>
                  <a:lnTo>
                    <a:pt x="207984" y="116191"/>
                  </a:lnTo>
                  <a:lnTo>
                    <a:pt x="199927" y="101630"/>
                  </a:lnTo>
                  <a:lnTo>
                    <a:pt x="191769" y="86765"/>
                  </a:lnTo>
                  <a:lnTo>
                    <a:pt x="175905" y="57597"/>
                  </a:lnTo>
                  <a:lnTo>
                    <a:pt x="161908" y="31631"/>
                  </a:lnTo>
                  <a:lnTo>
                    <a:pt x="1449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"/>
            <p:cNvSpPr/>
            <p:nvPr/>
          </p:nvSpPr>
          <p:spPr>
            <a:xfrm>
              <a:off x="3200597" y="5311115"/>
              <a:ext cx="249554" cy="163830"/>
            </a:xfrm>
            <a:custGeom>
              <a:avLst/>
              <a:gdLst/>
              <a:ahLst/>
              <a:cxnLst/>
              <a:rect l="l" t="t" r="r" b="b"/>
              <a:pathLst>
                <a:path w="249554" h="163829">
                  <a:moveTo>
                    <a:pt x="42580" y="0"/>
                  </a:moveTo>
                  <a:lnTo>
                    <a:pt x="17899" y="37934"/>
                  </a:lnTo>
                  <a:lnTo>
                    <a:pt x="148" y="82622"/>
                  </a:lnTo>
                  <a:lnTo>
                    <a:pt x="0" y="94480"/>
                  </a:lnTo>
                  <a:lnTo>
                    <a:pt x="2019" y="104825"/>
                  </a:lnTo>
                  <a:lnTo>
                    <a:pt x="27677" y="144842"/>
                  </a:lnTo>
                  <a:lnTo>
                    <a:pt x="69108" y="159489"/>
                  </a:lnTo>
                  <a:lnTo>
                    <a:pt x="85379" y="159720"/>
                  </a:lnTo>
                  <a:lnTo>
                    <a:pt x="246453" y="163753"/>
                  </a:lnTo>
                  <a:lnTo>
                    <a:pt x="249399" y="419"/>
                  </a:lnTo>
                  <a:lnTo>
                    <a:pt x="4258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2"/>
            <p:cNvSpPr/>
            <p:nvPr/>
          </p:nvSpPr>
          <p:spPr>
            <a:xfrm>
              <a:off x="3395896" y="4757321"/>
              <a:ext cx="339090" cy="262890"/>
            </a:xfrm>
            <a:custGeom>
              <a:avLst/>
              <a:gdLst/>
              <a:ahLst/>
              <a:cxnLst/>
              <a:rect l="l" t="t" r="r" b="b"/>
              <a:pathLst>
                <a:path w="339089" h="262889">
                  <a:moveTo>
                    <a:pt x="25137" y="1472"/>
                  </a:moveTo>
                  <a:lnTo>
                    <a:pt x="58506" y="45378"/>
                  </a:lnTo>
                  <a:lnTo>
                    <a:pt x="77515" y="80026"/>
                  </a:lnTo>
                  <a:lnTo>
                    <a:pt x="104359" y="128497"/>
                  </a:lnTo>
                  <a:lnTo>
                    <a:pt x="134549" y="182456"/>
                  </a:lnTo>
                  <a:lnTo>
                    <a:pt x="161346" y="229853"/>
                  </a:lnTo>
                  <a:lnTo>
                    <a:pt x="131279" y="249698"/>
                  </a:lnTo>
                  <a:lnTo>
                    <a:pt x="281508" y="262855"/>
                  </a:lnTo>
                  <a:lnTo>
                    <a:pt x="331169" y="150650"/>
                  </a:lnTo>
                  <a:lnTo>
                    <a:pt x="308648" y="150650"/>
                  </a:lnTo>
                  <a:lnTo>
                    <a:pt x="276743" y="95059"/>
                  </a:lnTo>
                  <a:lnTo>
                    <a:pt x="266255" y="76679"/>
                  </a:lnTo>
                  <a:lnTo>
                    <a:pt x="262728" y="70430"/>
                  </a:lnTo>
                  <a:lnTo>
                    <a:pt x="256580" y="59371"/>
                  </a:lnTo>
                  <a:lnTo>
                    <a:pt x="251215" y="49224"/>
                  </a:lnTo>
                  <a:lnTo>
                    <a:pt x="245396" y="38535"/>
                  </a:lnTo>
                  <a:lnTo>
                    <a:pt x="219598" y="10262"/>
                  </a:lnTo>
                  <a:lnTo>
                    <a:pt x="189840" y="1615"/>
                  </a:lnTo>
                  <a:lnTo>
                    <a:pt x="25137" y="1472"/>
                  </a:lnTo>
                  <a:close/>
                </a:path>
                <a:path w="339089" h="262889">
                  <a:moveTo>
                    <a:pt x="338937" y="133099"/>
                  </a:moveTo>
                  <a:lnTo>
                    <a:pt x="308648" y="150650"/>
                  </a:lnTo>
                  <a:lnTo>
                    <a:pt x="331169" y="150650"/>
                  </a:lnTo>
                  <a:lnTo>
                    <a:pt x="338937" y="133099"/>
                  </a:lnTo>
                  <a:close/>
                </a:path>
                <a:path w="339089" h="262889">
                  <a:moveTo>
                    <a:pt x="19548" y="0"/>
                  </a:moveTo>
                  <a:lnTo>
                    <a:pt x="10924" y="115"/>
                  </a:lnTo>
                  <a:lnTo>
                    <a:pt x="0" y="1451"/>
                  </a:lnTo>
                  <a:lnTo>
                    <a:pt x="25137" y="1472"/>
                  </a:lnTo>
                  <a:lnTo>
                    <a:pt x="195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3"/>
            <p:cNvSpPr/>
            <p:nvPr/>
          </p:nvSpPr>
          <p:spPr>
            <a:xfrm>
              <a:off x="3489387" y="5274624"/>
              <a:ext cx="370205" cy="213995"/>
            </a:xfrm>
            <a:custGeom>
              <a:avLst/>
              <a:gdLst/>
              <a:ahLst/>
              <a:cxnLst/>
              <a:rect l="l" t="t" r="r" b="b"/>
              <a:pathLst>
                <a:path w="370204" h="213995">
                  <a:moveTo>
                    <a:pt x="86499" y="0"/>
                  </a:moveTo>
                  <a:lnTo>
                    <a:pt x="0" y="111074"/>
                  </a:lnTo>
                  <a:lnTo>
                    <a:pt x="85369" y="213931"/>
                  </a:lnTo>
                  <a:lnTo>
                    <a:pt x="85064" y="182473"/>
                  </a:lnTo>
                  <a:lnTo>
                    <a:pt x="229534" y="182473"/>
                  </a:lnTo>
                  <a:lnTo>
                    <a:pt x="271521" y="161434"/>
                  </a:lnTo>
                  <a:lnTo>
                    <a:pt x="303542" y="112372"/>
                  </a:lnTo>
                  <a:lnTo>
                    <a:pt x="353377" y="35027"/>
                  </a:lnTo>
                  <a:lnTo>
                    <a:pt x="316516" y="35027"/>
                  </a:lnTo>
                  <a:lnTo>
                    <a:pt x="88469" y="32296"/>
                  </a:lnTo>
                  <a:lnTo>
                    <a:pt x="86499" y="0"/>
                  </a:lnTo>
                  <a:close/>
                </a:path>
                <a:path w="370204" h="213995">
                  <a:moveTo>
                    <a:pt x="229534" y="182473"/>
                  </a:moveTo>
                  <a:lnTo>
                    <a:pt x="85064" y="182473"/>
                  </a:lnTo>
                  <a:lnTo>
                    <a:pt x="190675" y="182826"/>
                  </a:lnTo>
                  <a:lnTo>
                    <a:pt x="213600" y="183461"/>
                  </a:lnTo>
                  <a:lnTo>
                    <a:pt x="225678" y="183038"/>
                  </a:lnTo>
                  <a:lnTo>
                    <a:pt x="229534" y="182473"/>
                  </a:lnTo>
                  <a:close/>
                </a:path>
                <a:path w="370204" h="213995">
                  <a:moveTo>
                    <a:pt x="357678" y="28339"/>
                  </a:moveTo>
                  <a:lnTo>
                    <a:pt x="355250" y="30313"/>
                  </a:lnTo>
                  <a:lnTo>
                    <a:pt x="346778" y="33208"/>
                  </a:lnTo>
                  <a:lnTo>
                    <a:pt x="334311" y="34653"/>
                  </a:lnTo>
                  <a:lnTo>
                    <a:pt x="316516" y="35027"/>
                  </a:lnTo>
                  <a:lnTo>
                    <a:pt x="353377" y="35027"/>
                  </a:lnTo>
                  <a:lnTo>
                    <a:pt x="357678" y="28339"/>
                  </a:lnTo>
                  <a:close/>
                </a:path>
                <a:path w="370204" h="213995">
                  <a:moveTo>
                    <a:pt x="370018" y="9149"/>
                  </a:moveTo>
                  <a:lnTo>
                    <a:pt x="357678" y="28339"/>
                  </a:lnTo>
                  <a:lnTo>
                    <a:pt x="361059" y="25590"/>
                  </a:lnTo>
                  <a:lnTo>
                    <a:pt x="365537" y="18661"/>
                  </a:lnTo>
                  <a:lnTo>
                    <a:pt x="370018" y="914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4"/>
            <p:cNvSpPr/>
            <p:nvPr/>
          </p:nvSpPr>
          <p:spPr>
            <a:xfrm>
              <a:off x="3079277" y="5039795"/>
              <a:ext cx="243840" cy="381635"/>
            </a:xfrm>
            <a:custGeom>
              <a:avLst/>
              <a:gdLst/>
              <a:ahLst/>
              <a:cxnLst/>
              <a:rect l="l" t="t" r="r" b="b"/>
              <a:pathLst>
                <a:path w="243839" h="381635">
                  <a:moveTo>
                    <a:pt x="86879" y="358938"/>
                  </a:moveTo>
                  <a:lnTo>
                    <a:pt x="86888" y="359629"/>
                  </a:lnTo>
                  <a:lnTo>
                    <a:pt x="89101" y="366161"/>
                  </a:lnTo>
                  <a:lnTo>
                    <a:pt x="93248" y="373032"/>
                  </a:lnTo>
                  <a:lnTo>
                    <a:pt x="99146" y="381122"/>
                  </a:lnTo>
                  <a:lnTo>
                    <a:pt x="86879" y="358938"/>
                  </a:lnTo>
                  <a:close/>
                </a:path>
                <a:path w="243839" h="381635">
                  <a:moveTo>
                    <a:pt x="181815" y="0"/>
                  </a:moveTo>
                  <a:lnTo>
                    <a:pt x="45049" y="16459"/>
                  </a:lnTo>
                  <a:lnTo>
                    <a:pt x="74487" y="33985"/>
                  </a:lnTo>
                  <a:lnTo>
                    <a:pt x="33181" y="108958"/>
                  </a:lnTo>
                  <a:lnTo>
                    <a:pt x="29652" y="115273"/>
                  </a:lnTo>
                  <a:lnTo>
                    <a:pt x="23421" y="126270"/>
                  </a:lnTo>
                  <a:lnTo>
                    <a:pt x="13268" y="143406"/>
                  </a:lnTo>
                  <a:lnTo>
                    <a:pt x="8321" y="152701"/>
                  </a:lnTo>
                  <a:lnTo>
                    <a:pt x="4127" y="162586"/>
                  </a:lnTo>
                  <a:lnTo>
                    <a:pt x="1186" y="173140"/>
                  </a:lnTo>
                  <a:lnTo>
                    <a:pt x="0" y="184440"/>
                  </a:lnTo>
                  <a:lnTo>
                    <a:pt x="1067" y="196566"/>
                  </a:lnTo>
                  <a:lnTo>
                    <a:pt x="24747" y="246113"/>
                  </a:lnTo>
                  <a:lnTo>
                    <a:pt x="86879" y="358938"/>
                  </a:lnTo>
                  <a:lnTo>
                    <a:pt x="86794" y="352555"/>
                  </a:lnTo>
                  <a:lnTo>
                    <a:pt x="89002" y="344059"/>
                  </a:lnTo>
                  <a:lnTo>
                    <a:pt x="93697" y="333262"/>
                  </a:lnTo>
                  <a:lnTo>
                    <a:pt x="101063" y="319283"/>
                  </a:lnTo>
                  <a:lnTo>
                    <a:pt x="111283" y="301243"/>
                  </a:lnTo>
                  <a:lnTo>
                    <a:pt x="130483" y="267848"/>
                  </a:lnTo>
                  <a:lnTo>
                    <a:pt x="148832" y="235671"/>
                  </a:lnTo>
                  <a:lnTo>
                    <a:pt x="180955" y="178814"/>
                  </a:lnTo>
                  <a:lnTo>
                    <a:pt x="199047" y="146514"/>
                  </a:lnTo>
                  <a:lnTo>
                    <a:pt x="212699" y="121981"/>
                  </a:lnTo>
                  <a:lnTo>
                    <a:pt x="236368" y="121981"/>
                  </a:lnTo>
                  <a:lnTo>
                    <a:pt x="181815" y="0"/>
                  </a:lnTo>
                  <a:close/>
                </a:path>
                <a:path w="243839" h="381635">
                  <a:moveTo>
                    <a:pt x="236368" y="121981"/>
                  </a:moveTo>
                  <a:lnTo>
                    <a:pt x="212699" y="121981"/>
                  </a:lnTo>
                  <a:lnTo>
                    <a:pt x="243753" y="138493"/>
                  </a:lnTo>
                  <a:lnTo>
                    <a:pt x="236368" y="1219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5"/>
            <p:cNvSpPr/>
            <p:nvPr/>
          </p:nvSpPr>
          <p:spPr>
            <a:xfrm>
              <a:off x="912023" y="4708961"/>
              <a:ext cx="678180" cy="673100"/>
            </a:xfrm>
            <a:custGeom>
              <a:avLst/>
              <a:gdLst/>
              <a:ahLst/>
              <a:cxnLst/>
              <a:rect l="l" t="t" r="r" b="b"/>
              <a:pathLst>
                <a:path w="678180" h="673100">
                  <a:moveTo>
                    <a:pt x="445085" y="560273"/>
                  </a:moveTo>
                  <a:lnTo>
                    <a:pt x="263588" y="560273"/>
                  </a:lnTo>
                  <a:lnTo>
                    <a:pt x="275674" y="563972"/>
                  </a:lnTo>
                  <a:lnTo>
                    <a:pt x="288006" y="567057"/>
                  </a:lnTo>
                  <a:lnTo>
                    <a:pt x="330492" y="672579"/>
                  </a:lnTo>
                  <a:lnTo>
                    <a:pt x="442950" y="656526"/>
                  </a:lnTo>
                  <a:lnTo>
                    <a:pt x="445085" y="560273"/>
                  </a:lnTo>
                  <a:close/>
                </a:path>
                <a:path w="678180" h="673100">
                  <a:moveTo>
                    <a:pt x="105333" y="92455"/>
                  </a:moveTo>
                  <a:lnTo>
                    <a:pt x="37249" y="182740"/>
                  </a:lnTo>
                  <a:lnTo>
                    <a:pt x="114668" y="262953"/>
                  </a:lnTo>
                  <a:lnTo>
                    <a:pt x="106667" y="294131"/>
                  </a:lnTo>
                  <a:lnTo>
                    <a:pt x="0" y="327799"/>
                  </a:lnTo>
                  <a:lnTo>
                    <a:pt x="16192" y="439356"/>
                  </a:lnTo>
                  <a:lnTo>
                    <a:pt x="127381" y="441794"/>
                  </a:lnTo>
                  <a:lnTo>
                    <a:pt x="133332" y="453089"/>
                  </a:lnTo>
                  <a:lnTo>
                    <a:pt x="139892" y="463959"/>
                  </a:lnTo>
                  <a:lnTo>
                    <a:pt x="93205" y="568096"/>
                  </a:lnTo>
                  <a:lnTo>
                    <a:pt x="184226" y="635622"/>
                  </a:lnTo>
                  <a:lnTo>
                    <a:pt x="263588" y="560273"/>
                  </a:lnTo>
                  <a:lnTo>
                    <a:pt x="445085" y="560273"/>
                  </a:lnTo>
                  <a:lnTo>
                    <a:pt x="445363" y="547751"/>
                  </a:lnTo>
                  <a:lnTo>
                    <a:pt x="456632" y="541745"/>
                  </a:lnTo>
                  <a:lnTo>
                    <a:pt x="467496" y="535179"/>
                  </a:lnTo>
                  <a:lnTo>
                    <a:pt x="606613" y="535179"/>
                  </a:lnTo>
                  <a:lnTo>
                    <a:pt x="640765" y="489877"/>
                  </a:lnTo>
                  <a:lnTo>
                    <a:pt x="634428" y="483296"/>
                  </a:lnTo>
                  <a:lnTo>
                    <a:pt x="332895" y="483296"/>
                  </a:lnTo>
                  <a:lnTo>
                    <a:pt x="319580" y="482120"/>
                  </a:lnTo>
                  <a:lnTo>
                    <a:pt x="281759" y="471730"/>
                  </a:lnTo>
                  <a:lnTo>
                    <a:pt x="248487" y="452059"/>
                  </a:lnTo>
                  <a:lnTo>
                    <a:pt x="221520" y="424408"/>
                  </a:lnTo>
                  <a:lnTo>
                    <a:pt x="202613" y="390079"/>
                  </a:lnTo>
                  <a:lnTo>
                    <a:pt x="193899" y="349932"/>
                  </a:lnTo>
                  <a:lnTo>
                    <a:pt x="193696" y="336000"/>
                  </a:lnTo>
                  <a:lnTo>
                    <a:pt x="194698" y="322387"/>
                  </a:lnTo>
                  <a:lnTo>
                    <a:pt x="204462" y="284013"/>
                  </a:lnTo>
                  <a:lnTo>
                    <a:pt x="223380" y="250500"/>
                  </a:lnTo>
                  <a:lnTo>
                    <a:pt x="250186" y="223348"/>
                  </a:lnTo>
                  <a:lnTo>
                    <a:pt x="283615" y="204054"/>
                  </a:lnTo>
                  <a:lnTo>
                    <a:pt x="323695" y="194741"/>
                  </a:lnTo>
                  <a:lnTo>
                    <a:pt x="338104" y="194397"/>
                  </a:lnTo>
                  <a:lnTo>
                    <a:pt x="537984" y="194397"/>
                  </a:lnTo>
                  <a:lnTo>
                    <a:pt x="564512" y="143471"/>
                  </a:lnTo>
                  <a:lnTo>
                    <a:pt x="204787" y="143471"/>
                  </a:lnTo>
                  <a:lnTo>
                    <a:pt x="105333" y="92455"/>
                  </a:lnTo>
                  <a:close/>
                </a:path>
                <a:path w="678180" h="673100">
                  <a:moveTo>
                    <a:pt x="606613" y="535179"/>
                  </a:moveTo>
                  <a:lnTo>
                    <a:pt x="467496" y="535179"/>
                  </a:lnTo>
                  <a:lnTo>
                    <a:pt x="572731" y="580123"/>
                  </a:lnTo>
                  <a:lnTo>
                    <a:pt x="606613" y="535179"/>
                  </a:lnTo>
                  <a:close/>
                </a:path>
                <a:path w="678180" h="673100">
                  <a:moveTo>
                    <a:pt x="537984" y="194397"/>
                  </a:moveTo>
                  <a:lnTo>
                    <a:pt x="338104" y="194397"/>
                  </a:lnTo>
                  <a:lnTo>
                    <a:pt x="352134" y="195221"/>
                  </a:lnTo>
                  <a:lnTo>
                    <a:pt x="365736" y="197168"/>
                  </a:lnTo>
                  <a:lnTo>
                    <a:pt x="403491" y="209297"/>
                  </a:lnTo>
                  <a:lnTo>
                    <a:pt x="435649" y="229914"/>
                  </a:lnTo>
                  <a:lnTo>
                    <a:pt x="467558" y="268515"/>
                  </a:lnTo>
                  <a:lnTo>
                    <a:pt x="481567" y="304228"/>
                  </a:lnTo>
                  <a:lnTo>
                    <a:pt x="485452" y="344779"/>
                  </a:lnTo>
                  <a:lnTo>
                    <a:pt x="484313" y="357611"/>
                  </a:lnTo>
                  <a:lnTo>
                    <a:pt x="473867" y="395219"/>
                  </a:lnTo>
                  <a:lnTo>
                    <a:pt x="454065" y="428278"/>
                  </a:lnTo>
                  <a:lnTo>
                    <a:pt x="426223" y="455062"/>
                  </a:lnTo>
                  <a:lnTo>
                    <a:pt x="391658" y="473844"/>
                  </a:lnTo>
                  <a:lnTo>
                    <a:pt x="346456" y="483247"/>
                  </a:lnTo>
                  <a:lnTo>
                    <a:pt x="332895" y="483296"/>
                  </a:lnTo>
                  <a:lnTo>
                    <a:pt x="634428" y="483296"/>
                  </a:lnTo>
                  <a:lnTo>
                    <a:pt x="564146" y="410311"/>
                  </a:lnTo>
                  <a:lnTo>
                    <a:pt x="567731" y="398188"/>
                  </a:lnTo>
                  <a:lnTo>
                    <a:pt x="570680" y="385807"/>
                  </a:lnTo>
                  <a:lnTo>
                    <a:pt x="678091" y="344779"/>
                  </a:lnTo>
                  <a:lnTo>
                    <a:pt x="661885" y="233248"/>
                  </a:lnTo>
                  <a:lnTo>
                    <a:pt x="549948" y="230784"/>
                  </a:lnTo>
                  <a:lnTo>
                    <a:pt x="533425" y="203149"/>
                  </a:lnTo>
                  <a:lnTo>
                    <a:pt x="537984" y="194397"/>
                  </a:lnTo>
                  <a:close/>
                </a:path>
                <a:path w="678180" h="673100">
                  <a:moveTo>
                    <a:pt x="347599" y="0"/>
                  </a:moveTo>
                  <a:lnTo>
                    <a:pt x="235153" y="16065"/>
                  </a:lnTo>
                  <a:lnTo>
                    <a:pt x="232676" y="127088"/>
                  </a:lnTo>
                  <a:lnTo>
                    <a:pt x="204787" y="143471"/>
                  </a:lnTo>
                  <a:lnTo>
                    <a:pt x="564512" y="143471"/>
                  </a:lnTo>
                  <a:lnTo>
                    <a:pt x="579999" y="113741"/>
                  </a:lnTo>
                  <a:lnTo>
                    <a:pt x="412965" y="113741"/>
                  </a:lnTo>
                  <a:lnTo>
                    <a:pt x="381546" y="105816"/>
                  </a:lnTo>
                  <a:lnTo>
                    <a:pt x="347599" y="0"/>
                  </a:lnTo>
                  <a:close/>
                </a:path>
                <a:path w="678180" h="673100">
                  <a:moveTo>
                    <a:pt x="493852" y="36956"/>
                  </a:moveTo>
                  <a:lnTo>
                    <a:pt x="412965" y="113741"/>
                  </a:lnTo>
                  <a:lnTo>
                    <a:pt x="579999" y="113741"/>
                  </a:lnTo>
                  <a:lnTo>
                    <a:pt x="584809" y="104508"/>
                  </a:lnTo>
                  <a:lnTo>
                    <a:pt x="493852" y="369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1E565D"/>
          </a:solidFill>
          <a:ln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24676F"/>
          </a:solidFill>
          <a:ln>
            <a:solidFill>
              <a:srgbClr val="2467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42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20" r:id="rId3"/>
    <p:sldLayoutId id="2147483809" r:id="rId4"/>
    <p:sldLayoutId id="2147483771" r:id="rId5"/>
    <p:sldLayoutId id="2147483792" r:id="rId6"/>
    <p:sldLayoutId id="2147483772" r:id="rId7"/>
    <p:sldLayoutId id="2147483824" r:id="rId8"/>
    <p:sldLayoutId id="2147483793" r:id="rId9"/>
    <p:sldLayoutId id="214748379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5F7D92"/>
          </a:solidFill>
          <a:ln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6"/>
          <p:cNvSpPr/>
          <p:nvPr userDrawn="1"/>
        </p:nvSpPr>
        <p:spPr>
          <a:xfrm>
            <a:off x="0" y="107950"/>
            <a:ext cx="9283700" cy="0"/>
          </a:xfrm>
          <a:custGeom>
            <a:avLst/>
            <a:gdLst/>
            <a:ahLst/>
            <a:cxnLst/>
            <a:rect l="l" t="t" r="r" b="b"/>
            <a:pathLst>
              <a:path w="9283700">
                <a:moveTo>
                  <a:pt x="0" y="0"/>
                </a:moveTo>
                <a:lnTo>
                  <a:pt x="9283700" y="0"/>
                </a:lnTo>
              </a:path>
            </a:pathLst>
          </a:custGeom>
          <a:ln w="12700">
            <a:solidFill>
              <a:srgbClr val="24676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8128000" y="5257800"/>
            <a:ext cx="1155700" cy="584200"/>
          </a:xfrm>
          <a:custGeom>
            <a:avLst/>
            <a:gdLst/>
            <a:ahLst/>
            <a:cxnLst/>
            <a:rect l="l" t="t" r="r" b="b"/>
            <a:pathLst>
              <a:path w="1155700" h="533400">
                <a:moveTo>
                  <a:pt x="1155632" y="0"/>
                </a:moveTo>
                <a:lnTo>
                  <a:pt x="495601" y="0"/>
                </a:lnTo>
                <a:lnTo>
                  <a:pt x="479214" y="652"/>
                </a:lnTo>
                <a:lnTo>
                  <a:pt x="428046" y="10032"/>
                </a:lnTo>
                <a:lnTo>
                  <a:pt x="375573" y="29464"/>
                </a:lnTo>
                <a:lnTo>
                  <a:pt x="340947" y="47317"/>
                </a:lnTo>
                <a:lnTo>
                  <a:pt x="307363" y="68609"/>
                </a:lnTo>
                <a:lnTo>
                  <a:pt x="275470" y="92929"/>
                </a:lnTo>
                <a:lnTo>
                  <a:pt x="245918" y="119864"/>
                </a:lnTo>
                <a:lnTo>
                  <a:pt x="219354" y="149005"/>
                </a:lnTo>
                <a:lnTo>
                  <a:pt x="196429" y="179938"/>
                </a:lnTo>
                <a:lnTo>
                  <a:pt x="16836" y="489851"/>
                </a:lnTo>
                <a:lnTo>
                  <a:pt x="0" y="524692"/>
                </a:lnTo>
                <a:lnTo>
                  <a:pt x="1155632" y="533400"/>
                </a:lnTo>
                <a:lnTo>
                  <a:pt x="1155632" y="0"/>
                </a:lnTo>
                <a:close/>
              </a:path>
            </a:pathLst>
          </a:custGeom>
          <a:solidFill>
            <a:srgbClr val="07683B"/>
          </a:solidFill>
          <a:ln>
            <a:solidFill>
              <a:srgbClr val="5F7D9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27"/>
          <p:cNvSpPr/>
          <p:nvPr userDrawn="1"/>
        </p:nvSpPr>
        <p:spPr>
          <a:xfrm>
            <a:off x="0" y="5543549"/>
            <a:ext cx="6927850" cy="45719"/>
          </a:xfrm>
          <a:custGeom>
            <a:avLst/>
            <a:gdLst/>
            <a:ahLst/>
            <a:cxnLst/>
            <a:rect l="l" t="t" r="r" b="b"/>
            <a:pathLst>
              <a:path w="6527800">
                <a:moveTo>
                  <a:pt x="0" y="0"/>
                </a:moveTo>
                <a:lnTo>
                  <a:pt x="6527800" y="0"/>
                </a:lnTo>
              </a:path>
            </a:pathLst>
          </a:custGeom>
          <a:ln w="12700">
            <a:solidFill>
              <a:srgbClr val="07683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22250" y="5563349"/>
            <a:ext cx="1095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www.iee-sa.co.za</a:t>
            </a:r>
          </a:p>
        </p:txBody>
      </p:sp>
      <p:sp>
        <p:nvSpPr>
          <p:cNvPr id="26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1295D0"/>
          </a:solidFill>
          <a:ln>
            <a:solidFill>
              <a:srgbClr val="1295D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46"/>
          <p:cNvSpPr/>
          <p:nvPr userDrawn="1"/>
        </p:nvSpPr>
        <p:spPr>
          <a:xfrm>
            <a:off x="0" y="107950"/>
            <a:ext cx="9283700" cy="0"/>
          </a:xfrm>
          <a:custGeom>
            <a:avLst/>
            <a:gdLst/>
            <a:ahLst/>
            <a:cxnLst/>
            <a:rect l="l" t="t" r="r" b="b"/>
            <a:pathLst>
              <a:path w="9283700">
                <a:moveTo>
                  <a:pt x="0" y="0"/>
                </a:moveTo>
                <a:lnTo>
                  <a:pt x="9283700" y="0"/>
                </a:lnTo>
              </a:path>
            </a:pathLst>
          </a:custGeom>
          <a:ln w="12700">
            <a:solidFill>
              <a:srgbClr val="1E565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/>
          <p:cNvSpPr/>
          <p:nvPr userDrawn="1"/>
        </p:nvSpPr>
        <p:spPr>
          <a:xfrm>
            <a:off x="0" y="203197"/>
            <a:ext cx="8813800" cy="541020"/>
          </a:xfrm>
          <a:custGeom>
            <a:avLst/>
            <a:gdLst/>
            <a:ahLst/>
            <a:cxnLst/>
            <a:rect l="l" t="t" r="r" b="b"/>
            <a:pathLst>
              <a:path w="8813800" h="541020">
                <a:moveTo>
                  <a:pt x="8813800" y="0"/>
                </a:moveTo>
                <a:lnTo>
                  <a:pt x="1" y="0"/>
                </a:lnTo>
                <a:lnTo>
                  <a:pt x="1" y="541020"/>
                </a:lnTo>
                <a:lnTo>
                  <a:pt x="8576208" y="541020"/>
                </a:lnTo>
                <a:lnTo>
                  <a:pt x="8595694" y="540232"/>
                </a:lnTo>
                <a:lnTo>
                  <a:pt x="8633303" y="534114"/>
                </a:lnTo>
                <a:lnTo>
                  <a:pt x="8685394" y="514500"/>
                </a:lnTo>
                <a:lnTo>
                  <a:pt x="8730829" y="483826"/>
                </a:lnTo>
                <a:lnTo>
                  <a:pt x="8767958" y="443746"/>
                </a:lnTo>
                <a:lnTo>
                  <a:pt x="8795128" y="395909"/>
                </a:lnTo>
                <a:lnTo>
                  <a:pt x="8810690" y="341966"/>
                </a:lnTo>
                <a:lnTo>
                  <a:pt x="8813800" y="303428"/>
                </a:lnTo>
                <a:lnTo>
                  <a:pt x="8813800" y="0"/>
                </a:lnTo>
              </a:path>
            </a:pathLst>
          </a:custGeom>
          <a:solidFill>
            <a:srgbClr val="07683B"/>
          </a:solidFill>
          <a:ln>
            <a:solidFill>
              <a:srgbClr val="1E565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1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36" y="2311400"/>
            <a:ext cx="7690714" cy="1752600"/>
          </a:xfrm>
        </p:spPr>
        <p:txBody>
          <a:bodyPr/>
          <a:lstStyle/>
          <a:p>
            <a:r>
              <a:rPr lang="en-ZA" b="1" dirty="0"/>
              <a:t>RECP Finance for SMEs</a:t>
            </a:r>
            <a:br>
              <a:rPr lang="en-ZA" sz="2400" b="1" dirty="0">
                <a:solidFill>
                  <a:schemeClr val="tx2"/>
                </a:solidFill>
              </a:rPr>
            </a:br>
            <a:r>
              <a:rPr lang="en-ZA" sz="2400" dirty="0">
                <a:solidFill>
                  <a:schemeClr val="tx2"/>
                </a:solidFill>
              </a:rPr>
              <a:t>South Project experience</a:t>
            </a:r>
            <a:br>
              <a:rPr lang="en-ZA" sz="2000" dirty="0">
                <a:solidFill>
                  <a:schemeClr val="tx2"/>
                </a:solidFill>
              </a:rPr>
            </a:br>
            <a:br>
              <a:rPr lang="en-ZA" sz="2000" dirty="0">
                <a:solidFill>
                  <a:schemeClr val="tx2"/>
                </a:solidFill>
              </a:rPr>
            </a:br>
            <a:br>
              <a:rPr lang="en-ZA" sz="2000" dirty="0">
                <a:solidFill>
                  <a:schemeClr val="tx2"/>
                </a:solidFill>
              </a:rPr>
            </a:br>
            <a:r>
              <a:rPr lang="en-ZA" sz="1800" dirty="0"/>
              <a:t>By. Ndivhuho Raphulu</a:t>
            </a:r>
            <a:r>
              <a:rPr lang="en-ZA" sz="1800" dirty="0">
                <a:solidFill>
                  <a:schemeClr val="tx2"/>
                </a:solidFill>
              </a:rPr>
              <a:t>, NCPC-SA</a:t>
            </a:r>
            <a:endParaRPr lang="en-Z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8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Training material – Business Plans structure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Business Plan Structure</a:t>
            </a:r>
          </a:p>
          <a:p>
            <a:pPr marL="0" indent="0">
              <a:lnSpc>
                <a:spcPct val="150000"/>
              </a:lnSpc>
              <a:buNone/>
            </a:pPr>
            <a:endParaRPr lang="en-ZA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Project description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Management Team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Budget and schedule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Financial analysis of project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Financial plan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Risk management strategy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Financial institution’s role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Context overview and analysis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Non-financial analysis</a:t>
            </a:r>
          </a:p>
        </p:txBody>
      </p:sp>
    </p:spTree>
    <p:extLst>
      <p:ext uri="{BB962C8B-B14F-4D97-AF65-F5344CB8AC3E}">
        <p14:creationId xmlns:p14="http://schemas.microsoft.com/office/powerpoint/2010/main" val="405904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60450" y="1016000"/>
            <a:ext cx="7924800" cy="4343400"/>
          </a:xfrm>
        </p:spPr>
        <p:txBody>
          <a:bodyPr/>
          <a:lstStyle/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Three distinct databases were developed:</a:t>
            </a:r>
          </a:p>
          <a:p>
            <a:endParaRPr lang="en-ZA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Financial instruments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database;</a:t>
            </a:r>
          </a:p>
          <a:p>
            <a:pPr lvl="1"/>
            <a:endParaRPr lang="en-ZA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ZA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ZA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Database of projects implemented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using financial instruments; and</a:t>
            </a:r>
          </a:p>
          <a:p>
            <a:pPr lvl="1"/>
            <a:endParaRPr lang="en-ZA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ZA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ZA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ZA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Database of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bankable projects.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7" y="3530600"/>
            <a:ext cx="801102" cy="801102"/>
          </a:xfrm>
          <a:prstGeom prst="rect">
            <a:avLst/>
          </a:prstGeom>
        </p:spPr>
      </p:pic>
      <p:pic>
        <p:nvPicPr>
          <p:cNvPr id="5" name="Picture 67" descr="cogs-0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5" y="143790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9" descr="cogs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28" y="1653923"/>
            <a:ext cx="577621" cy="57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693458" y="2331615"/>
            <a:ext cx="466280" cy="696328"/>
            <a:chOff x="6167497" y="3940127"/>
            <a:chExt cx="190553" cy="304794"/>
          </a:xfrm>
        </p:grpSpPr>
        <p:sp>
          <p:nvSpPr>
            <p:cNvPr id="15" name="object 136"/>
            <p:cNvSpPr>
              <a:spLocks/>
            </p:cNvSpPr>
            <p:nvPr/>
          </p:nvSpPr>
          <p:spPr bwMode="auto">
            <a:xfrm>
              <a:off x="6167497" y="4015051"/>
              <a:ext cx="169545" cy="229870"/>
            </a:xfrm>
            <a:custGeom>
              <a:avLst/>
              <a:gdLst>
                <a:gd name="T0" fmla="*/ 2412 w 169545"/>
                <a:gd name="T1" fmla="*/ 91655 h 229870"/>
                <a:gd name="T2" fmla="*/ 14002 w 169545"/>
                <a:gd name="T3" fmla="*/ 117673 h 229870"/>
                <a:gd name="T4" fmla="*/ 152427 w 169545"/>
                <a:gd name="T5" fmla="*/ 229430 h 229870"/>
                <a:gd name="T6" fmla="*/ 61975 w 169545"/>
                <a:gd name="T7" fmla="*/ 174891 h 229870"/>
                <a:gd name="T8" fmla="*/ 37795 w 169545"/>
                <a:gd name="T9" fmla="*/ 174294 h 229870"/>
                <a:gd name="T10" fmla="*/ 153600 w 169545"/>
                <a:gd name="T11" fmla="*/ 155320 h 229870"/>
                <a:gd name="T12" fmla="*/ 94223 w 169545"/>
                <a:gd name="T13" fmla="*/ 148513 h 229870"/>
                <a:gd name="T14" fmla="*/ 38138 w 169545"/>
                <a:gd name="T15" fmla="*/ 147980 h 229870"/>
                <a:gd name="T16" fmla="*/ 168910 w 169545"/>
                <a:gd name="T17" fmla="*/ 128574 h 229870"/>
                <a:gd name="T18" fmla="*/ 152922 w 169545"/>
                <a:gd name="T19" fmla="*/ 120916 h 229870"/>
                <a:gd name="T20" fmla="*/ 95249 w 169545"/>
                <a:gd name="T21" fmla="*/ 103784 h 229870"/>
                <a:gd name="T22" fmla="*/ 22834 w 169545"/>
                <a:gd name="T23" fmla="*/ 86004 h 229870"/>
                <a:gd name="T24" fmla="*/ 2679 w 169545"/>
                <a:gd name="T25" fmla="*/ 80797 h 229870"/>
                <a:gd name="T26" fmla="*/ 152260 w 169545"/>
                <a:gd name="T27" fmla="*/ 229577 h 229870"/>
                <a:gd name="T28" fmla="*/ 63042 w 169545"/>
                <a:gd name="T29" fmla="*/ 155930 h 229870"/>
                <a:gd name="T30" fmla="*/ 153615 w 169545"/>
                <a:gd name="T31" fmla="*/ 174891 h 229870"/>
                <a:gd name="T32" fmla="*/ 71119 w 169545"/>
                <a:gd name="T33" fmla="*/ 174726 h 229870"/>
                <a:gd name="T34" fmla="*/ 95948 w 169545"/>
                <a:gd name="T35" fmla="*/ 155955 h 229870"/>
                <a:gd name="T36" fmla="*/ 153615 w 169545"/>
                <a:gd name="T37" fmla="*/ 174739 h 229870"/>
                <a:gd name="T38" fmla="*/ 71119 w 169545"/>
                <a:gd name="T39" fmla="*/ 174726 h 229870"/>
                <a:gd name="T40" fmla="*/ 79946 w 169545"/>
                <a:gd name="T41" fmla="*/ 174320 h 229870"/>
                <a:gd name="T42" fmla="*/ 79946 w 169545"/>
                <a:gd name="T43" fmla="*/ 174320 h 229870"/>
                <a:gd name="T44" fmla="*/ 55283 w 169545"/>
                <a:gd name="T45" fmla="*/ 174040 h 229870"/>
                <a:gd name="T46" fmla="*/ 57380 w 169545"/>
                <a:gd name="T47" fmla="*/ 174307 h 229870"/>
                <a:gd name="T48" fmla="*/ 38900 w 169545"/>
                <a:gd name="T49" fmla="*/ 155320 h 229870"/>
                <a:gd name="T50" fmla="*/ 63042 w 169545"/>
                <a:gd name="T51" fmla="*/ 155930 h 229870"/>
                <a:gd name="T52" fmla="*/ 153600 w 169545"/>
                <a:gd name="T53" fmla="*/ 155320 h 229870"/>
                <a:gd name="T54" fmla="*/ 72847 w 169545"/>
                <a:gd name="T55" fmla="*/ 155968 h 229870"/>
                <a:gd name="T56" fmla="*/ 168683 w 169545"/>
                <a:gd name="T57" fmla="*/ 129451 h 229870"/>
                <a:gd name="T58" fmla="*/ 94627 w 169545"/>
                <a:gd name="T59" fmla="*/ 148551 h 229870"/>
                <a:gd name="T60" fmla="*/ 168297 w 169545"/>
                <a:gd name="T61" fmla="*/ 130936 h 229870"/>
                <a:gd name="T62" fmla="*/ 62763 w 169545"/>
                <a:gd name="T63" fmla="*/ 129451 h 229870"/>
                <a:gd name="T64" fmla="*/ 94223 w 169545"/>
                <a:gd name="T65" fmla="*/ 148513 h 229870"/>
                <a:gd name="T66" fmla="*/ 70599 w 169545"/>
                <a:gd name="T67" fmla="*/ 146926 h 229870"/>
                <a:gd name="T68" fmla="*/ 84785 w 169545"/>
                <a:gd name="T69" fmla="*/ 147624 h 229870"/>
                <a:gd name="T70" fmla="*/ 91122 w 169545"/>
                <a:gd name="T71" fmla="*/ 148221 h 229870"/>
                <a:gd name="T72" fmla="*/ 52577 w 169545"/>
                <a:gd name="T73" fmla="*/ 147980 h 229870"/>
                <a:gd name="T74" fmla="*/ 168294 w 169545"/>
                <a:gd name="T75" fmla="*/ 130949 h 229870"/>
                <a:gd name="T76" fmla="*/ 167525 w 169545"/>
                <a:gd name="T77" fmla="*/ 133908 h 229870"/>
                <a:gd name="T78" fmla="*/ 38823 w 169545"/>
                <a:gd name="T79" fmla="*/ 128574 h 229870"/>
                <a:gd name="T80" fmla="*/ 168683 w 169545"/>
                <a:gd name="T81" fmla="*/ 129451 h 229870"/>
                <a:gd name="T82" fmla="*/ 58013 w 169545"/>
                <a:gd name="T83" fmla="*/ 177 h 229870"/>
                <a:gd name="T84" fmla="*/ 42182 w 169545"/>
                <a:gd name="T85" fmla="*/ 7418 h 229870"/>
                <a:gd name="T86" fmla="*/ 36611 w 169545"/>
                <a:gd name="T87" fmla="*/ 72549 h 229870"/>
                <a:gd name="T88" fmla="*/ 93810 w 169545"/>
                <a:gd name="T89" fmla="*/ 89903 h 229870"/>
                <a:gd name="T90" fmla="*/ 66065 w 169545"/>
                <a:gd name="T91" fmla="*/ 71462 h 229870"/>
                <a:gd name="T92" fmla="*/ 59296 w 169545"/>
                <a:gd name="T93" fmla="*/ 11163 h 229870"/>
                <a:gd name="T94" fmla="*/ 70688 w 169545"/>
                <a:gd name="T95" fmla="*/ 31330 h 229870"/>
                <a:gd name="T96" fmla="*/ 66065 w 169545"/>
                <a:gd name="T97" fmla="*/ 71462 h 229870"/>
                <a:gd name="T98" fmla="*/ 86842 w 169545"/>
                <a:gd name="T99" fmla="*/ 33159 h 229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545" h="229870">
                  <a:moveTo>
                    <a:pt x="2679" y="80797"/>
                  </a:moveTo>
                  <a:lnTo>
                    <a:pt x="0" y="90804"/>
                  </a:lnTo>
                  <a:lnTo>
                    <a:pt x="2412" y="91655"/>
                  </a:lnTo>
                  <a:lnTo>
                    <a:pt x="12585" y="92608"/>
                  </a:lnTo>
                  <a:lnTo>
                    <a:pt x="14122" y="95986"/>
                  </a:lnTo>
                  <a:lnTo>
                    <a:pt x="14002" y="117673"/>
                  </a:lnTo>
                  <a:lnTo>
                    <a:pt x="13754" y="228371"/>
                  </a:lnTo>
                  <a:lnTo>
                    <a:pt x="15303" y="229577"/>
                  </a:lnTo>
                  <a:lnTo>
                    <a:pt x="152427" y="229430"/>
                  </a:lnTo>
                  <a:lnTo>
                    <a:pt x="153628" y="228371"/>
                  </a:lnTo>
                  <a:lnTo>
                    <a:pt x="153615" y="174891"/>
                  </a:lnTo>
                  <a:lnTo>
                    <a:pt x="61975" y="174891"/>
                  </a:lnTo>
                  <a:lnTo>
                    <a:pt x="57380" y="174307"/>
                  </a:lnTo>
                  <a:lnTo>
                    <a:pt x="37617" y="174307"/>
                  </a:lnTo>
                  <a:lnTo>
                    <a:pt x="37795" y="174294"/>
                  </a:lnTo>
                  <a:lnTo>
                    <a:pt x="37757" y="157175"/>
                  </a:lnTo>
                  <a:lnTo>
                    <a:pt x="38900" y="155320"/>
                  </a:lnTo>
                  <a:lnTo>
                    <a:pt x="153600" y="155320"/>
                  </a:lnTo>
                  <a:lnTo>
                    <a:pt x="153594" y="148551"/>
                  </a:lnTo>
                  <a:lnTo>
                    <a:pt x="94627" y="148551"/>
                  </a:lnTo>
                  <a:lnTo>
                    <a:pt x="94223" y="148513"/>
                  </a:lnTo>
                  <a:lnTo>
                    <a:pt x="61353" y="148513"/>
                  </a:lnTo>
                  <a:lnTo>
                    <a:pt x="56742" y="147980"/>
                  </a:lnTo>
                  <a:lnTo>
                    <a:pt x="38138" y="147980"/>
                  </a:lnTo>
                  <a:lnTo>
                    <a:pt x="37833" y="130936"/>
                  </a:lnTo>
                  <a:lnTo>
                    <a:pt x="38823" y="128574"/>
                  </a:lnTo>
                  <a:lnTo>
                    <a:pt x="168910" y="128574"/>
                  </a:lnTo>
                  <a:lnTo>
                    <a:pt x="169405" y="126669"/>
                  </a:lnTo>
                  <a:lnTo>
                    <a:pt x="169024" y="124993"/>
                  </a:lnTo>
                  <a:lnTo>
                    <a:pt x="152922" y="120916"/>
                  </a:lnTo>
                  <a:lnTo>
                    <a:pt x="116088" y="111176"/>
                  </a:lnTo>
                  <a:lnTo>
                    <a:pt x="97497" y="106552"/>
                  </a:lnTo>
                  <a:lnTo>
                    <a:pt x="95249" y="103784"/>
                  </a:lnTo>
                  <a:lnTo>
                    <a:pt x="93810" y="89903"/>
                  </a:lnTo>
                  <a:lnTo>
                    <a:pt x="34416" y="89903"/>
                  </a:lnTo>
                  <a:lnTo>
                    <a:pt x="22834" y="86004"/>
                  </a:lnTo>
                  <a:lnTo>
                    <a:pt x="15659" y="84581"/>
                  </a:lnTo>
                  <a:lnTo>
                    <a:pt x="5168" y="81559"/>
                  </a:lnTo>
                  <a:lnTo>
                    <a:pt x="2679" y="80797"/>
                  </a:lnTo>
                  <a:close/>
                </a:path>
                <a:path w="169545" h="229870">
                  <a:moveTo>
                    <a:pt x="152427" y="229430"/>
                  </a:moveTo>
                  <a:lnTo>
                    <a:pt x="109258" y="229430"/>
                  </a:lnTo>
                  <a:lnTo>
                    <a:pt x="152260" y="229577"/>
                  </a:lnTo>
                  <a:lnTo>
                    <a:pt x="152427" y="229430"/>
                  </a:lnTo>
                  <a:close/>
                </a:path>
                <a:path w="169545" h="229870">
                  <a:moveTo>
                    <a:pt x="71143" y="155930"/>
                  </a:moveTo>
                  <a:lnTo>
                    <a:pt x="63042" y="155930"/>
                  </a:lnTo>
                  <a:lnTo>
                    <a:pt x="62941" y="173050"/>
                  </a:lnTo>
                  <a:lnTo>
                    <a:pt x="61975" y="174891"/>
                  </a:lnTo>
                  <a:lnTo>
                    <a:pt x="153615" y="174891"/>
                  </a:lnTo>
                  <a:lnTo>
                    <a:pt x="153615" y="174739"/>
                  </a:lnTo>
                  <a:lnTo>
                    <a:pt x="94729" y="174726"/>
                  </a:lnTo>
                  <a:lnTo>
                    <a:pt x="71119" y="174726"/>
                  </a:lnTo>
                  <a:lnTo>
                    <a:pt x="71143" y="155930"/>
                  </a:lnTo>
                  <a:close/>
                </a:path>
                <a:path w="169545" h="229870">
                  <a:moveTo>
                    <a:pt x="153600" y="155955"/>
                  </a:moveTo>
                  <a:lnTo>
                    <a:pt x="95948" y="155955"/>
                  </a:lnTo>
                  <a:lnTo>
                    <a:pt x="96291" y="173367"/>
                  </a:lnTo>
                  <a:lnTo>
                    <a:pt x="94894" y="174739"/>
                  </a:lnTo>
                  <a:lnTo>
                    <a:pt x="153615" y="174739"/>
                  </a:lnTo>
                  <a:lnTo>
                    <a:pt x="153600" y="155955"/>
                  </a:lnTo>
                  <a:close/>
                </a:path>
                <a:path w="169545" h="229870">
                  <a:moveTo>
                    <a:pt x="73190" y="174269"/>
                  </a:moveTo>
                  <a:lnTo>
                    <a:pt x="71119" y="174726"/>
                  </a:lnTo>
                  <a:lnTo>
                    <a:pt x="94729" y="174726"/>
                  </a:lnTo>
                  <a:lnTo>
                    <a:pt x="89438" y="174320"/>
                  </a:lnTo>
                  <a:lnTo>
                    <a:pt x="79946" y="174320"/>
                  </a:lnTo>
                  <a:lnTo>
                    <a:pt x="73190" y="174269"/>
                  </a:lnTo>
                  <a:close/>
                </a:path>
                <a:path w="169545" h="229870">
                  <a:moveTo>
                    <a:pt x="85140" y="173989"/>
                  </a:moveTo>
                  <a:lnTo>
                    <a:pt x="79946" y="174320"/>
                  </a:lnTo>
                  <a:lnTo>
                    <a:pt x="89438" y="174320"/>
                  </a:lnTo>
                  <a:lnTo>
                    <a:pt x="85140" y="173989"/>
                  </a:lnTo>
                  <a:close/>
                </a:path>
                <a:path w="169545" h="229870">
                  <a:moveTo>
                    <a:pt x="55283" y="174040"/>
                  </a:moveTo>
                  <a:lnTo>
                    <a:pt x="52768" y="174294"/>
                  </a:lnTo>
                  <a:lnTo>
                    <a:pt x="37617" y="174307"/>
                  </a:lnTo>
                  <a:lnTo>
                    <a:pt x="57380" y="174307"/>
                  </a:lnTo>
                  <a:lnTo>
                    <a:pt x="55283" y="174040"/>
                  </a:lnTo>
                  <a:close/>
                </a:path>
                <a:path w="169545" h="229870">
                  <a:moveTo>
                    <a:pt x="153600" y="155320"/>
                  </a:moveTo>
                  <a:lnTo>
                    <a:pt x="38900" y="155320"/>
                  </a:lnTo>
                  <a:lnTo>
                    <a:pt x="45364" y="156171"/>
                  </a:lnTo>
                  <a:lnTo>
                    <a:pt x="47459" y="155943"/>
                  </a:lnTo>
                  <a:lnTo>
                    <a:pt x="63042" y="155930"/>
                  </a:lnTo>
                  <a:lnTo>
                    <a:pt x="71143" y="155930"/>
                  </a:lnTo>
                  <a:lnTo>
                    <a:pt x="153600" y="155816"/>
                  </a:lnTo>
                  <a:lnTo>
                    <a:pt x="153600" y="155320"/>
                  </a:lnTo>
                  <a:close/>
                </a:path>
                <a:path w="169545" h="229870">
                  <a:moveTo>
                    <a:pt x="153600" y="155816"/>
                  </a:moveTo>
                  <a:lnTo>
                    <a:pt x="71145" y="155816"/>
                  </a:lnTo>
                  <a:lnTo>
                    <a:pt x="72847" y="155968"/>
                  </a:lnTo>
                  <a:lnTo>
                    <a:pt x="153600" y="155955"/>
                  </a:lnTo>
                  <a:lnTo>
                    <a:pt x="153600" y="155816"/>
                  </a:lnTo>
                  <a:close/>
                </a:path>
                <a:path w="169545" h="229870">
                  <a:moveTo>
                    <a:pt x="168683" y="129451"/>
                  </a:moveTo>
                  <a:lnTo>
                    <a:pt x="95808" y="129463"/>
                  </a:lnTo>
                  <a:lnTo>
                    <a:pt x="96354" y="147091"/>
                  </a:lnTo>
                  <a:lnTo>
                    <a:pt x="94627" y="148551"/>
                  </a:lnTo>
                  <a:lnTo>
                    <a:pt x="153594" y="148551"/>
                  </a:lnTo>
                  <a:lnTo>
                    <a:pt x="153581" y="130949"/>
                  </a:lnTo>
                  <a:lnTo>
                    <a:pt x="168297" y="130936"/>
                  </a:lnTo>
                  <a:lnTo>
                    <a:pt x="168683" y="129451"/>
                  </a:lnTo>
                  <a:close/>
                </a:path>
                <a:path w="169545" h="229870">
                  <a:moveTo>
                    <a:pt x="70878" y="129451"/>
                  </a:moveTo>
                  <a:lnTo>
                    <a:pt x="62763" y="129451"/>
                  </a:lnTo>
                  <a:lnTo>
                    <a:pt x="62839" y="147091"/>
                  </a:lnTo>
                  <a:lnTo>
                    <a:pt x="61353" y="148513"/>
                  </a:lnTo>
                  <a:lnTo>
                    <a:pt x="94223" y="148513"/>
                  </a:lnTo>
                  <a:lnTo>
                    <a:pt x="91122" y="148221"/>
                  </a:lnTo>
                  <a:lnTo>
                    <a:pt x="71793" y="148221"/>
                  </a:lnTo>
                  <a:lnTo>
                    <a:pt x="70599" y="146926"/>
                  </a:lnTo>
                  <a:lnTo>
                    <a:pt x="71031" y="143738"/>
                  </a:lnTo>
                  <a:lnTo>
                    <a:pt x="70878" y="129451"/>
                  </a:lnTo>
                  <a:close/>
                </a:path>
                <a:path w="169545" h="229870">
                  <a:moveTo>
                    <a:pt x="84785" y="147624"/>
                  </a:moveTo>
                  <a:lnTo>
                    <a:pt x="79946" y="147789"/>
                  </a:lnTo>
                  <a:lnTo>
                    <a:pt x="71793" y="148221"/>
                  </a:lnTo>
                  <a:lnTo>
                    <a:pt x="91122" y="148221"/>
                  </a:lnTo>
                  <a:lnTo>
                    <a:pt x="84785" y="147624"/>
                  </a:lnTo>
                  <a:close/>
                </a:path>
                <a:path w="169545" h="229870">
                  <a:moveTo>
                    <a:pt x="54876" y="147764"/>
                  </a:moveTo>
                  <a:lnTo>
                    <a:pt x="52577" y="147980"/>
                  </a:lnTo>
                  <a:lnTo>
                    <a:pt x="56742" y="147980"/>
                  </a:lnTo>
                  <a:lnTo>
                    <a:pt x="54876" y="147764"/>
                  </a:lnTo>
                  <a:close/>
                </a:path>
                <a:path w="169545" h="229870">
                  <a:moveTo>
                    <a:pt x="168294" y="130949"/>
                  </a:moveTo>
                  <a:lnTo>
                    <a:pt x="153581" y="130949"/>
                  </a:lnTo>
                  <a:lnTo>
                    <a:pt x="166230" y="134772"/>
                  </a:lnTo>
                  <a:lnTo>
                    <a:pt x="167525" y="133908"/>
                  </a:lnTo>
                  <a:lnTo>
                    <a:pt x="168294" y="130949"/>
                  </a:lnTo>
                  <a:close/>
                </a:path>
                <a:path w="169545" h="229870">
                  <a:moveTo>
                    <a:pt x="168910" y="128574"/>
                  </a:moveTo>
                  <a:lnTo>
                    <a:pt x="38823" y="128574"/>
                  </a:lnTo>
                  <a:lnTo>
                    <a:pt x="45758" y="129705"/>
                  </a:lnTo>
                  <a:lnTo>
                    <a:pt x="47663" y="129451"/>
                  </a:lnTo>
                  <a:lnTo>
                    <a:pt x="168683" y="129451"/>
                  </a:lnTo>
                  <a:lnTo>
                    <a:pt x="168910" y="128574"/>
                  </a:lnTo>
                  <a:close/>
                </a:path>
                <a:path w="169545" h="229870">
                  <a:moveTo>
                    <a:pt x="58191" y="0"/>
                  </a:moveTo>
                  <a:lnTo>
                    <a:pt x="58013" y="177"/>
                  </a:lnTo>
                  <a:lnTo>
                    <a:pt x="43408" y="685"/>
                  </a:lnTo>
                  <a:lnTo>
                    <a:pt x="42583" y="2057"/>
                  </a:lnTo>
                  <a:lnTo>
                    <a:pt x="42182" y="7418"/>
                  </a:lnTo>
                  <a:lnTo>
                    <a:pt x="41351" y="17726"/>
                  </a:lnTo>
                  <a:lnTo>
                    <a:pt x="40179" y="31470"/>
                  </a:lnTo>
                  <a:lnTo>
                    <a:pt x="36611" y="72549"/>
                  </a:lnTo>
                  <a:lnTo>
                    <a:pt x="35331" y="88036"/>
                  </a:lnTo>
                  <a:lnTo>
                    <a:pt x="34416" y="89903"/>
                  </a:lnTo>
                  <a:lnTo>
                    <a:pt x="93810" y="89903"/>
                  </a:lnTo>
                  <a:lnTo>
                    <a:pt x="93250" y="84581"/>
                  </a:lnTo>
                  <a:lnTo>
                    <a:pt x="91697" y="71462"/>
                  </a:lnTo>
                  <a:lnTo>
                    <a:pt x="66065" y="71462"/>
                  </a:lnTo>
                  <a:lnTo>
                    <a:pt x="63981" y="61745"/>
                  </a:lnTo>
                  <a:lnTo>
                    <a:pt x="60515" y="23805"/>
                  </a:lnTo>
                  <a:lnTo>
                    <a:pt x="59296" y="11163"/>
                  </a:lnTo>
                  <a:lnTo>
                    <a:pt x="58191" y="0"/>
                  </a:lnTo>
                  <a:close/>
                </a:path>
                <a:path w="169545" h="229870">
                  <a:moveTo>
                    <a:pt x="76390" y="27762"/>
                  </a:moveTo>
                  <a:lnTo>
                    <a:pt x="70688" y="31330"/>
                  </a:lnTo>
                  <a:lnTo>
                    <a:pt x="69888" y="40144"/>
                  </a:lnTo>
                  <a:lnTo>
                    <a:pt x="69227" y="46260"/>
                  </a:lnTo>
                  <a:lnTo>
                    <a:pt x="66065" y="71462"/>
                  </a:lnTo>
                  <a:lnTo>
                    <a:pt x="91697" y="71462"/>
                  </a:lnTo>
                  <a:lnTo>
                    <a:pt x="90255" y="59946"/>
                  </a:lnTo>
                  <a:lnTo>
                    <a:pt x="86842" y="33159"/>
                  </a:lnTo>
                  <a:lnTo>
                    <a:pt x="86842" y="31470"/>
                  </a:lnTo>
                  <a:lnTo>
                    <a:pt x="76390" y="27762"/>
                  </a:lnTo>
                  <a:close/>
                </a:path>
              </a:pathLst>
            </a:custGeom>
            <a:solidFill>
              <a:srgbClr val="36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ZA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6" name="object 137"/>
            <p:cNvSpPr>
              <a:spLocks/>
            </p:cNvSpPr>
            <p:nvPr/>
          </p:nvSpPr>
          <p:spPr bwMode="auto">
            <a:xfrm>
              <a:off x="6210878" y="3940127"/>
              <a:ext cx="146685" cy="71755"/>
            </a:xfrm>
            <a:custGeom>
              <a:avLst/>
              <a:gdLst>
                <a:gd name="T0" fmla="*/ 99458 w 146685"/>
                <a:gd name="T1" fmla="*/ 6860 h 71754"/>
                <a:gd name="T2" fmla="*/ 88289 w 146685"/>
                <a:gd name="T3" fmla="*/ 10108 h 71754"/>
                <a:gd name="T4" fmla="*/ 73932 w 146685"/>
                <a:gd name="T5" fmla="*/ 13808 h 71754"/>
                <a:gd name="T6" fmla="*/ 62092 w 146685"/>
                <a:gd name="T7" fmla="*/ 17785 h 71754"/>
                <a:gd name="T8" fmla="*/ 49301 w 146685"/>
                <a:gd name="T9" fmla="*/ 21106 h 71754"/>
                <a:gd name="T10" fmla="*/ 38442 w 146685"/>
                <a:gd name="T11" fmla="*/ 25573 h 71754"/>
                <a:gd name="T12" fmla="*/ 19309 w 146685"/>
                <a:gd name="T13" fmla="*/ 38972 h 71754"/>
                <a:gd name="T14" fmla="*/ 4140 w 146685"/>
                <a:gd name="T15" fmla="*/ 49001 h 71754"/>
                <a:gd name="T16" fmla="*/ 0 w 146685"/>
                <a:gd name="T17" fmla="*/ 57252 h 71754"/>
                <a:gd name="T18" fmla="*/ 3147 w 146685"/>
                <a:gd name="T19" fmla="*/ 68567 h 71754"/>
                <a:gd name="T20" fmla="*/ 3884 w 146685"/>
                <a:gd name="T21" fmla="*/ 70129 h 71754"/>
                <a:gd name="T22" fmla="*/ 4798 w 146685"/>
                <a:gd name="T23" fmla="*/ 71615 h 71754"/>
                <a:gd name="T24" fmla="*/ 8659 w 146685"/>
                <a:gd name="T25" fmla="*/ 71285 h 71754"/>
                <a:gd name="T26" fmla="*/ 9828 w 146685"/>
                <a:gd name="T27" fmla="*/ 70065 h 71754"/>
                <a:gd name="T28" fmla="*/ 10424 w 146685"/>
                <a:gd name="T29" fmla="*/ 65544 h 71754"/>
                <a:gd name="T30" fmla="*/ 11821 w 146685"/>
                <a:gd name="T31" fmla="*/ 63753 h 71754"/>
                <a:gd name="T32" fmla="*/ 14385 w 146685"/>
                <a:gd name="T33" fmla="*/ 62031 h 71754"/>
                <a:gd name="T34" fmla="*/ 26002 w 146685"/>
                <a:gd name="T35" fmla="*/ 56745 h 71754"/>
                <a:gd name="T36" fmla="*/ 38187 w 146685"/>
                <a:gd name="T37" fmla="*/ 53162 h 71754"/>
                <a:gd name="T38" fmla="*/ 42505 w 146685"/>
                <a:gd name="T39" fmla="*/ 51815 h 71754"/>
                <a:gd name="T40" fmla="*/ 46391 w 146685"/>
                <a:gd name="T41" fmla="*/ 48767 h 71754"/>
                <a:gd name="T42" fmla="*/ 52526 w 146685"/>
                <a:gd name="T43" fmla="*/ 48493 h 71754"/>
                <a:gd name="T44" fmla="*/ 64029 w 146685"/>
                <a:gd name="T45" fmla="*/ 45475 h 71754"/>
                <a:gd name="T46" fmla="*/ 77488 w 146685"/>
                <a:gd name="T47" fmla="*/ 43016 h 71754"/>
                <a:gd name="T48" fmla="*/ 89041 w 146685"/>
                <a:gd name="T49" fmla="*/ 43016 h 71754"/>
                <a:gd name="T50" fmla="*/ 103310 w 146685"/>
                <a:gd name="T51" fmla="*/ 40740 h 71754"/>
                <a:gd name="T52" fmla="*/ 113966 w 146685"/>
                <a:gd name="T53" fmla="*/ 38390 h 71754"/>
                <a:gd name="T54" fmla="*/ 131223 w 146685"/>
                <a:gd name="T55" fmla="*/ 38390 h 71754"/>
                <a:gd name="T56" fmla="*/ 142104 w 146685"/>
                <a:gd name="T57" fmla="*/ 31362 h 71754"/>
                <a:gd name="T58" fmla="*/ 146616 w 146685"/>
                <a:gd name="T59" fmla="*/ 17324 h 71754"/>
                <a:gd name="T60" fmla="*/ 141121 w 146685"/>
                <a:gd name="T61" fmla="*/ 7086 h 71754"/>
                <a:gd name="T62" fmla="*/ 109548 w 146685"/>
                <a:gd name="T63" fmla="*/ 7086 h 71754"/>
                <a:gd name="T64" fmla="*/ 99458 w 146685"/>
                <a:gd name="T65" fmla="*/ 6860 h 71754"/>
                <a:gd name="T66" fmla="*/ 89041 w 146685"/>
                <a:gd name="T67" fmla="*/ 43016 h 71754"/>
                <a:gd name="T68" fmla="*/ 77488 w 146685"/>
                <a:gd name="T69" fmla="*/ 43016 h 71754"/>
                <a:gd name="T70" fmla="*/ 88221 w 146685"/>
                <a:gd name="T71" fmla="*/ 43146 h 71754"/>
                <a:gd name="T72" fmla="*/ 89041 w 146685"/>
                <a:gd name="T73" fmla="*/ 43016 h 71754"/>
                <a:gd name="T74" fmla="*/ 131223 w 146685"/>
                <a:gd name="T75" fmla="*/ 38390 h 71754"/>
                <a:gd name="T76" fmla="*/ 113966 w 146685"/>
                <a:gd name="T77" fmla="*/ 38390 h 71754"/>
                <a:gd name="T78" fmla="*/ 124001 w 146685"/>
                <a:gd name="T79" fmla="*/ 39306 h 71754"/>
                <a:gd name="T80" fmla="*/ 131116 w 146685"/>
                <a:gd name="T81" fmla="*/ 38460 h 71754"/>
                <a:gd name="T82" fmla="*/ 131223 w 146685"/>
                <a:gd name="T83" fmla="*/ 38390 h 71754"/>
                <a:gd name="T84" fmla="*/ 122159 w 146685"/>
                <a:gd name="T85" fmla="*/ 0 h 71754"/>
                <a:gd name="T86" fmla="*/ 117016 w 146685"/>
                <a:gd name="T87" fmla="*/ 1511 h 71754"/>
                <a:gd name="T88" fmla="*/ 110754 w 146685"/>
                <a:gd name="T89" fmla="*/ 5486 h 71754"/>
                <a:gd name="T90" fmla="*/ 109548 w 146685"/>
                <a:gd name="T91" fmla="*/ 7086 h 71754"/>
                <a:gd name="T92" fmla="*/ 141121 w 146685"/>
                <a:gd name="T93" fmla="*/ 7086 h 71754"/>
                <a:gd name="T94" fmla="*/ 140566 w 146685"/>
                <a:gd name="T95" fmla="*/ 6052 h 71754"/>
                <a:gd name="T96" fmla="*/ 127734 w 146685"/>
                <a:gd name="T97" fmla="*/ 622 h 71754"/>
                <a:gd name="T98" fmla="*/ 122159 w 146685"/>
                <a:gd name="T99" fmla="*/ 0 h 7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685" h="71754">
                  <a:moveTo>
                    <a:pt x="99458" y="6860"/>
                  </a:moveTo>
                  <a:lnTo>
                    <a:pt x="88289" y="10108"/>
                  </a:lnTo>
                  <a:lnTo>
                    <a:pt x="73932" y="13808"/>
                  </a:lnTo>
                  <a:lnTo>
                    <a:pt x="62092" y="17785"/>
                  </a:lnTo>
                  <a:lnTo>
                    <a:pt x="49301" y="21106"/>
                  </a:lnTo>
                  <a:lnTo>
                    <a:pt x="38442" y="25573"/>
                  </a:lnTo>
                  <a:lnTo>
                    <a:pt x="19309" y="38972"/>
                  </a:lnTo>
                  <a:lnTo>
                    <a:pt x="4140" y="49001"/>
                  </a:lnTo>
                  <a:lnTo>
                    <a:pt x="0" y="57252"/>
                  </a:lnTo>
                  <a:lnTo>
                    <a:pt x="3147" y="68567"/>
                  </a:lnTo>
                  <a:lnTo>
                    <a:pt x="3884" y="70129"/>
                  </a:lnTo>
                  <a:lnTo>
                    <a:pt x="4798" y="71615"/>
                  </a:lnTo>
                  <a:lnTo>
                    <a:pt x="8659" y="71285"/>
                  </a:lnTo>
                  <a:lnTo>
                    <a:pt x="9828" y="70065"/>
                  </a:lnTo>
                  <a:lnTo>
                    <a:pt x="10424" y="65544"/>
                  </a:lnTo>
                  <a:lnTo>
                    <a:pt x="11821" y="63753"/>
                  </a:lnTo>
                  <a:lnTo>
                    <a:pt x="14385" y="62031"/>
                  </a:lnTo>
                  <a:lnTo>
                    <a:pt x="26002" y="56745"/>
                  </a:lnTo>
                  <a:lnTo>
                    <a:pt x="38187" y="53162"/>
                  </a:lnTo>
                  <a:lnTo>
                    <a:pt x="42505" y="51815"/>
                  </a:lnTo>
                  <a:lnTo>
                    <a:pt x="46391" y="48767"/>
                  </a:lnTo>
                  <a:lnTo>
                    <a:pt x="52526" y="48493"/>
                  </a:lnTo>
                  <a:lnTo>
                    <a:pt x="64029" y="45475"/>
                  </a:lnTo>
                  <a:lnTo>
                    <a:pt x="77488" y="43016"/>
                  </a:lnTo>
                  <a:lnTo>
                    <a:pt x="89041" y="43016"/>
                  </a:lnTo>
                  <a:lnTo>
                    <a:pt x="103310" y="40740"/>
                  </a:lnTo>
                  <a:lnTo>
                    <a:pt x="113966" y="38390"/>
                  </a:lnTo>
                  <a:lnTo>
                    <a:pt x="131223" y="38390"/>
                  </a:lnTo>
                  <a:lnTo>
                    <a:pt x="142104" y="31362"/>
                  </a:lnTo>
                  <a:lnTo>
                    <a:pt x="146616" y="17324"/>
                  </a:lnTo>
                  <a:lnTo>
                    <a:pt x="141121" y="7086"/>
                  </a:lnTo>
                  <a:lnTo>
                    <a:pt x="109548" y="7086"/>
                  </a:lnTo>
                  <a:lnTo>
                    <a:pt x="99458" y="6860"/>
                  </a:lnTo>
                  <a:close/>
                </a:path>
                <a:path w="146685" h="71754">
                  <a:moveTo>
                    <a:pt x="89041" y="43016"/>
                  </a:moveTo>
                  <a:lnTo>
                    <a:pt x="77488" y="43016"/>
                  </a:lnTo>
                  <a:lnTo>
                    <a:pt x="88221" y="43146"/>
                  </a:lnTo>
                  <a:lnTo>
                    <a:pt x="89041" y="43016"/>
                  </a:lnTo>
                  <a:close/>
                </a:path>
                <a:path w="146685" h="71754">
                  <a:moveTo>
                    <a:pt x="131223" y="38390"/>
                  </a:moveTo>
                  <a:lnTo>
                    <a:pt x="113966" y="38390"/>
                  </a:lnTo>
                  <a:lnTo>
                    <a:pt x="124001" y="39306"/>
                  </a:lnTo>
                  <a:lnTo>
                    <a:pt x="131116" y="38460"/>
                  </a:lnTo>
                  <a:lnTo>
                    <a:pt x="131223" y="38390"/>
                  </a:lnTo>
                  <a:close/>
                </a:path>
                <a:path w="146685" h="71754">
                  <a:moveTo>
                    <a:pt x="122159" y="0"/>
                  </a:moveTo>
                  <a:lnTo>
                    <a:pt x="117016" y="1511"/>
                  </a:lnTo>
                  <a:lnTo>
                    <a:pt x="110754" y="5486"/>
                  </a:lnTo>
                  <a:lnTo>
                    <a:pt x="109548" y="7086"/>
                  </a:lnTo>
                  <a:lnTo>
                    <a:pt x="141121" y="7086"/>
                  </a:lnTo>
                  <a:lnTo>
                    <a:pt x="140566" y="6052"/>
                  </a:lnTo>
                  <a:lnTo>
                    <a:pt x="127734" y="622"/>
                  </a:lnTo>
                  <a:lnTo>
                    <a:pt x="122159" y="0"/>
                  </a:lnTo>
                  <a:close/>
                </a:path>
              </a:pathLst>
            </a:custGeom>
            <a:solidFill>
              <a:srgbClr val="36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ZA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" name="object 138"/>
            <p:cNvSpPr>
              <a:spLocks/>
            </p:cNvSpPr>
            <p:nvPr/>
          </p:nvSpPr>
          <p:spPr bwMode="auto">
            <a:xfrm>
              <a:off x="6240575" y="3989108"/>
              <a:ext cx="117475" cy="50165"/>
            </a:xfrm>
            <a:custGeom>
              <a:avLst/>
              <a:gdLst>
                <a:gd name="T0" fmla="*/ 52721 w 117475"/>
                <a:gd name="T1" fmla="*/ 6975 h 50164"/>
                <a:gd name="T2" fmla="*/ 49812 w 117475"/>
                <a:gd name="T3" fmla="*/ 7851 h 50164"/>
                <a:gd name="T4" fmla="*/ 43907 w 117475"/>
                <a:gd name="T5" fmla="*/ 14214 h 50164"/>
                <a:gd name="T6" fmla="*/ 35715 w 117475"/>
                <a:gd name="T7" fmla="*/ 15865 h 50164"/>
                <a:gd name="T8" fmla="*/ 21961 w 117475"/>
                <a:gd name="T9" fmla="*/ 20818 h 50164"/>
                <a:gd name="T10" fmla="*/ 16526 w 117475"/>
                <a:gd name="T11" fmla="*/ 24298 h 50164"/>
                <a:gd name="T12" fmla="*/ 7155 w 117475"/>
                <a:gd name="T13" fmla="*/ 29267 h 50164"/>
                <a:gd name="T14" fmla="*/ 0 w 117475"/>
                <a:gd name="T15" fmla="*/ 36638 h 50164"/>
                <a:gd name="T16" fmla="*/ 3597 w 117475"/>
                <a:gd name="T17" fmla="*/ 47310 h 50164"/>
                <a:gd name="T18" fmla="*/ 4372 w 117475"/>
                <a:gd name="T19" fmla="*/ 48542 h 50164"/>
                <a:gd name="T20" fmla="*/ 4854 w 117475"/>
                <a:gd name="T21" fmla="*/ 50104 h 50164"/>
                <a:gd name="T22" fmla="*/ 8360 w 117475"/>
                <a:gd name="T23" fmla="*/ 49939 h 50164"/>
                <a:gd name="T24" fmla="*/ 9185 w 117475"/>
                <a:gd name="T25" fmla="*/ 48631 h 50164"/>
                <a:gd name="T26" fmla="*/ 9795 w 117475"/>
                <a:gd name="T27" fmla="*/ 43678 h 50164"/>
                <a:gd name="T28" fmla="*/ 11687 w 117475"/>
                <a:gd name="T29" fmla="*/ 43145 h 50164"/>
                <a:gd name="T30" fmla="*/ 22571 w 117475"/>
                <a:gd name="T31" fmla="*/ 42840 h 50164"/>
                <a:gd name="T32" fmla="*/ 44454 w 117475"/>
                <a:gd name="T33" fmla="*/ 42840 h 50164"/>
                <a:gd name="T34" fmla="*/ 48060 w 117475"/>
                <a:gd name="T35" fmla="*/ 40566 h 50164"/>
                <a:gd name="T36" fmla="*/ 62688 w 117475"/>
                <a:gd name="T37" fmla="*/ 40566 h 50164"/>
                <a:gd name="T38" fmla="*/ 63821 w 117475"/>
                <a:gd name="T39" fmla="*/ 39220 h 50164"/>
                <a:gd name="T40" fmla="*/ 106318 w 117475"/>
                <a:gd name="T41" fmla="*/ 39220 h 50164"/>
                <a:gd name="T42" fmla="*/ 113539 w 117475"/>
                <a:gd name="T43" fmla="*/ 33525 h 50164"/>
                <a:gd name="T44" fmla="*/ 117110 w 117475"/>
                <a:gd name="T45" fmla="*/ 21135 h 50164"/>
                <a:gd name="T46" fmla="*/ 115925 w 117475"/>
                <a:gd name="T47" fmla="*/ 13227 h 50164"/>
                <a:gd name="T48" fmla="*/ 111813 w 117475"/>
                <a:gd name="T49" fmla="*/ 7277 h 50164"/>
                <a:gd name="T50" fmla="*/ 64282 w 117475"/>
                <a:gd name="T51" fmla="*/ 7277 h 50164"/>
                <a:gd name="T52" fmla="*/ 52721 w 117475"/>
                <a:gd name="T53" fmla="*/ 6975 h 50164"/>
                <a:gd name="T54" fmla="*/ 62688 w 117475"/>
                <a:gd name="T55" fmla="*/ 40566 h 50164"/>
                <a:gd name="T56" fmla="*/ 48060 w 117475"/>
                <a:gd name="T57" fmla="*/ 40566 h 50164"/>
                <a:gd name="T58" fmla="*/ 59109 w 117475"/>
                <a:gd name="T59" fmla="*/ 44821 h 50164"/>
                <a:gd name="T60" fmla="*/ 62688 w 117475"/>
                <a:gd name="T61" fmla="*/ 40566 h 50164"/>
                <a:gd name="T62" fmla="*/ 44454 w 117475"/>
                <a:gd name="T63" fmla="*/ 42840 h 50164"/>
                <a:gd name="T64" fmla="*/ 22571 w 117475"/>
                <a:gd name="T65" fmla="*/ 42840 h 50164"/>
                <a:gd name="T66" fmla="*/ 30153 w 117475"/>
                <a:gd name="T67" fmla="*/ 43399 h 50164"/>
                <a:gd name="T68" fmla="*/ 43043 w 117475"/>
                <a:gd name="T69" fmla="*/ 43729 h 50164"/>
                <a:gd name="T70" fmla="*/ 44454 w 117475"/>
                <a:gd name="T71" fmla="*/ 42840 h 50164"/>
                <a:gd name="T72" fmla="*/ 106318 w 117475"/>
                <a:gd name="T73" fmla="*/ 39220 h 50164"/>
                <a:gd name="T74" fmla="*/ 63821 w 117475"/>
                <a:gd name="T75" fmla="*/ 39220 h 50164"/>
                <a:gd name="T76" fmla="*/ 73485 w 117475"/>
                <a:gd name="T77" fmla="*/ 39677 h 50164"/>
                <a:gd name="T78" fmla="*/ 78565 w 117475"/>
                <a:gd name="T79" fmla="*/ 42700 h 50164"/>
                <a:gd name="T80" fmla="*/ 86046 w 117475"/>
                <a:gd name="T81" fmla="*/ 39563 h 50164"/>
                <a:gd name="T82" fmla="*/ 105883 w 117475"/>
                <a:gd name="T83" fmla="*/ 39563 h 50164"/>
                <a:gd name="T84" fmla="*/ 106318 w 117475"/>
                <a:gd name="T85" fmla="*/ 39220 h 50164"/>
                <a:gd name="T86" fmla="*/ 105883 w 117475"/>
                <a:gd name="T87" fmla="*/ 39563 h 50164"/>
                <a:gd name="T88" fmla="*/ 86046 w 117475"/>
                <a:gd name="T89" fmla="*/ 39563 h 50164"/>
                <a:gd name="T90" fmla="*/ 87760 w 117475"/>
                <a:gd name="T91" fmla="*/ 39754 h 50164"/>
                <a:gd name="T92" fmla="*/ 91937 w 117475"/>
                <a:gd name="T93" fmla="*/ 41118 h 50164"/>
                <a:gd name="T94" fmla="*/ 104446 w 117475"/>
                <a:gd name="T95" fmla="*/ 40697 h 50164"/>
                <a:gd name="T96" fmla="*/ 105883 w 117475"/>
                <a:gd name="T97" fmla="*/ 39563 h 50164"/>
                <a:gd name="T98" fmla="*/ 75499 w 117475"/>
                <a:gd name="T99" fmla="*/ 4292 h 50164"/>
                <a:gd name="T100" fmla="*/ 64282 w 117475"/>
                <a:gd name="T101" fmla="*/ 7277 h 50164"/>
                <a:gd name="T102" fmla="*/ 111813 w 117475"/>
                <a:gd name="T103" fmla="*/ 7277 h 50164"/>
                <a:gd name="T104" fmla="*/ 109937 w 117475"/>
                <a:gd name="T105" fmla="*/ 4562 h 50164"/>
                <a:gd name="T106" fmla="*/ 84128 w 117475"/>
                <a:gd name="T107" fmla="*/ 4562 h 50164"/>
                <a:gd name="T108" fmla="*/ 75499 w 117475"/>
                <a:gd name="T109" fmla="*/ 4292 h 50164"/>
                <a:gd name="T110" fmla="*/ 99093 w 117475"/>
                <a:gd name="T111" fmla="*/ 0 h 50164"/>
                <a:gd name="T112" fmla="*/ 86846 w 117475"/>
                <a:gd name="T113" fmla="*/ 2860 h 50164"/>
                <a:gd name="T114" fmla="*/ 85372 w 117475"/>
                <a:gd name="T115" fmla="*/ 3635 h 50164"/>
                <a:gd name="T116" fmla="*/ 84128 w 117475"/>
                <a:gd name="T117" fmla="*/ 4562 h 50164"/>
                <a:gd name="T118" fmla="*/ 109937 w 117475"/>
                <a:gd name="T119" fmla="*/ 4562 h 50164"/>
                <a:gd name="T120" fmla="*/ 109452 w 117475"/>
                <a:gd name="T121" fmla="*/ 3860 h 50164"/>
                <a:gd name="T122" fmla="*/ 99093 w 117475"/>
                <a:gd name="T123" fmla="*/ 0 h 50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475" h="50164">
                  <a:moveTo>
                    <a:pt x="52721" y="6975"/>
                  </a:moveTo>
                  <a:lnTo>
                    <a:pt x="49812" y="7851"/>
                  </a:lnTo>
                  <a:lnTo>
                    <a:pt x="43907" y="14214"/>
                  </a:lnTo>
                  <a:lnTo>
                    <a:pt x="35715" y="15865"/>
                  </a:lnTo>
                  <a:lnTo>
                    <a:pt x="21961" y="20818"/>
                  </a:lnTo>
                  <a:lnTo>
                    <a:pt x="16526" y="24298"/>
                  </a:lnTo>
                  <a:lnTo>
                    <a:pt x="7155" y="29267"/>
                  </a:lnTo>
                  <a:lnTo>
                    <a:pt x="0" y="36638"/>
                  </a:lnTo>
                  <a:lnTo>
                    <a:pt x="3597" y="47310"/>
                  </a:lnTo>
                  <a:lnTo>
                    <a:pt x="4372" y="48542"/>
                  </a:lnTo>
                  <a:lnTo>
                    <a:pt x="4854" y="50104"/>
                  </a:lnTo>
                  <a:lnTo>
                    <a:pt x="8360" y="49939"/>
                  </a:lnTo>
                  <a:lnTo>
                    <a:pt x="9185" y="48631"/>
                  </a:lnTo>
                  <a:lnTo>
                    <a:pt x="9795" y="43678"/>
                  </a:lnTo>
                  <a:lnTo>
                    <a:pt x="11687" y="43145"/>
                  </a:lnTo>
                  <a:lnTo>
                    <a:pt x="22571" y="42840"/>
                  </a:lnTo>
                  <a:lnTo>
                    <a:pt x="44454" y="42840"/>
                  </a:lnTo>
                  <a:lnTo>
                    <a:pt x="48060" y="40566"/>
                  </a:lnTo>
                  <a:lnTo>
                    <a:pt x="62688" y="40566"/>
                  </a:lnTo>
                  <a:lnTo>
                    <a:pt x="63821" y="39220"/>
                  </a:lnTo>
                  <a:lnTo>
                    <a:pt x="106318" y="39220"/>
                  </a:lnTo>
                  <a:lnTo>
                    <a:pt x="113539" y="33525"/>
                  </a:lnTo>
                  <a:lnTo>
                    <a:pt x="117110" y="21135"/>
                  </a:lnTo>
                  <a:lnTo>
                    <a:pt x="115925" y="13227"/>
                  </a:lnTo>
                  <a:lnTo>
                    <a:pt x="111813" y="7277"/>
                  </a:lnTo>
                  <a:lnTo>
                    <a:pt x="64282" y="7277"/>
                  </a:lnTo>
                  <a:lnTo>
                    <a:pt x="52721" y="6975"/>
                  </a:lnTo>
                  <a:close/>
                </a:path>
                <a:path w="117475" h="50164">
                  <a:moveTo>
                    <a:pt x="62688" y="40566"/>
                  </a:moveTo>
                  <a:lnTo>
                    <a:pt x="48060" y="40566"/>
                  </a:lnTo>
                  <a:lnTo>
                    <a:pt x="59109" y="44821"/>
                  </a:lnTo>
                  <a:lnTo>
                    <a:pt x="62688" y="40566"/>
                  </a:lnTo>
                  <a:close/>
                </a:path>
                <a:path w="117475" h="50164">
                  <a:moveTo>
                    <a:pt x="44454" y="42840"/>
                  </a:moveTo>
                  <a:lnTo>
                    <a:pt x="22571" y="42840"/>
                  </a:lnTo>
                  <a:lnTo>
                    <a:pt x="30153" y="43399"/>
                  </a:lnTo>
                  <a:lnTo>
                    <a:pt x="43043" y="43729"/>
                  </a:lnTo>
                  <a:lnTo>
                    <a:pt x="44454" y="42840"/>
                  </a:lnTo>
                  <a:close/>
                </a:path>
                <a:path w="117475" h="50164">
                  <a:moveTo>
                    <a:pt x="106318" y="39220"/>
                  </a:moveTo>
                  <a:lnTo>
                    <a:pt x="63821" y="39220"/>
                  </a:lnTo>
                  <a:lnTo>
                    <a:pt x="73485" y="39677"/>
                  </a:lnTo>
                  <a:lnTo>
                    <a:pt x="78565" y="42700"/>
                  </a:lnTo>
                  <a:lnTo>
                    <a:pt x="86046" y="39563"/>
                  </a:lnTo>
                  <a:lnTo>
                    <a:pt x="105883" y="39563"/>
                  </a:lnTo>
                  <a:lnTo>
                    <a:pt x="106318" y="39220"/>
                  </a:lnTo>
                  <a:close/>
                </a:path>
                <a:path w="117475" h="50164">
                  <a:moveTo>
                    <a:pt x="105883" y="39563"/>
                  </a:moveTo>
                  <a:lnTo>
                    <a:pt x="86046" y="39563"/>
                  </a:lnTo>
                  <a:lnTo>
                    <a:pt x="87760" y="39754"/>
                  </a:lnTo>
                  <a:lnTo>
                    <a:pt x="91937" y="41118"/>
                  </a:lnTo>
                  <a:lnTo>
                    <a:pt x="104446" y="40697"/>
                  </a:lnTo>
                  <a:lnTo>
                    <a:pt x="105883" y="39563"/>
                  </a:lnTo>
                  <a:close/>
                </a:path>
                <a:path w="117475" h="50164">
                  <a:moveTo>
                    <a:pt x="75499" y="4292"/>
                  </a:moveTo>
                  <a:lnTo>
                    <a:pt x="64282" y="7277"/>
                  </a:lnTo>
                  <a:lnTo>
                    <a:pt x="111813" y="7277"/>
                  </a:lnTo>
                  <a:lnTo>
                    <a:pt x="109937" y="4562"/>
                  </a:lnTo>
                  <a:lnTo>
                    <a:pt x="84128" y="4562"/>
                  </a:lnTo>
                  <a:lnTo>
                    <a:pt x="75499" y="4292"/>
                  </a:lnTo>
                  <a:close/>
                </a:path>
                <a:path w="117475" h="50164">
                  <a:moveTo>
                    <a:pt x="99093" y="0"/>
                  </a:moveTo>
                  <a:lnTo>
                    <a:pt x="86846" y="2860"/>
                  </a:lnTo>
                  <a:lnTo>
                    <a:pt x="85372" y="3635"/>
                  </a:lnTo>
                  <a:lnTo>
                    <a:pt x="84128" y="4562"/>
                  </a:lnTo>
                  <a:lnTo>
                    <a:pt x="109937" y="4562"/>
                  </a:lnTo>
                  <a:lnTo>
                    <a:pt x="109452" y="3860"/>
                  </a:lnTo>
                  <a:lnTo>
                    <a:pt x="99093" y="0"/>
                  </a:lnTo>
                  <a:close/>
                </a:path>
              </a:pathLst>
            </a:custGeom>
            <a:solidFill>
              <a:srgbClr val="366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ZA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56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Two workshops were held in: 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Pretoria and (63 delegates) –&gt; 23-25 May 2018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East London (52 delegates)-&gt; 28-30 May 2018</a:t>
            </a:r>
          </a:p>
          <a:p>
            <a:pPr lvl="1">
              <a:lnSpc>
                <a:spcPct val="150000"/>
              </a:lnSpc>
            </a:pPr>
            <a:endParaRPr lang="en-ZA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Delegates  from the following sectors were invited: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SMEs, 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government institutions, and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financial institutions.</a:t>
            </a:r>
          </a:p>
          <a:p>
            <a:pPr lvl="1"/>
            <a:endParaRPr lang="en-ZA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Z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Workshops – </a:t>
            </a:r>
            <a:r>
              <a:rPr lang="en-ZA" dirty="0" err="1"/>
              <a:t>dti</a:t>
            </a:r>
            <a:r>
              <a:rPr lang="en-ZA" dirty="0"/>
              <a:t> incentive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ZA" b="1" dirty="0" err="1">
                <a:solidFill>
                  <a:schemeClr val="accent3">
                    <a:lumMod val="50000"/>
                  </a:schemeClr>
                </a:solidFill>
              </a:rPr>
              <a:t>dti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presented on their incentive schemes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320800"/>
            <a:ext cx="7004050" cy="42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Workshops – Bank financing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650" y="787400"/>
            <a:ext cx="8610600" cy="4572000"/>
          </a:xfrm>
        </p:spPr>
        <p:txBody>
          <a:bodyPr/>
          <a:lstStyle/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Three of the four major banks attended the workshops and provided input as well as information regarding available financing.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85761"/>
            <a:ext cx="8070850" cy="45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3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Workshops – Bank financing available continued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16" y="1016000"/>
            <a:ext cx="6154998" cy="40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0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244600"/>
            <a:ext cx="8839200" cy="39586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Workshops – Bank financing available continued</a:t>
            </a:r>
          </a:p>
        </p:txBody>
      </p:sp>
    </p:spTree>
    <p:extLst>
      <p:ext uri="{BB962C8B-B14F-4D97-AF65-F5344CB8AC3E}">
        <p14:creationId xmlns:p14="http://schemas.microsoft.com/office/powerpoint/2010/main" val="64239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Workshops – IDC funding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9" y="790733"/>
            <a:ext cx="7134795" cy="46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2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Databases – Financial Instruments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" y="1168400"/>
            <a:ext cx="9283700" cy="40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Databases – Bankable Projects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602"/>
            <a:ext cx="9283700" cy="35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5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ZA" dirty="0">
                <a:solidFill>
                  <a:schemeClr val="tx1"/>
                </a:solidFill>
              </a:rPr>
              <a:t>Who is  the NCPC-SA?</a:t>
            </a:r>
          </a:p>
          <a:p>
            <a:pPr>
              <a:lnSpc>
                <a:spcPct val="150000"/>
              </a:lnSpc>
            </a:pPr>
            <a:r>
              <a:rPr lang="en-ZA" dirty="0">
                <a:solidFill>
                  <a:schemeClr val="tx1"/>
                </a:solidFill>
              </a:rPr>
              <a:t>What does Resource Efficient Cleaner Production (RECP) Finance for SMEs Project entail?</a:t>
            </a:r>
          </a:p>
          <a:p>
            <a:pPr>
              <a:lnSpc>
                <a:spcPct val="150000"/>
              </a:lnSpc>
            </a:pPr>
            <a:r>
              <a:rPr lang="en-ZA" dirty="0">
                <a:solidFill>
                  <a:schemeClr val="tx1"/>
                </a:solidFill>
              </a:rPr>
              <a:t>Outcomes of the project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chemeClr val="tx1"/>
                </a:solidFill>
              </a:rPr>
              <a:t>Training material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chemeClr val="tx1"/>
                </a:solidFill>
              </a:rPr>
              <a:t>Workshops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chemeClr val="tx1"/>
                </a:solidFill>
              </a:rPr>
              <a:t>Databases</a:t>
            </a:r>
          </a:p>
          <a:p>
            <a:pPr lvl="2">
              <a:lnSpc>
                <a:spcPct val="150000"/>
              </a:lnSpc>
            </a:pPr>
            <a:r>
              <a:rPr lang="en-ZA" dirty="0">
                <a:solidFill>
                  <a:schemeClr val="tx1"/>
                </a:solidFill>
              </a:rPr>
              <a:t>Financial instruments</a:t>
            </a:r>
          </a:p>
          <a:p>
            <a:pPr lvl="2">
              <a:lnSpc>
                <a:spcPct val="150000"/>
              </a:lnSpc>
            </a:pPr>
            <a:r>
              <a:rPr lang="en-ZA" dirty="0">
                <a:solidFill>
                  <a:schemeClr val="tx1"/>
                </a:solidFill>
              </a:rPr>
              <a:t>Bankable projects</a:t>
            </a:r>
          </a:p>
          <a:p>
            <a:pPr lvl="2">
              <a:lnSpc>
                <a:spcPct val="150000"/>
              </a:lnSpc>
            </a:pPr>
            <a:r>
              <a:rPr lang="en-ZA" dirty="0">
                <a:solidFill>
                  <a:schemeClr val="tx1"/>
                </a:solidFill>
              </a:rPr>
              <a:t>Projects implemented with external funding</a:t>
            </a:r>
          </a:p>
          <a:p>
            <a:pPr>
              <a:lnSpc>
                <a:spcPct val="150000"/>
              </a:lnSpc>
            </a:pPr>
            <a:r>
              <a:rPr lang="en-ZA" dirty="0">
                <a:solidFill>
                  <a:schemeClr val="tx1"/>
                </a:solidFill>
              </a:rPr>
              <a:t>Summary</a:t>
            </a:r>
          </a:p>
          <a:p>
            <a:endParaRPr lang="en-ZA" dirty="0"/>
          </a:p>
          <a:p>
            <a:pPr lvl="2"/>
            <a:endParaRPr lang="en-ZA" dirty="0"/>
          </a:p>
          <a:p>
            <a:pPr lvl="2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93152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Databases – Past case studies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" y="1930400"/>
            <a:ext cx="8991600" cy="1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One of the obstacles to implementation of RECP projects is the financing of projects.</a:t>
            </a:r>
          </a:p>
          <a:p>
            <a:pPr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NCPC-SA’s potential role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in supporting SMEs has been identified to include:</a:t>
            </a:r>
          </a:p>
          <a:p>
            <a:pPr lvl="1">
              <a:lnSpc>
                <a:spcPct val="150000"/>
              </a:lnSpc>
            </a:pP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Raising awareness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on both sides (SMEs as well as Financial institutions) to fill in the information gap;</a:t>
            </a:r>
          </a:p>
          <a:p>
            <a:pPr lvl="1">
              <a:lnSpc>
                <a:spcPct val="150000"/>
              </a:lnSpc>
            </a:pP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Support SMEs in their applications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 for funds;</a:t>
            </a:r>
          </a:p>
          <a:p>
            <a:pPr lvl="1">
              <a:lnSpc>
                <a:spcPct val="150000"/>
              </a:lnSpc>
            </a:pP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Advise financial institutions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to adapt their financial offers to RECP projects; and</a:t>
            </a:r>
          </a:p>
          <a:p>
            <a:pPr lvl="1">
              <a:lnSpc>
                <a:spcPct val="150000"/>
              </a:lnSpc>
            </a:pP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Establish an enabling environment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for RECP projects.</a:t>
            </a:r>
          </a:p>
          <a:p>
            <a:pPr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The NCPC-SA plans: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To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roll out workshops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 to major centres in South Africa;</a:t>
            </a:r>
          </a:p>
          <a:p>
            <a:pPr lvl="1">
              <a:lnSpc>
                <a:spcPct val="150000"/>
              </a:lnSpc>
            </a:pP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Keep databases updated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and have these available on a platform for SMEs; and</a:t>
            </a:r>
          </a:p>
          <a:p>
            <a:pPr lvl="1">
              <a:lnSpc>
                <a:spcPct val="150000"/>
              </a:lnSpc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Provide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assistance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 to SMEs in the development of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business plans. </a:t>
            </a:r>
          </a:p>
          <a:p>
            <a:pPr lvl="1"/>
            <a:endParaRPr lang="en-Z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2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/>
          <p:nvPr/>
        </p:nvSpPr>
        <p:spPr>
          <a:xfrm>
            <a:off x="4413250" y="254000"/>
            <a:ext cx="46757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TIONAL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CLEANE</a:t>
            </a:r>
            <a:r>
              <a:rPr sz="1400" b="1" dirty="0">
                <a:latin typeface="Arial"/>
                <a:cs typeface="Arial"/>
              </a:rPr>
              <a:t>R PRODUCTION</a:t>
            </a:r>
            <a:r>
              <a:rPr sz="1400" b="1" spc="-5" dirty="0">
                <a:latin typeface="Arial"/>
                <a:cs typeface="Arial"/>
              </a:rPr>
              <a:t> CENTRE</a:t>
            </a:r>
            <a:endParaRPr sz="1400" dirty="0">
              <a:latin typeface="Arial"/>
              <a:cs typeface="Arial"/>
            </a:endParaRPr>
          </a:p>
          <a:p>
            <a:pPr marL="2182495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SOUTH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90237" y="317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object 9"/>
          <p:cNvSpPr txBox="1"/>
          <p:nvPr/>
        </p:nvSpPr>
        <p:spPr>
          <a:xfrm>
            <a:off x="6422644" y="3587265"/>
            <a:ext cx="139585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algn="ctr"/>
            <a:r>
              <a:rPr lang="en-US" sz="1600" b="1" spc="2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@NCPC_SA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55" y="3574015"/>
            <a:ext cx="298978" cy="298978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2051050" y="3539574"/>
            <a:ext cx="4091051" cy="33924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ZA" sz="1600" b="1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ncpc@csir.co.za  </a:t>
            </a:r>
            <a:r>
              <a:rPr lang="en-ZA" sz="900" b="1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  <a:sym typeface="Wingdings" panose="05000000000000000000" pitchFamily="2" charset="2"/>
              </a:rPr>
              <a:t></a:t>
            </a:r>
            <a:r>
              <a:rPr lang="en-ZA" sz="1600" b="1" kern="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 www.ncpc.co.za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7336" y="2398295"/>
            <a:ext cx="7690714" cy="1578734"/>
          </a:xfrm>
        </p:spPr>
        <p:txBody>
          <a:bodyPr/>
          <a:lstStyle/>
          <a:p>
            <a:r>
              <a:rPr lang="en-ZA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0277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4650" y="2082800"/>
            <a:ext cx="5181600" cy="3276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The National Cleaner Production Centre South Africa (NCPC-SA) supports South African industry to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improve competitiveness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 and reduce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environmental footprint 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through the implementation of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resource efficient and cleaner production (RECP)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 methodologies.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ZA" sz="1200" dirty="0">
              <a:solidFill>
                <a:schemeClr val="accent3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ZA" sz="1200" i="1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A programme of </a:t>
            </a:r>
            <a:r>
              <a:rPr lang="en-ZA" sz="1200" b="1" i="1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lang="en-ZA" sz="1200" b="1" i="1" dirty="0" err="1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dti</a:t>
            </a:r>
            <a:r>
              <a:rPr lang="en-ZA" sz="1200" b="1" i="1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ZA" sz="1200" i="1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hosted by the </a:t>
            </a:r>
            <a:r>
              <a:rPr lang="en-ZA" sz="1200" b="1" i="1" dirty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CSIR </a:t>
            </a:r>
            <a:endParaRPr lang="en-GB" sz="1200" i="1" dirty="0">
              <a:solidFill>
                <a:schemeClr val="accent3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algn="just">
              <a:lnSpc>
                <a:spcPct val="200000"/>
              </a:lnSpc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Who are we?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1092200"/>
            <a:ext cx="1295400" cy="827336"/>
          </a:xfrm>
          <a:prstGeom prst="rect">
            <a:avLst/>
          </a:prstGeom>
        </p:spPr>
      </p:pic>
      <p:pic>
        <p:nvPicPr>
          <p:cNvPr id="14" name="Picture 13" descr="LOGOS-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0" y="4292600"/>
            <a:ext cx="2034842" cy="821827"/>
          </a:xfrm>
          <a:prstGeom prst="rect">
            <a:avLst/>
          </a:prstGeom>
        </p:spPr>
      </p:pic>
      <p:pic>
        <p:nvPicPr>
          <p:cNvPr id="15" name="Picture 14" descr="LOGOS-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692" y="4216400"/>
            <a:ext cx="1380636" cy="7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8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Other partners and donors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04" y="1745045"/>
            <a:ext cx="856081" cy="999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2138233"/>
            <a:ext cx="2228407" cy="889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690905"/>
            <a:ext cx="912000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33" y="3429894"/>
            <a:ext cx="1607034" cy="842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3554507"/>
            <a:ext cx="1940692" cy="593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" y="3116443"/>
            <a:ext cx="2152207" cy="82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1685370"/>
            <a:ext cx="1831685" cy="11887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33" y="1761570"/>
            <a:ext cx="1118517" cy="966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88" y="3200668"/>
            <a:ext cx="433256" cy="1301300"/>
          </a:xfrm>
          <a:prstGeom prst="rect">
            <a:avLst/>
          </a:prstGeom>
        </p:spPr>
      </p:pic>
      <p:pic>
        <p:nvPicPr>
          <p:cNvPr id="16" name="Picture 15" descr="C:\Users\GUEYE\Desktop\ILO2\South Africa\Dep-environmental-affairs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83427"/>
            <a:ext cx="2252605" cy="74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SLebele\Desktop\tourism logo (2)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127984"/>
            <a:ext cx="2143581" cy="747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2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4654715" y="2948946"/>
            <a:ext cx="5721" cy="384574"/>
          </a:xfrm>
          <a:prstGeom prst="line">
            <a:avLst/>
          </a:prstGeom>
          <a:ln w="15875" cap="rnd">
            <a:solidFill>
              <a:srgbClr val="6C7E9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Thematic approach – flagship projects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79650" y="3277855"/>
            <a:ext cx="4847069" cy="8369"/>
          </a:xfrm>
          <a:prstGeom prst="line">
            <a:avLst/>
          </a:prstGeom>
          <a:ln w="15875" cap="rnd">
            <a:solidFill>
              <a:srgbClr val="6C7E9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956050" y="1625600"/>
            <a:ext cx="1295400" cy="1295400"/>
          </a:xfrm>
          <a:prstGeom prst="ellipse">
            <a:avLst/>
          </a:prstGeom>
          <a:solidFill>
            <a:schemeClr val="bg1"/>
          </a:solidFill>
          <a:ln w="92075">
            <a:solidFill>
              <a:srgbClr val="8AC331"/>
            </a:solidFill>
          </a:ln>
          <a:effectLst>
            <a:outerShdw blurRad="78105" dist="50800" dir="1740000" sx="98000" sy="98000" rotWithShape="0">
              <a:srgbClr val="000000">
                <a:alpha val="22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2451" y="939800"/>
            <a:ext cx="6705600" cy="6435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The NCPC-SA applies RECP in three main thematic areas. Each of these is driven through a flagship project or programme: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42739" y="2201295"/>
            <a:ext cx="1517650" cy="6435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b="1" dirty="0">
                <a:solidFill>
                  <a:schemeClr val="tx1"/>
                </a:solidFill>
                <a:latin typeface="Arial"/>
                <a:cs typeface="Arial"/>
              </a:rPr>
              <a:t>NCPC-SA</a:t>
            </a:r>
          </a:p>
          <a:p>
            <a:pPr marL="0" indent="0" algn="ctr">
              <a:buNone/>
            </a:pPr>
            <a:r>
              <a:rPr lang="en-ZA" sz="1100" i="1" dirty="0">
                <a:solidFill>
                  <a:srgbClr val="7F7F7F"/>
                </a:solidFill>
              </a:rPr>
              <a:t>+ partners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289050" y="4368800"/>
            <a:ext cx="1822450" cy="6435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b="1" dirty="0">
                <a:solidFill>
                  <a:srgbClr val="1295D0"/>
                </a:solidFill>
                <a:latin typeface="Arial"/>
                <a:cs typeface="Arial"/>
              </a:rPr>
              <a:t>Water</a:t>
            </a:r>
          </a:p>
          <a:p>
            <a:pPr marL="0" indent="0" algn="ctr">
              <a:buNone/>
            </a:pPr>
            <a:r>
              <a:rPr lang="en-ZA" sz="1200" i="1" dirty="0">
                <a:solidFill>
                  <a:srgbClr val="7F7F7F"/>
                </a:solidFill>
              </a:rPr>
              <a:t>Industrial Water Efficiency Project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651250" y="4368800"/>
            <a:ext cx="2209800" cy="6435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b="1" dirty="0">
                <a:solidFill>
                  <a:srgbClr val="607D93"/>
                </a:solidFill>
                <a:latin typeface="Arial"/>
                <a:cs typeface="Arial"/>
              </a:rPr>
              <a:t>Materials &amp; waste</a:t>
            </a:r>
          </a:p>
          <a:p>
            <a:pPr marL="0" indent="0" algn="ctr">
              <a:buNone/>
            </a:pPr>
            <a:r>
              <a:rPr lang="en-ZA" sz="1200" i="1" dirty="0">
                <a:solidFill>
                  <a:srgbClr val="7F7F7F"/>
                </a:solidFill>
              </a:rPr>
              <a:t>Industrial Symbiosis Programme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165850" y="4368800"/>
            <a:ext cx="1981200" cy="6435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b="1" dirty="0">
                <a:solidFill>
                  <a:srgbClr val="1E565D"/>
                </a:solidFill>
                <a:latin typeface="Arial"/>
                <a:cs typeface="Arial"/>
              </a:rPr>
              <a:t>Energy</a:t>
            </a:r>
          </a:p>
          <a:p>
            <a:pPr marL="0" indent="0" algn="ctr">
              <a:buNone/>
            </a:pPr>
            <a:r>
              <a:rPr lang="en-ZA" sz="1200" i="1" dirty="0">
                <a:solidFill>
                  <a:srgbClr val="7F7F7F"/>
                </a:solidFill>
              </a:rPr>
              <a:t>Industrial Energy Efficiency Project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699250" y="3277855"/>
            <a:ext cx="845621" cy="1014745"/>
            <a:chOff x="6324143" y="3049255"/>
            <a:chExt cx="1143000" cy="1371600"/>
          </a:xfrm>
        </p:grpSpPr>
        <p:grpSp>
          <p:nvGrpSpPr>
            <p:cNvPr id="13" name="Group 12"/>
            <p:cNvGrpSpPr/>
            <p:nvPr/>
          </p:nvGrpSpPr>
          <p:grpSpPr>
            <a:xfrm>
              <a:off x="6324143" y="3049255"/>
              <a:ext cx="1143000" cy="1371600"/>
              <a:chOff x="755650" y="2844800"/>
              <a:chExt cx="1524000" cy="18288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755650" y="3149600"/>
                <a:ext cx="1524000" cy="1524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1E565D"/>
                </a:solidFill>
              </a:ln>
              <a:effectLst>
                <a:outerShdw blurRad="78105" dist="50800" dir="1740000" sx="98000" sy="98000" rotWithShape="0">
                  <a:srgbClr val="000000">
                    <a:alpha val="22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17"/>
              <p:cNvSpPr/>
              <p:nvPr/>
            </p:nvSpPr>
            <p:spPr>
              <a:xfrm>
                <a:off x="1441450" y="2921000"/>
                <a:ext cx="76200" cy="228600"/>
              </a:xfrm>
              <a:prstGeom prst="trapezoid">
                <a:avLst/>
              </a:prstGeom>
              <a:solidFill>
                <a:srgbClr val="1E565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441450" y="2844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1E565D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623050" y="3454400"/>
              <a:ext cx="567799" cy="808750"/>
              <a:chOff x="3670300" y="2257425"/>
              <a:chExt cx="1836140" cy="2615325"/>
            </a:xfrm>
            <a:solidFill>
              <a:srgbClr val="1E565D"/>
            </a:solidFill>
          </p:grpSpPr>
          <p:sp>
            <p:nvSpPr>
              <p:cNvPr id="15" name="bk object 16"/>
              <p:cNvSpPr/>
              <p:nvPr/>
            </p:nvSpPr>
            <p:spPr>
              <a:xfrm>
                <a:off x="3670300" y="2257425"/>
                <a:ext cx="1356995" cy="2614930"/>
              </a:xfrm>
              <a:custGeom>
                <a:avLst/>
                <a:gdLst/>
                <a:ahLst/>
                <a:cxnLst/>
                <a:rect l="l" t="t" r="r" b="b"/>
                <a:pathLst>
                  <a:path w="1356995" h="2614929">
                    <a:moveTo>
                      <a:pt x="503029" y="922032"/>
                    </a:moveTo>
                    <a:lnTo>
                      <a:pt x="438137" y="922032"/>
                    </a:lnTo>
                    <a:lnTo>
                      <a:pt x="439661" y="922502"/>
                    </a:lnTo>
                    <a:lnTo>
                      <a:pt x="442722" y="923289"/>
                    </a:lnTo>
                    <a:lnTo>
                      <a:pt x="402551" y="2614866"/>
                    </a:lnTo>
                    <a:lnTo>
                      <a:pt x="539292" y="2614866"/>
                    </a:lnTo>
                    <a:lnTo>
                      <a:pt x="514032" y="1550390"/>
                    </a:lnTo>
                    <a:lnTo>
                      <a:pt x="1117226" y="1550390"/>
                    </a:lnTo>
                    <a:lnTo>
                      <a:pt x="1117078" y="1549730"/>
                    </a:lnTo>
                    <a:lnTo>
                      <a:pt x="514019" y="1549730"/>
                    </a:lnTo>
                    <a:lnTo>
                      <a:pt x="499160" y="923289"/>
                    </a:lnTo>
                    <a:lnTo>
                      <a:pt x="503029" y="922032"/>
                    </a:lnTo>
                    <a:close/>
                  </a:path>
                  <a:path w="1356995" h="2614929">
                    <a:moveTo>
                      <a:pt x="1117226" y="1550390"/>
                    </a:moveTo>
                    <a:lnTo>
                      <a:pt x="514032" y="1550390"/>
                    </a:lnTo>
                    <a:lnTo>
                      <a:pt x="989164" y="1580108"/>
                    </a:lnTo>
                    <a:lnTo>
                      <a:pt x="994591" y="1591894"/>
                    </a:lnTo>
                    <a:lnTo>
                      <a:pt x="1023151" y="1618209"/>
                    </a:lnTo>
                    <a:lnTo>
                      <a:pt x="1035075" y="1622463"/>
                    </a:lnTo>
                    <a:lnTo>
                      <a:pt x="1011555" y="2614866"/>
                    </a:lnTo>
                    <a:lnTo>
                      <a:pt x="1093470" y="2614866"/>
                    </a:lnTo>
                    <a:lnTo>
                      <a:pt x="1070305" y="1641398"/>
                    </a:lnTo>
                    <a:lnTo>
                      <a:pt x="1123190" y="1641398"/>
                    </a:lnTo>
                    <a:lnTo>
                      <a:pt x="1105382" y="1596821"/>
                    </a:lnTo>
                    <a:lnTo>
                      <a:pt x="1109802" y="1590624"/>
                    </a:lnTo>
                    <a:lnTo>
                      <a:pt x="1113396" y="1583689"/>
                    </a:lnTo>
                    <a:lnTo>
                      <a:pt x="1115517" y="1575904"/>
                    </a:lnTo>
                    <a:lnTo>
                      <a:pt x="1117658" y="1563164"/>
                    </a:lnTo>
                    <a:lnTo>
                      <a:pt x="1117283" y="1550642"/>
                    </a:lnTo>
                    <a:lnTo>
                      <a:pt x="1117226" y="1550390"/>
                    </a:lnTo>
                    <a:close/>
                  </a:path>
                  <a:path w="1356995" h="2614929">
                    <a:moveTo>
                      <a:pt x="1123190" y="1641398"/>
                    </a:moveTo>
                    <a:lnTo>
                      <a:pt x="1070305" y="1641398"/>
                    </a:lnTo>
                    <a:lnTo>
                      <a:pt x="1281849" y="2038553"/>
                    </a:lnTo>
                    <a:lnTo>
                      <a:pt x="1123190" y="1641398"/>
                    </a:lnTo>
                    <a:close/>
                  </a:path>
                  <a:path w="1356995" h="2614929">
                    <a:moveTo>
                      <a:pt x="47929" y="0"/>
                    </a:moveTo>
                    <a:lnTo>
                      <a:pt x="386448" y="745756"/>
                    </a:lnTo>
                    <a:lnTo>
                      <a:pt x="378760" y="756042"/>
                    </a:lnTo>
                    <a:lnTo>
                      <a:pt x="372428" y="766955"/>
                    </a:lnTo>
                    <a:lnTo>
                      <a:pt x="367452" y="778373"/>
                    </a:lnTo>
                    <a:lnTo>
                      <a:pt x="363832" y="790177"/>
                    </a:lnTo>
                    <a:lnTo>
                      <a:pt x="361566" y="802246"/>
                    </a:lnTo>
                    <a:lnTo>
                      <a:pt x="360653" y="814458"/>
                    </a:lnTo>
                    <a:lnTo>
                      <a:pt x="361094" y="826694"/>
                    </a:lnTo>
                    <a:lnTo>
                      <a:pt x="362886" y="838831"/>
                    </a:lnTo>
                    <a:lnTo>
                      <a:pt x="366030" y="850750"/>
                    </a:lnTo>
                    <a:lnTo>
                      <a:pt x="370525" y="862330"/>
                    </a:lnTo>
                    <a:lnTo>
                      <a:pt x="0" y="1586496"/>
                    </a:lnTo>
                    <a:lnTo>
                      <a:pt x="438137" y="922032"/>
                    </a:lnTo>
                    <a:lnTo>
                      <a:pt x="503029" y="922032"/>
                    </a:lnTo>
                    <a:lnTo>
                      <a:pt x="511099" y="919409"/>
                    </a:lnTo>
                    <a:lnTo>
                      <a:pt x="543898" y="899452"/>
                    </a:lnTo>
                    <a:lnTo>
                      <a:pt x="568629" y="867840"/>
                    </a:lnTo>
                    <a:lnTo>
                      <a:pt x="573263" y="857865"/>
                    </a:lnTo>
                    <a:lnTo>
                      <a:pt x="1187941" y="857865"/>
                    </a:lnTo>
                    <a:lnTo>
                      <a:pt x="571093" y="770674"/>
                    </a:lnTo>
                    <a:lnTo>
                      <a:pt x="565243" y="759585"/>
                    </a:lnTo>
                    <a:lnTo>
                      <a:pt x="558074" y="749074"/>
                    </a:lnTo>
                    <a:lnTo>
                      <a:pt x="528420" y="722588"/>
                    </a:lnTo>
                    <a:lnTo>
                      <a:pt x="492771" y="708613"/>
                    </a:lnTo>
                    <a:lnTo>
                      <a:pt x="467758" y="706502"/>
                    </a:lnTo>
                    <a:lnTo>
                      <a:pt x="47929" y="0"/>
                    </a:lnTo>
                    <a:close/>
                  </a:path>
                  <a:path w="1356995" h="2614929">
                    <a:moveTo>
                      <a:pt x="1050193" y="1492764"/>
                    </a:moveTo>
                    <a:lnTo>
                      <a:pt x="1004800" y="1512123"/>
                    </a:lnTo>
                    <a:lnTo>
                      <a:pt x="996723" y="1521974"/>
                    </a:lnTo>
                    <a:lnTo>
                      <a:pt x="514019" y="1549730"/>
                    </a:lnTo>
                    <a:lnTo>
                      <a:pt x="1117078" y="1549730"/>
                    </a:lnTo>
                    <a:lnTo>
                      <a:pt x="1114584" y="1538616"/>
                    </a:lnTo>
                    <a:lnTo>
                      <a:pt x="1109755" y="1527365"/>
                    </a:lnTo>
                    <a:lnTo>
                      <a:pt x="1128433" y="1493799"/>
                    </a:lnTo>
                    <a:lnTo>
                      <a:pt x="1063244" y="1493799"/>
                    </a:lnTo>
                    <a:lnTo>
                      <a:pt x="1050193" y="1492764"/>
                    </a:lnTo>
                    <a:close/>
                  </a:path>
                  <a:path w="1356995" h="2614929">
                    <a:moveTo>
                      <a:pt x="1350175" y="1095298"/>
                    </a:moveTo>
                    <a:lnTo>
                      <a:pt x="1063244" y="1493799"/>
                    </a:lnTo>
                    <a:lnTo>
                      <a:pt x="1128433" y="1493799"/>
                    </a:lnTo>
                    <a:lnTo>
                      <a:pt x="1350175" y="1095298"/>
                    </a:lnTo>
                    <a:close/>
                  </a:path>
                  <a:path w="1356995" h="2614929">
                    <a:moveTo>
                      <a:pt x="1187941" y="857865"/>
                    </a:moveTo>
                    <a:lnTo>
                      <a:pt x="573263" y="857865"/>
                    </a:lnTo>
                    <a:lnTo>
                      <a:pt x="1356995" y="881760"/>
                    </a:lnTo>
                    <a:lnTo>
                      <a:pt x="1187941" y="857865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bk object 17"/>
              <p:cNvSpPr/>
              <p:nvPr/>
            </p:nvSpPr>
            <p:spPr>
              <a:xfrm>
                <a:off x="4968595" y="3948190"/>
                <a:ext cx="537845" cy="924560"/>
              </a:xfrm>
              <a:custGeom>
                <a:avLst/>
                <a:gdLst/>
                <a:ahLst/>
                <a:cxnLst/>
                <a:rect l="l" t="t" r="r" b="b"/>
                <a:pathLst>
                  <a:path w="537845" h="924560">
                    <a:moveTo>
                      <a:pt x="255747" y="339915"/>
                    </a:moveTo>
                    <a:lnTo>
                      <a:pt x="225475" y="339915"/>
                    </a:lnTo>
                    <a:lnTo>
                      <a:pt x="227088" y="340601"/>
                    </a:lnTo>
                    <a:lnTo>
                      <a:pt x="228726" y="341261"/>
                    </a:lnTo>
                    <a:lnTo>
                      <a:pt x="230454" y="341718"/>
                    </a:lnTo>
                    <a:lnTo>
                      <a:pt x="216674" y="924102"/>
                    </a:lnTo>
                    <a:lnTo>
                      <a:pt x="263664" y="924102"/>
                    </a:lnTo>
                    <a:lnTo>
                      <a:pt x="249872" y="341502"/>
                    </a:lnTo>
                    <a:lnTo>
                      <a:pt x="255747" y="339915"/>
                    </a:lnTo>
                    <a:close/>
                  </a:path>
                  <a:path w="537845" h="924560">
                    <a:moveTo>
                      <a:pt x="175755" y="0"/>
                    </a:moveTo>
                    <a:lnTo>
                      <a:pt x="219494" y="273151"/>
                    </a:lnTo>
                    <a:lnTo>
                      <a:pt x="210001" y="281877"/>
                    </a:lnTo>
                    <a:lnTo>
                      <a:pt x="203919" y="293418"/>
                    </a:lnTo>
                    <a:lnTo>
                      <a:pt x="202850" y="309866"/>
                    </a:lnTo>
                    <a:lnTo>
                      <a:pt x="204600" y="318432"/>
                    </a:lnTo>
                    <a:lnTo>
                      <a:pt x="0" y="494576"/>
                    </a:lnTo>
                    <a:lnTo>
                      <a:pt x="225475" y="339915"/>
                    </a:lnTo>
                    <a:lnTo>
                      <a:pt x="255747" y="339915"/>
                    </a:lnTo>
                    <a:lnTo>
                      <a:pt x="256311" y="339763"/>
                    </a:lnTo>
                    <a:lnTo>
                      <a:pt x="262089" y="336486"/>
                    </a:lnTo>
                    <a:lnTo>
                      <a:pt x="266725" y="331927"/>
                    </a:lnTo>
                    <a:lnTo>
                      <a:pt x="344928" y="331927"/>
                    </a:lnTo>
                    <a:lnTo>
                      <a:pt x="277888" y="303377"/>
                    </a:lnTo>
                    <a:lnTo>
                      <a:pt x="274839" y="289924"/>
                    </a:lnTo>
                    <a:lnTo>
                      <a:pt x="267494" y="278740"/>
                    </a:lnTo>
                    <a:lnTo>
                      <a:pt x="256726" y="270817"/>
                    </a:lnTo>
                    <a:lnTo>
                      <a:pt x="175755" y="0"/>
                    </a:lnTo>
                    <a:close/>
                  </a:path>
                  <a:path w="537845" h="924560">
                    <a:moveTo>
                      <a:pt x="344928" y="331927"/>
                    </a:moveTo>
                    <a:lnTo>
                      <a:pt x="266725" y="331927"/>
                    </a:lnTo>
                    <a:lnTo>
                      <a:pt x="537489" y="413931"/>
                    </a:lnTo>
                    <a:lnTo>
                      <a:pt x="344928" y="331927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891229" y="3277855"/>
            <a:ext cx="845621" cy="1014745"/>
            <a:chOff x="1441450" y="3073400"/>
            <a:chExt cx="1143000" cy="1371600"/>
          </a:xfrm>
        </p:grpSpPr>
        <p:grpSp>
          <p:nvGrpSpPr>
            <p:cNvPr id="21" name="Group 20"/>
            <p:cNvGrpSpPr/>
            <p:nvPr/>
          </p:nvGrpSpPr>
          <p:grpSpPr>
            <a:xfrm>
              <a:off x="1441450" y="3073400"/>
              <a:ext cx="1143000" cy="1371600"/>
              <a:chOff x="755650" y="2844800"/>
              <a:chExt cx="1524000" cy="1828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55650" y="3149600"/>
                <a:ext cx="1524000" cy="1524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1295D0"/>
                </a:solidFill>
              </a:ln>
              <a:effectLst>
                <a:outerShdw blurRad="78105" dist="50800" dir="1740000" sx="98000" sy="98000" rotWithShape="0">
                  <a:srgbClr val="000000">
                    <a:alpha val="22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apezoid 25"/>
              <p:cNvSpPr/>
              <p:nvPr/>
            </p:nvSpPr>
            <p:spPr>
              <a:xfrm>
                <a:off x="1441450" y="2921000"/>
                <a:ext cx="76200" cy="228600"/>
              </a:xfrm>
              <a:prstGeom prst="trapezoid">
                <a:avLst/>
              </a:prstGeom>
              <a:solidFill>
                <a:srgbClr val="1295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41450" y="2844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1295D0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822450" y="3606800"/>
              <a:ext cx="441456" cy="602572"/>
              <a:chOff x="1421196" y="1625600"/>
              <a:chExt cx="1948749" cy="2659972"/>
            </a:xfrm>
            <a:solidFill>
              <a:srgbClr val="1295D0"/>
            </a:solidFill>
          </p:grpSpPr>
          <p:sp>
            <p:nvSpPr>
              <p:cNvPr id="23" name="bk object 19"/>
              <p:cNvSpPr/>
              <p:nvPr/>
            </p:nvSpPr>
            <p:spPr>
              <a:xfrm>
                <a:off x="1421196" y="3265762"/>
                <a:ext cx="640080" cy="1019810"/>
              </a:xfrm>
              <a:custGeom>
                <a:avLst/>
                <a:gdLst/>
                <a:ahLst/>
                <a:cxnLst/>
                <a:rect l="l" t="t" r="r" b="b"/>
                <a:pathLst>
                  <a:path w="640080" h="1019810">
                    <a:moveTo>
                      <a:pt x="321066" y="0"/>
                    </a:moveTo>
                    <a:lnTo>
                      <a:pt x="309665" y="37252"/>
                    </a:lnTo>
                    <a:lnTo>
                      <a:pt x="296336" y="75147"/>
                    </a:lnTo>
                    <a:lnTo>
                      <a:pt x="281077" y="113684"/>
                    </a:lnTo>
                    <a:lnTo>
                      <a:pt x="263891" y="152862"/>
                    </a:lnTo>
                    <a:lnTo>
                      <a:pt x="244779" y="192681"/>
                    </a:lnTo>
                    <a:lnTo>
                      <a:pt x="223740" y="233139"/>
                    </a:lnTo>
                    <a:lnTo>
                      <a:pt x="200776" y="274235"/>
                    </a:lnTo>
                    <a:lnTo>
                      <a:pt x="175888" y="315969"/>
                    </a:lnTo>
                    <a:lnTo>
                      <a:pt x="149058" y="358367"/>
                    </a:lnTo>
                    <a:lnTo>
                      <a:pt x="120343" y="401345"/>
                    </a:lnTo>
                    <a:lnTo>
                      <a:pt x="112392" y="409460"/>
                    </a:lnTo>
                    <a:lnTo>
                      <a:pt x="109649" y="414769"/>
                    </a:lnTo>
                    <a:lnTo>
                      <a:pt x="103257" y="424273"/>
                    </a:lnTo>
                    <a:lnTo>
                      <a:pt x="95924" y="434748"/>
                    </a:lnTo>
                    <a:lnTo>
                      <a:pt x="93546" y="441553"/>
                    </a:lnTo>
                    <a:lnTo>
                      <a:pt x="26718" y="543179"/>
                    </a:lnTo>
                    <a:lnTo>
                      <a:pt x="10559" y="589194"/>
                    </a:lnTo>
                    <a:lnTo>
                      <a:pt x="3446" y="626876"/>
                    </a:lnTo>
                    <a:lnTo>
                      <a:pt x="246" y="666593"/>
                    </a:lnTo>
                    <a:lnTo>
                      <a:pt x="0" y="679653"/>
                    </a:lnTo>
                    <a:lnTo>
                      <a:pt x="27" y="682383"/>
                    </a:lnTo>
                    <a:lnTo>
                      <a:pt x="2145" y="722099"/>
                    </a:lnTo>
                    <a:lnTo>
                      <a:pt x="8578" y="761714"/>
                    </a:lnTo>
                    <a:lnTo>
                      <a:pt x="19234" y="799174"/>
                    </a:lnTo>
                    <a:lnTo>
                      <a:pt x="34058" y="834631"/>
                    </a:lnTo>
                    <a:lnTo>
                      <a:pt x="52995" y="868234"/>
                    </a:lnTo>
                    <a:lnTo>
                      <a:pt x="75989" y="900137"/>
                    </a:lnTo>
                    <a:lnTo>
                      <a:pt x="103203" y="930636"/>
                    </a:lnTo>
                    <a:lnTo>
                      <a:pt x="133455" y="957610"/>
                    </a:lnTo>
                    <a:lnTo>
                      <a:pt x="165633" y="979635"/>
                    </a:lnTo>
                    <a:lnTo>
                      <a:pt x="199740" y="996773"/>
                    </a:lnTo>
                    <a:lnTo>
                      <a:pt x="248225" y="1012131"/>
                    </a:lnTo>
                    <a:lnTo>
                      <a:pt x="286852" y="1018113"/>
                    </a:lnTo>
                    <a:lnTo>
                      <a:pt x="313683" y="1019500"/>
                    </a:lnTo>
                    <a:lnTo>
                      <a:pt x="327606" y="1019260"/>
                    </a:lnTo>
                    <a:lnTo>
                      <a:pt x="367967" y="1015596"/>
                    </a:lnTo>
                    <a:lnTo>
                      <a:pt x="406206" y="1007468"/>
                    </a:lnTo>
                    <a:lnTo>
                      <a:pt x="442308" y="994818"/>
                    </a:lnTo>
                    <a:lnTo>
                      <a:pt x="487092" y="970819"/>
                    </a:lnTo>
                    <a:lnTo>
                      <a:pt x="493931" y="966114"/>
                    </a:lnTo>
                    <a:lnTo>
                      <a:pt x="321066" y="966114"/>
                    </a:lnTo>
                    <a:lnTo>
                      <a:pt x="304022" y="964053"/>
                    </a:lnTo>
                    <a:lnTo>
                      <a:pt x="255543" y="952561"/>
                    </a:lnTo>
                    <a:lnTo>
                      <a:pt x="211043" y="933059"/>
                    </a:lnTo>
                    <a:lnTo>
                      <a:pt x="170522" y="905489"/>
                    </a:lnTo>
                    <a:lnTo>
                      <a:pt x="133979" y="869795"/>
                    </a:lnTo>
                    <a:lnTo>
                      <a:pt x="101415" y="825920"/>
                    </a:lnTo>
                    <a:lnTo>
                      <a:pt x="81915" y="792097"/>
                    </a:lnTo>
                    <a:lnTo>
                      <a:pt x="64183" y="754595"/>
                    </a:lnTo>
                    <a:lnTo>
                      <a:pt x="77606" y="752991"/>
                    </a:lnTo>
                    <a:lnTo>
                      <a:pt x="90684" y="750522"/>
                    </a:lnTo>
                    <a:lnTo>
                      <a:pt x="127354" y="738795"/>
                    </a:lnTo>
                    <a:lnTo>
                      <a:pt x="149174" y="728247"/>
                    </a:lnTo>
                    <a:lnTo>
                      <a:pt x="636676" y="728247"/>
                    </a:lnTo>
                    <a:lnTo>
                      <a:pt x="637289" y="723482"/>
                    </a:lnTo>
                    <a:lnTo>
                      <a:pt x="638502" y="710005"/>
                    </a:lnTo>
                    <a:lnTo>
                      <a:pt x="639227" y="696309"/>
                    </a:lnTo>
                    <a:lnTo>
                      <a:pt x="639468" y="682383"/>
                    </a:lnTo>
                    <a:lnTo>
                      <a:pt x="639468" y="679653"/>
                    </a:lnTo>
                    <a:lnTo>
                      <a:pt x="633064" y="632828"/>
                    </a:lnTo>
                    <a:lnTo>
                      <a:pt x="620380" y="585469"/>
                    </a:lnTo>
                    <a:lnTo>
                      <a:pt x="606817" y="549681"/>
                    </a:lnTo>
                    <a:lnTo>
                      <a:pt x="589840" y="513728"/>
                    </a:lnTo>
                    <a:lnTo>
                      <a:pt x="569498" y="477666"/>
                    </a:lnTo>
                    <a:lnTo>
                      <a:pt x="545843" y="441553"/>
                    </a:lnTo>
                    <a:lnTo>
                      <a:pt x="543164" y="438873"/>
                    </a:lnTo>
                    <a:lnTo>
                      <a:pt x="540535" y="433501"/>
                    </a:lnTo>
                    <a:lnTo>
                      <a:pt x="537792" y="430822"/>
                    </a:lnTo>
                    <a:lnTo>
                      <a:pt x="535213" y="428078"/>
                    </a:lnTo>
                    <a:lnTo>
                      <a:pt x="532534" y="422770"/>
                    </a:lnTo>
                    <a:lnTo>
                      <a:pt x="529740" y="420141"/>
                    </a:lnTo>
                    <a:lnTo>
                      <a:pt x="498066" y="379031"/>
                    </a:lnTo>
                    <a:lnTo>
                      <a:pt x="468784" y="337637"/>
                    </a:lnTo>
                    <a:lnTo>
                      <a:pt x="441898" y="295989"/>
                    </a:lnTo>
                    <a:lnTo>
                      <a:pt x="417412" y="254120"/>
                    </a:lnTo>
                    <a:lnTo>
                      <a:pt x="395328" y="212061"/>
                    </a:lnTo>
                    <a:lnTo>
                      <a:pt x="375650" y="169842"/>
                    </a:lnTo>
                    <a:lnTo>
                      <a:pt x="358381" y="127495"/>
                    </a:lnTo>
                    <a:lnTo>
                      <a:pt x="343525" y="85052"/>
                    </a:lnTo>
                    <a:lnTo>
                      <a:pt x="331086" y="42543"/>
                    </a:lnTo>
                    <a:lnTo>
                      <a:pt x="325773" y="21274"/>
                    </a:lnTo>
                    <a:lnTo>
                      <a:pt x="321066" y="0"/>
                    </a:lnTo>
                    <a:close/>
                  </a:path>
                  <a:path w="640080" h="1019810">
                    <a:moveTo>
                      <a:pt x="636676" y="728247"/>
                    </a:moveTo>
                    <a:lnTo>
                      <a:pt x="149174" y="728247"/>
                    </a:lnTo>
                    <a:lnTo>
                      <a:pt x="152731" y="745577"/>
                    </a:lnTo>
                    <a:lnTo>
                      <a:pt x="166507" y="794205"/>
                    </a:lnTo>
                    <a:lnTo>
                      <a:pt x="184987" y="837741"/>
                    </a:lnTo>
                    <a:lnTo>
                      <a:pt x="208239" y="876125"/>
                    </a:lnTo>
                    <a:lnTo>
                      <a:pt x="236330" y="909300"/>
                    </a:lnTo>
                    <a:lnTo>
                      <a:pt x="269326" y="937206"/>
                    </a:lnTo>
                    <a:lnTo>
                      <a:pt x="307294" y="959783"/>
                    </a:lnTo>
                    <a:lnTo>
                      <a:pt x="321066" y="966114"/>
                    </a:lnTo>
                    <a:lnTo>
                      <a:pt x="493931" y="966114"/>
                    </a:lnTo>
                    <a:lnTo>
                      <a:pt x="528013" y="938541"/>
                    </a:lnTo>
                    <a:lnTo>
                      <a:pt x="557458" y="906429"/>
                    </a:lnTo>
                    <a:lnTo>
                      <a:pt x="583011" y="871909"/>
                    </a:lnTo>
                    <a:lnTo>
                      <a:pt x="603652" y="836635"/>
                    </a:lnTo>
                    <a:lnTo>
                      <a:pt x="619499" y="800327"/>
                    </a:lnTo>
                    <a:lnTo>
                      <a:pt x="630672" y="762703"/>
                    </a:lnTo>
                    <a:lnTo>
                      <a:pt x="636676" y="728247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bk object 20"/>
              <p:cNvSpPr/>
              <p:nvPr/>
            </p:nvSpPr>
            <p:spPr>
              <a:xfrm>
                <a:off x="1441449" y="1625600"/>
                <a:ext cx="1928496" cy="1537969"/>
              </a:xfrm>
              <a:custGeom>
                <a:avLst/>
                <a:gdLst/>
                <a:ahLst/>
                <a:cxnLst/>
                <a:rect l="l" t="t" r="r" b="b"/>
                <a:pathLst>
                  <a:path w="1928495" h="1537970">
                    <a:moveTo>
                      <a:pt x="840994" y="0"/>
                    </a:moveTo>
                    <a:lnTo>
                      <a:pt x="800383" y="11402"/>
                    </a:lnTo>
                    <a:lnTo>
                      <a:pt x="772227" y="41186"/>
                    </a:lnTo>
                    <a:lnTo>
                      <a:pt x="763016" y="87655"/>
                    </a:lnTo>
                    <a:lnTo>
                      <a:pt x="555358" y="87655"/>
                    </a:lnTo>
                    <a:lnTo>
                      <a:pt x="514719" y="99057"/>
                    </a:lnTo>
                    <a:lnTo>
                      <a:pt x="486578" y="128842"/>
                    </a:lnTo>
                    <a:lnTo>
                      <a:pt x="477380" y="277279"/>
                    </a:lnTo>
                    <a:lnTo>
                      <a:pt x="478727" y="291800"/>
                    </a:lnTo>
                    <a:lnTo>
                      <a:pt x="496978" y="328993"/>
                    </a:lnTo>
                    <a:lnTo>
                      <a:pt x="531423" y="351500"/>
                    </a:lnTo>
                    <a:lnTo>
                      <a:pt x="764603" y="355231"/>
                    </a:lnTo>
                    <a:lnTo>
                      <a:pt x="763587" y="360248"/>
                    </a:lnTo>
                    <a:lnTo>
                      <a:pt x="763016" y="365493"/>
                    </a:lnTo>
                    <a:lnTo>
                      <a:pt x="763016" y="467639"/>
                    </a:lnTo>
                    <a:lnTo>
                      <a:pt x="749961" y="472550"/>
                    </a:lnTo>
                    <a:lnTo>
                      <a:pt x="711992" y="489836"/>
                    </a:lnTo>
                    <a:lnTo>
                      <a:pt x="676034" y="510816"/>
                    </a:lnTo>
                    <a:lnTo>
                      <a:pt x="642372" y="535312"/>
                    </a:lnTo>
                    <a:lnTo>
                      <a:pt x="611292" y="563150"/>
                    </a:lnTo>
                    <a:lnTo>
                      <a:pt x="583080" y="594151"/>
                    </a:lnTo>
                    <a:lnTo>
                      <a:pt x="558021" y="628141"/>
                    </a:lnTo>
                    <a:lnTo>
                      <a:pt x="550418" y="640105"/>
                    </a:lnTo>
                    <a:lnTo>
                      <a:pt x="400392" y="640105"/>
                    </a:lnTo>
                    <a:lnTo>
                      <a:pt x="346465" y="644470"/>
                    </a:lnTo>
                    <a:lnTo>
                      <a:pt x="295284" y="657105"/>
                    </a:lnTo>
                    <a:lnTo>
                      <a:pt x="247538" y="677318"/>
                    </a:lnTo>
                    <a:lnTo>
                      <a:pt x="203918" y="704421"/>
                    </a:lnTo>
                    <a:lnTo>
                      <a:pt x="165115" y="737720"/>
                    </a:lnTo>
                    <a:lnTo>
                      <a:pt x="131819" y="776527"/>
                    </a:lnTo>
                    <a:lnTo>
                      <a:pt x="104721" y="820150"/>
                    </a:lnTo>
                    <a:lnTo>
                      <a:pt x="84510" y="867899"/>
                    </a:lnTo>
                    <a:lnTo>
                      <a:pt x="71877" y="919082"/>
                    </a:lnTo>
                    <a:lnTo>
                      <a:pt x="67513" y="973010"/>
                    </a:lnTo>
                    <a:lnTo>
                      <a:pt x="67513" y="1250061"/>
                    </a:lnTo>
                    <a:lnTo>
                      <a:pt x="53786" y="1253193"/>
                    </a:lnTo>
                    <a:lnTo>
                      <a:pt x="19787" y="1275386"/>
                    </a:lnTo>
                    <a:lnTo>
                      <a:pt x="1507" y="1311888"/>
                    </a:lnTo>
                    <a:lnTo>
                      <a:pt x="0" y="1459687"/>
                    </a:lnTo>
                    <a:lnTo>
                      <a:pt x="1347" y="1474208"/>
                    </a:lnTo>
                    <a:lnTo>
                      <a:pt x="19604" y="1511401"/>
                    </a:lnTo>
                    <a:lnTo>
                      <a:pt x="54052" y="1533903"/>
                    </a:lnTo>
                    <a:lnTo>
                      <a:pt x="462813" y="1537627"/>
                    </a:lnTo>
                    <a:lnTo>
                      <a:pt x="477337" y="1536279"/>
                    </a:lnTo>
                    <a:lnTo>
                      <a:pt x="514540" y="1518026"/>
                    </a:lnTo>
                    <a:lnTo>
                      <a:pt x="537051" y="1483588"/>
                    </a:lnTo>
                    <a:lnTo>
                      <a:pt x="540778" y="1327213"/>
                    </a:lnTo>
                    <a:lnTo>
                      <a:pt x="539485" y="1312987"/>
                    </a:lnTo>
                    <a:lnTo>
                      <a:pt x="521920" y="1276362"/>
                    </a:lnTo>
                    <a:lnTo>
                      <a:pt x="488635" y="1253654"/>
                    </a:lnTo>
                    <a:lnTo>
                      <a:pt x="478294" y="1101712"/>
                    </a:lnTo>
                    <a:lnTo>
                      <a:pt x="495639" y="1064677"/>
                    </a:lnTo>
                    <a:lnTo>
                      <a:pt x="542404" y="1053439"/>
                    </a:lnTo>
                    <a:lnTo>
                      <a:pt x="1849958" y="1053439"/>
                    </a:lnTo>
                    <a:lnTo>
                      <a:pt x="1864466" y="1052091"/>
                    </a:lnTo>
                    <a:lnTo>
                      <a:pt x="1901658" y="1033829"/>
                    </a:lnTo>
                    <a:lnTo>
                      <a:pt x="1924186" y="999388"/>
                    </a:lnTo>
                    <a:lnTo>
                      <a:pt x="1927923" y="718070"/>
                    </a:lnTo>
                    <a:lnTo>
                      <a:pt x="1926574" y="703544"/>
                    </a:lnTo>
                    <a:lnTo>
                      <a:pt x="1908265" y="666307"/>
                    </a:lnTo>
                    <a:lnTo>
                      <a:pt x="1873863" y="643836"/>
                    </a:lnTo>
                    <a:lnTo>
                      <a:pt x="1249997" y="640105"/>
                    </a:lnTo>
                    <a:lnTo>
                      <a:pt x="1242403" y="628141"/>
                    </a:lnTo>
                    <a:lnTo>
                      <a:pt x="1217360" y="594151"/>
                    </a:lnTo>
                    <a:lnTo>
                      <a:pt x="1189153" y="563150"/>
                    </a:lnTo>
                    <a:lnTo>
                      <a:pt x="1158074" y="535312"/>
                    </a:lnTo>
                    <a:lnTo>
                      <a:pt x="1124413" y="510816"/>
                    </a:lnTo>
                    <a:lnTo>
                      <a:pt x="1088461" y="489836"/>
                    </a:lnTo>
                    <a:lnTo>
                      <a:pt x="1050508" y="472550"/>
                    </a:lnTo>
                    <a:lnTo>
                      <a:pt x="1037463" y="467639"/>
                    </a:lnTo>
                    <a:lnTo>
                      <a:pt x="1037463" y="365493"/>
                    </a:lnTo>
                    <a:lnTo>
                      <a:pt x="1036904" y="360248"/>
                    </a:lnTo>
                    <a:lnTo>
                      <a:pt x="1035875" y="355231"/>
                    </a:lnTo>
                    <a:lnTo>
                      <a:pt x="1245133" y="355231"/>
                    </a:lnTo>
                    <a:lnTo>
                      <a:pt x="1285740" y="343840"/>
                    </a:lnTo>
                    <a:lnTo>
                      <a:pt x="1313894" y="314065"/>
                    </a:lnTo>
                    <a:lnTo>
                      <a:pt x="1323098" y="165620"/>
                    </a:lnTo>
                    <a:lnTo>
                      <a:pt x="1321749" y="151112"/>
                    </a:lnTo>
                    <a:lnTo>
                      <a:pt x="1303479" y="113920"/>
                    </a:lnTo>
                    <a:lnTo>
                      <a:pt x="1269038" y="91392"/>
                    </a:lnTo>
                    <a:lnTo>
                      <a:pt x="1037463" y="87655"/>
                    </a:lnTo>
                    <a:lnTo>
                      <a:pt x="1037463" y="77965"/>
                    </a:lnTo>
                    <a:lnTo>
                      <a:pt x="1026058" y="37360"/>
                    </a:lnTo>
                    <a:lnTo>
                      <a:pt x="996270" y="9207"/>
                    </a:lnTo>
                    <a:lnTo>
                      <a:pt x="969475" y="633"/>
                    </a:lnTo>
                    <a:lnTo>
                      <a:pt x="840994" y="0"/>
                    </a:lnTo>
                    <a:close/>
                  </a:path>
                  <a:path w="1928495" h="1537970">
                    <a:moveTo>
                      <a:pt x="1258011" y="1053439"/>
                    </a:moveTo>
                    <a:lnTo>
                      <a:pt x="542404" y="1053439"/>
                    </a:lnTo>
                    <a:lnTo>
                      <a:pt x="553632" y="1072434"/>
                    </a:lnTo>
                    <a:lnTo>
                      <a:pt x="578803" y="1108153"/>
                    </a:lnTo>
                    <a:lnTo>
                      <a:pt x="607356" y="1140684"/>
                    </a:lnTo>
                    <a:lnTo>
                      <a:pt x="639001" y="1169832"/>
                    </a:lnTo>
                    <a:lnTo>
                      <a:pt x="673451" y="1195400"/>
                    </a:lnTo>
                    <a:lnTo>
                      <a:pt x="710419" y="1217193"/>
                    </a:lnTo>
                    <a:lnTo>
                      <a:pt x="749617" y="1235017"/>
                    </a:lnTo>
                    <a:lnTo>
                      <a:pt x="790756" y="1248676"/>
                    </a:lnTo>
                    <a:lnTo>
                      <a:pt x="833550" y="1257974"/>
                    </a:lnTo>
                    <a:lnTo>
                      <a:pt x="877711" y="1262717"/>
                    </a:lnTo>
                    <a:lnTo>
                      <a:pt x="900214" y="1263319"/>
                    </a:lnTo>
                    <a:lnTo>
                      <a:pt x="922723" y="1262717"/>
                    </a:lnTo>
                    <a:lnTo>
                      <a:pt x="966894" y="1257974"/>
                    </a:lnTo>
                    <a:lnTo>
                      <a:pt x="1009694" y="1248676"/>
                    </a:lnTo>
                    <a:lnTo>
                      <a:pt x="1050836" y="1235017"/>
                    </a:lnTo>
                    <a:lnTo>
                      <a:pt x="1090032" y="1217193"/>
                    </a:lnTo>
                    <a:lnTo>
                      <a:pt x="1126996" y="1195400"/>
                    </a:lnTo>
                    <a:lnTo>
                      <a:pt x="1161441" y="1169832"/>
                    </a:lnTo>
                    <a:lnTo>
                      <a:pt x="1193079" y="1140684"/>
                    </a:lnTo>
                    <a:lnTo>
                      <a:pt x="1221623" y="1108153"/>
                    </a:lnTo>
                    <a:lnTo>
                      <a:pt x="1246787" y="1072434"/>
                    </a:lnTo>
                    <a:lnTo>
                      <a:pt x="1258011" y="105343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260850" y="3277855"/>
            <a:ext cx="845621" cy="1014745"/>
            <a:chOff x="3879850" y="3049255"/>
            <a:chExt cx="1143000" cy="1371600"/>
          </a:xfrm>
        </p:grpSpPr>
        <p:grpSp>
          <p:nvGrpSpPr>
            <p:cNvPr id="29" name="Group 28"/>
            <p:cNvGrpSpPr/>
            <p:nvPr/>
          </p:nvGrpSpPr>
          <p:grpSpPr>
            <a:xfrm>
              <a:off x="3879850" y="3049255"/>
              <a:ext cx="1143000" cy="1371600"/>
              <a:chOff x="755650" y="2844800"/>
              <a:chExt cx="1524000" cy="1828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55650" y="3149600"/>
                <a:ext cx="1524000" cy="1524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07D93"/>
                </a:solidFill>
              </a:ln>
              <a:effectLst>
                <a:outerShdw blurRad="78105" dist="50800" dir="1740000" sx="98000" sy="98000" rotWithShape="0">
                  <a:srgbClr val="000000">
                    <a:alpha val="22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rapezoid 38"/>
              <p:cNvSpPr/>
              <p:nvPr/>
            </p:nvSpPr>
            <p:spPr>
              <a:xfrm>
                <a:off x="1441450" y="2921000"/>
                <a:ext cx="76200" cy="228600"/>
              </a:xfrm>
              <a:prstGeom prst="trapezoid">
                <a:avLst/>
              </a:prstGeom>
              <a:solidFill>
                <a:srgbClr val="607D9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41450" y="2844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07D93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bk object 21"/>
            <p:cNvSpPr/>
            <p:nvPr/>
          </p:nvSpPr>
          <p:spPr>
            <a:xfrm>
              <a:off x="4032250" y="3683000"/>
              <a:ext cx="819504" cy="396875"/>
            </a:xfrm>
            <a:custGeom>
              <a:avLst/>
              <a:gdLst/>
              <a:ahLst/>
              <a:cxnLst/>
              <a:rect l="l" t="t" r="r" b="b"/>
              <a:pathLst>
                <a:path w="2707640" h="1311275">
                  <a:moveTo>
                    <a:pt x="2036987" y="1070216"/>
                  </a:moveTo>
                  <a:lnTo>
                    <a:pt x="859828" y="1070216"/>
                  </a:lnTo>
                  <a:lnTo>
                    <a:pt x="1899234" y="1079131"/>
                  </a:lnTo>
                  <a:lnTo>
                    <a:pt x="1901876" y="1098311"/>
                  </a:lnTo>
                  <a:lnTo>
                    <a:pt x="1917877" y="1152807"/>
                  </a:lnTo>
                  <a:lnTo>
                    <a:pt x="1944867" y="1201596"/>
                  </a:lnTo>
                  <a:lnTo>
                    <a:pt x="1981400" y="1243207"/>
                  </a:lnTo>
                  <a:lnTo>
                    <a:pt x="2026030" y="1276170"/>
                  </a:lnTo>
                  <a:lnTo>
                    <a:pt x="2077312" y="1299012"/>
                  </a:lnTo>
                  <a:lnTo>
                    <a:pt x="2114482" y="1307892"/>
                  </a:lnTo>
                  <a:lnTo>
                    <a:pt x="2153539" y="1311186"/>
                  </a:lnTo>
                  <a:lnTo>
                    <a:pt x="2173312" y="1310603"/>
                  </a:lnTo>
                  <a:lnTo>
                    <a:pt x="2211617" y="1305118"/>
                  </a:lnTo>
                  <a:lnTo>
                    <a:pt x="2265158" y="1286894"/>
                  </a:lnTo>
                  <a:lnTo>
                    <a:pt x="2312698" y="1257959"/>
                  </a:lnTo>
                  <a:lnTo>
                    <a:pt x="2352770" y="1219754"/>
                  </a:lnTo>
                  <a:lnTo>
                    <a:pt x="2383910" y="1173724"/>
                  </a:lnTo>
                  <a:lnTo>
                    <a:pt x="2384028" y="1173479"/>
                  </a:lnTo>
                  <a:lnTo>
                    <a:pt x="2154885" y="1173479"/>
                  </a:lnTo>
                  <a:lnTo>
                    <a:pt x="2140308" y="1172472"/>
                  </a:lnTo>
                  <a:lnTo>
                    <a:pt x="2100181" y="1159810"/>
                  </a:lnTo>
                  <a:lnTo>
                    <a:pt x="2067573" y="1134836"/>
                  </a:lnTo>
                  <a:lnTo>
                    <a:pt x="2045204" y="1100315"/>
                  </a:lnTo>
                  <a:lnTo>
                    <a:pt x="2037322" y="1073361"/>
                  </a:lnTo>
                  <a:lnTo>
                    <a:pt x="2036987" y="1070216"/>
                  </a:lnTo>
                  <a:close/>
                </a:path>
                <a:path w="2707640" h="1311275">
                  <a:moveTo>
                    <a:pt x="660" y="982116"/>
                  </a:moveTo>
                  <a:lnTo>
                    <a:pt x="0" y="1062735"/>
                  </a:lnTo>
                  <a:lnTo>
                    <a:pt x="347002" y="1065758"/>
                  </a:lnTo>
                  <a:lnTo>
                    <a:pt x="349649" y="1084930"/>
                  </a:lnTo>
                  <a:lnTo>
                    <a:pt x="365656" y="1139409"/>
                  </a:lnTo>
                  <a:lnTo>
                    <a:pt x="392645" y="1188185"/>
                  </a:lnTo>
                  <a:lnTo>
                    <a:pt x="429177" y="1229785"/>
                  </a:lnTo>
                  <a:lnTo>
                    <a:pt x="473816" y="1262737"/>
                  </a:lnTo>
                  <a:lnTo>
                    <a:pt x="525123" y="1285569"/>
                  </a:lnTo>
                  <a:lnTo>
                    <a:pt x="562322" y="1294441"/>
                  </a:lnTo>
                  <a:lnTo>
                    <a:pt x="601421" y="1297724"/>
                  </a:lnTo>
                  <a:lnTo>
                    <a:pt x="621183" y="1297153"/>
                  </a:lnTo>
                  <a:lnTo>
                    <a:pt x="659472" y="1291688"/>
                  </a:lnTo>
                  <a:lnTo>
                    <a:pt x="712999" y="1273485"/>
                  </a:lnTo>
                  <a:lnTo>
                    <a:pt x="760532" y="1244563"/>
                  </a:lnTo>
                  <a:lnTo>
                    <a:pt x="800605" y="1206370"/>
                  </a:lnTo>
                  <a:lnTo>
                    <a:pt x="831749" y="1160355"/>
                  </a:lnTo>
                  <a:lnTo>
                    <a:pt x="831870" y="1160106"/>
                  </a:lnTo>
                  <a:lnTo>
                    <a:pt x="602602" y="1160106"/>
                  </a:lnTo>
                  <a:lnTo>
                    <a:pt x="588046" y="1159105"/>
                  </a:lnTo>
                  <a:lnTo>
                    <a:pt x="547951" y="1146429"/>
                  </a:lnTo>
                  <a:lnTo>
                    <a:pt x="515341" y="1121413"/>
                  </a:lnTo>
                  <a:lnTo>
                    <a:pt x="492951" y="1086838"/>
                  </a:lnTo>
                  <a:lnTo>
                    <a:pt x="483515" y="1045486"/>
                  </a:lnTo>
                  <a:lnTo>
                    <a:pt x="484431" y="1029959"/>
                  </a:lnTo>
                  <a:lnTo>
                    <a:pt x="486946" y="1015125"/>
                  </a:lnTo>
                  <a:lnTo>
                    <a:pt x="490965" y="1001063"/>
                  </a:lnTo>
                  <a:lnTo>
                    <a:pt x="496391" y="987850"/>
                  </a:lnTo>
                  <a:lnTo>
                    <a:pt x="499203" y="982725"/>
                  </a:lnTo>
                  <a:lnTo>
                    <a:pt x="68402" y="982725"/>
                  </a:lnTo>
                  <a:lnTo>
                    <a:pt x="660" y="982116"/>
                  </a:lnTo>
                  <a:close/>
                </a:path>
                <a:path w="2707640" h="1311275">
                  <a:moveTo>
                    <a:pt x="2610091" y="933459"/>
                  </a:moveTo>
                  <a:lnTo>
                    <a:pt x="2145186" y="933459"/>
                  </a:lnTo>
                  <a:lnTo>
                    <a:pt x="2161449" y="934293"/>
                  </a:lnTo>
                  <a:lnTo>
                    <a:pt x="2176894" y="936674"/>
                  </a:lnTo>
                  <a:lnTo>
                    <a:pt x="2217709" y="952199"/>
                  </a:lnTo>
                  <a:lnTo>
                    <a:pt x="2248942" y="978401"/>
                  </a:lnTo>
                  <a:lnTo>
                    <a:pt x="2268924" y="1012848"/>
                  </a:lnTo>
                  <a:lnTo>
                    <a:pt x="2275983" y="1053103"/>
                  </a:lnTo>
                  <a:lnTo>
                    <a:pt x="2274993" y="1067859"/>
                  </a:lnTo>
                  <a:lnTo>
                    <a:pt x="2262452" y="1108360"/>
                  </a:lnTo>
                  <a:lnTo>
                    <a:pt x="2237680" y="1141180"/>
                  </a:lnTo>
                  <a:lnTo>
                    <a:pt x="2203410" y="1163705"/>
                  </a:lnTo>
                  <a:lnTo>
                    <a:pt x="2162376" y="1173318"/>
                  </a:lnTo>
                  <a:lnTo>
                    <a:pt x="2154885" y="1173479"/>
                  </a:lnTo>
                  <a:lnTo>
                    <a:pt x="2384028" y="1173479"/>
                  </a:lnTo>
                  <a:lnTo>
                    <a:pt x="2404654" y="1121312"/>
                  </a:lnTo>
                  <a:lnTo>
                    <a:pt x="2411984" y="1083538"/>
                  </a:lnTo>
                  <a:lnTo>
                    <a:pt x="2706287" y="1083538"/>
                  </a:lnTo>
                  <a:lnTo>
                    <a:pt x="2707017" y="986739"/>
                  </a:lnTo>
                  <a:lnTo>
                    <a:pt x="2609646" y="985824"/>
                  </a:lnTo>
                  <a:lnTo>
                    <a:pt x="2610091" y="933459"/>
                  </a:lnTo>
                  <a:close/>
                </a:path>
                <a:path w="2707640" h="1311275">
                  <a:moveTo>
                    <a:pt x="2610204" y="920081"/>
                  </a:moveTo>
                  <a:lnTo>
                    <a:pt x="592850" y="920081"/>
                  </a:lnTo>
                  <a:lnTo>
                    <a:pt x="609117" y="920914"/>
                  </a:lnTo>
                  <a:lnTo>
                    <a:pt x="624570" y="923292"/>
                  </a:lnTo>
                  <a:lnTo>
                    <a:pt x="665419" y="938788"/>
                  </a:lnTo>
                  <a:lnTo>
                    <a:pt x="696699" y="964940"/>
                  </a:lnTo>
                  <a:lnTo>
                    <a:pt x="716732" y="999320"/>
                  </a:lnTo>
                  <a:lnTo>
                    <a:pt x="723840" y="1039498"/>
                  </a:lnTo>
                  <a:lnTo>
                    <a:pt x="722842" y="1054271"/>
                  </a:lnTo>
                  <a:lnTo>
                    <a:pt x="710303" y="1094810"/>
                  </a:lnTo>
                  <a:lnTo>
                    <a:pt x="685555" y="1127662"/>
                  </a:lnTo>
                  <a:lnTo>
                    <a:pt x="651304" y="1150232"/>
                  </a:lnTo>
                  <a:lnTo>
                    <a:pt x="610259" y="1159927"/>
                  </a:lnTo>
                  <a:lnTo>
                    <a:pt x="602602" y="1160106"/>
                  </a:lnTo>
                  <a:lnTo>
                    <a:pt x="831870" y="1160106"/>
                  </a:lnTo>
                  <a:lnTo>
                    <a:pt x="852497" y="1107967"/>
                  </a:lnTo>
                  <a:lnTo>
                    <a:pt x="859828" y="1070216"/>
                  </a:lnTo>
                  <a:lnTo>
                    <a:pt x="2036987" y="1070216"/>
                  </a:lnTo>
                  <a:lnTo>
                    <a:pt x="2035793" y="1059009"/>
                  </a:lnTo>
                  <a:lnTo>
                    <a:pt x="2036711" y="1043439"/>
                  </a:lnTo>
                  <a:lnTo>
                    <a:pt x="2039229" y="1028572"/>
                  </a:lnTo>
                  <a:lnTo>
                    <a:pt x="2055427" y="988956"/>
                  </a:lnTo>
                  <a:lnTo>
                    <a:pt x="2082583" y="958439"/>
                  </a:lnTo>
                  <a:lnTo>
                    <a:pt x="2118117" y="939105"/>
                  </a:lnTo>
                  <a:lnTo>
                    <a:pt x="2145186" y="933459"/>
                  </a:lnTo>
                  <a:lnTo>
                    <a:pt x="2610091" y="933459"/>
                  </a:lnTo>
                  <a:lnTo>
                    <a:pt x="2610204" y="920081"/>
                  </a:lnTo>
                  <a:close/>
                </a:path>
                <a:path w="2707640" h="1311275">
                  <a:moveTo>
                    <a:pt x="2706287" y="1083538"/>
                  </a:moveTo>
                  <a:lnTo>
                    <a:pt x="2411984" y="1083538"/>
                  </a:lnTo>
                  <a:lnTo>
                    <a:pt x="2706268" y="1086078"/>
                  </a:lnTo>
                  <a:lnTo>
                    <a:pt x="2706287" y="1083538"/>
                  </a:lnTo>
                  <a:close/>
                </a:path>
                <a:path w="2707640" h="1311275">
                  <a:moveTo>
                    <a:pt x="76835" y="0"/>
                  </a:moveTo>
                  <a:lnTo>
                    <a:pt x="68402" y="982725"/>
                  </a:lnTo>
                  <a:lnTo>
                    <a:pt x="499203" y="982725"/>
                  </a:lnTo>
                  <a:lnTo>
                    <a:pt x="503130" y="975566"/>
                  </a:lnTo>
                  <a:lnTo>
                    <a:pt x="511086" y="964287"/>
                  </a:lnTo>
                  <a:lnTo>
                    <a:pt x="541305" y="937271"/>
                  </a:lnTo>
                  <a:lnTo>
                    <a:pt x="579044" y="922126"/>
                  </a:lnTo>
                  <a:lnTo>
                    <a:pt x="592850" y="920081"/>
                  </a:lnTo>
                  <a:lnTo>
                    <a:pt x="2610204" y="920081"/>
                  </a:lnTo>
                  <a:lnTo>
                    <a:pt x="2612529" y="645998"/>
                  </a:lnTo>
                  <a:lnTo>
                    <a:pt x="2383327" y="567423"/>
                  </a:lnTo>
                  <a:lnTo>
                    <a:pt x="2261958" y="567423"/>
                  </a:lnTo>
                  <a:lnTo>
                    <a:pt x="1850720" y="563879"/>
                  </a:lnTo>
                  <a:lnTo>
                    <a:pt x="1852739" y="328117"/>
                  </a:lnTo>
                  <a:lnTo>
                    <a:pt x="2148804" y="328117"/>
                  </a:lnTo>
                  <a:lnTo>
                    <a:pt x="2099906" y="270687"/>
                  </a:lnTo>
                  <a:lnTo>
                    <a:pt x="1816023" y="268249"/>
                  </a:lnTo>
                  <a:lnTo>
                    <a:pt x="1818259" y="14947"/>
                  </a:lnTo>
                  <a:lnTo>
                    <a:pt x="76835" y="0"/>
                  </a:lnTo>
                  <a:close/>
                </a:path>
                <a:path w="2707640" h="1311275">
                  <a:moveTo>
                    <a:pt x="2148804" y="328117"/>
                  </a:moveTo>
                  <a:lnTo>
                    <a:pt x="1852739" y="328117"/>
                  </a:lnTo>
                  <a:lnTo>
                    <a:pt x="2081555" y="330123"/>
                  </a:lnTo>
                  <a:lnTo>
                    <a:pt x="2261958" y="567423"/>
                  </a:lnTo>
                  <a:lnTo>
                    <a:pt x="2383327" y="567423"/>
                  </a:lnTo>
                  <a:lnTo>
                    <a:pt x="2339873" y="552526"/>
                  </a:lnTo>
                  <a:lnTo>
                    <a:pt x="2148804" y="328117"/>
                  </a:lnTo>
                  <a:close/>
                </a:path>
              </a:pathLst>
            </a:custGeom>
            <a:solidFill>
              <a:srgbClr val="607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248530" y="3759200"/>
              <a:ext cx="164720" cy="152400"/>
              <a:chOff x="3079277" y="4757321"/>
              <a:chExt cx="790416" cy="731298"/>
            </a:xfrm>
            <a:solidFill>
              <a:schemeClr val="bg1"/>
            </a:solidFill>
          </p:grpSpPr>
          <p:sp>
            <p:nvSpPr>
              <p:cNvPr id="32" name="object 9"/>
              <p:cNvSpPr/>
              <p:nvPr/>
            </p:nvSpPr>
            <p:spPr>
              <a:xfrm>
                <a:off x="3217510" y="4774083"/>
                <a:ext cx="245110" cy="268605"/>
              </a:xfrm>
              <a:custGeom>
                <a:avLst/>
                <a:gdLst/>
                <a:ahLst/>
                <a:cxnLst/>
                <a:rect l="l" t="t" r="r" b="b"/>
                <a:pathLst>
                  <a:path w="245110" h="268604">
                    <a:moveTo>
                      <a:pt x="159001" y="0"/>
                    </a:moveTo>
                    <a:lnTo>
                      <a:pt x="117401" y="7395"/>
                    </a:lnTo>
                    <a:lnTo>
                      <a:pt x="84372" y="42872"/>
                    </a:lnTo>
                    <a:lnTo>
                      <a:pt x="76931" y="55579"/>
                    </a:lnTo>
                    <a:lnTo>
                      <a:pt x="68822" y="69237"/>
                    </a:lnTo>
                    <a:lnTo>
                      <a:pt x="42741" y="112401"/>
                    </a:lnTo>
                    <a:lnTo>
                      <a:pt x="18767" y="151466"/>
                    </a:lnTo>
                    <a:lnTo>
                      <a:pt x="0" y="181752"/>
                    </a:lnTo>
                    <a:lnTo>
                      <a:pt x="141516" y="268341"/>
                    </a:lnTo>
                    <a:lnTo>
                      <a:pt x="244703" y="90795"/>
                    </a:lnTo>
                    <a:lnTo>
                      <a:pt x="239255" y="78385"/>
                    </a:lnTo>
                    <a:lnTo>
                      <a:pt x="234937" y="69236"/>
                    </a:lnTo>
                    <a:lnTo>
                      <a:pt x="214916" y="36173"/>
                    </a:lnTo>
                    <a:lnTo>
                      <a:pt x="180322" y="4418"/>
                    </a:lnTo>
                    <a:lnTo>
                      <a:pt x="169365" y="1190"/>
                    </a:lnTo>
                    <a:lnTo>
                      <a:pt x="15900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0"/>
              <p:cNvSpPr/>
              <p:nvPr/>
            </p:nvSpPr>
            <p:spPr>
              <a:xfrm>
                <a:off x="3632203" y="5011915"/>
                <a:ext cx="237490" cy="261620"/>
              </a:xfrm>
              <a:custGeom>
                <a:avLst/>
                <a:gdLst/>
                <a:ahLst/>
                <a:cxnLst/>
                <a:rect l="l" t="t" r="r" b="b"/>
                <a:pathLst>
                  <a:path w="237489" h="261620">
                    <a:moveTo>
                      <a:pt x="144995" y="0"/>
                    </a:moveTo>
                    <a:lnTo>
                      <a:pt x="0" y="80784"/>
                    </a:lnTo>
                    <a:lnTo>
                      <a:pt x="101841" y="258991"/>
                    </a:lnTo>
                    <a:lnTo>
                      <a:pt x="115271" y="260376"/>
                    </a:lnTo>
                    <a:lnTo>
                      <a:pt x="125321" y="261133"/>
                    </a:lnTo>
                    <a:lnTo>
                      <a:pt x="134866" y="261298"/>
                    </a:lnTo>
                    <a:lnTo>
                      <a:pt x="146782" y="260910"/>
                    </a:lnTo>
                    <a:lnTo>
                      <a:pt x="197388" y="252325"/>
                    </a:lnTo>
                    <a:lnTo>
                      <a:pt x="227272" y="221122"/>
                    </a:lnTo>
                    <a:lnTo>
                      <a:pt x="236916" y="184473"/>
                    </a:lnTo>
                    <a:lnTo>
                      <a:pt x="235037" y="172480"/>
                    </a:lnTo>
                    <a:lnTo>
                      <a:pt x="230557" y="158735"/>
                    </a:lnTo>
                    <a:lnTo>
                      <a:pt x="223035" y="142930"/>
                    </a:lnTo>
                    <a:lnTo>
                      <a:pt x="215750" y="130080"/>
                    </a:lnTo>
                    <a:lnTo>
                      <a:pt x="207984" y="116191"/>
                    </a:lnTo>
                    <a:lnTo>
                      <a:pt x="199927" y="101630"/>
                    </a:lnTo>
                    <a:lnTo>
                      <a:pt x="191769" y="86765"/>
                    </a:lnTo>
                    <a:lnTo>
                      <a:pt x="175905" y="57597"/>
                    </a:lnTo>
                    <a:lnTo>
                      <a:pt x="161908" y="31631"/>
                    </a:lnTo>
                    <a:lnTo>
                      <a:pt x="14499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1"/>
              <p:cNvSpPr/>
              <p:nvPr/>
            </p:nvSpPr>
            <p:spPr>
              <a:xfrm>
                <a:off x="3200597" y="5311115"/>
                <a:ext cx="249554" cy="163830"/>
              </a:xfrm>
              <a:custGeom>
                <a:avLst/>
                <a:gdLst/>
                <a:ahLst/>
                <a:cxnLst/>
                <a:rect l="l" t="t" r="r" b="b"/>
                <a:pathLst>
                  <a:path w="249554" h="163829">
                    <a:moveTo>
                      <a:pt x="42580" y="0"/>
                    </a:moveTo>
                    <a:lnTo>
                      <a:pt x="17899" y="37934"/>
                    </a:lnTo>
                    <a:lnTo>
                      <a:pt x="148" y="82622"/>
                    </a:lnTo>
                    <a:lnTo>
                      <a:pt x="0" y="94480"/>
                    </a:lnTo>
                    <a:lnTo>
                      <a:pt x="2019" y="104825"/>
                    </a:lnTo>
                    <a:lnTo>
                      <a:pt x="27677" y="144842"/>
                    </a:lnTo>
                    <a:lnTo>
                      <a:pt x="69108" y="159489"/>
                    </a:lnTo>
                    <a:lnTo>
                      <a:pt x="85379" y="159720"/>
                    </a:lnTo>
                    <a:lnTo>
                      <a:pt x="246453" y="163753"/>
                    </a:lnTo>
                    <a:lnTo>
                      <a:pt x="249399" y="419"/>
                    </a:lnTo>
                    <a:lnTo>
                      <a:pt x="4258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2"/>
              <p:cNvSpPr/>
              <p:nvPr/>
            </p:nvSpPr>
            <p:spPr>
              <a:xfrm>
                <a:off x="3395896" y="4757321"/>
                <a:ext cx="339090" cy="26289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262889">
                    <a:moveTo>
                      <a:pt x="25137" y="1472"/>
                    </a:moveTo>
                    <a:lnTo>
                      <a:pt x="58506" y="45378"/>
                    </a:lnTo>
                    <a:lnTo>
                      <a:pt x="77515" y="80026"/>
                    </a:lnTo>
                    <a:lnTo>
                      <a:pt x="104359" y="128497"/>
                    </a:lnTo>
                    <a:lnTo>
                      <a:pt x="134549" y="182456"/>
                    </a:lnTo>
                    <a:lnTo>
                      <a:pt x="161346" y="229853"/>
                    </a:lnTo>
                    <a:lnTo>
                      <a:pt x="131279" y="249698"/>
                    </a:lnTo>
                    <a:lnTo>
                      <a:pt x="281508" y="262855"/>
                    </a:lnTo>
                    <a:lnTo>
                      <a:pt x="331169" y="150650"/>
                    </a:lnTo>
                    <a:lnTo>
                      <a:pt x="308648" y="150650"/>
                    </a:lnTo>
                    <a:lnTo>
                      <a:pt x="276743" y="95059"/>
                    </a:lnTo>
                    <a:lnTo>
                      <a:pt x="266255" y="76679"/>
                    </a:lnTo>
                    <a:lnTo>
                      <a:pt x="262728" y="70430"/>
                    </a:lnTo>
                    <a:lnTo>
                      <a:pt x="256580" y="59371"/>
                    </a:lnTo>
                    <a:lnTo>
                      <a:pt x="251215" y="49224"/>
                    </a:lnTo>
                    <a:lnTo>
                      <a:pt x="245396" y="38535"/>
                    </a:lnTo>
                    <a:lnTo>
                      <a:pt x="219598" y="10262"/>
                    </a:lnTo>
                    <a:lnTo>
                      <a:pt x="189840" y="1615"/>
                    </a:lnTo>
                    <a:lnTo>
                      <a:pt x="25137" y="1472"/>
                    </a:lnTo>
                    <a:close/>
                  </a:path>
                  <a:path w="339089" h="262889">
                    <a:moveTo>
                      <a:pt x="338937" y="133099"/>
                    </a:moveTo>
                    <a:lnTo>
                      <a:pt x="308648" y="150650"/>
                    </a:lnTo>
                    <a:lnTo>
                      <a:pt x="331169" y="150650"/>
                    </a:lnTo>
                    <a:lnTo>
                      <a:pt x="338937" y="133099"/>
                    </a:lnTo>
                    <a:close/>
                  </a:path>
                  <a:path w="339089" h="262889">
                    <a:moveTo>
                      <a:pt x="19548" y="0"/>
                    </a:moveTo>
                    <a:lnTo>
                      <a:pt x="10924" y="115"/>
                    </a:lnTo>
                    <a:lnTo>
                      <a:pt x="0" y="1451"/>
                    </a:lnTo>
                    <a:lnTo>
                      <a:pt x="25137" y="1472"/>
                    </a:lnTo>
                    <a:lnTo>
                      <a:pt x="195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3"/>
              <p:cNvSpPr/>
              <p:nvPr/>
            </p:nvSpPr>
            <p:spPr>
              <a:xfrm>
                <a:off x="3489387" y="5274624"/>
                <a:ext cx="370205" cy="213995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213995">
                    <a:moveTo>
                      <a:pt x="86499" y="0"/>
                    </a:moveTo>
                    <a:lnTo>
                      <a:pt x="0" y="111074"/>
                    </a:lnTo>
                    <a:lnTo>
                      <a:pt x="85369" y="213931"/>
                    </a:lnTo>
                    <a:lnTo>
                      <a:pt x="85064" y="182473"/>
                    </a:lnTo>
                    <a:lnTo>
                      <a:pt x="229534" y="182473"/>
                    </a:lnTo>
                    <a:lnTo>
                      <a:pt x="271521" y="161434"/>
                    </a:lnTo>
                    <a:lnTo>
                      <a:pt x="303542" y="112372"/>
                    </a:lnTo>
                    <a:lnTo>
                      <a:pt x="353377" y="35027"/>
                    </a:lnTo>
                    <a:lnTo>
                      <a:pt x="316516" y="35027"/>
                    </a:lnTo>
                    <a:lnTo>
                      <a:pt x="88469" y="32296"/>
                    </a:lnTo>
                    <a:lnTo>
                      <a:pt x="86499" y="0"/>
                    </a:lnTo>
                    <a:close/>
                  </a:path>
                  <a:path w="370204" h="213995">
                    <a:moveTo>
                      <a:pt x="229534" y="182473"/>
                    </a:moveTo>
                    <a:lnTo>
                      <a:pt x="85064" y="182473"/>
                    </a:lnTo>
                    <a:lnTo>
                      <a:pt x="190675" y="182826"/>
                    </a:lnTo>
                    <a:lnTo>
                      <a:pt x="213600" y="183461"/>
                    </a:lnTo>
                    <a:lnTo>
                      <a:pt x="225678" y="183038"/>
                    </a:lnTo>
                    <a:lnTo>
                      <a:pt x="229534" y="182473"/>
                    </a:lnTo>
                    <a:close/>
                  </a:path>
                  <a:path w="370204" h="213995">
                    <a:moveTo>
                      <a:pt x="357678" y="28339"/>
                    </a:moveTo>
                    <a:lnTo>
                      <a:pt x="355250" y="30313"/>
                    </a:lnTo>
                    <a:lnTo>
                      <a:pt x="346778" y="33208"/>
                    </a:lnTo>
                    <a:lnTo>
                      <a:pt x="334311" y="34653"/>
                    </a:lnTo>
                    <a:lnTo>
                      <a:pt x="316516" y="35027"/>
                    </a:lnTo>
                    <a:lnTo>
                      <a:pt x="353377" y="35027"/>
                    </a:lnTo>
                    <a:lnTo>
                      <a:pt x="357678" y="28339"/>
                    </a:lnTo>
                    <a:close/>
                  </a:path>
                  <a:path w="370204" h="213995">
                    <a:moveTo>
                      <a:pt x="370018" y="9149"/>
                    </a:moveTo>
                    <a:lnTo>
                      <a:pt x="357678" y="28339"/>
                    </a:lnTo>
                    <a:lnTo>
                      <a:pt x="361059" y="25590"/>
                    </a:lnTo>
                    <a:lnTo>
                      <a:pt x="365537" y="18661"/>
                    </a:lnTo>
                    <a:lnTo>
                      <a:pt x="370018" y="914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4"/>
              <p:cNvSpPr/>
              <p:nvPr/>
            </p:nvSpPr>
            <p:spPr>
              <a:xfrm>
                <a:off x="3079277" y="5039795"/>
                <a:ext cx="243840" cy="381635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381635">
                    <a:moveTo>
                      <a:pt x="86879" y="358938"/>
                    </a:moveTo>
                    <a:lnTo>
                      <a:pt x="86888" y="359629"/>
                    </a:lnTo>
                    <a:lnTo>
                      <a:pt x="89101" y="366161"/>
                    </a:lnTo>
                    <a:lnTo>
                      <a:pt x="93248" y="373032"/>
                    </a:lnTo>
                    <a:lnTo>
                      <a:pt x="99146" y="381122"/>
                    </a:lnTo>
                    <a:lnTo>
                      <a:pt x="86879" y="358938"/>
                    </a:lnTo>
                    <a:close/>
                  </a:path>
                  <a:path w="243839" h="381635">
                    <a:moveTo>
                      <a:pt x="181815" y="0"/>
                    </a:moveTo>
                    <a:lnTo>
                      <a:pt x="45049" y="16459"/>
                    </a:lnTo>
                    <a:lnTo>
                      <a:pt x="74487" y="33985"/>
                    </a:lnTo>
                    <a:lnTo>
                      <a:pt x="33181" y="108958"/>
                    </a:lnTo>
                    <a:lnTo>
                      <a:pt x="29652" y="115273"/>
                    </a:lnTo>
                    <a:lnTo>
                      <a:pt x="23421" y="126270"/>
                    </a:lnTo>
                    <a:lnTo>
                      <a:pt x="13268" y="143406"/>
                    </a:lnTo>
                    <a:lnTo>
                      <a:pt x="8321" y="152701"/>
                    </a:lnTo>
                    <a:lnTo>
                      <a:pt x="4127" y="162586"/>
                    </a:lnTo>
                    <a:lnTo>
                      <a:pt x="1186" y="173140"/>
                    </a:lnTo>
                    <a:lnTo>
                      <a:pt x="0" y="184440"/>
                    </a:lnTo>
                    <a:lnTo>
                      <a:pt x="1067" y="196566"/>
                    </a:lnTo>
                    <a:lnTo>
                      <a:pt x="24747" y="246113"/>
                    </a:lnTo>
                    <a:lnTo>
                      <a:pt x="86879" y="358938"/>
                    </a:lnTo>
                    <a:lnTo>
                      <a:pt x="86794" y="352555"/>
                    </a:lnTo>
                    <a:lnTo>
                      <a:pt x="89002" y="344059"/>
                    </a:lnTo>
                    <a:lnTo>
                      <a:pt x="93697" y="333262"/>
                    </a:lnTo>
                    <a:lnTo>
                      <a:pt x="101063" y="319283"/>
                    </a:lnTo>
                    <a:lnTo>
                      <a:pt x="111283" y="301243"/>
                    </a:lnTo>
                    <a:lnTo>
                      <a:pt x="130483" y="267848"/>
                    </a:lnTo>
                    <a:lnTo>
                      <a:pt x="148832" y="235671"/>
                    </a:lnTo>
                    <a:lnTo>
                      <a:pt x="180955" y="178814"/>
                    </a:lnTo>
                    <a:lnTo>
                      <a:pt x="199047" y="146514"/>
                    </a:lnTo>
                    <a:lnTo>
                      <a:pt x="212699" y="121981"/>
                    </a:lnTo>
                    <a:lnTo>
                      <a:pt x="236368" y="121981"/>
                    </a:lnTo>
                    <a:lnTo>
                      <a:pt x="181815" y="0"/>
                    </a:lnTo>
                    <a:close/>
                  </a:path>
                  <a:path w="243839" h="381635">
                    <a:moveTo>
                      <a:pt x="236368" y="121981"/>
                    </a:moveTo>
                    <a:lnTo>
                      <a:pt x="212699" y="121981"/>
                    </a:lnTo>
                    <a:lnTo>
                      <a:pt x="243753" y="138493"/>
                    </a:lnTo>
                    <a:lnTo>
                      <a:pt x="236368" y="12198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0711399" y="49041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52" y="1911200"/>
            <a:ext cx="95109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2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70" descr="cogs-05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9624" y="2943268"/>
            <a:ext cx="434895" cy="2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Services to industry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2450" y="1363095"/>
            <a:ext cx="7114999" cy="6435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The NCPC-SA services are highly subsidised, and are aimed at stimulating and supporting the uptake of RECP by industry: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813113" y="3381992"/>
            <a:ext cx="2179493" cy="6435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b="1" dirty="0">
                <a:solidFill>
                  <a:srgbClr val="1295D0"/>
                </a:solidFill>
                <a:cs typeface="Arial"/>
              </a:rPr>
              <a:t>RECP Tools </a:t>
            </a:r>
          </a:p>
          <a:p>
            <a:pPr marL="0" indent="0" algn="ctr">
              <a:buNone/>
            </a:pPr>
            <a:r>
              <a:rPr lang="en-ZA" sz="1200" i="1" dirty="0">
                <a:solidFill>
                  <a:srgbClr val="7F7F7F"/>
                </a:solidFill>
              </a:rPr>
              <a:t>Online tools and sector guides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46050" y="3401834"/>
            <a:ext cx="2209800" cy="6435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b="1" dirty="0">
                <a:cs typeface="Arial"/>
              </a:rPr>
              <a:t>Assessments &amp;</a:t>
            </a:r>
          </a:p>
          <a:p>
            <a:pPr marL="0" indent="0" algn="ctr">
              <a:buNone/>
            </a:pPr>
            <a:r>
              <a:rPr lang="en-ZA" b="1" dirty="0">
                <a:cs typeface="Arial"/>
              </a:rPr>
              <a:t>Implementation</a:t>
            </a:r>
          </a:p>
          <a:p>
            <a:pPr marL="0" indent="0" algn="ctr">
              <a:buNone/>
            </a:pPr>
            <a:r>
              <a:rPr lang="en-ZA" sz="1200" i="1" dirty="0">
                <a:solidFill>
                  <a:srgbClr val="7F7F7F"/>
                </a:solidFill>
              </a:rPr>
              <a:t>Energy, water, materials, waste efficiency </a:t>
            </a:r>
          </a:p>
          <a:p>
            <a:pPr marL="0" indent="0" algn="ctr">
              <a:buNone/>
            </a:pPr>
            <a:r>
              <a:rPr lang="en-ZA" sz="1200" b="1" dirty="0">
                <a:latin typeface="Arial"/>
                <a:cs typeface="Arial"/>
              </a:rPr>
              <a:t>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432050" y="3388229"/>
            <a:ext cx="1981200" cy="6435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b="1" dirty="0">
                <a:solidFill>
                  <a:srgbClr val="84BD39"/>
                </a:solidFill>
                <a:latin typeface="Arial"/>
                <a:cs typeface="Arial"/>
              </a:rPr>
              <a:t>Skills development</a:t>
            </a:r>
          </a:p>
          <a:p>
            <a:pPr marL="0" indent="0" algn="ctr">
              <a:buNone/>
            </a:pPr>
            <a:r>
              <a:rPr lang="en-ZA" sz="1200" i="1" dirty="0">
                <a:solidFill>
                  <a:srgbClr val="7F7F7F"/>
                </a:solidFill>
              </a:rPr>
              <a:t>Training courses</a:t>
            </a:r>
          </a:p>
          <a:p>
            <a:pPr marL="0" indent="0" algn="ctr">
              <a:buNone/>
            </a:pPr>
            <a:r>
              <a:rPr lang="en-ZA" sz="1200" i="1" dirty="0">
                <a:solidFill>
                  <a:srgbClr val="7F7F7F"/>
                </a:solidFill>
              </a:rPr>
              <a:t>Internship programme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11399" y="38470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Oval 24"/>
          <p:cNvSpPr/>
          <p:nvPr/>
        </p:nvSpPr>
        <p:spPr>
          <a:xfrm>
            <a:off x="3034229" y="2414003"/>
            <a:ext cx="845621" cy="845621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outerShdw blurRad="78105" dist="50800" dir="1740000" sx="98000" sy="98000" rotWithShape="0">
              <a:srgbClr val="000000">
                <a:alpha val="22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24"/>
          <p:cNvSpPr/>
          <p:nvPr/>
        </p:nvSpPr>
        <p:spPr>
          <a:xfrm>
            <a:off x="5480048" y="2392186"/>
            <a:ext cx="845621" cy="845621"/>
          </a:xfrm>
          <a:prstGeom prst="roundRect">
            <a:avLst/>
          </a:prstGeom>
          <a:noFill/>
          <a:ln w="50800">
            <a:solidFill>
              <a:srgbClr val="1295D0"/>
            </a:solidFill>
          </a:ln>
          <a:effectLst>
            <a:outerShdw blurRad="78105" dist="50800" dir="1740000" sx="98000" sy="98000" rotWithShape="0">
              <a:srgbClr val="000000">
                <a:alpha val="22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24"/>
          <p:cNvSpPr/>
          <p:nvPr/>
        </p:nvSpPr>
        <p:spPr>
          <a:xfrm>
            <a:off x="7630039" y="2395174"/>
            <a:ext cx="845621" cy="845621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outerShdw blurRad="78105" dist="50800" dir="1740000" sx="98000" sy="98000" rotWithShape="0">
              <a:srgbClr val="000000">
                <a:alpha val="22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24"/>
          <p:cNvSpPr/>
          <p:nvPr/>
        </p:nvSpPr>
        <p:spPr>
          <a:xfrm>
            <a:off x="831850" y="2414003"/>
            <a:ext cx="845621" cy="845621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  <a:effectLst>
            <a:outerShdw blurRad="78105" dist="50800" dir="1740000" sx="98000" sy="98000" rotWithShape="0">
              <a:srgbClr val="000000">
                <a:alpha val="22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1"/>
          <p:cNvSpPr txBox="1">
            <a:spLocks/>
          </p:cNvSpPr>
          <p:nvPr/>
        </p:nvSpPr>
        <p:spPr>
          <a:xfrm>
            <a:off x="7004050" y="3377317"/>
            <a:ext cx="2179493" cy="6435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b="1" dirty="0">
                <a:solidFill>
                  <a:srgbClr val="607D93"/>
                </a:solidFill>
                <a:cs typeface="Arial"/>
              </a:rPr>
              <a:t>Advocacy</a:t>
            </a:r>
          </a:p>
          <a:p>
            <a:pPr marL="0" indent="0" algn="ctr">
              <a:buNone/>
            </a:pPr>
            <a:r>
              <a:rPr lang="en-ZA" sz="1200" i="1" dirty="0">
                <a:solidFill>
                  <a:srgbClr val="7F7F7F"/>
                </a:solidFill>
              </a:rPr>
              <a:t>Workshops, awareness &amp; policy advice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2" y="2532902"/>
            <a:ext cx="509060" cy="63917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71" y="2474254"/>
            <a:ext cx="416598" cy="710561"/>
          </a:xfrm>
          <a:prstGeom prst="rect">
            <a:avLst/>
          </a:prstGeom>
        </p:spPr>
      </p:pic>
      <p:pic>
        <p:nvPicPr>
          <p:cNvPr id="66" name="Picture 68" descr="cogs-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99" y="2614563"/>
            <a:ext cx="412742" cy="4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78" y="2549215"/>
            <a:ext cx="694944" cy="6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RECP Finance for SMEs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74650" y="1016000"/>
            <a:ext cx="8610600" cy="4419600"/>
          </a:xfrm>
        </p:spPr>
        <p:txBody>
          <a:bodyPr/>
          <a:lstStyle/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Under the global RECP programme, the Finance work-stream aims to:</a:t>
            </a:r>
          </a:p>
          <a:p>
            <a:pPr lvl="1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raise awareness; and </a:t>
            </a:r>
          </a:p>
          <a:p>
            <a:pPr lvl="1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facilitate access to funding mechanisms; and </a:t>
            </a:r>
          </a:p>
          <a:p>
            <a:pPr lvl="1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at the same time promoting (innovative) finance instruments for mainstreaming RECP into the operations of manufacturing enterprises.</a:t>
            </a:r>
          </a:p>
          <a:p>
            <a:pPr lvl="1"/>
            <a:endParaRPr lang="en-ZA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 Five target countries which are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Colombia, Morocco, India, China, and South Africa. </a:t>
            </a:r>
          </a:p>
          <a:p>
            <a:endParaRPr lang="en-ZA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Ernst and Young (EY) was awarded a contract to deliver tailored advisory and consulting services to NCPCs on behalf of UNIDO. </a:t>
            </a:r>
          </a:p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EY collaborated with the abovementioned NCPCs on the following thematic areas: </a:t>
            </a:r>
          </a:p>
          <a:p>
            <a:pPr marL="0" indent="0">
              <a:buNone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		</a:t>
            </a:r>
            <a:r>
              <a:rPr lang="en-ZA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. The development of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primers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 on RECP Finance; </a:t>
            </a:r>
          </a:p>
          <a:p>
            <a:pPr marL="0" indent="0">
              <a:buNone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		ii. Conceptualization and development of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training materials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		iii. Delivering of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training sessions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; and </a:t>
            </a:r>
          </a:p>
          <a:p>
            <a:pPr marL="0" indent="0">
              <a:buNone/>
            </a:pP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		iv. Proposing and developing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effective strategies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on RECP planning and investment in 		targeted countries. </a:t>
            </a:r>
          </a:p>
        </p:txBody>
      </p:sp>
    </p:spTree>
    <p:extLst>
      <p:ext uri="{BB962C8B-B14F-4D97-AF65-F5344CB8AC3E}">
        <p14:creationId xmlns:p14="http://schemas.microsoft.com/office/powerpoint/2010/main" val="275181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The Primer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Primer document is in the final stages of development.</a:t>
            </a:r>
          </a:p>
          <a:p>
            <a:pPr marL="0" indent="0">
              <a:buNone/>
            </a:pPr>
            <a:endParaRPr lang="en-ZA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This document provides an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overview of the RECP Finance Project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1"/>
            <a:endParaRPr lang="en-Z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17650" y="2006600"/>
            <a:ext cx="5334000" cy="25908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ZA" dirty="0"/>
          </a:p>
          <a:p>
            <a:pPr lvl="1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It contains information regarding </a:t>
            </a:r>
          </a:p>
          <a:p>
            <a:pPr lvl="2"/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Why and how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to invest in RECP projects;</a:t>
            </a:r>
          </a:p>
          <a:p>
            <a:pPr lvl="2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role of the NCPC-SA;</a:t>
            </a:r>
          </a:p>
          <a:p>
            <a:pPr lvl="2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How to identify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financial sources;</a:t>
            </a:r>
          </a:p>
          <a:p>
            <a:pPr lvl="2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How to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prepare bankable projects;</a:t>
            </a:r>
          </a:p>
          <a:p>
            <a:pPr lvl="2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How to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develop an enabling environment.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159000"/>
            <a:ext cx="1363339" cy="17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9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Outcomes: Training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The training material (and tools) was developed by EY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75736" y="1473826"/>
            <a:ext cx="4542094" cy="297117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The material and tools will be adapted to the South African context and the information will then be disseminated through:</a:t>
            </a:r>
          </a:p>
          <a:p>
            <a:endParaRPr lang="en-ZA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RECP finance for SMEs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workshops in major centres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throughout the country (delivered by the NCPC-SA);</a:t>
            </a:r>
          </a:p>
          <a:p>
            <a:pPr lvl="1"/>
            <a:endParaRPr lang="en-ZA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Distribution of the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primer document; and </a:t>
            </a:r>
          </a:p>
          <a:p>
            <a:pPr lvl="1"/>
            <a:endParaRPr lang="en-ZA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Provision of updated </a:t>
            </a:r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databases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</a:rPr>
              <a:t> of financial instruments, bankable projects as well as past success stories.</a:t>
            </a:r>
          </a:p>
          <a:p>
            <a:endParaRPr lang="en-ZA" dirty="0"/>
          </a:p>
        </p:txBody>
      </p:sp>
      <p:grpSp>
        <p:nvGrpSpPr>
          <p:cNvPr id="17" name="Group 16"/>
          <p:cNvGrpSpPr/>
          <p:nvPr/>
        </p:nvGrpSpPr>
        <p:grpSpPr>
          <a:xfrm>
            <a:off x="984250" y="2311400"/>
            <a:ext cx="685800" cy="990600"/>
            <a:chOff x="4655602" y="2750456"/>
            <a:chExt cx="490625" cy="649756"/>
          </a:xfrm>
        </p:grpSpPr>
        <p:sp>
          <p:nvSpPr>
            <p:cNvPr id="18" name="object 33"/>
            <p:cNvSpPr/>
            <p:nvPr/>
          </p:nvSpPr>
          <p:spPr>
            <a:xfrm>
              <a:off x="4655602" y="2750456"/>
              <a:ext cx="490625" cy="501035"/>
            </a:xfrm>
            <a:custGeom>
              <a:avLst/>
              <a:gdLst/>
              <a:ahLst/>
              <a:cxnLst/>
              <a:rect l="l" t="t" r="r" b="b"/>
              <a:pathLst>
                <a:path w="688340" h="702945">
                  <a:moveTo>
                    <a:pt x="655785" y="0"/>
                  </a:moveTo>
                  <a:lnTo>
                    <a:pt x="23769" y="1142"/>
                  </a:lnTo>
                  <a:lnTo>
                    <a:pt x="11528" y="7585"/>
                  </a:lnTo>
                  <a:lnTo>
                    <a:pt x="3123" y="18449"/>
                  </a:lnTo>
                  <a:lnTo>
                    <a:pt x="0" y="32291"/>
                  </a:lnTo>
                  <a:lnTo>
                    <a:pt x="1143" y="422113"/>
                  </a:lnTo>
                  <a:lnTo>
                    <a:pt x="7587" y="434354"/>
                  </a:lnTo>
                  <a:lnTo>
                    <a:pt x="18452" y="442760"/>
                  </a:lnTo>
                  <a:lnTo>
                    <a:pt x="32291" y="445884"/>
                  </a:lnTo>
                  <a:lnTo>
                    <a:pt x="77790" y="445884"/>
                  </a:lnTo>
                  <a:lnTo>
                    <a:pt x="82827" y="502569"/>
                  </a:lnTo>
                  <a:lnTo>
                    <a:pt x="88869" y="513457"/>
                  </a:lnTo>
                  <a:lnTo>
                    <a:pt x="100395" y="520010"/>
                  </a:lnTo>
                  <a:lnTo>
                    <a:pt x="112095" y="523580"/>
                  </a:lnTo>
                  <a:lnTo>
                    <a:pt x="123502" y="691856"/>
                  </a:lnTo>
                  <a:lnTo>
                    <a:pt x="124247" y="698388"/>
                  </a:lnTo>
                  <a:lnTo>
                    <a:pt x="128642" y="702667"/>
                  </a:lnTo>
                  <a:lnTo>
                    <a:pt x="230834" y="702667"/>
                  </a:lnTo>
                  <a:lnTo>
                    <a:pt x="235234" y="698388"/>
                  </a:lnTo>
                  <a:lnTo>
                    <a:pt x="235971" y="691856"/>
                  </a:lnTo>
                  <a:lnTo>
                    <a:pt x="241785" y="606098"/>
                  </a:lnTo>
                  <a:lnTo>
                    <a:pt x="255849" y="399219"/>
                  </a:lnTo>
                  <a:lnTo>
                    <a:pt x="46662" y="399219"/>
                  </a:lnTo>
                  <a:lnTo>
                    <a:pt x="46662" y="46664"/>
                  </a:lnTo>
                  <a:lnTo>
                    <a:pt x="686997" y="46664"/>
                  </a:lnTo>
                  <a:lnTo>
                    <a:pt x="686930" y="23783"/>
                  </a:lnTo>
                  <a:lnTo>
                    <a:pt x="680475" y="11544"/>
                  </a:lnTo>
                  <a:lnTo>
                    <a:pt x="669606" y="3129"/>
                  </a:lnTo>
                  <a:lnTo>
                    <a:pt x="655785" y="0"/>
                  </a:lnTo>
                  <a:close/>
                </a:path>
                <a:path w="688340" h="702945">
                  <a:moveTo>
                    <a:pt x="686997" y="46664"/>
                  </a:moveTo>
                  <a:lnTo>
                    <a:pt x="641411" y="46664"/>
                  </a:lnTo>
                  <a:lnTo>
                    <a:pt x="641411" y="399219"/>
                  </a:lnTo>
                  <a:lnTo>
                    <a:pt x="281355" y="399219"/>
                  </a:lnTo>
                  <a:lnTo>
                    <a:pt x="281355" y="445884"/>
                  </a:lnTo>
                  <a:lnTo>
                    <a:pt x="664305" y="444740"/>
                  </a:lnTo>
                  <a:lnTo>
                    <a:pt x="676545" y="438292"/>
                  </a:lnTo>
                  <a:lnTo>
                    <a:pt x="684952" y="427426"/>
                  </a:lnTo>
                  <a:lnTo>
                    <a:pt x="688076" y="413593"/>
                  </a:lnTo>
                  <a:lnTo>
                    <a:pt x="686997" y="46664"/>
                  </a:lnTo>
                  <a:close/>
                </a:path>
                <a:path w="688340" h="702945">
                  <a:moveTo>
                    <a:pt x="137227" y="289987"/>
                  </a:moveTo>
                  <a:lnTo>
                    <a:pt x="97548" y="305277"/>
                  </a:lnTo>
                  <a:lnTo>
                    <a:pt x="73152" y="346930"/>
                  </a:lnTo>
                  <a:lnTo>
                    <a:pt x="75944" y="399219"/>
                  </a:lnTo>
                  <a:lnTo>
                    <a:pt x="255849" y="399219"/>
                  </a:lnTo>
                  <a:lnTo>
                    <a:pt x="257643" y="372833"/>
                  </a:lnTo>
                  <a:lnTo>
                    <a:pt x="260614" y="359635"/>
                  </a:lnTo>
                  <a:lnTo>
                    <a:pt x="271123" y="352765"/>
                  </a:lnTo>
                  <a:lnTo>
                    <a:pt x="310658" y="338916"/>
                  </a:lnTo>
                  <a:lnTo>
                    <a:pt x="166992" y="338916"/>
                  </a:lnTo>
                  <a:lnTo>
                    <a:pt x="137227" y="289987"/>
                  </a:lnTo>
                  <a:close/>
                </a:path>
                <a:path w="688340" h="702945">
                  <a:moveTo>
                    <a:pt x="168696" y="284400"/>
                  </a:moveTo>
                  <a:lnTo>
                    <a:pt x="167550" y="285475"/>
                  </a:lnTo>
                  <a:lnTo>
                    <a:pt x="167654" y="286636"/>
                  </a:lnTo>
                  <a:lnTo>
                    <a:pt x="167909" y="289608"/>
                  </a:lnTo>
                  <a:lnTo>
                    <a:pt x="170195" y="301875"/>
                  </a:lnTo>
                  <a:lnTo>
                    <a:pt x="170186" y="302012"/>
                  </a:lnTo>
                  <a:lnTo>
                    <a:pt x="166992" y="338916"/>
                  </a:lnTo>
                  <a:lnTo>
                    <a:pt x="193578" y="338916"/>
                  </a:lnTo>
                  <a:lnTo>
                    <a:pt x="190373" y="301875"/>
                  </a:lnTo>
                  <a:lnTo>
                    <a:pt x="192664" y="289608"/>
                  </a:lnTo>
                  <a:lnTo>
                    <a:pt x="192917" y="286636"/>
                  </a:lnTo>
                  <a:lnTo>
                    <a:pt x="193021" y="285475"/>
                  </a:lnTo>
                  <a:lnTo>
                    <a:pt x="192455" y="284941"/>
                  </a:lnTo>
                  <a:lnTo>
                    <a:pt x="176812" y="284941"/>
                  </a:lnTo>
                  <a:lnTo>
                    <a:pt x="168696" y="284400"/>
                  </a:lnTo>
                  <a:close/>
                </a:path>
                <a:path w="688340" h="702945">
                  <a:moveTo>
                    <a:pt x="385266" y="271754"/>
                  </a:moveTo>
                  <a:lnTo>
                    <a:pt x="218853" y="283194"/>
                  </a:lnTo>
                  <a:lnTo>
                    <a:pt x="193578" y="338916"/>
                  </a:lnTo>
                  <a:lnTo>
                    <a:pt x="310658" y="338916"/>
                  </a:lnTo>
                  <a:lnTo>
                    <a:pt x="395035" y="309360"/>
                  </a:lnTo>
                  <a:lnTo>
                    <a:pt x="400110" y="300845"/>
                  </a:lnTo>
                  <a:lnTo>
                    <a:pt x="399418" y="287999"/>
                  </a:lnTo>
                  <a:lnTo>
                    <a:pt x="394092" y="276432"/>
                  </a:lnTo>
                  <a:lnTo>
                    <a:pt x="385266" y="271754"/>
                  </a:lnTo>
                  <a:close/>
                </a:path>
                <a:path w="688340" h="702945">
                  <a:moveTo>
                    <a:pt x="191881" y="284400"/>
                  </a:moveTo>
                  <a:lnTo>
                    <a:pt x="183760" y="284941"/>
                  </a:lnTo>
                  <a:lnTo>
                    <a:pt x="192455" y="284941"/>
                  </a:lnTo>
                  <a:lnTo>
                    <a:pt x="191881" y="284400"/>
                  </a:lnTo>
                  <a:close/>
                </a:path>
                <a:path w="688340" h="702945">
                  <a:moveTo>
                    <a:pt x="189519" y="135737"/>
                  </a:moveTo>
                  <a:lnTo>
                    <a:pt x="144429" y="145105"/>
                  </a:lnTo>
                  <a:lnTo>
                    <a:pt x="122713" y="186536"/>
                  </a:lnTo>
                  <a:lnTo>
                    <a:pt x="123172" y="200341"/>
                  </a:lnTo>
                  <a:lnTo>
                    <a:pt x="130148" y="239101"/>
                  </a:lnTo>
                  <a:lnTo>
                    <a:pt x="158041" y="266180"/>
                  </a:lnTo>
                  <a:lnTo>
                    <a:pt x="178723" y="271846"/>
                  </a:lnTo>
                  <a:lnTo>
                    <a:pt x="180756" y="271846"/>
                  </a:lnTo>
                  <a:lnTo>
                    <a:pt x="222725" y="250156"/>
                  </a:lnTo>
                  <a:lnTo>
                    <a:pt x="235054" y="210971"/>
                  </a:lnTo>
                  <a:lnTo>
                    <a:pt x="237073" y="185911"/>
                  </a:lnTo>
                  <a:lnTo>
                    <a:pt x="236775" y="178756"/>
                  </a:lnTo>
                  <a:lnTo>
                    <a:pt x="216052" y="144760"/>
                  </a:lnTo>
                  <a:lnTo>
                    <a:pt x="189519" y="135737"/>
                  </a:lnTo>
                  <a:close/>
                </a:path>
              </a:pathLst>
            </a:custGeom>
            <a:solidFill>
              <a:srgbClr val="276670"/>
            </a:solidFill>
          </p:spPr>
          <p:txBody>
            <a:bodyPr wrap="square" lIns="0" tIns="0" rIns="0" bIns="0" rtlCol="0"/>
            <a:lstStyle/>
            <a:p>
              <a:pPr>
                <a:lnSpc>
                  <a:spcPct val="90000"/>
                </a:lnSpc>
              </a:pPr>
              <a:endParaRPr sz="12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" name="object 34"/>
            <p:cNvSpPr/>
            <p:nvPr/>
          </p:nvSpPr>
          <p:spPr>
            <a:xfrm>
              <a:off x="4758149" y="3158068"/>
              <a:ext cx="387431" cy="242144"/>
            </a:xfrm>
            <a:custGeom>
              <a:avLst/>
              <a:gdLst/>
              <a:ahLst/>
              <a:cxnLst/>
              <a:rect l="l" t="t" r="r" b="b"/>
              <a:pathLst>
                <a:path w="543559" h="339725">
                  <a:moveTo>
                    <a:pt x="533328" y="328676"/>
                  </a:moveTo>
                  <a:lnTo>
                    <a:pt x="267972" y="328676"/>
                  </a:lnTo>
                  <a:lnTo>
                    <a:pt x="280491" y="330486"/>
                  </a:lnTo>
                  <a:lnTo>
                    <a:pt x="330643" y="336208"/>
                  </a:lnTo>
                  <a:lnTo>
                    <a:pt x="381447" y="339181"/>
                  </a:lnTo>
                  <a:lnTo>
                    <a:pt x="394332" y="339445"/>
                  </a:lnTo>
                  <a:lnTo>
                    <a:pt x="409163" y="339364"/>
                  </a:lnTo>
                  <a:lnTo>
                    <a:pt x="450703" y="337974"/>
                  </a:lnTo>
                  <a:lnTo>
                    <a:pt x="500409" y="333570"/>
                  </a:lnTo>
                  <a:lnTo>
                    <a:pt x="533328" y="328676"/>
                  </a:lnTo>
                  <a:close/>
                </a:path>
                <a:path w="543559" h="339725">
                  <a:moveTo>
                    <a:pt x="137803" y="193973"/>
                  </a:moveTo>
                  <a:lnTo>
                    <a:pt x="81934" y="200037"/>
                  </a:lnTo>
                  <a:lnTo>
                    <a:pt x="34949" y="217655"/>
                  </a:lnTo>
                  <a:lnTo>
                    <a:pt x="5544" y="246814"/>
                  </a:lnTo>
                  <a:lnTo>
                    <a:pt x="0" y="272659"/>
                  </a:lnTo>
                  <a:lnTo>
                    <a:pt x="2208" y="327241"/>
                  </a:lnTo>
                  <a:lnTo>
                    <a:pt x="50664" y="334517"/>
                  </a:lnTo>
                  <a:lnTo>
                    <a:pt x="88759" y="337915"/>
                  </a:lnTo>
                  <a:lnTo>
                    <a:pt x="128121" y="339434"/>
                  </a:lnTo>
                  <a:lnTo>
                    <a:pt x="143082" y="339357"/>
                  </a:lnTo>
                  <a:lnTo>
                    <a:pt x="184725" y="338001"/>
                  </a:lnTo>
                  <a:lnTo>
                    <a:pt x="234137" y="333682"/>
                  </a:lnTo>
                  <a:lnTo>
                    <a:pt x="267972" y="328676"/>
                  </a:lnTo>
                  <a:lnTo>
                    <a:pt x="533328" y="328676"/>
                  </a:lnTo>
                  <a:lnTo>
                    <a:pt x="534565" y="328469"/>
                  </a:lnTo>
                  <a:lnTo>
                    <a:pt x="541334" y="327241"/>
                  </a:lnTo>
                  <a:lnTo>
                    <a:pt x="543545" y="272659"/>
                  </a:lnTo>
                  <a:lnTo>
                    <a:pt x="542396" y="259065"/>
                  </a:lnTo>
                  <a:lnTo>
                    <a:pt x="538007" y="246760"/>
                  </a:lnTo>
                  <a:lnTo>
                    <a:pt x="536991" y="245228"/>
                  </a:lnTo>
                  <a:lnTo>
                    <a:pt x="271790" y="245228"/>
                  </a:lnTo>
                  <a:lnTo>
                    <a:pt x="264115" y="234383"/>
                  </a:lnTo>
                  <a:lnTo>
                    <a:pt x="227053" y="209576"/>
                  </a:lnTo>
                  <a:lnTo>
                    <a:pt x="175693" y="196355"/>
                  </a:lnTo>
                  <a:lnTo>
                    <a:pt x="156899" y="194522"/>
                  </a:lnTo>
                  <a:lnTo>
                    <a:pt x="137803" y="193973"/>
                  </a:lnTo>
                  <a:close/>
                </a:path>
                <a:path w="543559" h="339725">
                  <a:moveTo>
                    <a:pt x="405812" y="193971"/>
                  </a:moveTo>
                  <a:lnTo>
                    <a:pt x="349760" y="199514"/>
                  </a:lnTo>
                  <a:lnTo>
                    <a:pt x="302191" y="216605"/>
                  </a:lnTo>
                  <a:lnTo>
                    <a:pt x="271790" y="245228"/>
                  </a:lnTo>
                  <a:lnTo>
                    <a:pt x="536991" y="245228"/>
                  </a:lnTo>
                  <a:lnTo>
                    <a:pt x="508621" y="217580"/>
                  </a:lnTo>
                  <a:lnTo>
                    <a:pt x="461661" y="199988"/>
                  </a:lnTo>
                  <a:lnTo>
                    <a:pt x="405812" y="193971"/>
                  </a:lnTo>
                  <a:close/>
                </a:path>
                <a:path w="543559" h="339725">
                  <a:moveTo>
                    <a:pt x="133896" y="0"/>
                  </a:moveTo>
                  <a:lnTo>
                    <a:pt x="92897" y="11511"/>
                  </a:lnTo>
                  <a:lnTo>
                    <a:pt x="67698" y="41776"/>
                  </a:lnTo>
                  <a:lnTo>
                    <a:pt x="64309" y="69308"/>
                  </a:lnTo>
                  <a:lnTo>
                    <a:pt x="64961" y="81505"/>
                  </a:lnTo>
                  <a:lnTo>
                    <a:pt x="72249" y="122798"/>
                  </a:lnTo>
                  <a:lnTo>
                    <a:pt x="101611" y="163774"/>
                  </a:lnTo>
                  <a:lnTo>
                    <a:pt x="137755" y="175939"/>
                  </a:lnTo>
                  <a:lnTo>
                    <a:pt x="140410" y="175939"/>
                  </a:lnTo>
                  <a:lnTo>
                    <a:pt x="186878" y="155833"/>
                  </a:lnTo>
                  <a:lnTo>
                    <a:pt x="208977" y="114511"/>
                  </a:lnTo>
                  <a:lnTo>
                    <a:pt x="213021" y="72835"/>
                  </a:lnTo>
                  <a:lnTo>
                    <a:pt x="212862" y="59089"/>
                  </a:lnTo>
                  <a:lnTo>
                    <a:pt x="190113" y="15137"/>
                  </a:lnTo>
                  <a:lnTo>
                    <a:pt x="150030" y="911"/>
                  </a:lnTo>
                  <a:lnTo>
                    <a:pt x="133896" y="0"/>
                  </a:lnTo>
                  <a:close/>
                </a:path>
                <a:path w="543559" h="339725">
                  <a:moveTo>
                    <a:pt x="399275" y="0"/>
                  </a:moveTo>
                  <a:lnTo>
                    <a:pt x="358276" y="11509"/>
                  </a:lnTo>
                  <a:lnTo>
                    <a:pt x="333075" y="41775"/>
                  </a:lnTo>
                  <a:lnTo>
                    <a:pt x="329685" y="69309"/>
                  </a:lnTo>
                  <a:lnTo>
                    <a:pt x="330337" y="81507"/>
                  </a:lnTo>
                  <a:lnTo>
                    <a:pt x="337625" y="122799"/>
                  </a:lnTo>
                  <a:lnTo>
                    <a:pt x="366987" y="163774"/>
                  </a:lnTo>
                  <a:lnTo>
                    <a:pt x="403134" y="175939"/>
                  </a:lnTo>
                  <a:lnTo>
                    <a:pt x="405786" y="175939"/>
                  </a:lnTo>
                  <a:lnTo>
                    <a:pt x="452254" y="155834"/>
                  </a:lnTo>
                  <a:lnTo>
                    <a:pt x="474352" y="114513"/>
                  </a:lnTo>
                  <a:lnTo>
                    <a:pt x="478396" y="72836"/>
                  </a:lnTo>
                  <a:lnTo>
                    <a:pt x="478238" y="59091"/>
                  </a:lnTo>
                  <a:lnTo>
                    <a:pt x="455487" y="15138"/>
                  </a:lnTo>
                  <a:lnTo>
                    <a:pt x="415407" y="911"/>
                  </a:lnTo>
                  <a:lnTo>
                    <a:pt x="399275" y="0"/>
                  </a:lnTo>
                  <a:close/>
                </a:path>
              </a:pathLst>
            </a:custGeom>
            <a:solidFill>
              <a:srgbClr val="005833"/>
            </a:solidFill>
          </p:spPr>
          <p:txBody>
            <a:bodyPr wrap="square" lIns="0" tIns="0" rIns="0" bIns="0" rtlCol="0"/>
            <a:lstStyle/>
            <a:p>
              <a:pPr>
                <a:lnSpc>
                  <a:spcPct val="90000"/>
                </a:lnSpc>
              </a:pPr>
              <a:endParaRPr sz="12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" name="object 35"/>
            <p:cNvSpPr/>
            <p:nvPr/>
          </p:nvSpPr>
          <p:spPr>
            <a:xfrm>
              <a:off x="5079969" y="3183616"/>
              <a:ext cx="45713" cy="71059"/>
            </a:xfrm>
            <a:custGeom>
              <a:avLst/>
              <a:gdLst/>
              <a:ahLst/>
              <a:cxnLst/>
              <a:rect l="l" t="t" r="r" b="b"/>
              <a:pathLst>
                <a:path w="64134" h="99695">
                  <a:moveTo>
                    <a:pt x="22021" y="0"/>
                  </a:moveTo>
                  <a:lnTo>
                    <a:pt x="0" y="99439"/>
                  </a:lnTo>
                  <a:lnTo>
                    <a:pt x="6242" y="99000"/>
                  </a:lnTo>
                  <a:lnTo>
                    <a:pt x="15647" y="98071"/>
                  </a:lnTo>
                  <a:lnTo>
                    <a:pt x="58341" y="86600"/>
                  </a:lnTo>
                  <a:lnTo>
                    <a:pt x="64140" y="74217"/>
                  </a:lnTo>
                  <a:lnTo>
                    <a:pt x="58504" y="65865"/>
                  </a:lnTo>
                  <a:lnTo>
                    <a:pt x="47763" y="54918"/>
                  </a:lnTo>
                  <a:lnTo>
                    <a:pt x="40202" y="46272"/>
                  </a:lnTo>
                  <a:lnTo>
                    <a:pt x="34834" y="38191"/>
                  </a:lnTo>
                  <a:lnTo>
                    <a:pt x="30673" y="28942"/>
                  </a:lnTo>
                  <a:lnTo>
                    <a:pt x="26731" y="16790"/>
                  </a:lnTo>
                  <a:lnTo>
                    <a:pt x="22021" y="0"/>
                  </a:lnTo>
                  <a:close/>
                </a:path>
              </a:pathLst>
            </a:custGeom>
            <a:solidFill>
              <a:srgbClr val="005833"/>
            </a:solidFill>
          </p:spPr>
          <p:txBody>
            <a:bodyPr wrap="square" lIns="0" tIns="0" rIns="0" bIns="0" rtlCol="0"/>
            <a:lstStyle/>
            <a:p>
              <a:pPr>
                <a:lnSpc>
                  <a:spcPct val="90000"/>
                </a:lnSpc>
              </a:pPr>
              <a:endParaRPr sz="12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36"/>
            <p:cNvSpPr/>
            <p:nvPr/>
          </p:nvSpPr>
          <p:spPr>
            <a:xfrm>
              <a:off x="4967007" y="3183616"/>
              <a:ext cx="45713" cy="71059"/>
            </a:xfrm>
            <a:custGeom>
              <a:avLst/>
              <a:gdLst/>
              <a:ahLst/>
              <a:cxnLst/>
              <a:rect l="l" t="t" r="r" b="b"/>
              <a:pathLst>
                <a:path w="64134" h="99695">
                  <a:moveTo>
                    <a:pt x="42118" y="0"/>
                  </a:moveTo>
                  <a:lnTo>
                    <a:pt x="29305" y="38191"/>
                  </a:lnTo>
                  <a:lnTo>
                    <a:pt x="5635" y="65865"/>
                  </a:lnTo>
                  <a:lnTo>
                    <a:pt x="0" y="74217"/>
                  </a:lnTo>
                  <a:lnTo>
                    <a:pt x="37251" y="96508"/>
                  </a:lnTo>
                  <a:lnTo>
                    <a:pt x="64140" y="99439"/>
                  </a:lnTo>
                  <a:lnTo>
                    <a:pt x="42118" y="0"/>
                  </a:lnTo>
                  <a:close/>
                </a:path>
              </a:pathLst>
            </a:custGeom>
            <a:solidFill>
              <a:srgbClr val="005833"/>
            </a:solidFill>
          </p:spPr>
          <p:txBody>
            <a:bodyPr wrap="square" lIns="0" tIns="0" rIns="0" bIns="0" rtlCol="0"/>
            <a:lstStyle/>
            <a:p>
              <a:pPr>
                <a:lnSpc>
                  <a:spcPct val="90000"/>
                </a:lnSpc>
              </a:pPr>
              <a:endParaRPr sz="12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613548"/>
      </p:ext>
    </p:extLst>
  </p:cSld>
  <p:clrMapOvr>
    <a:masterClrMapping/>
  </p:clrMapOvr>
</p:sld>
</file>

<file path=ppt/theme/theme1.xml><?xml version="1.0" encoding="utf-8"?>
<a:theme xmlns:a="http://schemas.openxmlformats.org/drawingml/2006/main" name="NCPC 1">
  <a:themeElements>
    <a:clrScheme name="NCPC">
      <a:dk1>
        <a:sysClr val="windowText" lastClr="000000"/>
      </a:dk1>
      <a:lt1>
        <a:sysClr val="window" lastClr="FFFFFF"/>
      </a:lt1>
      <a:dk2>
        <a:srgbClr val="276670"/>
      </a:dk2>
      <a:lt2>
        <a:srgbClr val="92AAB8"/>
      </a:lt2>
      <a:accent1>
        <a:srgbClr val="8DC63F"/>
      </a:accent1>
      <a:accent2>
        <a:srgbClr val="00A8D9"/>
      </a:accent2>
      <a:accent3>
        <a:srgbClr val="7492A5"/>
      </a:accent3>
      <a:accent4>
        <a:srgbClr val="AAD571"/>
      </a:accent4>
      <a:accent5>
        <a:srgbClr val="4BD8FF"/>
      </a:accent5>
      <a:accent6>
        <a:srgbClr val="A5A5A5"/>
      </a:accent6>
      <a:hlink>
        <a:srgbClr val="276670"/>
      </a:hlink>
      <a:folHlink>
        <a:srgbClr val="8DC6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CPC 2">
  <a:themeElements>
    <a:clrScheme name="NCPC">
      <a:dk1>
        <a:sysClr val="windowText" lastClr="000000"/>
      </a:dk1>
      <a:lt1>
        <a:sysClr val="window" lastClr="FFFFFF"/>
      </a:lt1>
      <a:dk2>
        <a:srgbClr val="276670"/>
      </a:dk2>
      <a:lt2>
        <a:srgbClr val="92AAB8"/>
      </a:lt2>
      <a:accent1>
        <a:srgbClr val="8DC63F"/>
      </a:accent1>
      <a:accent2>
        <a:srgbClr val="00A8D9"/>
      </a:accent2>
      <a:accent3>
        <a:srgbClr val="7492A5"/>
      </a:accent3>
      <a:accent4>
        <a:srgbClr val="AAD571"/>
      </a:accent4>
      <a:accent5>
        <a:srgbClr val="4BD8FF"/>
      </a:accent5>
      <a:accent6>
        <a:srgbClr val="A5A5A5"/>
      </a:accent6>
      <a:hlink>
        <a:srgbClr val="276670"/>
      </a:hlink>
      <a:folHlink>
        <a:srgbClr val="8DC6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ater">
  <a:themeElements>
    <a:clrScheme name="NCPC">
      <a:dk1>
        <a:sysClr val="windowText" lastClr="000000"/>
      </a:dk1>
      <a:lt1>
        <a:sysClr val="window" lastClr="FFFFFF"/>
      </a:lt1>
      <a:dk2>
        <a:srgbClr val="276670"/>
      </a:dk2>
      <a:lt2>
        <a:srgbClr val="92AAB8"/>
      </a:lt2>
      <a:accent1>
        <a:srgbClr val="8DC63F"/>
      </a:accent1>
      <a:accent2>
        <a:srgbClr val="00A8D9"/>
      </a:accent2>
      <a:accent3>
        <a:srgbClr val="7492A5"/>
      </a:accent3>
      <a:accent4>
        <a:srgbClr val="AAD571"/>
      </a:accent4>
      <a:accent5>
        <a:srgbClr val="4BD8FF"/>
      </a:accent5>
      <a:accent6>
        <a:srgbClr val="A5A5A5"/>
      </a:accent6>
      <a:hlink>
        <a:srgbClr val="276670"/>
      </a:hlink>
      <a:folHlink>
        <a:srgbClr val="8DC6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SP">
  <a:themeElements>
    <a:clrScheme name="NCPC">
      <a:dk1>
        <a:sysClr val="windowText" lastClr="000000"/>
      </a:dk1>
      <a:lt1>
        <a:sysClr val="window" lastClr="FFFFFF"/>
      </a:lt1>
      <a:dk2>
        <a:srgbClr val="276670"/>
      </a:dk2>
      <a:lt2>
        <a:srgbClr val="92AAB8"/>
      </a:lt2>
      <a:accent1>
        <a:srgbClr val="8DC63F"/>
      </a:accent1>
      <a:accent2>
        <a:srgbClr val="00A8D9"/>
      </a:accent2>
      <a:accent3>
        <a:srgbClr val="7492A5"/>
      </a:accent3>
      <a:accent4>
        <a:srgbClr val="AAD571"/>
      </a:accent4>
      <a:accent5>
        <a:srgbClr val="4BD8FF"/>
      </a:accent5>
      <a:accent6>
        <a:srgbClr val="A5A5A5"/>
      </a:accent6>
      <a:hlink>
        <a:srgbClr val="276670"/>
      </a:hlink>
      <a:folHlink>
        <a:srgbClr val="8DC6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ergy">
  <a:themeElements>
    <a:clrScheme name="NCPC">
      <a:dk1>
        <a:sysClr val="windowText" lastClr="000000"/>
      </a:dk1>
      <a:lt1>
        <a:sysClr val="window" lastClr="FFFFFF"/>
      </a:lt1>
      <a:dk2>
        <a:srgbClr val="276670"/>
      </a:dk2>
      <a:lt2>
        <a:srgbClr val="92AAB8"/>
      </a:lt2>
      <a:accent1>
        <a:srgbClr val="8DC63F"/>
      </a:accent1>
      <a:accent2>
        <a:srgbClr val="00A8D9"/>
      </a:accent2>
      <a:accent3>
        <a:srgbClr val="7492A5"/>
      </a:accent3>
      <a:accent4>
        <a:srgbClr val="AAD571"/>
      </a:accent4>
      <a:accent5>
        <a:srgbClr val="4BD8FF"/>
      </a:accent5>
      <a:accent6>
        <a:srgbClr val="A5A5A5"/>
      </a:accent6>
      <a:hlink>
        <a:srgbClr val="276670"/>
      </a:hlink>
      <a:folHlink>
        <a:srgbClr val="8DC6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EE_GEF green">
  <a:themeElements>
    <a:clrScheme name="NCPC">
      <a:dk1>
        <a:sysClr val="windowText" lastClr="000000"/>
      </a:dk1>
      <a:lt1>
        <a:sysClr val="window" lastClr="FFFFFF"/>
      </a:lt1>
      <a:dk2>
        <a:srgbClr val="276670"/>
      </a:dk2>
      <a:lt2>
        <a:srgbClr val="92AAB8"/>
      </a:lt2>
      <a:accent1>
        <a:srgbClr val="8DC63F"/>
      </a:accent1>
      <a:accent2>
        <a:srgbClr val="00A8D9"/>
      </a:accent2>
      <a:accent3>
        <a:srgbClr val="7492A5"/>
      </a:accent3>
      <a:accent4>
        <a:srgbClr val="AAD571"/>
      </a:accent4>
      <a:accent5>
        <a:srgbClr val="4BD8FF"/>
      </a:accent5>
      <a:accent6>
        <a:srgbClr val="A5A5A5"/>
      </a:accent6>
      <a:hlink>
        <a:srgbClr val="276670"/>
      </a:hlink>
      <a:folHlink>
        <a:srgbClr val="8DC6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8285</TotalTime>
  <Words>764</Words>
  <Application>Microsoft Office PowerPoint</Application>
  <PresentationFormat>Custom</PresentationFormat>
  <Paragraphs>139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NCPC 1</vt:lpstr>
      <vt:lpstr>NCPC 2</vt:lpstr>
      <vt:lpstr>Water</vt:lpstr>
      <vt:lpstr>ISP</vt:lpstr>
      <vt:lpstr>Energy</vt:lpstr>
      <vt:lpstr>IEE_GEF green</vt:lpstr>
      <vt:lpstr>RECP Finance for SMEs South Project experience   By. Ndivhuho Raphulu, NCPC-SA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dc:creator>BadumileD</dc:creator>
  <cp:lastModifiedBy>ndivhuho raphulu</cp:lastModifiedBy>
  <cp:revision>388</cp:revision>
  <dcterms:created xsi:type="dcterms:W3CDTF">2017-06-24T10:50:02Z</dcterms:created>
  <dcterms:modified xsi:type="dcterms:W3CDTF">2018-10-02T04:52:10Z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2017-06-24T00:00:00Z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2017-06-24T00:00:00Z</vt:filetime>
  </property>
</Properties>
</file>