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7" r:id="rId2"/>
    <p:sldId id="258" r:id="rId3"/>
    <p:sldId id="269" r:id="rId4"/>
    <p:sldId id="270" r:id="rId5"/>
    <p:sldId id="272" r:id="rId6"/>
    <p:sldId id="271" r:id="rId7"/>
    <p:sldId id="276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4" d="100"/>
          <a:sy n="134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D98FC-FDAE-459F-A6BC-73CB145331C3}" type="doc">
      <dgm:prSet loTypeId="urn:microsoft.com/office/officeart/2005/8/layout/process4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C408A22-16C2-47A8-A92D-4E7582DAE079}">
      <dgm:prSet phldrT="[Text]"/>
      <dgm:spPr/>
      <dgm:t>
        <a:bodyPr/>
        <a:lstStyle/>
        <a:p>
          <a:r>
            <a:rPr lang="en-US" b="1" dirty="0" smtClean="0"/>
            <a:t>Methodology </a:t>
          </a:r>
          <a:endParaRPr lang="en-US" b="1" dirty="0"/>
        </a:p>
      </dgm:t>
    </dgm:pt>
    <dgm:pt modelId="{59F0E135-62AA-425D-94B2-3EEF514CD8BF}" type="parTrans" cxnId="{37540624-5B77-4141-9F4E-F6C616470117}">
      <dgm:prSet/>
      <dgm:spPr/>
      <dgm:t>
        <a:bodyPr/>
        <a:lstStyle/>
        <a:p>
          <a:endParaRPr lang="en-US"/>
        </a:p>
      </dgm:t>
    </dgm:pt>
    <dgm:pt modelId="{40273690-9493-478F-A89E-D7F88B3EA926}" type="sibTrans" cxnId="{37540624-5B77-4141-9F4E-F6C616470117}">
      <dgm:prSet/>
      <dgm:spPr/>
      <dgm:t>
        <a:bodyPr/>
        <a:lstStyle/>
        <a:p>
          <a:endParaRPr lang="en-US"/>
        </a:p>
      </dgm:t>
    </dgm:pt>
    <dgm:pt modelId="{DB2B47F5-4EAB-4776-A63F-02708211E7F4}">
      <dgm:prSet phldrT="[Text]"/>
      <dgm:spPr/>
      <dgm:t>
        <a:bodyPr/>
        <a:lstStyle/>
        <a:p>
          <a:r>
            <a:rPr lang="en-US" dirty="0" smtClean="0"/>
            <a:t>CIP (Competitive Industrial Performance)/HDI</a:t>
          </a:r>
        </a:p>
      </dgm:t>
    </dgm:pt>
    <dgm:pt modelId="{1C87FB76-B8E7-4455-86E2-8621A3BED1BF}" type="parTrans" cxnId="{9F1BFCB5-7735-42AF-901A-65C731EE6103}">
      <dgm:prSet/>
      <dgm:spPr/>
      <dgm:t>
        <a:bodyPr/>
        <a:lstStyle/>
        <a:p>
          <a:endParaRPr lang="en-US"/>
        </a:p>
      </dgm:t>
    </dgm:pt>
    <dgm:pt modelId="{0D62D060-11BB-410E-99A4-D3FFE93A8A13}" type="sibTrans" cxnId="{9F1BFCB5-7735-42AF-901A-65C731EE6103}">
      <dgm:prSet/>
      <dgm:spPr/>
      <dgm:t>
        <a:bodyPr/>
        <a:lstStyle/>
        <a:p>
          <a:endParaRPr lang="en-US"/>
        </a:p>
      </dgm:t>
    </dgm:pt>
    <dgm:pt modelId="{19353320-F380-42F7-B145-0A8268E57253}">
      <dgm:prSet phldrT="[Text]"/>
      <dgm:spPr/>
      <dgm:t>
        <a:bodyPr/>
        <a:lstStyle/>
        <a:p>
          <a:r>
            <a:rPr lang="en-US" b="1" dirty="0" smtClean="0"/>
            <a:t>Indicators</a:t>
          </a:r>
          <a:endParaRPr lang="en-US" b="1" dirty="0"/>
        </a:p>
      </dgm:t>
    </dgm:pt>
    <dgm:pt modelId="{D389A0A9-9AFA-4B7C-A0E8-879E11A904F5}" type="parTrans" cxnId="{5D738C3C-4E7F-4544-9537-844A9B247B83}">
      <dgm:prSet/>
      <dgm:spPr/>
      <dgm:t>
        <a:bodyPr/>
        <a:lstStyle/>
        <a:p>
          <a:endParaRPr lang="en-US"/>
        </a:p>
      </dgm:t>
    </dgm:pt>
    <dgm:pt modelId="{2ABB583F-86E7-40B1-AA6B-67821229AF28}" type="sibTrans" cxnId="{5D738C3C-4E7F-4544-9537-844A9B247B83}">
      <dgm:prSet/>
      <dgm:spPr/>
      <dgm:t>
        <a:bodyPr/>
        <a:lstStyle/>
        <a:p>
          <a:endParaRPr lang="en-US"/>
        </a:p>
      </dgm:t>
    </dgm:pt>
    <dgm:pt modelId="{FFA85491-8E13-4E20-8FEA-4F322B754101}">
      <dgm:prSet phldrT="[Text]" custT="1"/>
      <dgm:spPr/>
      <dgm:t>
        <a:bodyPr/>
        <a:lstStyle/>
        <a:p>
          <a:r>
            <a:rPr lang="en-US" sz="1500" dirty="0" smtClean="0"/>
            <a:t>GIVA, GEMP, ENERGY, WATER, HWASTE, COD, SO</a:t>
          </a:r>
          <a:r>
            <a:rPr lang="en-US" sz="1000" dirty="0" smtClean="0"/>
            <a:t>2</a:t>
          </a:r>
          <a:endParaRPr lang="en-US" sz="1000" dirty="0"/>
        </a:p>
      </dgm:t>
    </dgm:pt>
    <dgm:pt modelId="{4B758D02-CA85-4B62-9A87-D2CD28E2C27B}" type="parTrans" cxnId="{B4A23273-59C1-4A70-9F05-A16FDDF85718}">
      <dgm:prSet/>
      <dgm:spPr/>
      <dgm:t>
        <a:bodyPr/>
        <a:lstStyle/>
        <a:p>
          <a:endParaRPr lang="en-US"/>
        </a:p>
      </dgm:t>
    </dgm:pt>
    <dgm:pt modelId="{92DE2B0F-A63A-4B28-9256-D57447F974F9}" type="sibTrans" cxnId="{B4A23273-59C1-4A70-9F05-A16FDDF85718}">
      <dgm:prSet/>
      <dgm:spPr/>
      <dgm:t>
        <a:bodyPr/>
        <a:lstStyle/>
        <a:p>
          <a:endParaRPr lang="en-US"/>
        </a:p>
      </dgm:t>
    </dgm:pt>
    <dgm:pt modelId="{4C664224-2D4A-42A7-BF04-6849903F4B05}">
      <dgm:prSet phldrT="[Text]" custT="1"/>
      <dgm:spPr/>
      <dgm:t>
        <a:bodyPr/>
        <a:lstStyle/>
        <a:p>
          <a:r>
            <a:rPr lang="en-US" sz="1500" dirty="0" smtClean="0"/>
            <a:t>GIVA, GEMP, ENERGY, WATER, HWASTE, COD, SO</a:t>
          </a:r>
          <a:r>
            <a:rPr lang="en-US" sz="800" dirty="0" smtClean="0"/>
            <a:t>2</a:t>
          </a:r>
          <a:endParaRPr lang="en-US" sz="800" dirty="0"/>
        </a:p>
      </dgm:t>
    </dgm:pt>
    <dgm:pt modelId="{7204575C-CA42-4EB1-9008-A6212F874F5C}" type="parTrans" cxnId="{886DDB8C-7A17-4C29-8685-D0EFEFD32CD6}">
      <dgm:prSet/>
      <dgm:spPr/>
      <dgm:t>
        <a:bodyPr/>
        <a:lstStyle/>
        <a:p>
          <a:endParaRPr lang="en-US"/>
        </a:p>
      </dgm:t>
    </dgm:pt>
    <dgm:pt modelId="{61DE7592-D0C7-4AAD-9E04-430F33882F7C}" type="sibTrans" cxnId="{886DDB8C-7A17-4C29-8685-D0EFEFD32CD6}">
      <dgm:prSet/>
      <dgm:spPr/>
      <dgm:t>
        <a:bodyPr/>
        <a:lstStyle/>
        <a:p>
          <a:endParaRPr lang="en-US"/>
        </a:p>
      </dgm:t>
    </dgm:pt>
    <dgm:pt modelId="{19AC7C12-5450-4FB0-86C0-18B4FC0D07B5}">
      <dgm:prSet phldrT="[Text]"/>
      <dgm:spPr/>
      <dgm:t>
        <a:bodyPr/>
        <a:lstStyle/>
        <a:p>
          <a:r>
            <a:rPr lang="en-US" dirty="0" smtClean="0"/>
            <a:t>GEP (Green Economy Progress)</a:t>
          </a:r>
        </a:p>
      </dgm:t>
    </dgm:pt>
    <dgm:pt modelId="{9ABABB51-00A5-4FDD-B302-CD6B5D5BAE85}" type="parTrans" cxnId="{A4702892-CCCB-4AD8-81F3-B38D2FF29E7E}">
      <dgm:prSet/>
      <dgm:spPr/>
      <dgm:t>
        <a:bodyPr/>
        <a:lstStyle/>
        <a:p>
          <a:endParaRPr lang="en-US"/>
        </a:p>
      </dgm:t>
    </dgm:pt>
    <dgm:pt modelId="{C5541AF2-CBBE-4A6C-948B-39695426D6A0}" type="sibTrans" cxnId="{A4702892-CCCB-4AD8-81F3-B38D2FF29E7E}">
      <dgm:prSet/>
      <dgm:spPr/>
      <dgm:t>
        <a:bodyPr/>
        <a:lstStyle/>
        <a:p>
          <a:endParaRPr lang="en-US"/>
        </a:p>
      </dgm:t>
    </dgm:pt>
    <dgm:pt modelId="{57B1C77F-8197-4594-ADA5-BF25FA5EF919}">
      <dgm:prSet phldrT="[Text]"/>
      <dgm:spPr/>
      <dgm:t>
        <a:bodyPr/>
        <a:lstStyle/>
        <a:p>
          <a:r>
            <a:rPr lang="en-US" b="1" dirty="0" smtClean="0"/>
            <a:t>Data </a:t>
          </a:r>
          <a:endParaRPr lang="en-US" b="1" dirty="0"/>
        </a:p>
      </dgm:t>
    </dgm:pt>
    <dgm:pt modelId="{2928B888-E76F-4D6C-B028-BA24420730A3}" type="sibTrans" cxnId="{C4888280-E2E8-41D3-861B-2FDD0158E626}">
      <dgm:prSet/>
      <dgm:spPr/>
      <dgm:t>
        <a:bodyPr/>
        <a:lstStyle/>
        <a:p>
          <a:endParaRPr lang="en-US"/>
        </a:p>
      </dgm:t>
    </dgm:pt>
    <dgm:pt modelId="{24F23376-9E43-4147-9EB9-086EF9ED7B80}" type="parTrans" cxnId="{C4888280-E2E8-41D3-861B-2FDD0158E626}">
      <dgm:prSet/>
      <dgm:spPr/>
      <dgm:t>
        <a:bodyPr/>
        <a:lstStyle/>
        <a:p>
          <a:endParaRPr lang="en-US"/>
        </a:p>
      </dgm:t>
    </dgm:pt>
    <dgm:pt modelId="{62E3DC32-33E5-483B-8189-107D1466DA4B}">
      <dgm:prSet phldrT="[Text]"/>
      <dgm:spPr/>
      <dgm:t>
        <a:bodyPr/>
        <a:lstStyle/>
        <a:p>
          <a:r>
            <a:rPr lang="en-US" dirty="0" smtClean="0"/>
            <a:t>18 Chinese provinces</a:t>
          </a:r>
          <a:endParaRPr lang="en-US" dirty="0"/>
        </a:p>
      </dgm:t>
    </dgm:pt>
    <dgm:pt modelId="{A7F4785B-DADD-4E79-A6AF-AD7103EFEDCC}" type="sibTrans" cxnId="{16DA2C4F-62AB-47D5-99D2-A6721AFE0ADF}">
      <dgm:prSet/>
      <dgm:spPr/>
      <dgm:t>
        <a:bodyPr/>
        <a:lstStyle/>
        <a:p>
          <a:endParaRPr lang="en-US"/>
        </a:p>
      </dgm:t>
    </dgm:pt>
    <dgm:pt modelId="{9767822B-14BC-48A7-B5D8-48D83DC13BB6}" type="parTrans" cxnId="{16DA2C4F-62AB-47D5-99D2-A6721AFE0ADF}">
      <dgm:prSet/>
      <dgm:spPr/>
      <dgm:t>
        <a:bodyPr/>
        <a:lstStyle/>
        <a:p>
          <a:endParaRPr lang="en-US"/>
        </a:p>
      </dgm:t>
    </dgm:pt>
    <dgm:pt modelId="{7519A2F5-5694-42C6-840B-3C3A6E20E9CA}">
      <dgm:prSet phldrT="[Text]"/>
      <dgm:spPr/>
      <dgm:t>
        <a:bodyPr/>
        <a:lstStyle/>
        <a:p>
          <a:r>
            <a:rPr lang="en-US" dirty="0" smtClean="0"/>
            <a:t>18 Chinese provinces</a:t>
          </a:r>
          <a:endParaRPr lang="en-US" dirty="0"/>
        </a:p>
      </dgm:t>
    </dgm:pt>
    <dgm:pt modelId="{3924DE96-778C-41A4-9814-2CB98024491E}" type="sibTrans" cxnId="{03CD83F7-2528-45DD-B2CB-1D60CC37B6B7}">
      <dgm:prSet/>
      <dgm:spPr/>
      <dgm:t>
        <a:bodyPr/>
        <a:lstStyle/>
        <a:p>
          <a:endParaRPr lang="en-US"/>
        </a:p>
      </dgm:t>
    </dgm:pt>
    <dgm:pt modelId="{AB704645-D521-4BCE-93AF-706A7E3B911F}" type="parTrans" cxnId="{03CD83F7-2528-45DD-B2CB-1D60CC37B6B7}">
      <dgm:prSet/>
      <dgm:spPr/>
      <dgm:t>
        <a:bodyPr/>
        <a:lstStyle/>
        <a:p>
          <a:endParaRPr lang="en-US"/>
        </a:p>
      </dgm:t>
    </dgm:pt>
    <dgm:pt modelId="{7A0B11DB-5E05-4990-AC36-BC36BBE5139B}" type="pres">
      <dgm:prSet presAssocID="{BAED98FC-FDAE-459F-A6BC-73CB145331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0C455-A933-4B14-AB43-0D143FE03DB8}" type="pres">
      <dgm:prSet presAssocID="{57B1C77F-8197-4594-ADA5-BF25FA5EF919}" presName="boxAndChildren" presStyleCnt="0"/>
      <dgm:spPr/>
    </dgm:pt>
    <dgm:pt modelId="{025866E2-A3BA-45F4-AF59-C340C7D7286F}" type="pres">
      <dgm:prSet presAssocID="{57B1C77F-8197-4594-ADA5-BF25FA5EF919}" presName="parentTextBox" presStyleLbl="node1" presStyleIdx="0" presStyleCnt="3"/>
      <dgm:spPr/>
      <dgm:t>
        <a:bodyPr/>
        <a:lstStyle/>
        <a:p>
          <a:endParaRPr lang="en-US"/>
        </a:p>
      </dgm:t>
    </dgm:pt>
    <dgm:pt modelId="{F1FA19F6-CD20-4064-882F-59FA6A755337}" type="pres">
      <dgm:prSet presAssocID="{57B1C77F-8197-4594-ADA5-BF25FA5EF919}" presName="entireBox" presStyleLbl="node1" presStyleIdx="0" presStyleCnt="3"/>
      <dgm:spPr/>
      <dgm:t>
        <a:bodyPr/>
        <a:lstStyle/>
        <a:p>
          <a:endParaRPr lang="en-US"/>
        </a:p>
      </dgm:t>
    </dgm:pt>
    <dgm:pt modelId="{BA313D38-A9C0-4A8F-95C5-F6A98954A2EC}" type="pres">
      <dgm:prSet presAssocID="{57B1C77F-8197-4594-ADA5-BF25FA5EF919}" presName="descendantBox" presStyleCnt="0"/>
      <dgm:spPr/>
    </dgm:pt>
    <dgm:pt modelId="{012556C1-642A-4B0D-99F8-D59E19F9ACF1}" type="pres">
      <dgm:prSet presAssocID="{7519A2F5-5694-42C6-840B-3C3A6E20E9CA}" presName="childTextBox" presStyleLbl="fgAccFollowNode1" presStyleIdx="0" presStyleCnt="6" custLinFactNeighborX="-776" custLinFactNeighborY="4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7935A-82C3-4EBD-AD09-30D3B4A3E7E5}" type="pres">
      <dgm:prSet presAssocID="{62E3DC32-33E5-483B-8189-107D1466DA4B}" presName="childTextBox" presStyleLbl="fgAccFollowNode1" presStyleIdx="1" presStyleCnt="6" custLinFactNeighborX="1586" custLinFactNeighborY="4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0CD1C-EE12-4148-94A8-4B489EA15644}" type="pres">
      <dgm:prSet presAssocID="{2ABB583F-86E7-40B1-AA6B-67821229AF28}" presName="sp" presStyleCnt="0"/>
      <dgm:spPr/>
    </dgm:pt>
    <dgm:pt modelId="{C2C0348C-02E6-4FD6-A692-BE252487203E}" type="pres">
      <dgm:prSet presAssocID="{19353320-F380-42F7-B145-0A8268E57253}" presName="arrowAndChildren" presStyleCnt="0"/>
      <dgm:spPr/>
    </dgm:pt>
    <dgm:pt modelId="{AAFD00A6-6399-446D-B186-04DE93438766}" type="pres">
      <dgm:prSet presAssocID="{19353320-F380-42F7-B145-0A8268E57253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2E1F12B3-86C1-4895-8038-45C0612A340F}" type="pres">
      <dgm:prSet presAssocID="{19353320-F380-42F7-B145-0A8268E57253}" presName="arrow" presStyleLbl="node1" presStyleIdx="1" presStyleCnt="3"/>
      <dgm:spPr/>
      <dgm:t>
        <a:bodyPr/>
        <a:lstStyle/>
        <a:p>
          <a:endParaRPr lang="en-US"/>
        </a:p>
      </dgm:t>
    </dgm:pt>
    <dgm:pt modelId="{CD9C47E7-1CEB-43C1-82A1-2DA1E2B7C1A5}" type="pres">
      <dgm:prSet presAssocID="{19353320-F380-42F7-B145-0A8268E57253}" presName="descendantArrow" presStyleCnt="0"/>
      <dgm:spPr/>
    </dgm:pt>
    <dgm:pt modelId="{0C3829CD-F2D4-4A13-8DC7-854551CEEFA6}" type="pres">
      <dgm:prSet presAssocID="{FFA85491-8E13-4E20-8FEA-4F322B754101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1A0CD-02DD-4ADC-913F-05CEBFE12D10}" type="pres">
      <dgm:prSet presAssocID="{4C664224-2D4A-42A7-BF04-6849903F4B05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DDFCE-8198-465E-A7A9-C0A2D447A66C}" type="pres">
      <dgm:prSet presAssocID="{40273690-9493-478F-A89E-D7F88B3EA926}" presName="sp" presStyleCnt="0"/>
      <dgm:spPr/>
    </dgm:pt>
    <dgm:pt modelId="{88B965A0-E461-44D5-A9E4-5A637E26A7AB}" type="pres">
      <dgm:prSet presAssocID="{8C408A22-16C2-47A8-A92D-4E7582DAE079}" presName="arrowAndChildren" presStyleCnt="0"/>
      <dgm:spPr/>
    </dgm:pt>
    <dgm:pt modelId="{6F18BF17-E87F-4173-B2FF-45EF9ACF036A}" type="pres">
      <dgm:prSet presAssocID="{8C408A22-16C2-47A8-A92D-4E7582DAE07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F1AC7F85-2FEF-4201-A66B-EC709E855E8D}" type="pres">
      <dgm:prSet presAssocID="{8C408A22-16C2-47A8-A92D-4E7582DAE079}" presName="arrow" presStyleLbl="node1" presStyleIdx="2" presStyleCnt="3"/>
      <dgm:spPr/>
      <dgm:t>
        <a:bodyPr/>
        <a:lstStyle/>
        <a:p>
          <a:endParaRPr lang="en-US"/>
        </a:p>
      </dgm:t>
    </dgm:pt>
    <dgm:pt modelId="{B50122C1-A4A7-4E39-9047-77AD08D25CD7}" type="pres">
      <dgm:prSet presAssocID="{8C408A22-16C2-47A8-A92D-4E7582DAE079}" presName="descendantArrow" presStyleCnt="0"/>
      <dgm:spPr/>
    </dgm:pt>
    <dgm:pt modelId="{6117ED78-BFB3-4F89-95A6-00252D21B1F4}" type="pres">
      <dgm:prSet presAssocID="{DB2B47F5-4EAB-4776-A63F-02708211E7F4}" presName="childTextArrow" presStyleLbl="fgAccFollowNode1" presStyleIdx="4" presStyleCnt="6" custLinFactX="0" custLinFactNeighborX="100000" custLinFactNeighborY="-6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E2137-64C9-49D2-8632-3D842FB19E8B}" type="pres">
      <dgm:prSet presAssocID="{19AC7C12-5450-4FB0-86C0-18B4FC0D07B5}" presName="childTextArrow" presStyleLbl="fgAccFollowNode1" presStyleIdx="5" presStyleCnt="6" custLinFactNeighborX="-99561" custLinFactNeighborY="-6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9F046-2928-4B96-AAA6-34304C10CCA6}" type="presOf" srcId="{19AC7C12-5450-4FB0-86C0-18B4FC0D07B5}" destId="{6F1E2137-64C9-49D2-8632-3D842FB19E8B}" srcOrd="0" destOrd="0" presId="urn:microsoft.com/office/officeart/2005/8/layout/process4"/>
    <dgm:cxn modelId="{C4888280-E2E8-41D3-861B-2FDD0158E626}" srcId="{BAED98FC-FDAE-459F-A6BC-73CB145331C3}" destId="{57B1C77F-8197-4594-ADA5-BF25FA5EF919}" srcOrd="2" destOrd="0" parTransId="{24F23376-9E43-4147-9EB9-086EF9ED7B80}" sibTransId="{2928B888-E76F-4D6C-B028-BA24420730A3}"/>
    <dgm:cxn modelId="{37540624-5B77-4141-9F4E-F6C616470117}" srcId="{BAED98FC-FDAE-459F-A6BC-73CB145331C3}" destId="{8C408A22-16C2-47A8-A92D-4E7582DAE079}" srcOrd="0" destOrd="0" parTransId="{59F0E135-62AA-425D-94B2-3EEF514CD8BF}" sibTransId="{40273690-9493-478F-A89E-D7F88B3EA926}"/>
    <dgm:cxn modelId="{2D707A77-5D16-4E05-9E1B-01355F555270}" type="presOf" srcId="{4C664224-2D4A-42A7-BF04-6849903F4B05}" destId="{EC71A0CD-02DD-4ADC-913F-05CEBFE12D10}" srcOrd="0" destOrd="0" presId="urn:microsoft.com/office/officeart/2005/8/layout/process4"/>
    <dgm:cxn modelId="{03CD83F7-2528-45DD-B2CB-1D60CC37B6B7}" srcId="{57B1C77F-8197-4594-ADA5-BF25FA5EF919}" destId="{7519A2F5-5694-42C6-840B-3C3A6E20E9CA}" srcOrd="0" destOrd="0" parTransId="{AB704645-D521-4BCE-93AF-706A7E3B911F}" sibTransId="{3924DE96-778C-41A4-9814-2CB98024491E}"/>
    <dgm:cxn modelId="{133C1280-EC97-4245-BDBC-BF141EEF9848}" type="presOf" srcId="{DB2B47F5-4EAB-4776-A63F-02708211E7F4}" destId="{6117ED78-BFB3-4F89-95A6-00252D21B1F4}" srcOrd="0" destOrd="0" presId="urn:microsoft.com/office/officeart/2005/8/layout/process4"/>
    <dgm:cxn modelId="{5D738C3C-4E7F-4544-9537-844A9B247B83}" srcId="{BAED98FC-FDAE-459F-A6BC-73CB145331C3}" destId="{19353320-F380-42F7-B145-0A8268E57253}" srcOrd="1" destOrd="0" parTransId="{D389A0A9-9AFA-4B7C-A0E8-879E11A904F5}" sibTransId="{2ABB583F-86E7-40B1-AA6B-67821229AF28}"/>
    <dgm:cxn modelId="{6E7F264A-0A2A-4C2B-AE48-C50580266CD3}" type="presOf" srcId="{BAED98FC-FDAE-459F-A6BC-73CB145331C3}" destId="{7A0B11DB-5E05-4990-AC36-BC36BBE5139B}" srcOrd="0" destOrd="0" presId="urn:microsoft.com/office/officeart/2005/8/layout/process4"/>
    <dgm:cxn modelId="{7911CDF9-E312-47BB-BF00-DBB9705903E9}" type="presOf" srcId="{8C408A22-16C2-47A8-A92D-4E7582DAE079}" destId="{F1AC7F85-2FEF-4201-A66B-EC709E855E8D}" srcOrd="1" destOrd="0" presId="urn:microsoft.com/office/officeart/2005/8/layout/process4"/>
    <dgm:cxn modelId="{9F1BFCB5-7735-42AF-901A-65C731EE6103}" srcId="{8C408A22-16C2-47A8-A92D-4E7582DAE079}" destId="{DB2B47F5-4EAB-4776-A63F-02708211E7F4}" srcOrd="0" destOrd="0" parTransId="{1C87FB76-B8E7-4455-86E2-8621A3BED1BF}" sibTransId="{0D62D060-11BB-410E-99A4-D3FFE93A8A13}"/>
    <dgm:cxn modelId="{A4702892-CCCB-4AD8-81F3-B38D2FF29E7E}" srcId="{8C408A22-16C2-47A8-A92D-4E7582DAE079}" destId="{19AC7C12-5450-4FB0-86C0-18B4FC0D07B5}" srcOrd="1" destOrd="0" parTransId="{9ABABB51-00A5-4FDD-B302-CD6B5D5BAE85}" sibTransId="{C5541AF2-CBBE-4A6C-948B-39695426D6A0}"/>
    <dgm:cxn modelId="{EF968F48-30F9-47BF-A72B-ED47CA0934C2}" type="presOf" srcId="{19353320-F380-42F7-B145-0A8268E57253}" destId="{2E1F12B3-86C1-4895-8038-45C0612A340F}" srcOrd="1" destOrd="0" presId="urn:microsoft.com/office/officeart/2005/8/layout/process4"/>
    <dgm:cxn modelId="{35CB9F53-4E8F-4A3E-9BD9-95C4D9D01D9C}" type="presOf" srcId="{19353320-F380-42F7-B145-0A8268E57253}" destId="{AAFD00A6-6399-446D-B186-04DE93438766}" srcOrd="0" destOrd="0" presId="urn:microsoft.com/office/officeart/2005/8/layout/process4"/>
    <dgm:cxn modelId="{1B67FB1E-D824-489D-9487-792180492D51}" type="presOf" srcId="{62E3DC32-33E5-483B-8189-107D1466DA4B}" destId="{6987935A-82C3-4EBD-AD09-30D3B4A3E7E5}" srcOrd="0" destOrd="0" presId="urn:microsoft.com/office/officeart/2005/8/layout/process4"/>
    <dgm:cxn modelId="{206854CD-C5E3-405F-92B3-5058F81A2619}" type="presOf" srcId="{57B1C77F-8197-4594-ADA5-BF25FA5EF919}" destId="{F1FA19F6-CD20-4064-882F-59FA6A755337}" srcOrd="1" destOrd="0" presId="urn:microsoft.com/office/officeart/2005/8/layout/process4"/>
    <dgm:cxn modelId="{54765A93-7C23-42A8-9A7C-1565DB69EE54}" type="presOf" srcId="{FFA85491-8E13-4E20-8FEA-4F322B754101}" destId="{0C3829CD-F2D4-4A13-8DC7-854551CEEFA6}" srcOrd="0" destOrd="0" presId="urn:microsoft.com/office/officeart/2005/8/layout/process4"/>
    <dgm:cxn modelId="{4E95C798-C244-4FA8-9E2C-78DE5AF03135}" type="presOf" srcId="{57B1C77F-8197-4594-ADA5-BF25FA5EF919}" destId="{025866E2-A3BA-45F4-AF59-C340C7D7286F}" srcOrd="0" destOrd="0" presId="urn:microsoft.com/office/officeart/2005/8/layout/process4"/>
    <dgm:cxn modelId="{D62B4625-C564-46EA-8EF7-A663A80D5974}" type="presOf" srcId="{7519A2F5-5694-42C6-840B-3C3A6E20E9CA}" destId="{012556C1-642A-4B0D-99F8-D59E19F9ACF1}" srcOrd="0" destOrd="0" presId="urn:microsoft.com/office/officeart/2005/8/layout/process4"/>
    <dgm:cxn modelId="{753D0000-815A-47E2-80BC-1A1CF531109C}" type="presOf" srcId="{8C408A22-16C2-47A8-A92D-4E7582DAE079}" destId="{6F18BF17-E87F-4173-B2FF-45EF9ACF036A}" srcOrd="0" destOrd="0" presId="urn:microsoft.com/office/officeart/2005/8/layout/process4"/>
    <dgm:cxn modelId="{886DDB8C-7A17-4C29-8685-D0EFEFD32CD6}" srcId="{19353320-F380-42F7-B145-0A8268E57253}" destId="{4C664224-2D4A-42A7-BF04-6849903F4B05}" srcOrd="1" destOrd="0" parTransId="{7204575C-CA42-4EB1-9008-A6212F874F5C}" sibTransId="{61DE7592-D0C7-4AAD-9E04-430F33882F7C}"/>
    <dgm:cxn modelId="{B4A23273-59C1-4A70-9F05-A16FDDF85718}" srcId="{19353320-F380-42F7-B145-0A8268E57253}" destId="{FFA85491-8E13-4E20-8FEA-4F322B754101}" srcOrd="0" destOrd="0" parTransId="{4B758D02-CA85-4B62-9A87-D2CD28E2C27B}" sibTransId="{92DE2B0F-A63A-4B28-9256-D57447F974F9}"/>
    <dgm:cxn modelId="{16DA2C4F-62AB-47D5-99D2-A6721AFE0ADF}" srcId="{57B1C77F-8197-4594-ADA5-BF25FA5EF919}" destId="{62E3DC32-33E5-483B-8189-107D1466DA4B}" srcOrd="1" destOrd="0" parTransId="{9767822B-14BC-48A7-B5D8-48D83DC13BB6}" sibTransId="{A7F4785B-DADD-4E79-A6AF-AD7103EFEDCC}"/>
    <dgm:cxn modelId="{C9FFB6ED-BEEC-4A7B-AE51-3A18BD3CDB76}" type="presParOf" srcId="{7A0B11DB-5E05-4990-AC36-BC36BBE5139B}" destId="{70D0C455-A933-4B14-AB43-0D143FE03DB8}" srcOrd="0" destOrd="0" presId="urn:microsoft.com/office/officeart/2005/8/layout/process4"/>
    <dgm:cxn modelId="{8B103623-50AB-4D98-A9BB-A9CDFB32BB21}" type="presParOf" srcId="{70D0C455-A933-4B14-AB43-0D143FE03DB8}" destId="{025866E2-A3BA-45F4-AF59-C340C7D7286F}" srcOrd="0" destOrd="0" presId="urn:microsoft.com/office/officeart/2005/8/layout/process4"/>
    <dgm:cxn modelId="{4420C080-A383-47EF-BD97-31CD63ED4E9E}" type="presParOf" srcId="{70D0C455-A933-4B14-AB43-0D143FE03DB8}" destId="{F1FA19F6-CD20-4064-882F-59FA6A755337}" srcOrd="1" destOrd="0" presId="urn:microsoft.com/office/officeart/2005/8/layout/process4"/>
    <dgm:cxn modelId="{CD217B94-C703-4B4B-8858-93CFB6C3A69A}" type="presParOf" srcId="{70D0C455-A933-4B14-AB43-0D143FE03DB8}" destId="{BA313D38-A9C0-4A8F-95C5-F6A98954A2EC}" srcOrd="2" destOrd="0" presId="urn:microsoft.com/office/officeart/2005/8/layout/process4"/>
    <dgm:cxn modelId="{D8098C95-D2E5-4659-9111-434ADFC812D4}" type="presParOf" srcId="{BA313D38-A9C0-4A8F-95C5-F6A98954A2EC}" destId="{012556C1-642A-4B0D-99F8-D59E19F9ACF1}" srcOrd="0" destOrd="0" presId="urn:microsoft.com/office/officeart/2005/8/layout/process4"/>
    <dgm:cxn modelId="{15E0799C-99CE-4878-A0B0-FAA8FF26F50B}" type="presParOf" srcId="{BA313D38-A9C0-4A8F-95C5-F6A98954A2EC}" destId="{6987935A-82C3-4EBD-AD09-30D3B4A3E7E5}" srcOrd="1" destOrd="0" presId="urn:microsoft.com/office/officeart/2005/8/layout/process4"/>
    <dgm:cxn modelId="{27FDA6F3-6985-4AF7-8625-EBB9FE20128C}" type="presParOf" srcId="{7A0B11DB-5E05-4990-AC36-BC36BBE5139B}" destId="{B780CD1C-EE12-4148-94A8-4B489EA15644}" srcOrd="1" destOrd="0" presId="urn:microsoft.com/office/officeart/2005/8/layout/process4"/>
    <dgm:cxn modelId="{CF82F5A4-9A64-42A2-A928-B46C9E877965}" type="presParOf" srcId="{7A0B11DB-5E05-4990-AC36-BC36BBE5139B}" destId="{C2C0348C-02E6-4FD6-A692-BE252487203E}" srcOrd="2" destOrd="0" presId="urn:microsoft.com/office/officeart/2005/8/layout/process4"/>
    <dgm:cxn modelId="{5FDDE662-F2F7-4A15-A60F-37AFF10AF7EB}" type="presParOf" srcId="{C2C0348C-02E6-4FD6-A692-BE252487203E}" destId="{AAFD00A6-6399-446D-B186-04DE93438766}" srcOrd="0" destOrd="0" presId="urn:microsoft.com/office/officeart/2005/8/layout/process4"/>
    <dgm:cxn modelId="{C991FA18-55C6-46C5-B41F-E41F49046F03}" type="presParOf" srcId="{C2C0348C-02E6-4FD6-A692-BE252487203E}" destId="{2E1F12B3-86C1-4895-8038-45C0612A340F}" srcOrd="1" destOrd="0" presId="urn:microsoft.com/office/officeart/2005/8/layout/process4"/>
    <dgm:cxn modelId="{8A954407-BF0D-4EA0-97FD-0D5C7E66BE73}" type="presParOf" srcId="{C2C0348C-02E6-4FD6-A692-BE252487203E}" destId="{CD9C47E7-1CEB-43C1-82A1-2DA1E2B7C1A5}" srcOrd="2" destOrd="0" presId="urn:microsoft.com/office/officeart/2005/8/layout/process4"/>
    <dgm:cxn modelId="{BF626710-F2A5-4913-A155-F572E1B16D2A}" type="presParOf" srcId="{CD9C47E7-1CEB-43C1-82A1-2DA1E2B7C1A5}" destId="{0C3829CD-F2D4-4A13-8DC7-854551CEEFA6}" srcOrd="0" destOrd="0" presId="urn:microsoft.com/office/officeart/2005/8/layout/process4"/>
    <dgm:cxn modelId="{A62A1991-CFAE-47D3-BD1D-EA2EEF28BFB4}" type="presParOf" srcId="{CD9C47E7-1CEB-43C1-82A1-2DA1E2B7C1A5}" destId="{EC71A0CD-02DD-4ADC-913F-05CEBFE12D10}" srcOrd="1" destOrd="0" presId="urn:microsoft.com/office/officeart/2005/8/layout/process4"/>
    <dgm:cxn modelId="{F7D00219-5BBF-4B59-9DDE-FE774D1E6EC4}" type="presParOf" srcId="{7A0B11DB-5E05-4990-AC36-BC36BBE5139B}" destId="{546DDFCE-8198-465E-A7A9-C0A2D447A66C}" srcOrd="3" destOrd="0" presId="urn:microsoft.com/office/officeart/2005/8/layout/process4"/>
    <dgm:cxn modelId="{1C5F62D3-8E3E-4B58-A694-15675F0EAF9C}" type="presParOf" srcId="{7A0B11DB-5E05-4990-AC36-BC36BBE5139B}" destId="{88B965A0-E461-44D5-A9E4-5A637E26A7AB}" srcOrd="4" destOrd="0" presId="urn:microsoft.com/office/officeart/2005/8/layout/process4"/>
    <dgm:cxn modelId="{D5486361-3C1B-46C2-A331-4114EEB724A1}" type="presParOf" srcId="{88B965A0-E461-44D5-A9E4-5A637E26A7AB}" destId="{6F18BF17-E87F-4173-B2FF-45EF9ACF036A}" srcOrd="0" destOrd="0" presId="urn:microsoft.com/office/officeart/2005/8/layout/process4"/>
    <dgm:cxn modelId="{5D891F70-7913-4CE0-8BA9-6E4A25687EFC}" type="presParOf" srcId="{88B965A0-E461-44D5-A9E4-5A637E26A7AB}" destId="{F1AC7F85-2FEF-4201-A66B-EC709E855E8D}" srcOrd="1" destOrd="0" presId="urn:microsoft.com/office/officeart/2005/8/layout/process4"/>
    <dgm:cxn modelId="{CC1FDA30-D844-4974-85FC-B4F3A2C9B754}" type="presParOf" srcId="{88B965A0-E461-44D5-A9E4-5A637E26A7AB}" destId="{B50122C1-A4A7-4E39-9047-77AD08D25CD7}" srcOrd="2" destOrd="0" presId="urn:microsoft.com/office/officeart/2005/8/layout/process4"/>
    <dgm:cxn modelId="{45C7D79B-3858-4E6B-B492-E11D84032393}" type="presParOf" srcId="{B50122C1-A4A7-4E39-9047-77AD08D25CD7}" destId="{6117ED78-BFB3-4F89-95A6-00252D21B1F4}" srcOrd="0" destOrd="0" presId="urn:microsoft.com/office/officeart/2005/8/layout/process4"/>
    <dgm:cxn modelId="{AEAFBEC6-0435-490D-8971-0A1E862C3262}" type="presParOf" srcId="{B50122C1-A4A7-4E39-9047-77AD08D25CD7}" destId="{6F1E2137-64C9-49D2-8632-3D842FB19E8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A19F6-CD20-4064-882F-59FA6A755337}">
      <dsp:nvSpPr>
        <dsp:cNvPr id="0" name=""/>
        <dsp:cNvSpPr/>
      </dsp:nvSpPr>
      <dsp:spPr>
        <a:xfrm>
          <a:off x="0" y="2872480"/>
          <a:ext cx="6096000" cy="94281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Data </a:t>
          </a:r>
          <a:endParaRPr lang="en-US" sz="1800" b="1" kern="1200" dirty="0"/>
        </a:p>
      </dsp:txBody>
      <dsp:txXfrm>
        <a:off x="0" y="2872480"/>
        <a:ext cx="6096000" cy="509118"/>
      </dsp:txXfrm>
    </dsp:sp>
    <dsp:sp modelId="{012556C1-642A-4B0D-99F8-D59E19F9ACF1}">
      <dsp:nvSpPr>
        <dsp:cNvPr id="0" name=""/>
        <dsp:cNvSpPr/>
      </dsp:nvSpPr>
      <dsp:spPr>
        <a:xfrm>
          <a:off x="0" y="3380662"/>
          <a:ext cx="3047999" cy="4336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18 Chinese provinces</a:t>
          </a:r>
          <a:endParaRPr lang="en-US" sz="1400" kern="1200" dirty="0"/>
        </a:p>
      </dsp:txBody>
      <dsp:txXfrm>
        <a:off x="0" y="3380662"/>
        <a:ext cx="3047999" cy="433693"/>
      </dsp:txXfrm>
    </dsp:sp>
    <dsp:sp modelId="{6987935A-82C3-4EBD-AD09-30D3B4A3E7E5}">
      <dsp:nvSpPr>
        <dsp:cNvPr id="0" name=""/>
        <dsp:cNvSpPr/>
      </dsp:nvSpPr>
      <dsp:spPr>
        <a:xfrm>
          <a:off x="3048000" y="3380662"/>
          <a:ext cx="3047999" cy="4336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18 Chinese provinces</a:t>
          </a:r>
          <a:endParaRPr lang="en-US" sz="1400" kern="1200" dirty="0"/>
        </a:p>
      </dsp:txBody>
      <dsp:txXfrm>
        <a:off x="3048000" y="3380662"/>
        <a:ext cx="3047999" cy="433693"/>
      </dsp:txXfrm>
    </dsp:sp>
    <dsp:sp modelId="{2E1F12B3-86C1-4895-8038-45C0612A340F}">
      <dsp:nvSpPr>
        <dsp:cNvPr id="0" name=""/>
        <dsp:cNvSpPr/>
      </dsp:nvSpPr>
      <dsp:spPr>
        <a:xfrm rot="10800000">
          <a:off x="0" y="1436577"/>
          <a:ext cx="6096000" cy="1450045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Indicators</a:t>
          </a:r>
          <a:endParaRPr lang="en-US" sz="1800" b="1" kern="1200" dirty="0"/>
        </a:p>
      </dsp:txBody>
      <dsp:txXfrm rot="-10800000">
        <a:off x="0" y="1436577"/>
        <a:ext cx="6096000" cy="508965"/>
      </dsp:txXfrm>
    </dsp:sp>
    <dsp:sp modelId="{0C3829CD-F2D4-4A13-8DC7-854551CEEFA6}">
      <dsp:nvSpPr>
        <dsp:cNvPr id="0" name=""/>
        <dsp:cNvSpPr/>
      </dsp:nvSpPr>
      <dsp:spPr>
        <a:xfrm>
          <a:off x="0" y="1945543"/>
          <a:ext cx="3047999" cy="4335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GIVA, GEMP, ENERGY, WATER, HWASTE, COD, SO</a:t>
          </a:r>
          <a:r>
            <a:rPr lang="en-US" sz="1000" kern="1200" dirty="0" smtClean="0"/>
            <a:t>2</a:t>
          </a:r>
          <a:endParaRPr lang="en-US" sz="1000" kern="1200" dirty="0"/>
        </a:p>
      </dsp:txBody>
      <dsp:txXfrm>
        <a:off x="0" y="1945543"/>
        <a:ext cx="3047999" cy="433563"/>
      </dsp:txXfrm>
    </dsp:sp>
    <dsp:sp modelId="{EC71A0CD-02DD-4ADC-913F-05CEBFE12D10}">
      <dsp:nvSpPr>
        <dsp:cNvPr id="0" name=""/>
        <dsp:cNvSpPr/>
      </dsp:nvSpPr>
      <dsp:spPr>
        <a:xfrm>
          <a:off x="3048000" y="1945543"/>
          <a:ext cx="3047999" cy="4335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GIVA, GEMP, ENERGY, WATER, HWASTE, COD, SO</a:t>
          </a:r>
          <a:r>
            <a:rPr lang="en-US" sz="800" kern="1200" dirty="0" smtClean="0"/>
            <a:t>2</a:t>
          </a:r>
          <a:endParaRPr lang="en-US" sz="800" kern="1200" dirty="0"/>
        </a:p>
      </dsp:txBody>
      <dsp:txXfrm>
        <a:off x="3048000" y="1945543"/>
        <a:ext cx="3047999" cy="433563"/>
      </dsp:txXfrm>
    </dsp:sp>
    <dsp:sp modelId="{F1AC7F85-2FEF-4201-A66B-EC709E855E8D}">
      <dsp:nvSpPr>
        <dsp:cNvPr id="0" name=""/>
        <dsp:cNvSpPr/>
      </dsp:nvSpPr>
      <dsp:spPr>
        <a:xfrm rot="10800000">
          <a:off x="0" y="674"/>
          <a:ext cx="6096000" cy="1450045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Methodology </a:t>
          </a:r>
          <a:endParaRPr lang="en-US" sz="1800" b="1" kern="1200" dirty="0"/>
        </a:p>
      </dsp:txBody>
      <dsp:txXfrm rot="-10800000">
        <a:off x="0" y="674"/>
        <a:ext cx="6096000" cy="508965"/>
      </dsp:txXfrm>
    </dsp:sp>
    <dsp:sp modelId="{6117ED78-BFB3-4F89-95A6-00252D21B1F4}">
      <dsp:nvSpPr>
        <dsp:cNvPr id="0" name=""/>
        <dsp:cNvSpPr/>
      </dsp:nvSpPr>
      <dsp:spPr>
        <a:xfrm>
          <a:off x="3048000" y="482481"/>
          <a:ext cx="3047999" cy="4335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CIP (Competitive Industrial Performance)/HDI</a:t>
          </a:r>
        </a:p>
      </dsp:txBody>
      <dsp:txXfrm>
        <a:off x="3048000" y="482481"/>
        <a:ext cx="3047999" cy="433563"/>
      </dsp:txXfrm>
    </dsp:sp>
    <dsp:sp modelId="{6F1E2137-64C9-49D2-8632-3D842FB19E8B}">
      <dsp:nvSpPr>
        <dsp:cNvPr id="0" name=""/>
        <dsp:cNvSpPr/>
      </dsp:nvSpPr>
      <dsp:spPr>
        <a:xfrm>
          <a:off x="13380" y="482477"/>
          <a:ext cx="3047999" cy="4335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GEP (Green Economy Progress)</a:t>
          </a:r>
        </a:p>
      </dsp:txBody>
      <dsp:txXfrm>
        <a:off x="13380" y="482477"/>
        <a:ext cx="3047999" cy="433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C0F76-8FE0-4BFB-BDD2-3C14342D3237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B873-C2AD-45D3-98A9-5B6156B82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3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731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307E6-132B-4AD2-BDEC-2A68CC73A9B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66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8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1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6864" cy="216024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2" y="3356992"/>
            <a:ext cx="4284476" cy="72008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561284"/>
            <a:ext cx="7775575" cy="1512168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de-AT" dirty="0" smtClean="0"/>
              <a:t>Click to edit Master author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8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5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7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BE335-52C9-144C-A657-AC9D07638A7D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mplates_-03.pn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4" b="634"/>
          <a:stretch/>
        </p:blipFill>
        <p:spPr>
          <a:xfrm>
            <a:off x="-1" y="0"/>
            <a:ext cx="9199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6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992888" cy="2160240"/>
          </a:xfrm>
        </p:spPr>
        <p:txBody>
          <a:bodyPr>
            <a:normAutofit/>
          </a:bodyPr>
          <a:lstStyle/>
          <a:p>
            <a:r>
              <a:rPr lang="en-US" dirty="0" smtClean="0"/>
              <a:t>Green </a:t>
            </a:r>
            <a:r>
              <a:rPr lang="en-US" dirty="0"/>
              <a:t>Industry Progress (</a:t>
            </a:r>
            <a:r>
              <a:rPr lang="en-US" dirty="0" err="1"/>
              <a:t>GIPro</a:t>
            </a:r>
            <a:r>
              <a:rPr lang="en-US" dirty="0"/>
              <a:t>) and Green Industry Performance (</a:t>
            </a:r>
            <a:r>
              <a:rPr lang="en-US" dirty="0" err="1"/>
              <a:t>GIPer</a:t>
            </a:r>
            <a:r>
              <a:rPr lang="en-US" dirty="0" smtClean="0"/>
              <a:t>) Indexes</a:t>
            </a:r>
            <a:endParaRPr lang="en-US" dirty="0">
              <a:solidFill>
                <a:srgbClr val="0698D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2160240"/>
          </a:xfrm>
        </p:spPr>
        <p:txBody>
          <a:bodyPr>
            <a:normAutofit fontScale="70000" lnSpcReduction="20000"/>
          </a:bodyPr>
          <a:lstStyle/>
          <a:p>
            <a:endParaRPr lang="de-AT" dirty="0" smtClean="0">
              <a:solidFill>
                <a:srgbClr val="0698DF"/>
              </a:solidFill>
              <a:latin typeface="+mn-lt"/>
            </a:endParaRPr>
          </a:p>
          <a:p>
            <a:endParaRPr lang="de-AT" dirty="0" smtClean="0">
              <a:solidFill>
                <a:srgbClr val="0698DF"/>
              </a:solidFill>
              <a:latin typeface="+mn-lt"/>
            </a:endParaRPr>
          </a:p>
          <a:p>
            <a:endParaRPr lang="de-AT" dirty="0"/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698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Ralph (Skip) </a:t>
            </a:r>
            <a:r>
              <a:rPr lang="en-US" altLang="zh-CN" b="1" dirty="0">
                <a:solidFill>
                  <a:srgbClr val="0698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Luken</a:t>
            </a:r>
          </a:p>
          <a:p>
            <a:r>
              <a:rPr lang="en-US" altLang="zh-CN" dirty="0">
                <a:solidFill>
                  <a:srgbClr val="0698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Green Industry Advisor</a:t>
            </a:r>
          </a:p>
          <a:p>
            <a:r>
              <a:rPr lang="de-AT" dirty="0">
                <a:solidFill>
                  <a:srgbClr val="0698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</a:t>
            </a:r>
          </a:p>
          <a:p>
            <a:r>
              <a:rPr lang="de-AT" dirty="0">
                <a:solidFill>
                  <a:srgbClr val="0698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 Nations Industrial Development Organization</a:t>
            </a: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84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95196897"/>
              </p:ext>
            </p:extLst>
          </p:nvPr>
        </p:nvGraphicFramePr>
        <p:xfrm>
          <a:off x="1547664" y="1988840"/>
          <a:ext cx="6096000" cy="3815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561034" y="1340768"/>
            <a:ext cx="30243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GIPro</a:t>
            </a:r>
            <a:r>
              <a:rPr lang="en-US" dirty="0" smtClean="0"/>
              <a:t> </a:t>
            </a:r>
            <a:r>
              <a:rPr lang="en-US" dirty="0"/>
              <a:t>(Green Industry Progress)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1340768"/>
            <a:ext cx="30243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pPr algn="ctr"/>
            <a:r>
              <a:rPr lang="en-US" dirty="0" err="1" smtClean="0"/>
              <a:t>GIPer</a:t>
            </a:r>
            <a:r>
              <a:rPr lang="en-US" dirty="0" smtClean="0"/>
              <a:t> </a:t>
            </a:r>
            <a:r>
              <a:rPr lang="en-US" dirty="0"/>
              <a:t>(Green Industry Performance)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659" y="497941"/>
            <a:ext cx="4943194" cy="63374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ranking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590684"/>
              </p:ext>
            </p:extLst>
          </p:nvPr>
        </p:nvGraphicFramePr>
        <p:xfrm>
          <a:off x="1448556" y="1385172"/>
          <a:ext cx="6654297" cy="4564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2792"/>
                <a:gridCol w="1086416"/>
                <a:gridCol w="1471187"/>
                <a:gridCol w="1267486"/>
                <a:gridCol w="1086416"/>
              </a:tblGrid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Provinces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GIPro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GIPer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2006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GIPer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2015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Progress (2006-2015)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Liaoning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↑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Sichuan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↑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Jilin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↑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Guangdong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Tianjin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↓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Inner Mongolia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↑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Shanxi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↓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Hebei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↓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Ningxia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↑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Fujian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↓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Anhui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↓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↓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Jiangsu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↓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Jiangxi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↓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Shaanxi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Zhejiang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Qinghai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↓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4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Shandong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4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692" y="161989"/>
            <a:ext cx="5701277" cy="82708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 Recommendation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00" i="1" dirty="0"/>
              <a:t>Top three policy priorities for each provinces</a:t>
            </a:r>
            <a:endParaRPr lang="en-US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221087"/>
              </p:ext>
            </p:extLst>
          </p:nvPr>
        </p:nvGraphicFramePr>
        <p:xfrm>
          <a:off x="1335858" y="1360966"/>
          <a:ext cx="7100112" cy="4820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5" imgW="6077870" imgH="6092858" progId="Word.Document.12">
                  <p:embed/>
                </p:oleObj>
              </mc:Choice>
              <mc:Fallback>
                <p:oleObj name="Document" r:id="rId5" imgW="6077870" imgH="60928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5858" y="1360966"/>
                        <a:ext cx="7100112" cy="4820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4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465" y="404035"/>
            <a:ext cx="6078278" cy="76554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Application of GEP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772" y="1360902"/>
            <a:ext cx="3685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SDG9 progress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63789"/>
              </p:ext>
            </p:extLst>
          </p:nvPr>
        </p:nvGraphicFramePr>
        <p:xfrm>
          <a:off x="4586177" y="1723413"/>
          <a:ext cx="3636334" cy="4123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7714"/>
                <a:gridCol w="1531339"/>
                <a:gridCol w="947281"/>
              </a:tblGrid>
              <a:tr h="814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Country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Development </a:t>
                      </a:r>
                      <a:r>
                        <a:rPr lang="en-US" sz="1100" dirty="0" smtClean="0">
                          <a:effectLst/>
                        </a:rPr>
                        <a:t>group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Performance </a:t>
                      </a:r>
                      <a:r>
                        <a:rPr lang="en-US" sz="1100" dirty="0" smtClean="0">
                          <a:effectLst/>
                        </a:rPr>
                        <a:t>Ranking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  <a:tr h="322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Germany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IND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  <a:tr h="322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South Korea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IND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  <a:tr h="322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Switzerland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IND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  <a:tr h="4035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Czech Republic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IND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  <a:tr h="322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Japan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IND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  <a:tr h="322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Singapore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IND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  <a:tr h="322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Ireland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  <a:tr h="322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Slovakia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  <a:tr h="322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Austria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  <a:tr h="322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Slovenia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IND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b"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058719"/>
              </p:ext>
            </p:extLst>
          </p:nvPr>
        </p:nvGraphicFramePr>
        <p:xfrm>
          <a:off x="492641" y="1731175"/>
          <a:ext cx="3186223" cy="4015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971"/>
                <a:gridCol w="1213799"/>
                <a:gridCol w="853453"/>
              </a:tblGrid>
              <a:tr h="9049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Country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Development group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Progress ranking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Jordan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DEVOT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Slovakia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Kyrgyzstan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DEVOT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Trinidad and Tobago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DEVOT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Qatar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Bahrain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Myanmar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LDC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Angola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DEVOT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9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Czech Republic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IND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Ethiopia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LDC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86177" y="1317938"/>
            <a:ext cx="3685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SDG9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504" y="274638"/>
            <a:ext cx="6061295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similarities and differences in rankings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GIPer</a:t>
            </a:r>
            <a:r>
              <a:rPr lang="en-US" dirty="0"/>
              <a:t> compares levels </a:t>
            </a:r>
            <a:r>
              <a:rPr lang="en-US" dirty="0" smtClean="0"/>
              <a:t>whereas </a:t>
            </a:r>
            <a:r>
              <a:rPr lang="en-US" dirty="0" err="1"/>
              <a:t>GIPro</a:t>
            </a:r>
            <a:r>
              <a:rPr lang="en-US" dirty="0"/>
              <a:t> compares </a:t>
            </a:r>
            <a:r>
              <a:rPr lang="en-US" dirty="0" smtClean="0"/>
              <a:t>progress.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GIPro</a:t>
            </a:r>
            <a:r>
              <a:rPr lang="en-US" dirty="0" smtClean="0"/>
              <a:t> provides more information on needed policy initiatives.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88" y="1396409"/>
            <a:ext cx="6393712" cy="43309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771554" y="503274"/>
            <a:ext cx="5769934" cy="5954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MED TEST II</a:t>
            </a:r>
            <a:endParaRPr lang="en-US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0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0261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3477" y="116704"/>
            <a:ext cx="8146739" cy="64555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6845" y="624635"/>
            <a:ext cx="7837772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SDG Overview/Industry relevant SDGs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5588" y="1542846"/>
            <a:ext cx="7829751" cy="491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Sustainable Industrial Development/Green Industry/</a:t>
            </a:r>
          </a:p>
          <a:p>
            <a:pPr algn="ctr"/>
            <a:r>
              <a:rPr lang="en-US" dirty="0" smtClean="0"/>
              <a:t>  Circular Economy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6018" y="1100885"/>
            <a:ext cx="7867449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Environment, Resource and Industry Trends (CIP Index)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6844" y="2075844"/>
            <a:ext cx="362872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Greening Industries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4842243" y="2076646"/>
            <a:ext cx="362237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 smtClean="0"/>
              <a:t>Greening Services 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638426" y="2547479"/>
            <a:ext cx="1502903" cy="629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Resource Productivity (materials, water &amp; energy)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2957763" y="2537853"/>
            <a:ext cx="1297807" cy="639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Environmental </a:t>
            </a:r>
          </a:p>
          <a:p>
            <a:pPr algn="ctr"/>
            <a:r>
              <a:rPr lang="en-US" sz="1000" smtClean="0"/>
              <a:t>Regulation  </a:t>
            </a:r>
            <a:endParaRPr lang="en-US" sz="1000" dirty="0"/>
          </a:p>
        </p:txBody>
      </p:sp>
      <p:sp>
        <p:nvSpPr>
          <p:cNvPr id="18" name="Rectangle 17"/>
          <p:cNvSpPr/>
          <p:nvPr/>
        </p:nvSpPr>
        <p:spPr>
          <a:xfrm>
            <a:off x="7050906" y="2565124"/>
            <a:ext cx="1439311" cy="651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Materials Recovery (3Rs) and </a:t>
            </a:r>
          </a:p>
          <a:p>
            <a:pPr algn="ctr"/>
            <a:r>
              <a:rPr lang="en-US" sz="1000" dirty="0" smtClean="0"/>
              <a:t>Remanufacturing</a:t>
            </a:r>
            <a:endParaRPr lang="en-US" sz="1000" dirty="0"/>
          </a:p>
        </p:txBody>
      </p:sp>
      <p:sp>
        <p:nvSpPr>
          <p:cNvPr id="19" name="Rectangle 18"/>
          <p:cNvSpPr/>
          <p:nvPr/>
        </p:nvSpPr>
        <p:spPr>
          <a:xfrm>
            <a:off x="6908801" y="3577384"/>
            <a:ext cx="1487820" cy="651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Environmental services</a:t>
            </a:r>
            <a:endParaRPr lang="en-US" sz="10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39077" y="2844359"/>
            <a:ext cx="6057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38426" y="4743450"/>
            <a:ext cx="782619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Economic </a:t>
            </a:r>
            <a:r>
              <a:rPr lang="en-US" dirty="0"/>
              <a:t>Policies (Industry, Trade, FDI) </a:t>
            </a:r>
          </a:p>
          <a:p>
            <a:pPr algn="ctr"/>
            <a:r>
              <a:rPr lang="en-US" sz="1100" dirty="0"/>
              <a:t>Industrial Policies  include upgrading to medium and high-tech industrial and  (eco) industrial parks</a:t>
            </a:r>
          </a:p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38426" y="5314950"/>
            <a:ext cx="782619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Green </a:t>
            </a:r>
            <a:r>
              <a:rPr lang="en-US"/>
              <a:t>Industry </a:t>
            </a:r>
            <a:r>
              <a:rPr lang="en-US" smtClean="0"/>
              <a:t> Sustainable Progress </a:t>
            </a:r>
            <a:r>
              <a:rPr lang="en-US"/>
              <a:t>(</a:t>
            </a:r>
            <a:r>
              <a:rPr lang="en-US" smtClean="0"/>
              <a:t>GISP</a:t>
            </a:r>
            <a:r>
              <a:rPr lang="en-US" dirty="0"/>
              <a:t>) Index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845" y="5772150"/>
            <a:ext cx="7826191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Green Industry Assessments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94401" y="6326505"/>
            <a:ext cx="225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18/04/2017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57600" y="3257550"/>
            <a:ext cx="0" cy="2051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401319" y="3279902"/>
            <a:ext cx="0" cy="2051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991302" y="2565124"/>
            <a:ext cx="1439311" cy="651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Eco-design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>
          <a:xfrm>
            <a:off x="4991302" y="3577385"/>
            <a:ext cx="1439311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Corporate Social Responsibility</a:t>
            </a:r>
            <a:endParaRPr lang="en-US" sz="1000" dirty="0"/>
          </a:p>
        </p:txBody>
      </p:sp>
      <p:sp>
        <p:nvSpPr>
          <p:cNvPr id="39" name="Rectangle 38"/>
          <p:cNvSpPr/>
          <p:nvPr/>
        </p:nvSpPr>
        <p:spPr>
          <a:xfrm>
            <a:off x="609601" y="152400"/>
            <a:ext cx="7837772" cy="476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Policies for Greening </a:t>
            </a:r>
            <a:r>
              <a:rPr lang="en-US" dirty="0"/>
              <a:t>I</a:t>
            </a:r>
            <a:r>
              <a:rPr lang="en-US" dirty="0" smtClean="0"/>
              <a:t>ndustry: A </a:t>
            </a:r>
            <a:r>
              <a:rPr lang="en-US" dirty="0"/>
              <a:t>T</a:t>
            </a:r>
            <a:r>
              <a:rPr lang="en-US" dirty="0" smtClean="0"/>
              <a:t>raining </a:t>
            </a:r>
            <a:r>
              <a:rPr lang="en-US" dirty="0"/>
              <a:t>C</a:t>
            </a:r>
            <a:r>
              <a:rPr lang="en-US" dirty="0" smtClean="0"/>
              <a:t>ourse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235201" y="3216839"/>
            <a:ext cx="557796" cy="26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235200" y="3216839"/>
            <a:ext cx="508000" cy="26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187273" y="3903242"/>
            <a:ext cx="6057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973939" y="3583501"/>
            <a:ext cx="1297807" cy="639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Responsible chemicals‘ and hazardous waste management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55588" y="3589618"/>
            <a:ext cx="1297807" cy="639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Renewable and Efficient Energy</a:t>
            </a:r>
          </a:p>
        </p:txBody>
      </p:sp>
    </p:spTree>
    <p:extLst>
      <p:ext uri="{BB962C8B-B14F-4D97-AF65-F5344CB8AC3E}">
        <p14:creationId xmlns:p14="http://schemas.microsoft.com/office/powerpoint/2010/main" val="3368498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412</Words>
  <Application>Microsoft Office PowerPoint</Application>
  <PresentationFormat>On-screen Show (4:3)</PresentationFormat>
  <Paragraphs>213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Document</vt:lpstr>
      <vt:lpstr>Green Industry Progress (GIPro) and Green Industry Performance (GIPer) Indexes</vt:lpstr>
      <vt:lpstr>PowerPoint Presentation</vt:lpstr>
      <vt:lpstr>Comparative ranking</vt:lpstr>
      <vt:lpstr>Policy Recommendation Top three policy priorities for each provinces</vt:lpstr>
      <vt:lpstr>Global Application of GEP</vt:lpstr>
      <vt:lpstr>Conclusions</vt:lpstr>
      <vt:lpstr>MED TEST II</vt:lpstr>
      <vt:lpstr>PowerPoint Presentation</vt:lpstr>
    </vt:vector>
  </TitlesOfParts>
  <Company>empire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Eugenia Coman</dc:creator>
  <cp:lastModifiedBy>SAIEED, Md Abu</cp:lastModifiedBy>
  <cp:revision>24</cp:revision>
  <dcterms:created xsi:type="dcterms:W3CDTF">2018-09-03T16:10:28Z</dcterms:created>
  <dcterms:modified xsi:type="dcterms:W3CDTF">2018-09-28T15:11:41Z</dcterms:modified>
</cp:coreProperties>
</file>