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7A41-B4B4-4750-B27E-E2E4E2C75617}" type="datetimeFigureOut">
              <a:rPr lang="th-TH" smtClean="0"/>
              <a:t>01/10/61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2E20-2749-46A3-B612-BA4F9BBE1DA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13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8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2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74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75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51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19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57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8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68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4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E335-52C9-144C-A657-AC9D07638A7D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DB72-1E12-2B45-A2AA-9D76D2AC8C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templates_-03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634" b="634"/>
          <a:stretch/>
        </p:blipFill>
        <p:spPr>
          <a:xfrm>
            <a:off x="-1" y="0"/>
            <a:ext cx="9199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836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Hinrich</a:t>
            </a:r>
            <a:r>
              <a:rPr lang="en-US" dirty="0" smtClean="0"/>
              <a:t> Foundation</a:t>
            </a:r>
            <a:br>
              <a:rPr lang="en-US" dirty="0" smtClean="0"/>
            </a:br>
            <a:r>
              <a:rPr lang="en-US" dirty="0" smtClean="0"/>
              <a:t>Sustainable Trade Index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Olson</a:t>
            </a:r>
          </a:p>
          <a:p>
            <a:r>
              <a:rPr lang="en-US" dirty="0" smtClean="0"/>
              <a:t>Research Fellow, </a:t>
            </a:r>
            <a:r>
              <a:rPr lang="en-US" dirty="0" err="1" smtClean="0"/>
              <a:t>Hinrich</a:t>
            </a:r>
            <a:r>
              <a:rPr lang="en-US" dirty="0" smtClean="0"/>
              <a:t>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5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Sustainable Trade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i="1" dirty="0" smtClean="0">
                <a:solidFill>
                  <a:srgbClr val="FF0000"/>
                </a:solidFill>
              </a:rPr>
              <a:t>Engaging </a:t>
            </a:r>
            <a:r>
              <a:rPr lang="en-US" sz="2600" i="1" dirty="0" smtClean="0">
                <a:solidFill>
                  <a:srgbClr val="FF0000"/>
                </a:solidFill>
              </a:rPr>
              <a:t>in international trade in a way that not only generates balanced economic growth, but also strengthens social capital and provides for environmental stewardship</a:t>
            </a:r>
            <a:r>
              <a:rPr lang="en-US" sz="26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600" kern="0" dirty="0" smtClean="0"/>
              <a:t>Although trade is an indispensable ingredient in economic development, it cannot be sustainably pursued without responsible environmental stewardship and a commitment to fully developing social capital</a:t>
            </a:r>
          </a:p>
          <a:p>
            <a:endParaRPr lang="en-US" sz="2600" kern="0" dirty="0" smtClean="0"/>
          </a:p>
          <a:p>
            <a:r>
              <a:rPr lang="en-US" sz="2600" kern="0" dirty="0" smtClean="0"/>
              <a:t>Based on UN </a:t>
            </a:r>
            <a:r>
              <a:rPr lang="en-US" sz="2600" kern="0" dirty="0" err="1" smtClean="0"/>
              <a:t>Brundtland</a:t>
            </a:r>
            <a:r>
              <a:rPr lang="en-US" sz="2600" kern="0" dirty="0" smtClean="0"/>
              <a:t> Commission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sz="2600" dirty="0" smtClean="0"/>
              <a:t>3 pillars: economic, social &amp; environment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2C41B4-1193-4238-8B00-B9B46D1F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2513"/>
          </a:xfrm>
        </p:spPr>
        <p:txBody>
          <a:bodyPr anchor="b"/>
          <a:lstStyle/>
          <a:p>
            <a:r>
              <a:rPr lang="en-US" sz="4000" dirty="0" smtClean="0"/>
              <a:t>Creating the STI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6DC3FC-7D9A-4E1E-8341-BAF924CAB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0" y="1327151"/>
            <a:ext cx="3995046" cy="461486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Evaluates </a:t>
            </a:r>
            <a:r>
              <a:rPr lang="en-US" dirty="0"/>
              <a:t>19 Asian economies + USA across the 3 pillars</a:t>
            </a:r>
          </a:p>
          <a:p>
            <a:r>
              <a:rPr lang="en-US" dirty="0"/>
              <a:t>Process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dirty="0"/>
              <a:t>Produced by EIU, based on literature review, expert consultations &amp; workshops</a:t>
            </a:r>
          </a:p>
          <a:p>
            <a:r>
              <a:rPr lang="en-US" dirty="0"/>
              <a:t>Indicators structure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dirty="0"/>
              <a:t>14 indicators under economic pillar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dirty="0"/>
              <a:t>4 under social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US" dirty="0"/>
              <a:t>6 under environmental</a:t>
            </a:r>
          </a:p>
          <a:p>
            <a:r>
              <a:rPr lang="en-US" dirty="0"/>
              <a:t>All pillars &amp; indicators equally weighed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60EC976-A3E7-4B0E-A73B-E2ECB109E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DF06B-D0EA-4E9E-9F1A-8EB803E72AB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77C696C7-3DE6-4D38-B517-DC950A79F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5914146"/>
              </p:ext>
            </p:extLst>
          </p:nvPr>
        </p:nvGraphicFramePr>
        <p:xfrm>
          <a:off x="5157950" y="1645920"/>
          <a:ext cx="1519311" cy="35483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chemeClr val="accent1">
                      <a:lumMod val="50000"/>
                      <a:alpha val="40000"/>
                    </a:schemeClr>
                  </a:outerShdw>
                </a:effectLst>
                <a:tableStyleId>{35758FB7-9AC5-4552-8A53-C91805E547FA}</a:tableStyleId>
              </a:tblPr>
              <a:tblGrid>
                <a:gridCol w="15193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6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Hong Kong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South Korea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Singapore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Japan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USA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Taiwan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Sri Lanka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China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Vietnam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Philippines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61485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D5E8BC51-119B-4C2C-A2ED-02BAD98FE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7674491"/>
              </p:ext>
            </p:extLst>
          </p:nvPr>
        </p:nvGraphicFramePr>
        <p:xfrm>
          <a:off x="6881567" y="1654810"/>
          <a:ext cx="1519311" cy="35483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chemeClr val="accent1">
                      <a:lumMod val="50000"/>
                      <a:alpha val="40000"/>
                    </a:schemeClr>
                  </a:outerShdw>
                </a:effectLst>
                <a:tableStyleId>{35758FB7-9AC5-4552-8A53-C91805E547FA}</a:tableStyleId>
              </a:tblPr>
              <a:tblGrid>
                <a:gridCol w="15193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Malaysia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Thailand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Indonesia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Brunei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Pakistan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Bangladesh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Laos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Cambodia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Myanmar</a:t>
                      </a:r>
                    </a:p>
                  </a:txBody>
                  <a:tcPr marL="15630" marR="15630" marT="1270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7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6148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935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9B9116-6A77-4CCF-8BE4-9C35291E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dirty="0" smtClean="0"/>
              <a:t>      2018 Overall Results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05FB72-A770-42C6-B96D-B7F3E6FBE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327151"/>
            <a:ext cx="8194259" cy="46148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Broad </a:t>
            </a:r>
            <a:r>
              <a:rPr lang="en-US" dirty="0"/>
              <a:t>regression in sustainable trade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Most notable among richer </a:t>
            </a:r>
            <a:r>
              <a:rPr lang="en-US" dirty="0" smtClean="0"/>
              <a:t>economies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Improvements in economic pillar offset by backsliding on social &amp; </a:t>
            </a:r>
            <a:r>
              <a:rPr lang="en-US" dirty="0" smtClean="0"/>
              <a:t>environmental</a:t>
            </a:r>
          </a:p>
          <a:p>
            <a:pPr>
              <a:spcAft>
                <a:spcPts val="1200"/>
              </a:spcAft>
              <a:buNone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Top performer Hong Kong was a bright spot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Technological infrastructure and labor force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Steady increases in educational attainment, political stability</a:t>
            </a:r>
          </a:p>
          <a:p>
            <a:pPr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439D982-64A4-4B33-9457-1990755A9B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DF06B-D0EA-4E9E-9F1A-8EB803E72AB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242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DD6A8E-B82F-4CE1-988B-0C2F4E19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dirty="0" smtClean="0"/>
              <a:t>Overall Results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D322C03-4092-49F2-BC6B-C05A6B2394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DF06B-D0EA-4E9E-9F1A-8EB803E72AB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Content Placeholder 4" descr="chart1_gen.png">
            <a:extLst>
              <a:ext uri="{FF2B5EF4-FFF2-40B4-BE49-F238E27FC236}">
                <a16:creationId xmlns="" xmlns:a16="http://schemas.microsoft.com/office/drawing/2014/main" id="{5D02C07C-89C3-46C3-B23B-B1701ACEDB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632" y="1417638"/>
            <a:ext cx="5444676" cy="44805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65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D98DBA-26C4-4DD2-8943-5BB2D681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4000" dirty="0" smtClean="0"/>
              <a:t>Key take-</a:t>
            </a:r>
            <a:r>
              <a:rPr lang="en-US" sz="4000" dirty="0" err="1" smtClean="0"/>
              <a:t>aways</a:t>
            </a:r>
            <a:r>
              <a:rPr lang="en-US" sz="4000" dirty="0" smtClean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D8ACA6-4586-4FE6-93F8-AD9213C46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0" y="1327151"/>
            <a:ext cx="7435398" cy="461486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Sustainability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drives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competitiveness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Important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FDI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Companies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taking more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leadership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Sustainability codes of conduct, audit procedures, company to industry wide initiatives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Profound shift over past  20 years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Trade sustainability is NOT just a luxury for wealthy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countries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middle income countries embracing sustainability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8611E5-3925-42CF-BFDD-94B967930D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DF06B-D0EA-4E9E-9F1A-8EB803E72AB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956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4778F6-294E-4BAC-A221-526BC132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dirty="0" smtClean="0"/>
              <a:t>            Over/under performers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6573EF-0838-4EA4-A4F3-337C21FDE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009" y="1482725"/>
            <a:ext cx="4742417" cy="3475086"/>
          </a:xfrm>
        </p:spPr>
        <p:txBody>
          <a:bodyPr/>
          <a:lstStyle/>
          <a:p>
            <a:pPr marL="231775" indent="-231775">
              <a:spcAft>
                <a:spcPts val="600"/>
              </a:spcAft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 under-perform an alternative measure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 economies over-perform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6 underperform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USA underperforms by 4 places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CEF58E5-32AE-4EB6-AB0A-17531476E8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DF06B-D0EA-4E9E-9F1A-8EB803E72AB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5" name="Picture 4" descr="Screen Shot 2018-06-20 at 11.22.23 AM.png">
            <a:extLst>
              <a:ext uri="{FF2B5EF4-FFF2-40B4-BE49-F238E27FC236}">
                <a16:creationId xmlns="" xmlns:a16="http://schemas.microsoft.com/office/drawing/2014/main" id="{81B8F87F-1938-477B-9E52-76F9B7B78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61" y="1482725"/>
            <a:ext cx="2767161" cy="43891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11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266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Hinrich Foundation Sustainable Trade Index</vt:lpstr>
      <vt:lpstr>Sustainable Trade</vt:lpstr>
      <vt:lpstr>Creating the STI</vt:lpstr>
      <vt:lpstr>      2018 Overall Results</vt:lpstr>
      <vt:lpstr>Overall Results</vt:lpstr>
      <vt:lpstr>Key take-aways </vt:lpstr>
      <vt:lpstr>            Over/under performers</vt:lpstr>
    </vt:vector>
  </TitlesOfParts>
  <Company>empire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Eugenia Coman</dc:creator>
  <cp:lastModifiedBy>KKD Windows Se7en V1</cp:lastModifiedBy>
  <cp:revision>10</cp:revision>
  <dcterms:created xsi:type="dcterms:W3CDTF">2018-09-03T16:10:28Z</dcterms:created>
  <dcterms:modified xsi:type="dcterms:W3CDTF">2018-10-01T10:58:17Z</dcterms:modified>
</cp:coreProperties>
</file>