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6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F4A"/>
    <a:srgbClr val="F3723A"/>
    <a:srgbClr val="42A248"/>
    <a:srgbClr val="179AD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8" autoAdjust="0"/>
  </p:normalViewPr>
  <p:slideViewPr>
    <p:cSldViewPr snapToGrid="0" snapToObjects="1">
      <p:cViewPr>
        <p:scale>
          <a:sx n="80" d="100"/>
          <a:sy n="80" d="100"/>
        </p:scale>
        <p:origin x="-2514" y="-714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03718285214348"/>
          <c:y val="0.20344159015673641"/>
          <c:w val="0.86140726159230097"/>
          <c:h val="0.65100508531343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新签合同额New contract amount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660</c:v>
                </c:pt>
                <c:pt idx="1">
                  <c:v>776</c:v>
                </c:pt>
                <c:pt idx="2">
                  <c:v>1046</c:v>
                </c:pt>
                <c:pt idx="3">
                  <c:v>1262</c:v>
                </c:pt>
                <c:pt idx="4">
                  <c:v>1344</c:v>
                </c:pt>
                <c:pt idx="5">
                  <c:v>1423</c:v>
                </c:pt>
                <c:pt idx="6">
                  <c:v>1565</c:v>
                </c:pt>
                <c:pt idx="7">
                  <c:v>1716</c:v>
                </c:pt>
                <c:pt idx="8">
                  <c:v>1917.6</c:v>
                </c:pt>
                <c:pt idx="9">
                  <c:v>2100.6999999999998</c:v>
                </c:pt>
                <c:pt idx="10">
                  <c:v>2440.1</c:v>
                </c:pt>
                <c:pt idx="11">
                  <c:v>2652.8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完成营业额Complete turnover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300</c:v>
                </c:pt>
                <c:pt idx="1">
                  <c:v>406</c:v>
                </c:pt>
                <c:pt idx="2">
                  <c:v>566</c:v>
                </c:pt>
                <c:pt idx="3">
                  <c:v>777</c:v>
                </c:pt>
                <c:pt idx="4">
                  <c:v>922</c:v>
                </c:pt>
                <c:pt idx="5">
                  <c:v>1034</c:v>
                </c:pt>
                <c:pt idx="6">
                  <c:v>1166</c:v>
                </c:pt>
                <c:pt idx="7">
                  <c:v>1371</c:v>
                </c:pt>
                <c:pt idx="8">
                  <c:v>1424.1</c:v>
                </c:pt>
                <c:pt idx="9">
                  <c:v>1540.7</c:v>
                </c:pt>
                <c:pt idx="10">
                  <c:v>1594.2</c:v>
                </c:pt>
                <c:pt idx="11">
                  <c:v>1685.9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03392"/>
        <c:axId val="161338880"/>
      </c:lineChart>
      <c:catAx>
        <c:axId val="1594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161338880"/>
        <c:crosses val="autoZero"/>
        <c:auto val="1"/>
        <c:lblAlgn val="ctr"/>
        <c:lblOffset val="100"/>
        <c:noMultiLvlLbl val="0"/>
      </c:catAx>
      <c:valAx>
        <c:axId val="161338880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200" b="1" dirty="0"/>
                  <a:t> </a:t>
                </a:r>
                <a:r>
                  <a:rPr lang="en-US" sz="1200" b="1" dirty="0" smtClean="0"/>
                  <a:t>US $100 </a:t>
                </a:r>
                <a:r>
                  <a:rPr lang="en-US" sz="1200" b="1" dirty="0"/>
                  <a:t>million</a:t>
                </a:r>
                <a:endParaRPr lang="zh-CN" sz="1200" b="1" dirty="0"/>
              </a:p>
            </c:rich>
          </c:tx>
          <c:layout>
            <c:manualLayout>
              <c:xMode val="edge"/>
              <c:yMode val="edge"/>
              <c:x val="0"/>
              <c:y val="7.37049597588374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zh-CN"/>
          </a:p>
        </c:txPr>
        <c:crossAx val="15940339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6570607162088202"/>
          <c:y val="2.9059247163116482E-2"/>
          <c:w val="0.76155974099325552"/>
          <c:h val="0.1314311819514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solidFill>
            <a:schemeClr val="tx1"/>
          </a:solidFill>
          <a:latin typeface="Arial" panose="020B0604020202020204" pitchFamily="34" charset="0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C28A-5F30-4D5D-A594-E9665D5437D0}" type="datetimeFigureOut">
              <a:rPr lang="zh-CN" altLang="en-US" smtClean="0"/>
              <a:t>2018/9/30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2453-77F2-4691-8AB9-3ADE4C67F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5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2453-77F2-4691-8AB9-3ADE4C67F9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比如，水库大坝建设，对于被淹没的文物古迹、生物多样性、河谷地质地貌等的影响；道路桥梁等基础设施建设往往需要砍伐森林、开山凿洞，对植被、地下水、动物迁徙等也会产生影响；城市基础设施建设对肥沃农用地的占用，地下管道铺设不当和绿地的减少，增加了城市内涝的频率等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2453-77F2-4691-8AB9-3ADE4C67F9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7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5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E335-52C9-144C-A657-AC9D07638A7D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DB72-1E12-2B45-A2AA-9D76D2AC8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s_-03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" b="634"/>
          <a:stretch/>
        </p:blipFill>
        <p:spPr>
          <a:xfrm>
            <a:off x="-1" y="0"/>
            <a:ext cx="91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798" y="1415212"/>
            <a:ext cx="8672660" cy="1470025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Greening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nfrastructure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Investments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Along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Belt and Road Initiative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152" y="4040579"/>
            <a:ext cx="6961695" cy="1752600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Prof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WANG </a:t>
            </a:r>
            <a:r>
              <a:rPr lang="en-US" altLang="zh-CN" sz="2400" b="1" dirty="0" err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Jinnan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Chinese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Academy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Environmental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Planning</a:t>
            </a:r>
          </a:p>
          <a:p>
            <a:endParaRPr lang="en-US" sz="11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October, 2018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55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208335"/>
              </p:ext>
            </p:extLst>
          </p:nvPr>
        </p:nvGraphicFramePr>
        <p:xfrm>
          <a:off x="48068" y="1230086"/>
          <a:ext cx="4397184" cy="48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4320450" y="1132948"/>
            <a:ext cx="482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国企业积极参与国际基础设施建设，对外承包工程保持稳定发</a:t>
            </a: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展</a:t>
            </a:r>
            <a:endParaRPr lang="en-US" altLang="zh-CN" sz="16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zh-CN" sz="16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12344" y="56123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</a:t>
            </a: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国对外承包工程业</a:t>
            </a:r>
            <a:r>
              <a:rPr lang="zh-CN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务</a:t>
            </a:r>
            <a:endParaRPr lang="en-US" altLang="zh-CN" sz="1200" b="1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China's foreign contracted projects</a:t>
            </a:r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45252" y="3774689"/>
            <a:ext cx="47601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 2017, 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China‘s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foreign contracted projects completed the new contract amount was $265280 million, an increase of 8.7% over the same period last year. 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And complete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turnover 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was $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168590 million, an increase of 5.8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%. Among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them, the number of new contracts signed by 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BRI 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countries accounted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for 54.4% and 50.7% respectively.</a:t>
            </a:r>
          </a:p>
        </p:txBody>
      </p:sp>
      <p:sp>
        <p:nvSpPr>
          <p:cNvPr id="16" name="矩形 15"/>
          <p:cNvSpPr/>
          <p:nvPr/>
        </p:nvSpPr>
        <p:spPr>
          <a:xfrm>
            <a:off x="4445252" y="1620322"/>
            <a:ext cx="4698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Chinese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enterprises take an active part in the      construction of international infrastructure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and maintain stable development of foreign contracted projects.</a:t>
            </a:r>
            <a:endParaRPr lang="zh-CN" altLang="en-US" sz="1600" b="1" dirty="0"/>
          </a:p>
        </p:txBody>
      </p:sp>
      <p:sp>
        <p:nvSpPr>
          <p:cNvPr id="17" name="矩形 16"/>
          <p:cNvSpPr/>
          <p:nvPr/>
        </p:nvSpPr>
        <p:spPr>
          <a:xfrm>
            <a:off x="4320450" y="2660514"/>
            <a:ext cx="494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2017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年</a:t>
            </a: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，中国对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外承包工程业务完成新签合同额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2652.8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亿美元，同比增长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8.7%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；营业额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1685.9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亿美元，同比增长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5.8%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。其中，“一带一路”沿线国家新签合同额、完成营业额分别占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54.4%</a:t>
            </a: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和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50.7% </a:t>
            </a:r>
            <a:endParaRPr lang="zh-CN" altLang="en-US" sz="16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13018" y="164853"/>
            <a:ext cx="6330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“一带一路” 海外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投资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状况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Investment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the BRI countries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65375" y="80412"/>
            <a:ext cx="64617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“一带一路”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投资面临的生态环境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挑战</a:t>
            </a:r>
          </a:p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Ecological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and environmental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challenge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 infrastructure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investments in BRI countries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023" y="1408232"/>
            <a:ext cx="4319474" cy="1024483"/>
          </a:xfrm>
          <a:prstGeom prst="rect">
            <a:avLst/>
          </a:prstGeom>
          <a:noFill/>
          <a:ln w="31750" cap="flat" cmpd="sng" algn="ctr">
            <a:solidFill>
              <a:srgbClr val="F3723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7089" y="1406441"/>
            <a:ext cx="4322407" cy="4394496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7090" y="2441535"/>
            <a:ext cx="4322406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投资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的基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础设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施建设项目规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模大、建设周期长、运营周期更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长，多属于高生态环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境影响和高污染排放行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业，对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生态环境的影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响较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大，有时甚至是不可逆的影响。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58424" y="1417052"/>
            <a:ext cx="4320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投资行业易影响生态环境</a:t>
            </a:r>
            <a:endParaRPr lang="en-US" altLang="zh-CN" sz="20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defTabSz="914400"/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Industries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can easily affect the ecological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environment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34616" y="1406438"/>
            <a:ext cx="4309384" cy="1026275"/>
          </a:xfrm>
          <a:prstGeom prst="rect">
            <a:avLst/>
          </a:prstGeom>
          <a:noFill/>
          <a:ln w="31750" cap="flat" cmpd="sng" algn="ctr">
            <a:solidFill>
              <a:srgbClr val="F3723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34631" y="1406439"/>
            <a:ext cx="4309369" cy="4394497"/>
          </a:xfrm>
          <a:prstGeom prst="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67303" y="2481017"/>
            <a:ext cx="4173098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部分国家经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济发展方式和资源开发利用方式仍比较粗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放，人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类活动强度剧烈，生态环境比较脆弱，环境承载能力较低，人与自然之间的矛盾尖锐</a:t>
            </a:r>
          </a:p>
        </p:txBody>
      </p:sp>
      <p:sp>
        <p:nvSpPr>
          <p:cNvPr id="25" name="矩形 24"/>
          <p:cNvSpPr/>
          <p:nvPr/>
        </p:nvSpPr>
        <p:spPr>
          <a:xfrm>
            <a:off x="4805158" y="1431863"/>
            <a:ext cx="42973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沿线生态环境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脆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弱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914400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Fragile ecological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environment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62" y="3802482"/>
            <a:ext cx="44494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long construction cycle and longer operation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period, large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investments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high ecological environment impact and high pollution emission industries, which have a great impact on the ecological environment, sometimes even irreversible impact.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6206" y="3802481"/>
            <a:ext cx="4147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 countries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mode of economic development and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extensive,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human activities is intense,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while the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environment is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fragile and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contradiction between man and nature is sharp.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左右箭头 11"/>
          <p:cNvSpPr/>
          <p:nvPr/>
        </p:nvSpPr>
        <p:spPr>
          <a:xfrm>
            <a:off x="4302109" y="3502415"/>
            <a:ext cx="650449" cy="455965"/>
          </a:xfrm>
          <a:prstGeom prst="leftRightArrow">
            <a:avLst/>
          </a:prstGeom>
          <a:solidFill>
            <a:srgbClr val="F3723A"/>
          </a:solidFill>
          <a:ln w="31750">
            <a:solidFill>
              <a:srgbClr val="F3723A"/>
            </a:solidFill>
          </a:ln>
        </p:spPr>
        <p:txBody>
          <a:bodyPr wrap="square" rtlCol="0" anchor="ctr">
            <a:spAutoFit/>
          </a:bodyPr>
          <a:lstStyle/>
          <a:p>
            <a:pPr marL="214313" indent="-214313" algn="ctr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l"/>
            </a:pP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>
            <a:endCxn id="27" idx="1"/>
          </p:cNvCxnSpPr>
          <p:nvPr/>
        </p:nvCxnSpPr>
        <p:spPr>
          <a:xfrm>
            <a:off x="909379" y="653144"/>
            <a:ext cx="1772405" cy="2709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18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83" y="4667126"/>
            <a:ext cx="1948543" cy="12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82" y="3409786"/>
            <a:ext cx="1948544" cy="125734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8857" y="1601149"/>
            <a:ext cx="9035143" cy="4323318"/>
          </a:xfrm>
          <a:prstGeom prst="rect">
            <a:avLst/>
          </a:prstGeom>
          <a:ln w="31750">
            <a:solidFill>
              <a:srgbClr val="F3723A"/>
            </a:solidFill>
          </a:ln>
        </p:spPr>
        <p:txBody>
          <a:bodyPr wrap="square">
            <a:no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萨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希瓦尔燃煤电站项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目于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月正式动工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2017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日两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台机组全面投</a:t>
            </a: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产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该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电站是中巴经济走廊首座投产发电的</a:t>
            </a:r>
            <a:r>
              <a:rPr lang="zh-CN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高效、清洁、环保大型燃煤电站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，也是目前巴基斯坦单机容量最大、技术最先进、</a:t>
            </a:r>
            <a:r>
              <a:rPr lang="zh-CN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环保指标最优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、建设速度最快的燃煤电站，被巴基斯坦政府誉为“巴电力建设史上的奇迹”</a:t>
            </a: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14313" indent="-214313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l"/>
            </a:pP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386" y="2932022"/>
            <a:ext cx="870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officially launched in July 2015, and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operation in June 8, 2017.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14" y="3712335"/>
            <a:ext cx="68016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large-scale coal-fired power station with </a:t>
            </a:r>
            <a:r>
              <a:rPr lang="en-US" altLang="zh-C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efficiency, cleanliness and environmental protection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China-Pakistan economic corridor. It is also the largest single-machine capacity, the most advanced technology, </a:t>
            </a:r>
            <a:r>
              <a:rPr lang="en-US" altLang="zh-C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environmental protection index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fastest construction speed coal-fired power station in Pakistan. It is praised by the Pakistani government as "the miracle in the history of Pakistan's power construction"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3829" y="244588"/>
            <a:ext cx="62701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巴基斯坦萨希瓦尔燃煤电站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Csathy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Val Coal-fired Power Generation in 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Pakistan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8914" y="137478"/>
            <a:ext cx="6585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希瓦尔燃煤电站项目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环保经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验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Environmental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experience of Csathy Val Coal-fired Power Generation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051" y="1400514"/>
            <a:ext cx="9026274" cy="5099345"/>
          </a:xfrm>
          <a:prstGeom prst="rect">
            <a:avLst/>
          </a:prstGeom>
          <a:solidFill>
            <a:schemeClr val="bg1"/>
          </a:solidFill>
          <a:ln w="31750">
            <a:solidFill>
              <a:srgbClr val="F3723A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  <a:spcAft>
                <a:spcPts val="450"/>
              </a:spcAft>
            </a:pP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76" y="4896109"/>
            <a:ext cx="2329568" cy="155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88285" y="1808148"/>
            <a:ext cx="8767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Establishing a good relationship between government and enterprises and adhering to the principle of cooperation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255376"/>
            <a:ext cx="395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建立良好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政企关系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，坚持共商原则</a:t>
            </a:r>
          </a:p>
        </p:txBody>
      </p:sp>
      <p:sp>
        <p:nvSpPr>
          <p:cNvPr id="10" name="矩形 9"/>
          <p:cNvSpPr/>
          <p:nvPr/>
        </p:nvSpPr>
        <p:spPr>
          <a:xfrm>
            <a:off x="-1" y="2182966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健全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环保制度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，强化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监管手段</a:t>
            </a:r>
          </a:p>
        </p:txBody>
      </p:sp>
      <p:sp>
        <p:nvSpPr>
          <p:cNvPr id="11" name="矩形 10"/>
          <p:cNvSpPr/>
          <p:nvPr/>
        </p:nvSpPr>
        <p:spPr>
          <a:xfrm>
            <a:off x="188285" y="2637919"/>
            <a:ext cx="852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Improving environmental protection system and strengthening supervision means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995074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定期进行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环境监测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，接受社会各界环保监督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60025" y="3255075"/>
            <a:ext cx="965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Carrying out environmental monitoring and accepting supervision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the community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052" y="3658872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严格执</a:t>
            </a:r>
            <a:r>
              <a:rPr lang="zh-CN" altLang="en-US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行东道国</a:t>
            </a:r>
            <a:r>
              <a:rPr lang="zh-CN" altLang="en-US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境质量标准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88285" y="3911550"/>
            <a:ext cx="920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Implementing the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host country's environmental quality standards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4282933"/>
            <a:ext cx="465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煤耗和污染物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排放指标达到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国际先进水平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76368" y="4578810"/>
            <a:ext cx="894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Coal consumption and pollutant emission were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reached the international advanced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level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" y="4912877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宣传环保理念，消除政府和公众的环保顾虑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35806" y="5172878"/>
            <a:ext cx="649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Publicize the concept of environmental protection 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eliminate the environmental concerns of the government and the public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054" y="5771422"/>
            <a:ext cx="627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  <a:r>
              <a:rPr lang="zh-CN" altLang="en-US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维护当地生态环</a:t>
            </a:r>
            <a:r>
              <a:rPr lang="zh-CN" altLang="en-US" b="1" u="sng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 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3340" y="6101226"/>
            <a:ext cx="5702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aintaining the local ecological environment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5705" y="94597"/>
            <a:ext cx="6258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推进绿色基础设施投资的建议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Suggestions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building green industry Infrastructures along BRI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086" y="1942467"/>
            <a:ext cx="8916915" cy="3970318"/>
          </a:xfrm>
          <a:prstGeom prst="rect">
            <a:avLst/>
          </a:prstGeom>
          <a:solidFill>
            <a:srgbClr val="D8B25C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政府部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门：加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强顶层设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计，包括完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善法律法规标准、开展综合生态环境影响评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估等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Government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top-level design</a:t>
            </a:r>
            <a:endParaRPr lang="en-US" altLang="zh-CN" b="1" kern="0" dirty="0" smtClean="0">
              <a:solidFill>
                <a:srgbClr val="39393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资企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业：加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强政策学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习，包括系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统收集和熟悉国内、国际和投资东道国环境保护相关法律法规标准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、加强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项目可研阶段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境影响评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Enterprise</a:t>
            </a:r>
            <a:r>
              <a:rPr lang="zh-CN" altLang="en-US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policy learning</a:t>
            </a:r>
          </a:p>
          <a:p>
            <a:pPr marL="285750" lvl="0" indent="-28575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融机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构：加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强绿色金融服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务，主要是探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索建立海外绿色投融资机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Financial 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institution</a:t>
            </a:r>
            <a:r>
              <a:rPr lang="zh-CN" altLang="en-US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green financial services</a:t>
            </a:r>
            <a:endParaRPr lang="en-US" altLang="zh-CN" b="1" kern="0" dirty="0">
              <a:solidFill>
                <a:srgbClr val="39393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会组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织：加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强咨询服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务，包括分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区域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或国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别系统介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绍环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境管理机构、法规标准、基本环境制度、环境执法、环境仲裁诉讼及环境应急管理等信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息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Non-governmental organization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Strengthening advisory services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086" y="1431913"/>
            <a:ext cx="4032448" cy="369332"/>
          </a:xfrm>
          <a:prstGeom prst="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anchor="ctr" anchorCtr="1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086" y="1397621"/>
            <a:ext cx="353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投资</a:t>
            </a:r>
            <a:r>
              <a:rPr lang="zh-CN" altLang="en-US" sz="2400" kern="0" dirty="0" smtClean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前</a:t>
            </a:r>
            <a:r>
              <a:rPr lang="en-US" altLang="zh-CN" sz="2400" kern="0" dirty="0" smtClean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Before investment</a:t>
            </a:r>
            <a:endParaRPr lang="zh-CN" altLang="en-US" sz="2400" kern="0" dirty="0">
              <a:solidFill>
                <a:prstClr val="black"/>
              </a:solidFill>
              <a:latin typeface="Cambria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7086" y="1918717"/>
            <a:ext cx="8916915" cy="4014689"/>
          </a:xfrm>
          <a:prstGeom prst="rect">
            <a:avLst/>
          </a:prstGeom>
          <a:solidFill>
            <a:srgbClr val="D8B25C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政府部门：加强动态监管，包括引导投资企业提升环境保护能力、引导企业加强与当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地利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益相关方的沟通、实施环境引导类政策工具包等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Government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dynamic supervision</a:t>
            </a:r>
            <a:endParaRPr lang="en-US" altLang="zh-CN" b="1" kern="0" dirty="0" smtClean="0">
              <a:solidFill>
                <a:srgbClr val="39393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资企业：认真履行社会责任，包括加强企业内部绿色运营管理体系建设、重视和遵守当地环境法律法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规、加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强项目全过程环境评价、注重援助社区发展等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Enterprise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Fulfilling 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their social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responsibilities</a:t>
            </a:r>
            <a:endParaRPr lang="en-US" altLang="zh-CN" b="1" kern="0" dirty="0">
              <a:solidFill>
                <a:srgbClr val="39393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融机构：加强风险控制，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要是加强贷款项目绿色绩效评估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、发行绿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色债券等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Financial 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institution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financial risk control</a:t>
            </a:r>
          </a:p>
          <a:p>
            <a:pPr marL="285750" lvl="0" indent="-28575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会组织：加强服务援助，包括开展形式多样的生态环保公益活动，搭建投资者与当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地沟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通合作的桥梁等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Non-governmental organization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Strengthening service assistance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085" y="1467538"/>
            <a:ext cx="5155619" cy="369332"/>
          </a:xfrm>
          <a:prstGeom prst="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anchor="ctr" anchorCtr="1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086" y="1431697"/>
            <a:ext cx="4503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投</a:t>
            </a:r>
            <a:r>
              <a:rPr lang="zh-CN" altLang="en-US" sz="2400" kern="0" dirty="0" smtClean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资中</a:t>
            </a:r>
            <a:r>
              <a:rPr lang="en-US" altLang="zh-CN" sz="2400" kern="0" dirty="0" smtClean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During investment </a:t>
            </a:r>
            <a:r>
              <a:rPr lang="en-US" altLang="zh-CN" sz="2400" kern="0" dirty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period</a:t>
            </a:r>
            <a:endParaRPr lang="zh-CN" altLang="en-US" sz="2400" kern="0" dirty="0">
              <a:solidFill>
                <a:prstClr val="black"/>
              </a:solidFill>
              <a:latin typeface="Cambria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705" y="94597"/>
            <a:ext cx="6258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推进绿色基础设施投资的建议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Suggestions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building green industry Infrastructures along BRI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7086" y="2179967"/>
            <a:ext cx="8916915" cy="3554819"/>
          </a:xfrm>
          <a:prstGeom prst="rect">
            <a:avLst/>
          </a:prstGeom>
          <a:solidFill>
            <a:srgbClr val="D8B25C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政府部门：加强评估总结，包括及时总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结典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型案例及经验教训，推广先进做法和成功经验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  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Government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evaluation summary</a:t>
            </a:r>
            <a:endParaRPr lang="en-US" altLang="zh-CN" b="1" kern="0" dirty="0" smtClean="0">
              <a:solidFill>
                <a:srgbClr val="39393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资企业：加强能力建设，包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括总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结经验教训，提升和完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善环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境保护管理能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Enterprise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Strengthening capacity building</a:t>
            </a:r>
          </a:p>
          <a:p>
            <a:pPr marL="285750" lvl="0" indent="-28575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融机构：完善绿色金融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，包括调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整完善绿色金融体系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、强化环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境损害鉴定评估程序和技术规范等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Financial 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institution</a:t>
            </a:r>
            <a:r>
              <a:rPr lang="zh-CN" altLang="en-US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Improving green finance </a:t>
            </a:r>
          </a:p>
          <a:p>
            <a:pPr marL="285750" lvl="0" indent="-28575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社会组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织：加强科普宣传，包括积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极宣传报道典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型案例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、推</a:t>
            </a:r>
            <a:r>
              <a:rPr lang="zh-CN" altLang="en-US" b="1" kern="0" dirty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广相关成</a:t>
            </a:r>
            <a:r>
              <a:rPr lang="zh-CN" altLang="en-US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功经验等</a:t>
            </a:r>
            <a:endParaRPr lang="en-US" altLang="zh-CN" b="1" kern="0" dirty="0" smtClean="0">
              <a:solidFill>
                <a:srgbClr val="39393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defTabSz="914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39393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Non-governmental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organization: promotion </a:t>
            </a:r>
            <a:r>
              <a:rPr lang="en-US" altLang="zh-CN" b="1" kern="0" dirty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popular science </a:t>
            </a:r>
            <a:r>
              <a:rPr lang="en-US" altLang="zh-CN" b="1" kern="0" dirty="0" smtClean="0">
                <a:solidFill>
                  <a:srgbClr val="39393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knowledge</a:t>
            </a:r>
            <a:endParaRPr kumimoji="0" lang="zh-CN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086" y="1610038"/>
            <a:ext cx="4032448" cy="369332"/>
          </a:xfrm>
          <a:prstGeom prst="rect">
            <a:avLst/>
          </a:prstGeom>
          <a:solidFill>
            <a:srgbClr val="7BA79D">
              <a:tint val="50000"/>
            </a:srgbClr>
          </a:solidFill>
          <a:ln w="10000" cap="flat" cmpd="sng" algn="ctr">
            <a:solidFill>
              <a:srgbClr val="7BA79D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wrap="square" anchor="ctr" anchorCtr="1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086" y="1587621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投</a:t>
            </a:r>
            <a:r>
              <a:rPr lang="zh-CN" altLang="en-US" sz="2400" kern="0" dirty="0" smtClean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资后</a:t>
            </a:r>
            <a:r>
              <a:rPr lang="en-US" altLang="zh-CN" sz="2400" kern="0" dirty="0" smtClean="0">
                <a:solidFill>
                  <a:prstClr val="black"/>
                </a:solidFill>
                <a:latin typeface="Cambria"/>
                <a:ea typeface="黑体" panose="02010609060101010101" pitchFamily="49" charset="-122"/>
                <a:cs typeface="宋体" panose="02010600030101010101" pitchFamily="2" charset="-122"/>
              </a:rPr>
              <a:t>After investment</a:t>
            </a:r>
            <a:endParaRPr lang="zh-CN" altLang="en-US" sz="2400" kern="0" dirty="0">
              <a:solidFill>
                <a:prstClr val="black"/>
              </a:solidFill>
              <a:latin typeface="Cambria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5705" y="94597"/>
            <a:ext cx="6258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推进绿色基础设施投资的建议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Suggestions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building green industry Infrastructures along BRI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0">
          <a:solidFill>
            <a:srgbClr val="FFC000"/>
          </a:solidFill>
        </a:ln>
      </a:spPr>
      <a:bodyPr wrap="square">
        <a:spAutoFit/>
      </a:bodyPr>
      <a:lstStyle>
        <a:defPPr marL="214313" indent="-214313">
          <a:lnSpc>
            <a:spcPct val="150000"/>
          </a:lnSpc>
          <a:spcAft>
            <a:spcPts val="450"/>
          </a:spcAft>
          <a:buFont typeface="Wingdings" panose="05000000000000000000" pitchFamily="2" charset="2"/>
          <a:buChar char="l"/>
          <a:defRPr b="1" dirty="0" smtClean="0">
            <a:solidFill>
              <a:srgbClr val="000000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1217</Words>
  <Application>Microsoft Office PowerPoint</Application>
  <PresentationFormat>全屏显示(4:3)</PresentationFormat>
  <Paragraphs>83</Paragraphs>
  <Slides>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Theme</vt:lpstr>
      <vt:lpstr>Greening Infrastructure Investments Along the Belt and Road Initiative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empire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Coman</dc:creator>
  <cp:lastModifiedBy>DELL</cp:lastModifiedBy>
  <cp:revision>144</cp:revision>
  <dcterms:created xsi:type="dcterms:W3CDTF">2018-09-03T16:10:28Z</dcterms:created>
  <dcterms:modified xsi:type="dcterms:W3CDTF">2018-09-30T06:12:16Z</dcterms:modified>
</cp:coreProperties>
</file>