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4E3D-3F03-43AB-A650-F04DE3C5524E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7AE7-59CF-4CB7-91DA-199CC6E2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756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4E3D-3F03-43AB-A650-F04DE3C5524E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7AE7-59CF-4CB7-91DA-199CC6E2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9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4E3D-3F03-43AB-A650-F04DE3C5524E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7AE7-59CF-4CB7-91DA-199CC6E2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8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4E3D-3F03-43AB-A650-F04DE3C5524E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7AE7-59CF-4CB7-91DA-199CC6E2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6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4E3D-3F03-43AB-A650-F04DE3C5524E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7AE7-59CF-4CB7-91DA-199CC6E2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6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4E3D-3F03-43AB-A650-F04DE3C5524E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7AE7-59CF-4CB7-91DA-199CC6E2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4E3D-3F03-43AB-A650-F04DE3C5524E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7AE7-59CF-4CB7-91DA-199CC6E26C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30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4E3D-3F03-43AB-A650-F04DE3C5524E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7AE7-59CF-4CB7-91DA-199CC6E2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4E3D-3F03-43AB-A650-F04DE3C5524E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7AE7-59CF-4CB7-91DA-199CC6E2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8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4E3D-3F03-43AB-A650-F04DE3C5524E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7AE7-59CF-4CB7-91DA-199CC6E2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6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2214E3D-3F03-43AB-A650-F04DE3C5524E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7AE7-59CF-4CB7-91DA-199CC6E2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0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2214E3D-3F03-43AB-A650-F04DE3C5524E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8107AE7-59CF-4CB7-91DA-199CC6E2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A3473A1-D4C8-4160-BE35-CF1E88187D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R" dirty="0"/>
              <a:t>Resultados del  </a:t>
            </a:r>
            <a:r>
              <a:rPr lang="es-ES_tradnl" dirty="0"/>
              <a:t>Cuestionario de Preparación para Taller de Gestión Comunicacional</a:t>
            </a: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4A553D69-802B-4D45-909E-D20D97C932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ES_tradnl" sz="1800" b="1" dirty="0"/>
              <a:t>TALLER REGIONAL PROYECTO RAEE ONUDI</a:t>
            </a:r>
            <a:endParaRPr lang="en-US" sz="1800" dirty="0"/>
          </a:p>
          <a:p>
            <a:r>
              <a:rPr lang="es-ES_tradnl" sz="1800" b="1" dirty="0"/>
              <a:t>San José, Costa Rica, 18 al 22 de Marzo 2019</a:t>
            </a:r>
            <a:endParaRPr lang="en-US" sz="1800" dirty="0"/>
          </a:p>
          <a:p>
            <a:r>
              <a:rPr lang="es-ES_tradnl" sz="1800" b="1" dirty="0"/>
              <a:t> </a:t>
            </a:r>
            <a:endParaRPr lang="en-US" sz="1800" dirty="0"/>
          </a:p>
          <a:p>
            <a:r>
              <a:rPr lang="es-ES_tradnl" sz="1800" b="1" dirty="0"/>
              <a:t>PLATAFORMA RELAC</a:t>
            </a:r>
          </a:p>
          <a:p>
            <a:r>
              <a:rPr lang="es-ES_tradnl" sz="1800" b="1" dirty="0" err="1"/>
              <a:t>Uca</a:t>
            </a:r>
            <a:r>
              <a:rPr lang="es-ES_tradnl" sz="1800" b="1" dirty="0"/>
              <a:t> Silva y Victoria </a:t>
            </a:r>
            <a:r>
              <a:rPr lang="es-ES_tradnl" sz="1800" b="1" dirty="0" err="1"/>
              <a:t>Rudin</a:t>
            </a:r>
            <a:r>
              <a:rPr lang="es-ES_tradnl" sz="1800" b="1" dirty="0"/>
              <a:t> </a:t>
            </a: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56172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96D554A-F54E-48CE-89DA-F9D011A6B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2326"/>
            <a:ext cx="7729728" cy="1188720"/>
          </a:xfrm>
        </p:spPr>
        <p:txBody>
          <a:bodyPr/>
          <a:lstStyle/>
          <a:p>
            <a:r>
              <a:rPr lang="es-CR" dirty="0"/>
              <a:t>Temas regionales relevantes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FE3A686-2ECC-4D04-ADA7-73C71A480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67" y="1685041"/>
            <a:ext cx="4704522" cy="4756670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s-CR" dirty="0"/>
              <a:t>Sensibilización y concientización </a:t>
            </a:r>
            <a:endParaRPr lang="en-US" dirty="0"/>
          </a:p>
          <a:p>
            <a:r>
              <a:rPr lang="es-CR" dirty="0"/>
              <a:t>Sistemas integrales de gestión </a:t>
            </a:r>
            <a:endParaRPr lang="en-US" dirty="0"/>
          </a:p>
          <a:p>
            <a:r>
              <a:rPr lang="es-CR" dirty="0"/>
              <a:t>Movimientos transfronterizos </a:t>
            </a:r>
            <a:endParaRPr lang="en-US" dirty="0"/>
          </a:p>
          <a:p>
            <a:r>
              <a:rPr lang="es-CR" dirty="0"/>
              <a:t>Definición de residuos</a:t>
            </a:r>
            <a:endParaRPr lang="en-US" dirty="0"/>
          </a:p>
          <a:p>
            <a:r>
              <a:rPr lang="es-CR" dirty="0"/>
              <a:t>Costos : internalización </a:t>
            </a:r>
            <a:endParaRPr lang="en-US" dirty="0"/>
          </a:p>
          <a:p>
            <a:r>
              <a:rPr lang="es-CR" dirty="0"/>
              <a:t>Infraestructura</a:t>
            </a:r>
            <a:endParaRPr lang="en-US" dirty="0"/>
          </a:p>
          <a:p>
            <a:r>
              <a:rPr lang="es-CR" dirty="0"/>
              <a:t>Normativa</a:t>
            </a:r>
            <a:endParaRPr lang="en-US" dirty="0"/>
          </a:p>
          <a:p>
            <a:r>
              <a:rPr lang="es-CR" dirty="0"/>
              <a:t>REP: implementación </a:t>
            </a:r>
            <a:endParaRPr lang="en-US" dirty="0"/>
          </a:p>
          <a:p>
            <a:r>
              <a:rPr lang="es-CR" dirty="0"/>
              <a:t>Alianzas con organismos internacionales</a:t>
            </a:r>
            <a:endParaRPr lang="en-US" dirty="0"/>
          </a:p>
          <a:p>
            <a:r>
              <a:rPr lang="es-CR" dirty="0"/>
              <a:t>Promoción inversiones de empresas recicladoras</a:t>
            </a:r>
            <a:endParaRPr lang="en-US" dirty="0"/>
          </a:p>
          <a:p>
            <a:r>
              <a:rPr lang="es-CR" dirty="0"/>
              <a:t>ROHS: catálogo y cooperación 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F3F1CC11-70CD-416D-9DD7-3F1786F0DE15}"/>
              </a:ext>
            </a:extLst>
          </p:cNvPr>
          <p:cNvSpPr/>
          <p:nvPr/>
        </p:nvSpPr>
        <p:spPr>
          <a:xfrm>
            <a:off x="6096000" y="1685041"/>
            <a:ext cx="5420139" cy="510396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22860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Compartir buenas prácticas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860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Homologación de normas técnicas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860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Sistema digital regional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860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Armonización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860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Colaboración científica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860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Comunicación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860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Coordinación regional para disposición final de plásticos bromados/</a:t>
            </a:r>
            <a:r>
              <a:rPr lang="es-C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COPs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860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Acuerdos de cooperación subregional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860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Asesoramiento técnico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860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Cooperación para la comercialización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860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Metodología para la definición de metas</a:t>
            </a:r>
          </a:p>
          <a:p>
            <a:pPr marL="22860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Intercambio de información y experiencias SIG RAEE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153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91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6F33931-7C58-4ED4-99E1-1E9091089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46347"/>
            <a:ext cx="10515600" cy="1325563"/>
          </a:xfrm>
        </p:spPr>
        <p:txBody>
          <a:bodyPr/>
          <a:lstStyle/>
          <a:p>
            <a:r>
              <a:rPr lang="es-CR" dirty="0"/>
              <a:t>Respuestas recibidas por </a:t>
            </a:r>
            <a:r>
              <a:rPr lang="en-US" dirty="0" err="1"/>
              <a:t>país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DD645A17-12D0-4FD7-944A-A856AE5F80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478" y="1702191"/>
            <a:ext cx="9650436" cy="503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635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AAE26CB-65EA-4ADB-AA60-EF0B36DFF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12769"/>
            <a:ext cx="7729728" cy="1188720"/>
          </a:xfrm>
        </p:spPr>
        <p:txBody>
          <a:bodyPr/>
          <a:lstStyle/>
          <a:p>
            <a:r>
              <a:rPr lang="es-CR" dirty="0"/>
              <a:t>Recursos institucionales</a:t>
            </a:r>
            <a:endParaRPr lang="en-US" dirty="0"/>
          </a:p>
        </p:txBody>
      </p:sp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DEC48D43-A0F2-4546-ACAB-DFDB63826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175" y="1501489"/>
            <a:ext cx="8820278" cy="530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626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5FA21C72-692C-49FD-9EB4-DDDDDEBD4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75405" y="950977"/>
            <a:ext cx="9041190" cy="4956047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12B09AB8-3C16-4D24-B2DA-B1B7965DD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649" y="1271016"/>
            <a:ext cx="7180547" cy="4315968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="" xmlns:a16="http://schemas.microsoft.com/office/drawing/2014/main" id="{FBAF941A-6830-47A3-B63C-7C7B66AEA7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32380" y="624518"/>
            <a:ext cx="2157984" cy="2157984"/>
          </a:xfrm>
          <a:prstGeom prst="ellipse">
            <a:avLst/>
          </a:prstGeom>
          <a:solidFill>
            <a:srgbClr val="404040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ED6DD24-5842-4C2C-B42A-CB330CC4E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972" y="789110"/>
            <a:ext cx="1828800" cy="1828800"/>
          </a:xfrm>
          <a:prstGeom prst="ellipse">
            <a:avLst/>
          </a:prstGeom>
          <a:noFill/>
          <a:ln>
            <a:solidFill>
              <a:srgbClr val="FFFFFF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700">
                <a:solidFill>
                  <a:srgbClr val="FFFFFF"/>
                </a:solidFill>
              </a:rPr>
              <a:t>Producción de información </a:t>
            </a:r>
          </a:p>
        </p:txBody>
      </p:sp>
    </p:spTree>
    <p:extLst>
      <p:ext uri="{BB962C8B-B14F-4D97-AF65-F5344CB8AC3E}">
        <p14:creationId xmlns:p14="http://schemas.microsoft.com/office/powerpoint/2010/main" val="68204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2AC2D79-2938-479E-8E10-075D6C2C5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268341"/>
            <a:ext cx="7729728" cy="1188720"/>
          </a:xfrm>
        </p:spPr>
        <p:txBody>
          <a:bodyPr/>
          <a:lstStyle/>
          <a:p>
            <a:r>
              <a:rPr lang="es-CR" dirty="0"/>
              <a:t>Disponibilidad de participación </a:t>
            </a:r>
            <a:endParaRPr lang="en-US" dirty="0"/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BC3BCF24-E71C-4A73-9751-D24C8AFAA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087" y="1634687"/>
            <a:ext cx="8243668" cy="495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769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5E0544E-72C1-4F1C-BD63-D812A03CD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55092"/>
            <a:ext cx="7729728" cy="1188720"/>
          </a:xfrm>
        </p:spPr>
        <p:txBody>
          <a:bodyPr/>
          <a:lstStyle/>
          <a:p>
            <a:r>
              <a:rPr lang="es-CR" b="1" dirty="0"/>
              <a:t>Principales experiencias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40BD3DE1-2935-460D-89D6-39D056719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191" y="1745377"/>
            <a:ext cx="10071652" cy="4757531"/>
          </a:xfrm>
        </p:spPr>
        <p:txBody>
          <a:bodyPr>
            <a:noAutofit/>
          </a:bodyPr>
          <a:lstStyle/>
          <a:p>
            <a:r>
              <a:rPr lang="es-C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Programas gestión RAEE y sus nuevas temáticas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C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Articulación sector público y privados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C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Inclusión del sector Informal</a:t>
            </a:r>
          </a:p>
          <a:p>
            <a:r>
              <a:rPr lang="es-C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Diseño e implementación de modelos económicamente sustentables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C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Atención de procedimientos de exportación de RAEE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C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Participación de los actores y sectores involucrados: academia y sociedad civil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C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Capacitación, talleres internacionales y nacionales, pasantías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C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Campañas de recolección de RAEE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C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Reuniones del comité técnico de RAEE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C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Reuniones/talleres de los Convenios de Basilea y Estocolmo.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968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BD85A0C-4DD2-4A17-B5E2-46BF89877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b="1" dirty="0"/>
              <a:t>Principales Fuentes  de internet consultadas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78CA386-C96B-41FD-9839-730076176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sz="3200" dirty="0"/>
              <a:t>Basilea</a:t>
            </a:r>
          </a:p>
          <a:p>
            <a:r>
              <a:rPr lang="es-CR" sz="3200" dirty="0"/>
              <a:t>RELAC</a:t>
            </a:r>
          </a:p>
          <a:p>
            <a:r>
              <a:rPr lang="es-CR" sz="3200" dirty="0"/>
              <a:t>STEP</a:t>
            </a:r>
          </a:p>
          <a:p>
            <a:r>
              <a:rPr lang="es-CR" sz="3200" dirty="0"/>
              <a:t>Google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891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8906261-2C94-4538-9C0D-2C0B02062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    </a:t>
            </a:r>
            <a:r>
              <a:rPr lang="en-US" b="1" dirty="0" err="1"/>
              <a:t>participacion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 redes 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06A3453E-10C1-4D4E-83F1-BC1E90C46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sz="3200" dirty="0"/>
              <a:t>Seis no han participado </a:t>
            </a:r>
          </a:p>
          <a:p>
            <a:r>
              <a:rPr lang="es-CR" sz="3200" dirty="0"/>
              <a:t>Los otros han participado principalmente en ONUDI, RELAC, Convenio Basilea, IEMN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6188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93F0ADB5-A0B4-4B01-A8C4-FDC34CE22B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AA6D0FDE-0241-4C21-A720-A694753582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01B27B2-38E3-44E0-9439-CB955CC78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s-CR" sz="2600">
                <a:solidFill>
                  <a:schemeClr val="bg1"/>
                </a:solidFill>
              </a:rPr>
              <a:t>Temas nacionales relevantes</a:t>
            </a:r>
            <a:endParaRPr lang="en-US" sz="2600">
              <a:solidFill>
                <a:schemeClr val="bg1"/>
              </a:solidFill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AB5CC24B-9B96-4500-8C24-A401B105EB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079218"/>
              </p:ext>
            </p:extLst>
          </p:nvPr>
        </p:nvGraphicFramePr>
        <p:xfrm>
          <a:off x="5148775" y="604911"/>
          <a:ext cx="6658912" cy="5901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8912">
                  <a:extLst>
                    <a:ext uri="{9D8B030D-6E8A-4147-A177-3AD203B41FA5}">
                      <a16:colId xmlns="" xmlns:a16="http://schemas.microsoft.com/office/drawing/2014/main" val="163058035"/>
                    </a:ext>
                  </a:extLst>
                </a:gridCol>
              </a:tblGrid>
              <a:tr h="6340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500" dirty="0">
                          <a:solidFill>
                            <a:schemeClr val="tx1"/>
                          </a:solidFill>
                          <a:effectLst/>
                        </a:rPr>
                        <a:t>Sistemas de gestión e infraestructura : recolección, acopio, tratamiento y disposición final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247" marR="86247" marT="0" marB="0" anchor="b"/>
                </a:tc>
                <a:extLst>
                  <a:ext uri="{0D108BD9-81ED-4DB2-BD59-A6C34878D82A}">
                    <a16:rowId xmlns="" xmlns:a16="http://schemas.microsoft.com/office/drawing/2014/main" val="657987382"/>
                  </a:ext>
                </a:extLst>
              </a:tr>
              <a:tr h="3396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chemeClr val="tx1"/>
                          </a:solidFill>
                          <a:effectLst/>
                        </a:rPr>
                        <a:t>investigación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500" dirty="0" err="1">
                          <a:solidFill>
                            <a:schemeClr val="tx1"/>
                          </a:solidFill>
                          <a:effectLst/>
                        </a:rPr>
                        <a:t>línea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 base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247" marR="86247" marT="0" marB="0" anchor="b"/>
                </a:tc>
                <a:extLst>
                  <a:ext uri="{0D108BD9-81ED-4DB2-BD59-A6C34878D82A}">
                    <a16:rowId xmlns="" xmlns:a16="http://schemas.microsoft.com/office/drawing/2014/main" val="1115088126"/>
                  </a:ext>
                </a:extLst>
              </a:tr>
              <a:tr h="3396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Sensibilización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247" marR="86247" marT="0" marB="0" anchor="b"/>
                </a:tc>
                <a:extLst>
                  <a:ext uri="{0D108BD9-81ED-4DB2-BD59-A6C34878D82A}">
                    <a16:rowId xmlns="" xmlns:a16="http://schemas.microsoft.com/office/drawing/2014/main" val="654889075"/>
                  </a:ext>
                </a:extLst>
              </a:tr>
              <a:tr h="3396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Definición de conceptos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247" marR="86247" marT="0" marB="0" anchor="b"/>
                </a:tc>
                <a:extLst>
                  <a:ext uri="{0D108BD9-81ED-4DB2-BD59-A6C34878D82A}">
                    <a16:rowId xmlns="" xmlns:a16="http://schemas.microsoft.com/office/drawing/2014/main" val="915896836"/>
                  </a:ext>
                </a:extLst>
              </a:tr>
              <a:tr h="3396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Costos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247" marR="86247" marT="0" marB="0" anchor="b"/>
                </a:tc>
                <a:extLst>
                  <a:ext uri="{0D108BD9-81ED-4DB2-BD59-A6C34878D82A}">
                    <a16:rowId xmlns="" xmlns:a16="http://schemas.microsoft.com/office/drawing/2014/main" val="3281270106"/>
                  </a:ext>
                </a:extLst>
              </a:tr>
              <a:tr h="3396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Normativa y Políticas actualizadas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247" marR="86247" marT="0" marB="0" anchor="b"/>
                </a:tc>
                <a:extLst>
                  <a:ext uri="{0D108BD9-81ED-4DB2-BD59-A6C34878D82A}">
                    <a16:rowId xmlns="" xmlns:a16="http://schemas.microsoft.com/office/drawing/2014/main" val="312008495"/>
                  </a:ext>
                </a:extLst>
              </a:tr>
              <a:tr h="3396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REP: aplicación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247" marR="86247" marT="0" marB="0" anchor="b"/>
                </a:tc>
                <a:extLst>
                  <a:ext uri="{0D108BD9-81ED-4DB2-BD59-A6C34878D82A}">
                    <a16:rowId xmlns="" xmlns:a16="http://schemas.microsoft.com/office/drawing/2014/main" val="126511800"/>
                  </a:ext>
                </a:extLst>
              </a:tr>
              <a:tr h="3396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Alianzas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247" marR="86247" marT="0" marB="0" anchor="b"/>
                </a:tc>
                <a:extLst>
                  <a:ext uri="{0D108BD9-81ED-4DB2-BD59-A6C34878D82A}">
                    <a16:rowId xmlns="" xmlns:a16="http://schemas.microsoft.com/office/drawing/2014/main" val="183197987"/>
                  </a:ext>
                </a:extLst>
              </a:tr>
              <a:tr h="3396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Web City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247" marR="86247" marT="0" marB="0" anchor="b"/>
                </a:tc>
                <a:extLst>
                  <a:ext uri="{0D108BD9-81ED-4DB2-BD59-A6C34878D82A}">
                    <a16:rowId xmlns="" xmlns:a16="http://schemas.microsoft.com/office/drawing/2014/main" val="2169812935"/>
                  </a:ext>
                </a:extLst>
              </a:tr>
              <a:tr h="3396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Categorías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247" marR="86247" marT="0" marB="0" anchor="b"/>
                </a:tc>
                <a:extLst>
                  <a:ext uri="{0D108BD9-81ED-4DB2-BD59-A6C34878D82A}">
                    <a16:rowId xmlns="" xmlns:a16="http://schemas.microsoft.com/office/drawing/2014/main" val="4211734186"/>
                  </a:ext>
                </a:extLst>
              </a:tr>
              <a:tr h="3396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ROHS: ecodiseño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247" marR="86247" marT="0" marB="0" anchor="b"/>
                </a:tc>
                <a:extLst>
                  <a:ext uri="{0D108BD9-81ED-4DB2-BD59-A6C34878D82A}">
                    <a16:rowId xmlns="" xmlns:a16="http://schemas.microsoft.com/office/drawing/2014/main" val="526403428"/>
                  </a:ext>
                </a:extLst>
              </a:tr>
              <a:tr h="3396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Categorías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247" marR="86247" marT="0" marB="0" anchor="b"/>
                </a:tc>
                <a:extLst>
                  <a:ext uri="{0D108BD9-81ED-4DB2-BD59-A6C34878D82A}">
                    <a16:rowId xmlns="" xmlns:a16="http://schemas.microsoft.com/office/drawing/2014/main" val="3390951477"/>
                  </a:ext>
                </a:extLst>
              </a:tr>
              <a:tr h="3396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Componentes peligrosos de equipos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247" marR="86247" marT="0" marB="0" anchor="b"/>
                </a:tc>
                <a:extLst>
                  <a:ext uri="{0D108BD9-81ED-4DB2-BD59-A6C34878D82A}">
                    <a16:rowId xmlns="" xmlns:a16="http://schemas.microsoft.com/office/drawing/2014/main" val="3996664485"/>
                  </a:ext>
                </a:extLst>
              </a:tr>
              <a:tr h="3396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500">
                          <a:solidFill>
                            <a:schemeClr val="tx1"/>
                          </a:solidFill>
                          <a:effectLst/>
                        </a:rPr>
                        <a:t>Capacitación y educación a los involucrados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247" marR="86247" marT="0" marB="0" anchor="b"/>
                </a:tc>
                <a:extLst>
                  <a:ext uri="{0D108BD9-81ED-4DB2-BD59-A6C34878D82A}">
                    <a16:rowId xmlns="" xmlns:a16="http://schemas.microsoft.com/office/drawing/2014/main" val="1427412520"/>
                  </a:ext>
                </a:extLst>
              </a:tr>
              <a:tr h="2847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Fortalecimiento interinstitucional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247" marR="86247" marT="0" marB="0" anchor="b"/>
                </a:tc>
                <a:extLst>
                  <a:ext uri="{0D108BD9-81ED-4DB2-BD59-A6C34878D82A}">
                    <a16:rowId xmlns="" xmlns:a16="http://schemas.microsoft.com/office/drawing/2014/main" val="1459147835"/>
                  </a:ext>
                </a:extLst>
              </a:tr>
              <a:tr h="5681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500" dirty="0">
                          <a:solidFill>
                            <a:schemeClr val="tx1"/>
                          </a:solidFill>
                          <a:effectLst/>
                        </a:rPr>
                        <a:t>Establecimiento de mecanismos de coordinación entre actores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247" marR="86247" marT="0" marB="0" anchor="b"/>
                </a:tc>
                <a:extLst>
                  <a:ext uri="{0D108BD9-81ED-4DB2-BD59-A6C34878D82A}">
                    <a16:rowId xmlns="" xmlns:a16="http://schemas.microsoft.com/office/drawing/2014/main" val="2310686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980724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que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quet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242</Words>
  <Application>Microsoft Office PowerPoint</Application>
  <PresentationFormat>Custom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Paquete</vt:lpstr>
      <vt:lpstr>Resultados del  Cuestionario de Preparación para Taller de Gestión Comunicacional</vt:lpstr>
      <vt:lpstr>Respuestas recibidas por país </vt:lpstr>
      <vt:lpstr>Recursos institucionales</vt:lpstr>
      <vt:lpstr>Producción de información </vt:lpstr>
      <vt:lpstr>Disponibilidad de participación </vt:lpstr>
      <vt:lpstr>Principales experiencias  </vt:lpstr>
      <vt:lpstr>Principales Fuentes  de internet consultadas</vt:lpstr>
      <vt:lpstr>    participacion en  redes </vt:lpstr>
      <vt:lpstr>Temas nacionales relevantes</vt:lpstr>
      <vt:lpstr>Temas regionales relevantes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Resultados del  Cuestionario de Preparación para Taller de Gestión Comunicacional</dc:title>
  <dc:creator>LENOVO</dc:creator>
  <cp:lastModifiedBy>IVES-KEELER, Keira</cp:lastModifiedBy>
  <cp:revision>4</cp:revision>
  <dcterms:created xsi:type="dcterms:W3CDTF">2019-03-17T17:37:26Z</dcterms:created>
  <dcterms:modified xsi:type="dcterms:W3CDTF">2019-04-12T09:25:08Z</dcterms:modified>
</cp:coreProperties>
</file>