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342" r:id="rId3"/>
    <p:sldId id="343" r:id="rId4"/>
    <p:sldId id="338" r:id="rId5"/>
    <p:sldId id="328" r:id="rId6"/>
    <p:sldId id="336" r:id="rId7"/>
    <p:sldId id="337" r:id="rId8"/>
    <p:sldId id="339" r:id="rId9"/>
    <p:sldId id="333" r:id="rId10"/>
    <p:sldId id="317" r:id="rId11"/>
    <p:sldId id="341" r:id="rId12"/>
    <p:sldId id="340" r:id="rId13"/>
    <p:sldId id="273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00"/>
    <a:srgbClr val="76A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40" autoAdjust="0"/>
    <p:restoredTop sz="94660" autoAdjust="0"/>
  </p:normalViewPr>
  <p:slideViewPr>
    <p:cSldViewPr>
      <p:cViewPr>
        <p:scale>
          <a:sx n="100" d="100"/>
          <a:sy n="100" d="100"/>
        </p:scale>
        <p:origin x="888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5CBDE-1846-144E-8CA7-7F4C2134964C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5CA0D-3BB1-0D43-A198-0DB9E829D27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4289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RSA_SELLO_Dem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01000" y="152400"/>
            <a:ext cx="962661" cy="118413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4786313"/>
            <a:ext cx="9144000" cy="2071687"/>
            <a:chOff x="0" y="4786313"/>
            <a:chExt cx="9144000" cy="2071687"/>
          </a:xfrm>
        </p:grpSpPr>
        <p:pic>
          <p:nvPicPr>
            <p:cNvPr id="14" name="4 Imagen" descr="BrochureSOLIRSA2.jpg"/>
            <p:cNvPicPr>
              <a:picLocks noChangeAspect="1"/>
            </p:cNvPicPr>
            <p:nvPr/>
          </p:nvPicPr>
          <p:blipFill>
            <a:blip r:embed="rId2" cstate="print">
              <a:alphaModFix amt="49000"/>
            </a:blip>
            <a:srcRect/>
            <a:stretch>
              <a:fillRect/>
            </a:stretch>
          </p:blipFill>
          <p:spPr bwMode="auto">
            <a:xfrm>
              <a:off x="0" y="4786313"/>
              <a:ext cx="9144000" cy="207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5 Imagen"/>
            <p:cNvPicPr>
              <a:picLocks noChangeAspect="1" noChangeArrowheads="1"/>
            </p:cNvPicPr>
            <p:nvPr/>
          </p:nvPicPr>
          <p:blipFill>
            <a:blip r:embed="rId3" cstate="print">
              <a:alphaModFix amt="39000"/>
            </a:blip>
            <a:srcRect l="21768" r="17245"/>
            <a:stretch>
              <a:fillRect/>
            </a:stretch>
          </p:blipFill>
          <p:spPr bwMode="auto">
            <a:xfrm>
              <a:off x="7239000" y="5334000"/>
              <a:ext cx="707983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Picture 4" descr="SOLIRSA_SELLO_Dem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01000" y="152400"/>
            <a:ext cx="962661" cy="11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11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245A0AF-C1BE-437B-AC84-ED28F4B4184E}" type="datetimeFigureOut">
              <a:rPr lang="es-ES" smtClean="0"/>
              <a:pPr/>
              <a:t>17/3/19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F8441EA-CEAE-40AE-990C-D2E7A8A23016}" type="slidenum">
              <a:rPr lang="es-ES" smtClean="0"/>
              <a:pPr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Relationship Id="rId3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Picture 8" descr="SOLIRSA_SELLO_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2067507" cy="2543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8556" y="1988840"/>
            <a:ext cx="58463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400" b="1" dirty="0" smtClean="0">
                <a:solidFill>
                  <a:schemeClr val="bg1"/>
                </a:solidFill>
              </a:rPr>
              <a:t>SEGUNDA </a:t>
            </a:r>
            <a:r>
              <a:rPr lang="es-CO" sz="2400" b="1" dirty="0">
                <a:solidFill>
                  <a:schemeClr val="bg1"/>
                </a:solidFill>
              </a:rPr>
              <a:t>REUNIÓN DE EXPERTOS SOBRE LA GESTIÓN Y ELIMINACIÓN EFICACES DE RAEE EN AMÉRICA LATINA EN EL MARCO DEL CONVENIO DE ESTOCOLMO SOBRE CONTAMINANTES ORGÁNICOS </a:t>
            </a:r>
            <a:r>
              <a:rPr lang="es-CO" sz="2400" b="1" dirty="0" smtClean="0">
                <a:solidFill>
                  <a:schemeClr val="bg1"/>
                </a:solidFill>
              </a:rPr>
              <a:t>PERSISTENTES</a:t>
            </a:r>
            <a:endParaRPr lang="es-ES_tradnl" sz="2400" dirty="0">
              <a:solidFill>
                <a:schemeClr val="bg1"/>
              </a:solidFill>
            </a:endParaRPr>
          </a:p>
          <a:p>
            <a:pPr algn="r"/>
            <a:r>
              <a:rPr lang="es-CO" sz="2400" b="1" dirty="0">
                <a:solidFill>
                  <a:schemeClr val="bg1"/>
                </a:solidFill>
              </a:rPr>
              <a:t> </a:t>
            </a:r>
            <a:endParaRPr lang="es-ES_tradnl" sz="2400" dirty="0">
              <a:solidFill>
                <a:schemeClr val="bg1"/>
              </a:solidFill>
            </a:endParaRPr>
          </a:p>
          <a:p>
            <a:pPr algn="r"/>
            <a:r>
              <a:rPr lang="es-CO" sz="2400" b="1" dirty="0" smtClean="0">
                <a:solidFill>
                  <a:schemeClr val="bg1"/>
                </a:solidFill>
              </a:rPr>
              <a:t>18 de </a:t>
            </a:r>
            <a:r>
              <a:rPr lang="es-CO" sz="2400" b="1" dirty="0">
                <a:solidFill>
                  <a:schemeClr val="bg1"/>
                </a:solidFill>
              </a:rPr>
              <a:t>Marzo 2019, San José, Costa </a:t>
            </a:r>
            <a:r>
              <a:rPr lang="es-CO" sz="2400" b="1" dirty="0" smtClean="0">
                <a:solidFill>
                  <a:schemeClr val="bg1"/>
                </a:solidFill>
              </a:rPr>
              <a:t>Rica</a:t>
            </a:r>
          </a:p>
          <a:p>
            <a:pPr algn="r"/>
            <a:endParaRPr lang="es-CO" sz="2400" b="1" dirty="0">
              <a:solidFill>
                <a:schemeClr val="bg1"/>
              </a:solidFill>
            </a:endParaRPr>
          </a:p>
          <a:p>
            <a:pPr algn="r"/>
            <a:endParaRPr lang="es-CO" sz="2400" b="1" dirty="0" smtClean="0">
              <a:solidFill>
                <a:schemeClr val="bg1"/>
              </a:solidFill>
            </a:endParaRPr>
          </a:p>
          <a:p>
            <a:pPr algn="r"/>
            <a:r>
              <a:rPr lang="es-CO" sz="2400" b="1" dirty="0" smtClean="0">
                <a:solidFill>
                  <a:schemeClr val="bg1"/>
                </a:solidFill>
              </a:rPr>
              <a:t>Jose R. Domenech</a:t>
            </a:r>
          </a:p>
          <a:p>
            <a:pPr algn="r"/>
            <a:r>
              <a:rPr lang="es-CO" sz="2400" b="1" dirty="0" smtClean="0">
                <a:solidFill>
                  <a:schemeClr val="bg1"/>
                </a:solidFill>
              </a:rPr>
              <a:t>Gerente SOLIRSA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812360" y="188640"/>
            <a:ext cx="115212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C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0648"/>
            <a:ext cx="5186028" cy="14777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6" y="5893310"/>
            <a:ext cx="2668411" cy="6198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44" y="5868632"/>
            <a:ext cx="2528168" cy="644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220836" y="260648"/>
            <a:ext cx="70154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8000"/>
                </a:solidFill>
              </a:rPr>
              <a:t>NUESTROS SERVCIOS</a:t>
            </a:r>
          </a:p>
          <a:p>
            <a:endParaRPr lang="es-ES" sz="1600" b="1" dirty="0" smtClean="0">
              <a:solidFill>
                <a:srgbClr val="008000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Reciclaje seguro y responsable de sus residuos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Recolección y transporte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Apoyo </a:t>
            </a:r>
            <a:r>
              <a:rPr lang="es-ES" dirty="0" smtClean="0">
                <a:solidFill>
                  <a:schemeClr val="bg1"/>
                </a:solidFill>
              </a:rPr>
              <a:t>en la elaboración de </a:t>
            </a:r>
            <a:r>
              <a:rPr lang="es-ES" dirty="0" smtClean="0">
                <a:solidFill>
                  <a:schemeClr val="bg1"/>
                </a:solidFill>
              </a:rPr>
              <a:t>informes de cumplimiento para Min Salud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Destrucción/borrado de información confidencial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rgbClr val="FF0000"/>
                </a:solidFill>
              </a:rPr>
              <a:t>Trazabilidad</a:t>
            </a:r>
            <a:r>
              <a:rPr lang="es-ES" dirty="0" smtClean="0">
                <a:solidFill>
                  <a:schemeClr val="bg1"/>
                </a:solidFill>
              </a:rPr>
              <a:t> de sus residuos en todo momento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Reportes de destrucción</a:t>
            </a:r>
            <a:endParaRPr lang="es-E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Capacitaciones y asesorías en gestión integral de residuos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Apoyo en el diseño de campañas de reciclaje y sensibilización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Certificados de borrado y reciclaje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Visitas guiadas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Cámaras de seguridad 24 horas</a:t>
            </a:r>
          </a:p>
          <a:p>
            <a:pPr marL="28575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</a:rPr>
              <a:t>Servicio al cliente </a:t>
            </a:r>
            <a:r>
              <a:rPr lang="es-ES" b="1" dirty="0" smtClean="0">
                <a:solidFill>
                  <a:schemeClr val="bg1"/>
                </a:solidFill>
              </a:rPr>
              <a:t>eficiente y ágil</a:t>
            </a:r>
            <a:endParaRPr lang="es-ES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40" y="3314492"/>
            <a:ext cx="4246064" cy="31970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1" y="4385328"/>
            <a:ext cx="3779912" cy="21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228772" y="1695456"/>
            <a:ext cx="3200400" cy="357190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INGRESO DE MATERIAL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1228772" y="2533656"/>
            <a:ext cx="3200400" cy="657204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ALMACENAMIENTO POR FAMILIAS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1219200" y="3657600"/>
            <a:ext cx="3200400" cy="357190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DESENSAMBLE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1228772" y="4476744"/>
            <a:ext cx="3200400" cy="357190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ALMACENAJE FINAL</a:t>
            </a:r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1219200" y="5334000"/>
            <a:ext cx="3214710" cy="857256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ENVIO A DESTINO FINAL</a:t>
            </a:r>
          </a:p>
        </p:txBody>
      </p:sp>
      <p:sp>
        <p:nvSpPr>
          <p:cNvPr id="15" name="14 Flecha abajo"/>
          <p:cNvSpPr/>
          <p:nvPr/>
        </p:nvSpPr>
        <p:spPr>
          <a:xfrm>
            <a:off x="2524172" y="4972056"/>
            <a:ext cx="571504" cy="285752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abajo"/>
          <p:cNvSpPr/>
          <p:nvPr/>
        </p:nvSpPr>
        <p:spPr>
          <a:xfrm>
            <a:off x="2505084" y="3333736"/>
            <a:ext cx="571504" cy="285752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abajo"/>
          <p:cNvSpPr/>
          <p:nvPr/>
        </p:nvSpPr>
        <p:spPr>
          <a:xfrm>
            <a:off x="2524172" y="2152656"/>
            <a:ext cx="571504" cy="285752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lecha abajo"/>
          <p:cNvSpPr/>
          <p:nvPr/>
        </p:nvSpPr>
        <p:spPr>
          <a:xfrm>
            <a:off x="2505084" y="4119554"/>
            <a:ext cx="571504" cy="285752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lecha abajo"/>
          <p:cNvSpPr/>
          <p:nvPr/>
        </p:nvSpPr>
        <p:spPr>
          <a:xfrm rot="16200000">
            <a:off x="5117365" y="3140863"/>
            <a:ext cx="428628" cy="1500214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6334172" y="3524256"/>
            <a:ext cx="1828800" cy="642942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BORRADO INFORMACIÓN</a:t>
            </a:r>
          </a:p>
        </p:txBody>
      </p:sp>
      <p:sp>
        <p:nvSpPr>
          <p:cNvPr id="21" name="18 Flecha abajo"/>
          <p:cNvSpPr/>
          <p:nvPr/>
        </p:nvSpPr>
        <p:spPr>
          <a:xfrm rot="16200000">
            <a:off x="5117365" y="4741064"/>
            <a:ext cx="428628" cy="1500214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18 Flecha abajo"/>
          <p:cNvSpPr/>
          <p:nvPr/>
        </p:nvSpPr>
        <p:spPr>
          <a:xfrm rot="16200000">
            <a:off x="5117365" y="5274464"/>
            <a:ext cx="428628" cy="1500214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19 Rectángulo"/>
          <p:cNvSpPr/>
          <p:nvPr/>
        </p:nvSpPr>
        <p:spPr>
          <a:xfrm>
            <a:off x="6334172" y="5276856"/>
            <a:ext cx="1828800" cy="381000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NACIONAL</a:t>
            </a:r>
          </a:p>
        </p:txBody>
      </p:sp>
      <p:sp>
        <p:nvSpPr>
          <p:cNvPr id="24" name="19 Rectángulo"/>
          <p:cNvSpPr/>
          <p:nvPr/>
        </p:nvSpPr>
        <p:spPr>
          <a:xfrm>
            <a:off x="6334172" y="5886456"/>
            <a:ext cx="1828800" cy="590544"/>
          </a:xfrm>
          <a:prstGeom prst="rect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INTERNACIONAL</a:t>
            </a:r>
          </a:p>
        </p:txBody>
      </p:sp>
      <p:pic>
        <p:nvPicPr>
          <p:cNvPr id="26" name="Picture 25" descr="SOLIRSA-Rotulacion-de-Camion_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76200"/>
            <a:ext cx="1828800" cy="14133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19600" y="152400"/>
            <a:ext cx="344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6A76E"/>
                </a:solidFill>
              </a:rPr>
              <a:t>NUESTRO PROCESO PRODUCTIVO</a:t>
            </a:r>
            <a:endParaRPr lang="en-US" dirty="0">
              <a:solidFill>
                <a:srgbClr val="76A76E"/>
              </a:solidFill>
            </a:endParaRPr>
          </a:p>
        </p:txBody>
      </p:sp>
      <p:sp>
        <p:nvSpPr>
          <p:cNvPr id="28" name="18 Flecha abajo"/>
          <p:cNvSpPr/>
          <p:nvPr/>
        </p:nvSpPr>
        <p:spPr>
          <a:xfrm>
            <a:off x="609600" y="1447800"/>
            <a:ext cx="428628" cy="4724400"/>
          </a:xfrm>
          <a:prstGeom prst="downArrow">
            <a:avLst/>
          </a:prstGeom>
          <a:solidFill>
            <a:srgbClr val="76A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TextBox 28"/>
          <p:cNvSpPr txBox="1"/>
          <p:nvPr/>
        </p:nvSpPr>
        <p:spPr>
          <a:xfrm>
            <a:off x="228600" y="914400"/>
            <a:ext cx="138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Trazabilidad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3048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0000"/>
                </a:solidFill>
              </a:rPr>
              <a:t>Emitimos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certificados</a:t>
            </a:r>
            <a:r>
              <a:rPr lang="en-US" sz="1400" dirty="0" smtClean="0">
                <a:solidFill>
                  <a:srgbClr val="000000"/>
                </a:solidFill>
              </a:rPr>
              <a:t> de </a:t>
            </a:r>
            <a:r>
              <a:rPr lang="en-US" sz="1400" dirty="0" err="1" smtClean="0">
                <a:solidFill>
                  <a:srgbClr val="000000"/>
                </a:solidFill>
              </a:rPr>
              <a:t>reciclaje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y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borrado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1" name="Picture 30" descr="SOLIRSA_Certificado_Residuos_De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914400"/>
            <a:ext cx="2693812" cy="2081801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788024" y="3697287"/>
            <a:ext cx="7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opcional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9015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332656"/>
            <a:ext cx="520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6A76E"/>
                </a:solidFill>
              </a:rPr>
              <a:t>ALGUNOS DE </a:t>
            </a:r>
            <a:r>
              <a:rPr lang="en-US" dirty="0" smtClean="0">
                <a:solidFill>
                  <a:srgbClr val="76A76E"/>
                </a:solidFill>
              </a:rPr>
              <a:t>LOS RETOS DE LAS PYMES DEL SECTOR</a:t>
            </a:r>
            <a:endParaRPr lang="en-US" dirty="0">
              <a:solidFill>
                <a:srgbClr val="76A76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5536" y="1052736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sz="2000" dirty="0" smtClean="0">
                <a:solidFill>
                  <a:schemeClr val="bg1"/>
                </a:solidFill>
              </a:rPr>
              <a:t>Encontrar mano de obra capacitada, responsable y trabajadora</a:t>
            </a:r>
          </a:p>
          <a:p>
            <a:pPr marL="285750" indent="-285750">
              <a:buFontTx/>
              <a:buChar char="-"/>
            </a:pPr>
            <a:r>
              <a:rPr lang="es-ES_tradnl" sz="2000" dirty="0">
                <a:solidFill>
                  <a:schemeClr val="bg1"/>
                </a:solidFill>
              </a:rPr>
              <a:t>Eliminar la competencia desleal – no internalización de costos </a:t>
            </a:r>
            <a:r>
              <a:rPr lang="es-ES_tradnl" sz="2000" dirty="0" smtClean="0">
                <a:solidFill>
                  <a:schemeClr val="bg1"/>
                </a:solidFill>
              </a:rPr>
              <a:t>reales de la gestión integral </a:t>
            </a:r>
            <a:r>
              <a:rPr lang="es-ES_tradnl" sz="2000" dirty="0">
                <a:solidFill>
                  <a:schemeClr val="bg1"/>
                </a:solidFill>
              </a:rPr>
              <a:t>(reciclaje “solo bueno”), incumplimientos legales (cargas sociales, instalaciones seguras, transporte adecuado, </a:t>
            </a:r>
            <a:r>
              <a:rPr lang="es-ES_tradnl" sz="2000" dirty="0" smtClean="0">
                <a:solidFill>
                  <a:schemeClr val="bg1"/>
                </a:solidFill>
              </a:rPr>
              <a:t>EPP, </a:t>
            </a:r>
            <a:r>
              <a:rPr lang="es-ES_tradnl" sz="2000" dirty="0" err="1" smtClean="0">
                <a:solidFill>
                  <a:schemeClr val="bg1"/>
                </a:solidFill>
              </a:rPr>
              <a:t>etc</a:t>
            </a:r>
            <a:r>
              <a:rPr lang="is-IS" sz="2000" dirty="0">
                <a:solidFill>
                  <a:schemeClr val="bg1"/>
                </a:solidFill>
              </a:rPr>
              <a:t>…), reventa de equipos no autorizada, entre otros.</a:t>
            </a:r>
          </a:p>
          <a:p>
            <a:pPr marL="285750" indent="-285750">
              <a:buFontTx/>
              <a:buChar char="-"/>
            </a:pPr>
            <a:r>
              <a:rPr lang="is-IS" sz="2000" dirty="0">
                <a:solidFill>
                  <a:schemeClr val="bg1"/>
                </a:solidFill>
              </a:rPr>
              <a:t>“By pass” a los intermediarios </a:t>
            </a:r>
            <a:r>
              <a:rPr lang="is-IS" sz="2000" dirty="0" smtClean="0">
                <a:solidFill>
                  <a:schemeClr val="bg1"/>
                </a:solidFill>
              </a:rPr>
              <a:t>(venta de commodities)</a:t>
            </a:r>
            <a:endParaRPr lang="is-IS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_tradnl" sz="2000" dirty="0" smtClean="0">
                <a:solidFill>
                  <a:schemeClr val="bg1"/>
                </a:solidFill>
              </a:rPr>
              <a:t>Apoyar en la </a:t>
            </a:r>
            <a:r>
              <a:rPr lang="es-ES_tradnl" sz="2000" dirty="0">
                <a:solidFill>
                  <a:schemeClr val="bg1"/>
                </a:solidFill>
              </a:rPr>
              <a:t>implementación de la legislación – REP, especialmente metas obligatorias </a:t>
            </a:r>
          </a:p>
          <a:p>
            <a:pPr marL="285750" indent="-285750">
              <a:buFontTx/>
              <a:buChar char="-"/>
            </a:pPr>
            <a:r>
              <a:rPr lang="es-ES" sz="2000" dirty="0" smtClean="0">
                <a:solidFill>
                  <a:schemeClr val="bg1"/>
                </a:solidFill>
              </a:rPr>
              <a:t>Ser competitivos en el </a:t>
            </a:r>
            <a:r>
              <a:rPr lang="is-IS" sz="2000" dirty="0" smtClean="0">
                <a:solidFill>
                  <a:schemeClr val="bg1"/>
                </a:solidFill>
              </a:rPr>
              <a:t>sector informal (ofertas de dudosa procedencia en el mercado)</a:t>
            </a:r>
          </a:p>
          <a:p>
            <a:pPr marL="285750" indent="-285750">
              <a:buFontTx/>
              <a:buChar char="-"/>
            </a:pPr>
            <a:r>
              <a:rPr lang="is-IS" sz="2000" dirty="0" smtClean="0">
                <a:solidFill>
                  <a:schemeClr val="bg1"/>
                </a:solidFill>
              </a:rPr>
              <a:t>Maximizar la utilidad </a:t>
            </a:r>
          </a:p>
          <a:p>
            <a:pPr marL="285750" indent="-285750">
              <a:buFontTx/>
              <a:buChar char="-"/>
            </a:pPr>
            <a:endParaRPr lang="es-ES_trad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6" y="0"/>
            <a:ext cx="580234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72200" y="3429000"/>
            <a:ext cx="217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6A76E"/>
                </a:solidFill>
              </a:rPr>
              <a:t>MUCHAS </a:t>
            </a:r>
            <a:r>
              <a:rPr lang="en-US" b="1" dirty="0" smtClean="0">
                <a:solidFill>
                  <a:srgbClr val="76A76E"/>
                </a:solidFill>
              </a:rPr>
              <a:t>GRACIAS!!!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796136" y="5013176"/>
            <a:ext cx="3024336" cy="18448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395535" y="39687"/>
            <a:ext cx="7950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FF0000"/>
                </a:solidFill>
              </a:rPr>
              <a:t>AVISO IMPORTANTE</a:t>
            </a:r>
          </a:p>
          <a:p>
            <a:pPr algn="ctr"/>
            <a:endParaRPr lang="es-ES_tradnl" sz="36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/>
              <a:buChar char="•"/>
            </a:pPr>
            <a:endParaRPr lang="es-ES_tradnl" sz="3600" b="1" dirty="0">
              <a:solidFill>
                <a:srgbClr val="FF0000"/>
              </a:solidFill>
            </a:endParaRPr>
          </a:p>
          <a:p>
            <a:pPr algn="ctr"/>
            <a:endParaRPr lang="es-ES_tradnl" sz="3600" b="1" dirty="0" smtClean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14517" y="752295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mtClean="0">
                <a:solidFill>
                  <a:schemeClr val="bg1"/>
                </a:solidFill>
              </a:rPr>
              <a:t>Si me encuentran durante la presentación lento, ojeroso </a:t>
            </a:r>
            <a:r>
              <a:rPr lang="es-ES_tradnl" dirty="0" smtClean="0">
                <a:solidFill>
                  <a:schemeClr val="bg1"/>
                </a:solidFill>
              </a:rPr>
              <a:t>o un poco dormido por favor tengan en cuenta que el viernes pasado tuve el placer de asistir a la entrada triunfal de esta princesa a nuestro mundo!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>
              <a:solidFill>
                <a:schemeClr val="bg1"/>
              </a:solidFill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 smtClean="0">
                <a:solidFill>
                  <a:schemeClr val="bg1"/>
                </a:solidFill>
              </a:rPr>
              <a:t>Les pido comprensión por las horas no dormidas este fin de semana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>
              <a:solidFill>
                <a:schemeClr val="bg1"/>
              </a:solidFill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 smtClean="0">
                <a:solidFill>
                  <a:schemeClr val="bg1"/>
                </a:solidFill>
              </a:rPr>
              <a:t>Muchas gracias!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" y="3444086"/>
            <a:ext cx="4542423" cy="34139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01754"/>
            <a:ext cx="2592184" cy="34562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0" y="2492897"/>
            <a:ext cx="3261384" cy="43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77653" y="116632"/>
            <a:ext cx="7950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Soluciones Integrales en Reciclaje, S.A. (SOLIRSA)</a:t>
            </a:r>
          </a:p>
          <a:p>
            <a:endParaRPr lang="es-ES_tradnl" sz="2000" dirty="0">
              <a:solidFill>
                <a:schemeClr val="bg1"/>
              </a:solidFill>
            </a:endParaRPr>
          </a:p>
          <a:p>
            <a:endParaRPr lang="es-ES_tradnl" sz="2000" dirty="0" smtClean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574320" y="791994"/>
            <a:ext cx="628896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/>
            <a:r>
              <a:rPr lang="es-ES" b="1" dirty="0">
                <a:solidFill>
                  <a:schemeClr val="bg1"/>
                </a:solidFill>
              </a:rPr>
              <a:t>Ingeniero Ambiental y Máster en Ingeniería y Gestión </a:t>
            </a:r>
            <a:r>
              <a:rPr lang="es-ES" b="1" dirty="0" smtClean="0">
                <a:solidFill>
                  <a:schemeClr val="bg1"/>
                </a:solidFill>
              </a:rPr>
              <a:t>Ambiental</a:t>
            </a:r>
            <a:endParaRPr lang="es-ES" dirty="0">
              <a:solidFill>
                <a:schemeClr val="bg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es-ES" b="1" dirty="0" smtClean="0">
                <a:solidFill>
                  <a:schemeClr val="bg1"/>
                </a:solidFill>
              </a:rPr>
              <a:t>Más </a:t>
            </a:r>
            <a:r>
              <a:rPr lang="es-ES" b="1" dirty="0">
                <a:solidFill>
                  <a:schemeClr val="bg1"/>
                </a:solidFill>
              </a:rPr>
              <a:t>de 19 años de experiencia</a:t>
            </a:r>
            <a:r>
              <a:rPr lang="es-ES" dirty="0">
                <a:solidFill>
                  <a:schemeClr val="bg1"/>
                </a:solidFill>
              </a:rPr>
              <a:t> en </a:t>
            </a:r>
            <a:r>
              <a:rPr lang="es-ES" dirty="0" smtClean="0">
                <a:solidFill>
                  <a:schemeClr val="bg1"/>
                </a:solidFill>
              </a:rPr>
              <a:t>implementación </a:t>
            </a:r>
            <a:r>
              <a:rPr lang="es-ES" dirty="0">
                <a:solidFill>
                  <a:schemeClr val="bg1"/>
                </a:solidFill>
              </a:rPr>
              <a:t>de proyectos asociados principalmente a </a:t>
            </a:r>
            <a:r>
              <a:rPr lang="es-ES" b="1" dirty="0">
                <a:solidFill>
                  <a:schemeClr val="bg1"/>
                </a:solidFill>
              </a:rPr>
              <a:t>producción más limpia, </a:t>
            </a:r>
            <a:r>
              <a:rPr lang="es-ES" b="1" dirty="0" err="1">
                <a:solidFill>
                  <a:schemeClr val="bg1"/>
                </a:solidFill>
              </a:rPr>
              <a:t>ecodiseño</a:t>
            </a:r>
            <a:r>
              <a:rPr lang="es-ES" b="1" dirty="0">
                <a:solidFill>
                  <a:schemeClr val="bg1"/>
                </a:solidFill>
              </a:rPr>
              <a:t>, análisis de ciclo de vida, economía circular, consumo y producción sostenibles y compra sostenible</a:t>
            </a:r>
            <a:r>
              <a:rPr lang="es-ES" dirty="0">
                <a:solidFill>
                  <a:schemeClr val="bg1"/>
                </a:solidFill>
              </a:rPr>
              <a:t>. </a:t>
            </a:r>
            <a:endParaRPr lang="es-ES" dirty="0" smtClean="0">
              <a:solidFill>
                <a:schemeClr val="bg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Líder de </a:t>
            </a:r>
            <a:r>
              <a:rPr lang="es-ES" b="1" dirty="0" smtClean="0">
                <a:solidFill>
                  <a:schemeClr val="bg1"/>
                </a:solidFill>
              </a:rPr>
              <a:t>proyectos </a:t>
            </a:r>
            <a:r>
              <a:rPr lang="es-ES" b="1" dirty="0">
                <a:solidFill>
                  <a:schemeClr val="bg1"/>
                </a:solidFill>
              </a:rPr>
              <a:t>de cooperación internacional de carácter nacional y regional</a:t>
            </a:r>
            <a:r>
              <a:rPr lang="es-ES" dirty="0">
                <a:solidFill>
                  <a:schemeClr val="bg1"/>
                </a:solidFill>
              </a:rPr>
              <a:t> para agencias de cooperación internacional y organizaciones multilaterales como </a:t>
            </a:r>
            <a:r>
              <a:rPr lang="es-ES" dirty="0" smtClean="0">
                <a:solidFill>
                  <a:schemeClr val="bg1"/>
                </a:solidFill>
              </a:rPr>
              <a:t>OEA, USAID, GIZ, PNUMA, </a:t>
            </a:r>
            <a:r>
              <a:rPr lang="es-ES" dirty="0">
                <a:solidFill>
                  <a:schemeClr val="bg1"/>
                </a:solidFill>
              </a:rPr>
              <a:t>el Ministerio de Relaciones Exteriores del Gobierno de los Países </a:t>
            </a:r>
            <a:r>
              <a:rPr lang="es-ES" dirty="0" smtClean="0">
                <a:solidFill>
                  <a:schemeClr val="bg1"/>
                </a:solidFill>
              </a:rPr>
              <a:t>Bajos, </a:t>
            </a:r>
            <a:r>
              <a:rPr lang="es-ES" dirty="0">
                <a:solidFill>
                  <a:schemeClr val="bg1"/>
                </a:solidFill>
              </a:rPr>
              <a:t>entre otros. </a:t>
            </a:r>
            <a:endParaRPr lang="es-ES" dirty="0" smtClean="0">
              <a:solidFill>
                <a:schemeClr val="bg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es-ES" dirty="0" smtClean="0">
                <a:solidFill>
                  <a:schemeClr val="bg1"/>
                </a:solidFill>
              </a:rPr>
              <a:t>A nivel nacional, destaca el trabajo para el Ministerio de Hacienda y la Presidencia </a:t>
            </a:r>
            <a:r>
              <a:rPr lang="es-ES" dirty="0">
                <a:solidFill>
                  <a:schemeClr val="bg1"/>
                </a:solidFill>
              </a:rPr>
              <a:t>de la República de Costa Rica, </a:t>
            </a:r>
            <a:r>
              <a:rPr lang="es-ES" dirty="0" smtClean="0">
                <a:solidFill>
                  <a:schemeClr val="bg1"/>
                </a:solidFill>
              </a:rPr>
              <a:t>así </a:t>
            </a:r>
            <a:r>
              <a:rPr lang="es-ES" dirty="0">
                <a:solidFill>
                  <a:schemeClr val="bg1"/>
                </a:solidFill>
              </a:rPr>
              <a:t>como para Organizaciones no gubernamentales de carácter regional como la Fundación Centro de Gestión Tecnológica e Informática Industrial (CEGESTI), entre otros.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endParaRPr lang="es-ES_tradnl" dirty="0" smtClean="0">
              <a:solidFill>
                <a:schemeClr val="bg1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es-ES_tradnl" dirty="0" smtClean="0">
                <a:solidFill>
                  <a:schemeClr val="bg1"/>
                </a:solidFill>
              </a:rPr>
              <a:t>Destaca: Punto focal regional (ALC) del Marco Decenal de Programas sobre Consumo y Producción Sostenibles (</a:t>
            </a:r>
            <a:r>
              <a:rPr lang="es-ES_tradnl" dirty="0" err="1" smtClean="0">
                <a:solidFill>
                  <a:schemeClr val="bg1"/>
                </a:solidFill>
              </a:rPr>
              <a:t>One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Planet</a:t>
            </a:r>
            <a:r>
              <a:rPr lang="es-ES_tradnl" dirty="0" smtClean="0">
                <a:solidFill>
                  <a:schemeClr val="bg1"/>
                </a:solidFill>
              </a:rPr>
              <a:t> Network) 2015-2017 para PNUMA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14" name="Imagen 13" descr="Jose%20Domenech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0" y="975549"/>
            <a:ext cx="1700540" cy="207919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/>
          <p:cNvSpPr txBox="1"/>
          <p:nvPr/>
        </p:nvSpPr>
        <p:spPr>
          <a:xfrm>
            <a:off x="-14436" y="3284984"/>
            <a:ext cx="289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 err="1" smtClean="0">
                <a:solidFill>
                  <a:schemeClr val="bg1"/>
                </a:solidFill>
              </a:rPr>
              <a:t>MSc</a:t>
            </a:r>
            <a:r>
              <a:rPr lang="es-ES_tradnl" dirty="0" smtClean="0">
                <a:solidFill>
                  <a:schemeClr val="bg1"/>
                </a:solidFill>
              </a:rPr>
              <a:t>. Jose R Domenech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 smtClean="0">
                <a:solidFill>
                  <a:schemeClr val="bg1"/>
                </a:solidFill>
              </a:rPr>
              <a:t>Gerente y propietario SOLIRSA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77653" y="116632"/>
            <a:ext cx="7950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Soluciones Integrales en Reciclaje, S.A. (SOLIRSA)</a:t>
            </a:r>
          </a:p>
          <a:p>
            <a:endParaRPr lang="es-ES_tradnl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Pyme costarricense con más de </a:t>
            </a:r>
            <a:r>
              <a:rPr lang="es-ES_tradnl" sz="2000" dirty="0" smtClean="0">
                <a:solidFill>
                  <a:schemeClr val="bg1"/>
                </a:solidFill>
              </a:rPr>
              <a:t>7 </a:t>
            </a:r>
            <a:r>
              <a:rPr lang="es-ES_tradnl" sz="2000" dirty="0" smtClean="0">
                <a:solidFill>
                  <a:schemeClr val="bg1"/>
                </a:solidFill>
              </a:rPr>
              <a:t>años en el </a:t>
            </a:r>
            <a:r>
              <a:rPr lang="es-ES_tradnl" sz="2000" dirty="0">
                <a:solidFill>
                  <a:schemeClr val="bg1"/>
                </a:solidFill>
              </a:rPr>
              <a:t>mercado (bajada del oro y de los </a:t>
            </a:r>
            <a:r>
              <a:rPr lang="es-ES_tradnl" sz="2000" dirty="0" smtClean="0">
                <a:solidFill>
                  <a:schemeClr val="bg1"/>
                </a:solidFill>
              </a:rPr>
              <a:t>metales, implementación </a:t>
            </a:r>
            <a:r>
              <a:rPr lang="es-ES_tradnl" sz="2000" dirty="0" smtClean="0">
                <a:solidFill>
                  <a:schemeClr val="bg1"/>
                </a:solidFill>
              </a:rPr>
              <a:t>legislación, cambio de mentalidad empresarial, entre otros, </a:t>
            </a:r>
            <a:r>
              <a:rPr lang="is-IS" sz="2000" dirty="0" smtClean="0">
                <a:solidFill>
                  <a:schemeClr val="bg1"/>
                </a:solidFill>
              </a:rPr>
              <a:t>…)</a:t>
            </a:r>
          </a:p>
          <a:p>
            <a:pPr marL="342900" indent="-342900">
              <a:buFont typeface="Arial"/>
              <a:buChar char="•"/>
            </a:pPr>
            <a:endParaRPr lang="es-ES_tradnl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Bodega en La </a:t>
            </a:r>
            <a:r>
              <a:rPr lang="es-ES_tradnl" sz="2000" dirty="0" err="1" smtClean="0">
                <a:solidFill>
                  <a:schemeClr val="bg1"/>
                </a:solidFill>
              </a:rPr>
              <a:t>Uruca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smtClean="0">
                <a:solidFill>
                  <a:schemeClr val="bg1"/>
                </a:solidFill>
              </a:rPr>
              <a:t>(</a:t>
            </a:r>
            <a:r>
              <a:rPr lang="es-ES_tradnl" sz="2000" dirty="0" smtClean="0">
                <a:solidFill>
                  <a:schemeClr val="bg1"/>
                </a:solidFill>
              </a:rPr>
              <a:t>21</a:t>
            </a:r>
            <a:r>
              <a:rPr lang="es-ES_tradnl" sz="2000" dirty="0" smtClean="0">
                <a:solidFill>
                  <a:schemeClr val="bg1"/>
                </a:solidFill>
              </a:rPr>
              <a:t>00 </a:t>
            </a:r>
            <a:r>
              <a:rPr lang="es-ES_tradnl" sz="2000" dirty="0" smtClean="0">
                <a:solidFill>
                  <a:schemeClr val="bg1"/>
                </a:solidFill>
              </a:rPr>
              <a:t>m2</a:t>
            </a:r>
            <a:r>
              <a:rPr lang="es-ES_tradnl" sz="20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es-ES_tradn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Gestión </a:t>
            </a:r>
            <a:r>
              <a:rPr lang="es-ES_tradnl" sz="2000" dirty="0">
                <a:solidFill>
                  <a:schemeClr val="bg1"/>
                </a:solidFill>
              </a:rPr>
              <a:t>integral de residuos </a:t>
            </a:r>
            <a:r>
              <a:rPr lang="es-ES_tradnl" sz="2000" dirty="0" smtClean="0">
                <a:solidFill>
                  <a:schemeClr val="bg1"/>
                </a:solidFill>
              </a:rPr>
              <a:t>(especializados en residuos eléctricos</a:t>
            </a:r>
            <a:r>
              <a:rPr lang="es-ES_tradnl" sz="2000" dirty="0">
                <a:solidFill>
                  <a:schemeClr val="bg1"/>
                </a:solidFill>
              </a:rPr>
              <a:t> </a:t>
            </a:r>
            <a:r>
              <a:rPr lang="es-ES_tradnl" sz="2000" dirty="0" smtClean="0">
                <a:solidFill>
                  <a:schemeClr val="bg1"/>
                </a:solidFill>
              </a:rPr>
              <a:t>y </a:t>
            </a:r>
            <a:r>
              <a:rPr lang="es-ES_tradnl" sz="2000" dirty="0">
                <a:solidFill>
                  <a:schemeClr val="bg1"/>
                </a:solidFill>
              </a:rPr>
              <a:t>electrónicos, de iluminación y de </a:t>
            </a:r>
            <a:r>
              <a:rPr lang="es-ES_tradnl" sz="2000" dirty="0" smtClean="0">
                <a:solidFill>
                  <a:schemeClr val="bg1"/>
                </a:solidFill>
              </a:rPr>
              <a:t>refrigeración)</a:t>
            </a:r>
            <a:endParaRPr lang="es-ES_tradnl" sz="2000" dirty="0">
              <a:solidFill>
                <a:schemeClr val="bg1"/>
              </a:solidFill>
            </a:endParaRPr>
          </a:p>
          <a:p>
            <a:endParaRPr lang="es-ES_tradnl" sz="2000" dirty="0" smtClean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" y="3464231"/>
            <a:ext cx="4391937" cy="339376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210096" y="341539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s-ES_tradnl" smtClean="0">
                <a:solidFill>
                  <a:schemeClr val="bg1"/>
                </a:solidFill>
              </a:rPr>
              <a:t>Algunos aliados </a:t>
            </a:r>
            <a:r>
              <a:rPr lang="es-ES_tradnl" dirty="0" smtClean="0">
                <a:solidFill>
                  <a:schemeClr val="bg1"/>
                </a:solidFill>
              </a:rPr>
              <a:t>internacionales: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588" y="3743810"/>
            <a:ext cx="2611836" cy="12109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4963978"/>
            <a:ext cx="803876" cy="919376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995984"/>
            <a:ext cx="1846107" cy="8553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6021288"/>
            <a:ext cx="2520280" cy="59478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686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739730" y="469563"/>
            <a:ext cx="748883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También gestionamos residuos peligrosos:</a:t>
            </a:r>
          </a:p>
          <a:p>
            <a:endParaRPr lang="es-ES_tradnl" sz="2000" b="1" dirty="0" smtClean="0">
              <a:solidFill>
                <a:schemeClr val="bg1"/>
              </a:solidFill>
            </a:endParaRPr>
          </a:p>
          <a:p>
            <a:r>
              <a:rPr lang="es-ES_tradnl" sz="2000" dirty="0" smtClean="0">
                <a:solidFill>
                  <a:schemeClr val="bg1"/>
                </a:solidFill>
              </a:rPr>
              <a:t>SOLIRSA está autorizada para transportar y almacenar:</a:t>
            </a:r>
          </a:p>
          <a:p>
            <a:endParaRPr lang="es-ES_tradnl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s-ES_tradnl" sz="2000" dirty="0">
                <a:solidFill>
                  <a:schemeClr val="bg1"/>
                </a:solidFill>
              </a:rPr>
              <a:t>A</a:t>
            </a:r>
            <a:r>
              <a:rPr lang="es-ES_tradnl" sz="2000" dirty="0" smtClean="0">
                <a:solidFill>
                  <a:schemeClr val="bg1"/>
                </a:solidFill>
              </a:rPr>
              <a:t>ceites usados</a:t>
            </a: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/>
                </a:solidFill>
              </a:rPr>
              <a:t>Gases refrigerantes (</a:t>
            </a:r>
            <a:r>
              <a:rPr lang="es-ES_tradnl" sz="2000" dirty="0" err="1" smtClean="0">
                <a:solidFill>
                  <a:schemeClr val="bg1"/>
                </a:solidFill>
              </a:rPr>
              <a:t>refris</a:t>
            </a:r>
            <a:r>
              <a:rPr lang="es-ES_tradnl" sz="2000" dirty="0" smtClean="0">
                <a:solidFill>
                  <a:schemeClr val="bg1"/>
                </a:solidFill>
              </a:rPr>
              <a:t>, A/C, </a:t>
            </a:r>
            <a:r>
              <a:rPr lang="is-IS" sz="2000" dirty="0" smtClean="0">
                <a:solidFill>
                  <a:schemeClr val="bg1"/>
                </a:solidFill>
              </a:rPr>
              <a:t>…)</a:t>
            </a:r>
            <a:endParaRPr lang="es-ES_tradnl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/>
                </a:solidFill>
              </a:rPr>
              <a:t>Fluorescentes</a:t>
            </a: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/>
                </a:solidFill>
              </a:rPr>
              <a:t>Tóner y cartuchos de tinta</a:t>
            </a: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/>
                </a:solidFill>
              </a:rPr>
              <a:t>Baterías ácido-plomo</a:t>
            </a:r>
          </a:p>
          <a:p>
            <a:pPr marL="342900" indent="-342900">
              <a:buFontTx/>
              <a:buChar char="-"/>
            </a:pPr>
            <a:r>
              <a:rPr lang="es-ES_tradnl" sz="2000" dirty="0" err="1" smtClean="0">
                <a:solidFill>
                  <a:schemeClr val="bg1"/>
                </a:solidFill>
              </a:rPr>
              <a:t>Coolant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s-ES_tradnl" sz="2000" dirty="0">
                <a:solidFill>
                  <a:schemeClr val="bg1"/>
                </a:solidFill>
              </a:rPr>
              <a:t>S</a:t>
            </a:r>
            <a:r>
              <a:rPr lang="es-ES_tradnl" sz="2000" dirty="0" smtClean="0">
                <a:solidFill>
                  <a:schemeClr val="bg1"/>
                </a:solidFill>
              </a:rPr>
              <a:t>ólidos </a:t>
            </a:r>
            <a:r>
              <a:rPr lang="es-ES_tradnl" sz="2000" dirty="0" smtClean="0">
                <a:solidFill>
                  <a:schemeClr val="bg1"/>
                </a:solidFill>
              </a:rPr>
              <a:t>contaminados (trapos) 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s-ES_tradnl" sz="20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4" y="5112347"/>
            <a:ext cx="1821323" cy="11717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653136"/>
            <a:ext cx="2387972" cy="15890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4725144"/>
            <a:ext cx="2214364" cy="16586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5013176"/>
            <a:ext cx="2288410" cy="12696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992" y="1890337"/>
            <a:ext cx="1549480" cy="20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77653" y="44624"/>
            <a:ext cx="6798603" cy="58785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SOLIRSA va más allá del cumplimiento legal:</a:t>
            </a:r>
          </a:p>
          <a:p>
            <a:endParaRPr lang="es-ES_tradnl" sz="2400" b="1" dirty="0" smtClean="0">
              <a:solidFill>
                <a:schemeClr val="bg1"/>
              </a:solidFill>
            </a:endParaRPr>
          </a:p>
          <a:p>
            <a:r>
              <a:rPr lang="es-ES_tradnl" sz="2000" b="1" i="1" dirty="0" smtClean="0">
                <a:solidFill>
                  <a:schemeClr val="bg1"/>
                </a:solidFill>
              </a:rPr>
              <a:t>Compromiso con nuestros empleados: </a:t>
            </a:r>
          </a:p>
          <a:p>
            <a:endParaRPr lang="es-ES_tradnl" sz="1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17 empleados - todos </a:t>
            </a:r>
            <a:r>
              <a:rPr lang="es-ES_tradnl" sz="2000" dirty="0">
                <a:solidFill>
                  <a:schemeClr val="bg1"/>
                </a:solidFill>
              </a:rPr>
              <a:t>en la </a:t>
            </a:r>
            <a:r>
              <a:rPr lang="es-ES_tradnl" sz="2000" dirty="0" smtClean="0">
                <a:solidFill>
                  <a:schemeClr val="bg1"/>
                </a:solidFill>
              </a:rPr>
              <a:t>CCSS – salario total reportado</a:t>
            </a:r>
            <a:endParaRPr lang="es-ES_tradnl" sz="20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Inspección </a:t>
            </a:r>
            <a:r>
              <a:rPr lang="es-ES_tradnl" sz="2000" dirty="0">
                <a:solidFill>
                  <a:schemeClr val="bg1"/>
                </a:solidFill>
              </a:rPr>
              <a:t>de la CCSS </a:t>
            </a:r>
            <a:r>
              <a:rPr lang="es-ES_tradnl" sz="2000" dirty="0" smtClean="0">
                <a:solidFill>
                  <a:schemeClr val="bg1"/>
                </a:solidFill>
              </a:rPr>
              <a:t>noviembre 2018 </a:t>
            </a:r>
            <a:r>
              <a:rPr lang="es-ES_tradnl" sz="2000" dirty="0">
                <a:solidFill>
                  <a:schemeClr val="bg1"/>
                </a:solidFill>
              </a:rPr>
              <a:t>– </a:t>
            </a:r>
            <a:r>
              <a:rPr lang="es-ES_tradnl" sz="2000" dirty="0" smtClean="0">
                <a:solidFill>
                  <a:schemeClr val="bg1"/>
                </a:solidFill>
              </a:rPr>
              <a:t>0 observaciones</a:t>
            </a:r>
            <a:endParaRPr lang="es-ES_tradnl" sz="20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10</a:t>
            </a:r>
            <a:r>
              <a:rPr lang="es-ES_tradnl" sz="2000" dirty="0">
                <a:solidFill>
                  <a:schemeClr val="bg1"/>
                </a:solidFill>
              </a:rPr>
              <a:t>% </a:t>
            </a:r>
            <a:r>
              <a:rPr lang="es-ES_tradnl" sz="2000" dirty="0" smtClean="0">
                <a:solidFill>
                  <a:schemeClr val="bg1"/>
                </a:solidFill>
              </a:rPr>
              <a:t>sobre salario mínimo</a:t>
            </a: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Riesgo laboral del INS que cubre a toda la planilla</a:t>
            </a: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Póliza de responsabilidad civil de 20 millones de colones</a:t>
            </a: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Elementos de protección personal obligatorios</a:t>
            </a:r>
          </a:p>
          <a:p>
            <a:endParaRPr lang="es-ES_tradnl" sz="2000" dirty="0" smtClean="0">
              <a:solidFill>
                <a:schemeClr val="bg1"/>
              </a:solidFill>
            </a:endParaRPr>
          </a:p>
          <a:p>
            <a:r>
              <a:rPr lang="es-ES_tradnl" sz="2000" b="1" i="1" dirty="0" smtClean="0">
                <a:solidFill>
                  <a:schemeClr val="bg1"/>
                </a:solidFill>
              </a:rPr>
              <a:t>Transporte responsable y </a:t>
            </a:r>
            <a:r>
              <a:rPr lang="es-ES_tradnl" sz="2000" b="1" i="1" dirty="0" smtClean="0">
                <a:solidFill>
                  <a:schemeClr val="bg1"/>
                </a:solidFill>
              </a:rPr>
              <a:t>seguro:</a:t>
            </a:r>
            <a:endParaRPr lang="es-ES_tradnl" sz="2000" b="1" i="1" dirty="0" smtClean="0">
              <a:solidFill>
                <a:schemeClr val="bg1"/>
              </a:solidFill>
            </a:endParaRPr>
          </a:p>
          <a:p>
            <a:endParaRPr lang="es-ES_tradnl" sz="1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Camiones asegurados y autorizados para transporte de materia peligrosa por el MOPT</a:t>
            </a: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Gestores, generadores y transportistas autorizados en SIGREP </a:t>
            </a:r>
            <a:r>
              <a:rPr lang="es-ES_tradnl" sz="2000" dirty="0" smtClean="0">
                <a:solidFill>
                  <a:schemeClr val="bg1"/>
                </a:solidFill>
              </a:rPr>
              <a:t>y próximamente en SINIGIR</a:t>
            </a:r>
            <a:endParaRPr lang="es-ES_tradn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Romanas calibradas (portátil y en bodega) de 3 toneladas</a:t>
            </a:r>
          </a:p>
          <a:p>
            <a:pPr marL="342900" indent="-342900">
              <a:buFont typeface="Arial" charset="0"/>
              <a:buChar char="•"/>
            </a:pPr>
            <a:r>
              <a:rPr lang="es-ES_tradnl" sz="2000" dirty="0" smtClean="0">
                <a:solidFill>
                  <a:schemeClr val="bg1"/>
                </a:solidFill>
              </a:rPr>
              <a:t>Subcontrato de contenedores y otros tipos de transportes</a:t>
            </a:r>
            <a:endParaRPr lang="es-ES_tradnl" sz="20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32" y="265188"/>
            <a:ext cx="2051720" cy="15387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57" y="3899633"/>
            <a:ext cx="1512168" cy="22656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32" y="2189809"/>
            <a:ext cx="2041018" cy="13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51520" y="260648"/>
            <a:ext cx="598612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SOLIRSA va más allá del cumplimiento legal:</a:t>
            </a:r>
          </a:p>
          <a:p>
            <a:endParaRPr lang="es-ES_tradnl" sz="800" b="1" dirty="0" smtClean="0">
              <a:solidFill>
                <a:schemeClr val="bg1"/>
              </a:solidFill>
            </a:endParaRPr>
          </a:p>
          <a:p>
            <a:r>
              <a:rPr lang="es-ES_tradnl" sz="2000" b="1" i="1" dirty="0" smtClean="0">
                <a:solidFill>
                  <a:schemeClr val="bg1"/>
                </a:solidFill>
              </a:rPr>
              <a:t>Certificaciones</a:t>
            </a:r>
            <a:r>
              <a:rPr lang="es-ES_tradnl" sz="2000" b="1" i="1" dirty="0" smtClean="0"/>
              <a:t>.</a:t>
            </a:r>
            <a:endParaRPr lang="es-ES_tradnl" sz="2000" b="1" i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76780"/>
            <a:ext cx="3776501" cy="48691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2" y="1176780"/>
            <a:ext cx="3787126" cy="5350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CuadroTexto 4"/>
          <p:cNvSpPr txBox="1"/>
          <p:nvPr/>
        </p:nvSpPr>
        <p:spPr>
          <a:xfrm>
            <a:off x="4788024" y="6093296"/>
            <a:ext cx="423487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Desde 2012 (certificación inicial financiada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</a:rPr>
              <a:t> por el Fondo </a:t>
            </a:r>
            <a:r>
              <a:rPr lang="es-ES_tradnl" dirty="0" err="1" smtClean="0">
                <a:solidFill>
                  <a:schemeClr val="bg1"/>
                </a:solidFill>
              </a:rPr>
              <a:t>Propyme</a:t>
            </a:r>
            <a:r>
              <a:rPr lang="es-ES_tradnl" dirty="0" smtClean="0">
                <a:solidFill>
                  <a:schemeClr val="bg1"/>
                </a:solidFill>
              </a:rPr>
              <a:t>)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3997" y="404664"/>
            <a:ext cx="8592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SOLIRSA va más allá del cumplimiento legal:</a:t>
            </a:r>
          </a:p>
          <a:p>
            <a:endParaRPr lang="es-ES_tradnl" sz="1200" b="1" dirty="0" smtClean="0">
              <a:solidFill>
                <a:schemeClr val="bg1"/>
              </a:solidFill>
            </a:endParaRPr>
          </a:p>
          <a:p>
            <a:r>
              <a:rPr lang="es-ES_tradnl" sz="2400" b="1" i="1" dirty="0" smtClean="0">
                <a:solidFill>
                  <a:srgbClr val="FF0000"/>
                </a:solidFill>
              </a:rPr>
              <a:t>Programa de Responsabilidad Social</a:t>
            </a:r>
          </a:p>
          <a:p>
            <a:r>
              <a:rPr lang="es-ES_tradnl" sz="2000" b="1" i="1" dirty="0" smtClean="0">
                <a:solidFill>
                  <a:schemeClr val="bg1"/>
                </a:solidFill>
              </a:rPr>
              <a:t>Gestores exclusivos de Residuos eléctricos y electrónicos de la Campaña Ambientados</a:t>
            </a:r>
            <a:endParaRPr lang="es-ES_tradnl" sz="2000" b="1" i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17366"/>
            <a:ext cx="3207217" cy="41505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50762"/>
            <a:ext cx="4817120" cy="481712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56176" y="1979548"/>
            <a:ext cx="240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5 puntos y </a:t>
            </a:r>
            <a:r>
              <a:rPr lang="es-ES_tradnl" smtClean="0">
                <a:solidFill>
                  <a:schemeClr val="bg1"/>
                </a:solidFill>
              </a:rPr>
              <a:t>en expansión</a:t>
            </a:r>
            <a:endParaRPr lang="es-ES_trad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388" name="AutoShape 4" descr="data:image/jpg;base64,/9j/4AAQSkZJRgABAQAAAQABAAD/2wCEAAkGBhQSEBUUExQWFRUWGBcXGBgYGBgYGBwcFRUXGBYaGBgYHCYgGB4kGRUXHy8gJCcpLCwsFx4xNTAqNSYrLCkBCQoKDgwOGg8PGiwkHxwsLCwsLCkpKSksKSwsKSwsLCwsKSwsLCwsKSwsLCkpLCwsKSkpLCwsLCksLCkpKSksLP/AABEIAMIBAwMBIgACEQEDEQH/xAAcAAACAgMBAQAAAAAAAAAAAAAFBgQHAAIDAQj/xABEEAACAAQDBAgCBwcDBAIDAAABAgADESEEEjEFBkFREyIyYXGBkbFCoQcjUnLB0fAUM2KCkqLhFUPxU7LC0haDFyQ0/8QAGQEAAwEBAQAAAAAAAAAAAAAAAAECAwQF/8QAIxEAAgICAgIDAQEBAAAAAAAAAAECERIhAzETQTJRYSJxBP/aAAwDAQACEQMRAD8AUU2inPUn5wQ2iwElqEVoIB47CAOVYEMNeDA+HD/iIeKkzCOq1e420+UU00CYy7NSip92vrG2Jbtcqj5CFXDY+dLBBBqRSNm3gfKQa1reFYxhGAltlrLUmgvQA3PMXjMdhFlkdGZiVIHVdqa8iSIGYHeQZlqLW+QjfFbwI8xa2AYGBSaB0+wyiTR2cQ3HtojaDuAMdOlxAtSTM04MhuK/xRBkbZl5Qa9rN8yBBD9tQvQMKjM3otBGi5pr2Q+OD9EQkTK58GGNrqZbaio7WUwNwyylqCJ8thZsvSU7uzUQw7NTNXLerUtfRQPcQX2BukVd3nntMDlHCgtU/lFed+6YvEvQqLN0K4o3rTpAhrwNMwBPLWJuDlzmN2lMtySFYG4pajEGLMxeFkhB0iIVWwDBSL2oM2lYAyN15SFugCKrGtBT5kcqmkZ8nNGvjsuHG770AsRg2YfDqDx4eUdpiVUinP2EHG2I44AxxmbMI1Q+hjl8jOjFAObLpmJtZr+QEdWH1RP3vakTzs5XIlnR6qaiopQk24iwHnGj7i4VXKksooP3YdSSa2CyzewrYR0cdSVt0YzdOkgThdmmfiElKaVU3pWg1Jp4CFPfHc9ZGJaWMVLJ7bCYDLu9+rds1qcos/drD4ZCk2QMTNzzOgzTKnKNSxDAEJama9zSCO3dwcLi3zzFYPmz1DG5ApcHhQCwppFUTdiFsDBAyZaSyr5MubKQQKVJJPnDPsrAdGhqQSTWo+Qifhd3ZUhRKD01IAQKoqbCgPG9+6OcqZRmWmh1iB2Qt7Js0LI6Ke8kkPZTQNQrStbWr84DYHb+KujYhs/w5klMD3HqA/OCG/OMCS8O2UMKzAQf5T5QnHaNaEcNOYjREMObXlTsfgvrGRHlzx1kUglejNQRmN6tzpaFN9jY2UGKuHAawrci9G9O+H7dcq8ibmuOlBp3mX+cGJclTYy7qlbj7ROlPaJLRVE3amKlZ+kkmgAzMOzewIOnH5x1kb2yqUdXU5aX8vyh0xa0UgjSo+dvwiBK2Kk3PnVeuKVoK0oL17qGJeiv8Bcja8qYRldBalz3R0PaVc1SUJ6vC51pE/a+7ciaioUC5QVRlsVHDTWhvQ8a84WMfus0hgExDAlTQGpLMK9kDgbXvCTsbTQZ/YRbj1T+MbDCAKLfAf184EYPB4+wAaYWU0AUEkcQLwWwoxFXlTJZEyWFUy0QvMGelDQHKbGp60VTJsjYmTRWtrKHrUGAO0ZXat8K+wh0xOxJis6uuUBFCu1s9xcAVIsDbgbQsbcRUaYhYBgBQcxlFCPGEAnmPI9IjICS1t5dndJKWegqygK/MqOJ9a+fdCyprD3ss1V0IrUdk8eY8xUQm4yQiuyy2BC/DW69xre2nlG3aM+mRpsrMCKkV4ixESZe5WLaWXSYrggFQaEsDytr3GOIhs3F2mBMEl9DdK8G1p5+/jENey0J2J3XxiKmaQrZq0Cg1FLXy6Rkrdua2JEqdIaWQASQ3A6UFLkmwi8AiDQV8KnU1gHtzFBGEwKCwFBU1C95A8feM8kUVvvDuUcOudc5TW1HK866EjvEQ9ibuzJ/1iTMssWZ3UqKcaV7Xt3w3vj3EwTC2bga6U5AaRHweFm4qcel6uGlEUVey9qqB9oUIJJ8LcJUrGcdn7y4fAzESUOkGarM56zV1K8u6tveH+XtVJih0NVYf8+ELO1tgYedQTFoeBFj/iIOA2NPwhORullH4TZ6cxwJHlWG0xhvePaz5QEcrRq1BIOh5Qq4P6U5inr0an25anT+JKGDU7CvPossVNRWtRTXWunhrBPdz6KsMkthiF6Z2FySy5ePUCkU8a18NIlRt7C6BUj6VJZpWWn8sxk07iDExPpOkEdlh/8Aah9xWAu/P0UDDy2n4QuyKMzS26xArcqaCoAvQ31hN2LulOxRGVcqcXPZ8uLHuHygfGgyZZeK31DZWSSzFSbFlFc0txryGpHGkbbOx3SMWZiSxIpenWoDTkLDyUd8eTNzjKkdULMelw/oSAK3ArbXvgDh95sPIYCY4BB0AJOvcIqGkKRYOCxQLoFGpAr4ed4J7W2quHllmp3Dn5QhbE3wlzJimWkxkQ1Z8uVBTmxOvdrE55rYiZ00yyjsKdKDiY0yJSIrysXNmdMARyBIFQeYJvE/pmyM/Rtm0ZNDbkTraO2Fx+YsVIZQKgjuFLekL0vbMxZzO18x6y8O6nKg0MQUdzvhhpqBZqSXyk0VmJ1416MgHhrEcbV2exvhpQ+7NUfiscdv7ryp6nESELObsqtkLc7UIz91q+6g8pVoaTBm0zEG/EGwNoLYqLElpJeS0uQDLDTEqQ6vr1fhmE07olGT+xBXZzMSoTLQ9UNU1W9NeFIWtzZ2VprEEhFWg/iNRXyB/ug3sbfOVMYpMOVwaH/j8q+UJyGgltLZqzZZeXcEVyjjQ1tXQ8IBYdMQzArKYLoVYZbeLUvaG2Ti0dyiEMQoY0NaBuzU8zQ25CPMVi1ljrEA8qip8ASKxLVopOhbx6tKVyVJopa1xbv4QIwG3GSUJgy58oZuqDmNPirqO7QcIbJ2JWYCqgVp8Q6vnSvtCLitjzpbEvLpLatCl0obW+z50gjJS6G7LMw+MULVKnMASdC3idT4aDhSNjiydKCuvP5wK3Smh8HLbLmdayzflBHFTFlrWa6ShzYge8b2ZEDa2DZ1VjqCRUngbj9d8Ke+O66zZGcCsyWCQRqV1I76UqPOGyTt/DzM0uUzTDTMWy0QUNK1alfKsCMftmsme2HZC0lcxJuPLgSO+3jEPsaZSxjyGHAboT8RLE5VFHLHSmjEGw0uDHkBm2iwNkT8rKeRy+n6HrCzv7sjocSZiiiTeuO5vjHrf+aD2HHWI0qKjhpr4Wv5RuMVL2tJeTLIBlXzNrnvlKj7BowJN76RZbK/TaDrxr43iXh9tiorVSL1F7jTvETn+j3FVoMhPKpGneRT1MCcTuziJcxUmSmQsbEjqmlyQwsQACbGFtCGzD7faaLuWrxzE3GopwtHbCS5hYAAzGJsB+PlXW0Q9kbIeThxNmqAgAahDKSGpqbkGpHAw7bobwSJkuYZUh8yCtFWufSwdqVNeBjna3otL7I2O3SmpKMw3AuUXtUpwJ1p7RG2ZtpAFRlyBRQZalfHn53jbeDFYxymJCzFaWT9SVbKAdQadqosW8CKUgTtiUoUYhFbonGahOXI1aMjCopRovFxEnYex81EbMpzsQWFSMqganMOFwP0TAcb0TEWY7PLdCF6PIK0JqGBtah5k6Rmy9150zJOTKpIIAcVABp1r1vS/mIKTtwsXjZwlzWCYeWbzAAuYG5yoNWOhbQU8osDz6LsQ8xMQ75jmmAqzVvRaNSvAWEPU7GrKUzGNAoqfAaxEGwZezpRyn6skAE0AWwABIsBXjzPOEzeXeFpk3o0UukuhmU0LaivNRaw/ig6Ak7RxRxZ6WcTLkjsoTQkeWleJ14aREkb5ShNEpFoD1VcfCfuj34QtriZmLnZHYol8zZahRQ0qARYmgoPnBZdhfs1qVLD959oHQoeC92vOJ2x9DVsrby9KsuYcy6FuXDXjQ8YX9994sHg8WyPs/pp60IeawysCKggAHMp8qkGsZK2bMNwhA5kUA8zBbauDlYjoDOlLMmSFKhzW4JBoV0YA6ZgdTzihETcbb2Ix5aTMwkmVgmVmAlr0YV6gq6hmq4rY5RS8HsZuwsyiPiAo4pLXMxpwrwHlEbCYky3DDUcOY0I9LQ5S0WaqutLgUPdxHr+MNCEbbu7/wCxSukkdJkPVmBipN+y6kaXoPMeQEqJqjSvA86cKcDzHpURbc/Cq0so/WQgg15GxFfAxTu1sC2EntLrmXVTWzLU5WBGhF7jQgwmNM2w+K6PMM5VqVoDyuK86+xhk3fx/wC2I0nKnZJmZlr1aXy0vUkga2rXhCttaejYcuAXbqIoAq+ckWAXUkBtLGHPcPYDphpcydLEqcwfMD26M5yqeXVC2+UKhi7vJhMuMGE2YgUoA81qZwSwqsts1agA1NeY5R22vubKlgYvEKqTMoVkT91np2yOHqQSBqTDfjsbh9nyrKMzEkIvbdjqzHU31Y/4ivNr7WmYliZpqK2QVyKOAA5/xG8AWC9m7aEiZnUMxVs4JalbUIYcqVv3mHfCYTC7S+uSaJU9BVpTkDMFuLm1tKjzAhFn7MK0KgsG0NK07qQ3bo7tKDnmKCSD1TcAEUPvDq9MV1sLYLZb5SwHGlONj+vSJLYkgZWQW4UoY8GzpuHvhzmTjJc2/kbVfbuiO8yXinIdnlvxkmg08BVx4GndGT4sForOwBtWTMJIwU5pAdh0mUAqW0JVxcHmFFLcDCxj9xp6v0kycJwqL5jmP9YEWYdim2UqQOAt4Whf3qxIlhUeqlqkcK0/5hxbYNAfaE6uY0YSwiplRD2VqWAFq3PMC3GBWAkSnlvN6CasupHSI2gaxzUKgC+gU21JifOmZQGdsop1alhx1VRcnvAiGu3LFEzZCLmgvW1MoqL99axrGWLuiGrC2D25OkosqRLlmUgohYmpA4m4vWsZC1Pk9Y9cDuJIItppGQmwpFvDZctqVRbchQ+ojlgN2MPIfNJlrLNKHKKVFa0PO9/KJq4g93p+dY6JiD3eg/KNKCzepUXFfL3iNOl9IKMBl4ilR89IljFHu9ICbyCYyr0SlsxysgpS968OVL2Faw7JaFzfGWVdZZWsplBU8CF+HyNNe6I+wNu9FNUKMwIIoDRbcM1De3AQxYfdeY2HaRiQvRk5lcP+6alya0qvMeMJWT9nmgMQcrC63DAHVYzmqGmWBL3iNbo400KH3pEyVt+W69dWIP2peYfImFYYtTz/AKSfYRLkYsDiad4I9xGdjGXD46W7hZVK8srLQDU0IAt+UM2Fn5hTQjh+UCdgbKyLncUZhpyHf3mJeL6txrwjRAwlMRWUo4DKwIIIqCDqCIr7/wDH/QYiYZEwdE1xLYEnjVQ9dQdOdSDcVhyfaYMvM1EoCWJsABcmsCdi7wyMWrdExNCQQQVamgYDWh4H2MPsBB2hP6BGfESWlIxZUQIc1QDWY7jq1zUGX3jhu3vh0ZCP1pZ4cVrxQ8D7xZ20NnpiJbSp4Dow1PPhfgeR1HO8VNvhuBNwjdJhw0yVxFKsniB2h38OPOJa+gH7OrqHVs6NofwI4HugbMl0JELu7+0JuHAbtKwGdD7MOBHPUQ2Fkmy+klmo4j4l7m/A8YQENYNbC2mVzS8wWt1JpQHiL2v7wvzMdLWtXUU4ZhX01hQ25vC005Zdcg+fjBdBVj5tjfKTLNHmdIw+Fet5fZELm19ozMY6S1k5GXMQGPXpSpBrQDQGn5wP3f3fakuez0JPUUCrZv8AbK1sTUV0Ip50Z5GyeimnE42YGnMaqosFUAqOrW5Cjwse0bwk2yqom7vCRhZKzFlsJrKC3SdV+IoK6aMQBwBJibjN7giOFytNpVEJI1NOsNbUNtTTzhX3k25Ln9dQcx6oU6BRozccxNer696vPXPeprWteNfGGIm4jGvMmGZMYszak92gA4AchGzy6xwwyk2ux+ceT9piX1Uoz89VX8GPyHfABPXGjDrV7k3VOPifsj34RHl7yYYTVmYnET840WQAFTuBNz384EzpiyznnNV2uFr1m7zyEBZiKSeqBUk08eEFhRcWA3ykOmdZ3SoKZmy5Zi/fTl3geUE5+Hk4pA1mGqupuDzDDQxRuEcSZgcDMKEMlaVB4Q0bJxxBz4SYVY3MpuPkbH9XilImh7THHDtkmsxHwzGplPIFh2SOZ1gHtzbOOxDGRKw+RBcswVrcG6Q9QDwqe+J+yt8Jc36vEKJb6UbsHwJ08D6xvjti0RhKNZbayWJy/wAhF0PhaDFPaHYh7QwMmSazp/TzSesqVYDxmE3MA5k+3V8sxqb8q0C+QB74YNq7sEMeiDBtTKezjvU6TB4XhbnpQ0Oo1H5wqA1FY9jjUch84yAC9hMAFTQeOkDsZvNJlg0bOb2WhqRwHM3GlYXZmzps8gzZhpfqgml+Bve3h4QRwmypcsWUDyA9ouwo0nbaxU4UlgSB9qzv5AgqPG/hGuz9mmXOWczPMmjR3Yse8Dgo7gBHfF46XKFXYL7+Q1hdxu+terJWn8TfgNB5+kKwLDxLpjFCzFmEC5lrmC+JpSvdU25RB2xudLfDMFlLKIykTGuRQjW5JFKilYD7rbWZUlTCateteIzsKegp5RZOImCZIJW4ZQR6gxfZL0Vi2zGooQicTaqdKwqDSmnOHfdfdISKTJoBm6gACied6t3/APMQ97dttg0kTUAIEwqwoKFWU27uzBvZu21xMsPKNQRfmDxB5ERnjRVhOdiKWGsQemBrU2Gp7+VecQNozppmCUgKAirTCLBdKJzY/KEvfXecV/YsOaAWmuDoOKA/aPxHvpqTAJkLfffP9oY4eSfqVPXYf7hHAfwg+p7gIXsFtGZKYPKYqy3BH48weUSxshVUUghh9kLlrFJEWxw3Y33TFAI3UncU4GnxIeXcdO/i0Bw4o0VgmxAMrKaMDUEGhHgYa9kbbzUSYQH4HQNT2Pd6Qmi0zjvNu8QpeWLjUD9XhAwm8XQzLUoaqyMKqQdVYHUGLmkTSRQio58Rztx/WkV79JP0ch1OJw1Q4uyr2WHE04Ec/UcYhooC7wyFnLLfDBMjGhkgKpRta/xL38NPEON38RmGaUzS1qzZCCMo7WhPDQa8gYlbhN0s3IwcgKxOQBnFKUK17JDUo3A0MOL7Z6NgAQQoKOxUZmI0JubkgacvRAS520pcpUErK7EAjLoARUU8RT1vC9tRnmB37bdo/ZFKaczaPZBSh+FBanE9w7h6COeL2gFWpIVR6f5MAAnCzCag6/qsdugtUkKo1J0/ye6PJO0Jbr0pGpIQDtMAaV7hWovyiHjJpfrTTkUdlR7KOJ5kwAZNxTPVJQyqdTxb7x4DugfiNprL6sqjPxalQO5RxPfDBubs39sxDq6UkS1By17TMaLnI1sGNNLCHOduFhsysshAVIIpUaEUqAQDcQwKT2zLdJjCYrZq3ZgRXvBOsR5WIPC/j+cX1jNnq7ZGClgK0BvTnl5QDxm5eGmWaQAftAZT6rQVibfsppeiqGnitjWNpeKINQYf8R9F8gg5JzoeRGYfrzgDjPo6xAujI/8AYbdxh2hYs44beIMMs8ZxwYdofnBnZ+3p0gZpbCfI5cV7ua+0K0zdjEowDSXpXUDMP7axNkbNaUSUmkEajjpWhDUrBlQYssjYuMlbQk1OXMGOeWSerezSz2lty41rAjeTdOgq1Zi6BhaavjwmDxvClL2iuYCYDh5modahT3kDTxEMX/zCcqqmJXOnCal68ATwb3i0IWH3fNTSZLI72ynzU3Bj2HVZ2HcZukl35lQfMG4jIqibIu0t8sPJtmzsOC6eukKu0/pDdqhOqO7X+o/gIJ/6fIYdk1oTXIaW1+H/AJiNN2KoOnL4T8QtwiShRm7SeYasWNeArfxOsMWxJCqZcyeuatllnPlubdVKEczXziVLRVF7ceXGnHvglsodcBmJqDxBupodKHl/iBCYVxGKqtVULTQLZRe4A4Qb2NvokmUVmFiK9UKK2NyLnnfzgZPw1UK3upv+vGAmHwDTAAQaK9GPACt6nyMX0IL78b2JicL0YQqQQ6liKnLrRR3VvEn6J9tAJMQ0rmBAqPiWh1+6sVpvRtIHFvRiAoVVpRlOUAWvpWoseEM+78iQyoVZZMw0K5mcqTqMrc9DStQCLHWITvsqvoe/pE3pmYbDjowc80lFenVS1SfvU0HieEVLhZhXvOpPfx8YtHYW8SYvPgsaiidQ9U9mauoZD9oa2vao40TN6903wb1FWkseo/8A4vTRvkeHEAIZBO02IjrL2ww4wKrGVgskNDbrc45ztrseJrAsPGpaCxFj7mb/AIdhIxByzNEmGwf+FuTfI+OrvIzS5lUujGroToeLIeB7v0KDwuznxExZUsZnY0A4d5J4AakxcL4wYHBoJswzXRQoY6sw+dBpXWgHGFZotgXe3DNg3edJAzTSAHl9WifEsxQda0AtSvHQQsGfmBMw0N+qLAcSSBp4esQN7No4npQ89ZkvP2SwKgjkvcOXfEzdbZjYhgTaWO0eJ/hXmeZ4RDaStlLZyxO3Fy5hV+ACgnThYW5QR2Lu805w09Qz69Gby5Q4Zh/uTO42HI8HbC0lqFQBVAoALD0iQcVQXjB8t9GuAn717OxUt1mYXsZQHCKpeorcgjrClBbSkIO0Jk4uXcPUmlWFF8AOHgKRbuK2/KTtEjlb2gLtXeWS8sorhi1iGU08LikEeRrVA4phD6KsDTCGYRQzHY+S9QfMPDjjJ6ypbTGPVQFj4COOwcCJMhJYFAqgemv9xMB/pJxZTZ8xV7UyksD75A9o7EtHORsL9ImBmGufK2lWW9OVRU0grJ2vh5vYmo38wHyMIT/QsVlhunIagr1RStL060AMduHNknqz1Py9qxWEgyRcb4VTETEbNB08tPeKbTE43DnqTfRj+MT8N9JWMl9sZh3ge8Q412ilL6LLmYRsooKm3O9BEadhxSrJXhRlDD5j8oVcH9Li1+sl08P8wwYLf/CTfjy/eH5RGKKUmR8Tu5Imi4y/cbL6qcy/KIkvc3owRLmdXiHSx8Shp55RDRKxUqbTI6t3Ag+0bnDgaG8GNDyEt9zEJ+EeD2jyGyY0ypoBTv8A+IyKqQrQgYCWxcnoqKJltLBq5gSJR5Dj4tBmXsjpFqKKaAXHFWtoFpQf4iEMNWY5oKFQ98vaHeZZ7+PGw4wUw88nscWDGhNLjrCzAa6exihENNm5JhuCRU0o2jXFyaaj/iO8qdmZGKnqkcDSj1BqFFDQ8687ax2xEoBfrGAoKWZjShqKgk38684XsTjVv1Sa9y8TXnzvD6EN+0cSmW5oyg0pxtoaRGw6qBStmqGBAKtUXDA2MK2xNoIJxLmnVNCzWvrwpWnfzhlmEHhSl/SIkykCtp7oLM7AH3TQg9wJ/E17+ELEzAzpE4lKhjQvLcdQ8q5qAcKA07jysEY3KDQLXhUEju4wCnTcwVcQKUqC4qammYkVrS9LaHlCoCLh8emMUS3Bk4iXdDUhlIuMhN9b0hp3d3uXE5sFjQvT0y9YUWaBoQLUa1beK9yzi9kpPUiWS7imTqhWFq0yqM2l6JmPGkbSdm4lpCzJqrNKdgg/W0BNQSO0DTx42MTbXZbSZrvVuq+FbMtWkk2bipOiv+B0PjaFzPFl7r70JiF/Z5/WOXKekAqa8HFADXgwFDxodV3e/cpsNWbKq0g68TLrwbmvJvI8CbMXGhWzRtJlM7BEBZmIAA1JPCMkYZnYKilmOgAqfQRZm5O6f7MOkmAdOw8cgPAd54ny8YlNR7HGDfR32LsiVsvDGbOIMwgZ2F/CWnO/qb8qTdjbHmTpoxeLWjf7Uk6SxwLDi/dw8dJkzY6viZc2YS3Rg5FPZDV7dOLUtfSC7NBCSkrQ2sdEHbmzJOIkPLxCgyyKkk0y0HaDfCRrX8KwC2Vh5QlKknsIMorrwNWB0JBDXv1gbVg/j8Os1CjaGnyNQb2NDQ0IItcGFDF4V8M9VNud6EVJvqdWJOpqxPXmTFyqcMkOMqDzS6D84G7RxoVSWsPfuEaDb6EAMclbX0rUilRUA1BGtyrAE5TCvtjaJmvX4RZR+PiY5HFp7Nrsi7QxZmMSfIchyj3dvZ3S4yUCLBs58E63uAPOIbTLw4fR1gqvMm8qIPPrN8gPWNIK5ImXRYMoUAhP30xYOMwktuyrGc38nZ+Zhxiot8Np59oTCD2AEHlc/Mx6ETml0MW398i1VU0EJuK2kW4mIUyeTHItGjkZUdHmViM8uN6x7SsIZEmYQGIszZw4QTIjWkS1Y7YMQzZZqjsIKYLffFyvjLDv63vGhSOMzDiJcClIYF+ladS8tK+B/OMhXOEjIVMrJDxiMbKXmx9feij5mIf+sGwCUqaXqRfS9hG8vYEsatMbxa3oAInycFLQdkcKk300ueUY+VHT4ZAidPdhfxAtSzUawJvpzjmcI7WvxFhyuPhHhrDCZ6lc1RlHxVFPXSOU3a8pFzNMRRzLC/gNT6QvIPw/ovNsiZQgKxOotz4amNtmYbHSj1UzJUWmMv8AaSar7d0Tp2+uGX4pjfdQ09WIjtP3sw4lllfM9OqmVrnhVrAfrWE5v6BccfsKy2OXrLlPKoPzFjEZZauzKKhlNGHV8bi4hLO+mIzE5FHK5AH9Jv8ArWBmK2vNac07MFZqaaWH6vBUmxNwQ+7V2SAOkkqyzlNiDUMDqCCL2rfyjWfv7OSUKyCs0EVqr5SL1I4g1pavnCbK3uxYsHB8VBMWJujsvHzgGxKrKlnQkETD/JoPOnhEzbW2OOL6B2G3jk4xlAHQ4jQUuGJ1AtxppbxMP2x0xGSk/LShFD1iRpfupwNYHbQ2xhMDfqmZpahfwLcPAekJW2t9sRiaqv1UvkNT4/5iI5Sf8inKK7GvF7cwezwyylUsTXKl/Itc07hWndCZtjfHEzzZujUGoA7tLfnWBSSb11PEm59Y6CXG8OBLb2YS5W9ItXdHeQYuQCTSYtFcd/Mdxg604jWKW2TtJ8LPWalwLMv2l4iLiw89Z8lZksghhVT+fnGTXil+M0TzX6dGnRExKhlo1x+rgi4PeLiNc5FjYjWObzY6OzMVdsbLKE8Ua1KChsBQiwrQAAWFAo6qK5IBpdONRwOp0qATatiDmoKgqSBmFX3EUZSGAIOoNx4Qr7U2eUNRdTxJ7ybm/Gpre9Wu2QCJRyKToATTFo7i4Lo8InNquf5jb+0CK2/Yi8xVX4mC94JbLp418CCKnKTFx4GSEQKNAKDwAoPaFxRp7HOVnuNn5EZjoAT8oombiTMmO5+JmY+ZrFs7+4/o8HMpqwyj+a34xUcqVaOhGEuj0mMAjsmGJiXI2ax4RZBAyx6Fg2mw25R6mxGLUpDEBOij39nMNCbuniPkYISd1SRoYrEBFOHMaGVD/M3SNNPmIHTN3LEwYgJ3QmMhp/0KMgxAUJu8s9tXp90BfaIj7RmHV2Pnb5xDDR7mjz6O/Js3dq638b+8a2GgjWseEwxWb540Zo8jUw6E2eEwzbt/R9iMXR6dFKPxsNR/AureNh3wso1wSKiotz7ovvdbaAmSAKFcoFFIoQp7Ipwpp6RPJJxWhRV9gzC7HwGylzGjTaVzNRpn8o0QeniYWtufSNOn1ST9WnPifPU/IeMHPpJ2KJslZ63Ms9amhU2r5H8Yr2UsLj41LcuyZza0jZJdTmJJbmbn/ESVSMlpHZUjqSOds1CxsJUdlSOqy4okjdDWGLcbeA4ab0Mw/VTD1SfhY/gYFph4ybg6iCXHkqHGeLstXaOEzLmXtD5/5hbXENnpw4/nXjE7cjbxmp0Mw/WyxYn4l4HxGhj3eTAGURMA6jGh/hYm3kTbxI5xyQk4vBnVJKX9IhTJsRphqKGObTI1M2NiDNgbH/8A2lYHqoCwHGtMoHcNL8goFADmsBVoIXd1cPXM3Mgf0396QxPaKiiWIf0jzs8yTIHElz4KKD5mF3/SKCsGt58NPXHvOMpzLCKquFJQ1ubjS9r8oFztqFrACNEiZHfAYJaXgthDLXWkLgmPSI8/GMsVRNjrN2lKA1+UQMNtpFmE6wmPtE844nGHnBoCxsRvKhFgI0l73gAWEV0caeca/thiskKixpm+1tBAyZvXYigvCU2KMcziDBkFMbTvFGQn9OYyDMKAitHuaONY9BjjaOlM6O8e9JHItGVgoLPWeMJtGgMMW7+5r4pXcsERNbEsTlJAA0GmphiBWx8YZc+XMAByOrX0sbj0i65U4S5iTFujjXubj7HyinJ2CMtivDhFi7mY3psIZRPWlaeBuPnaMOTezSPQ9TcGrIym4atQdOtr+J84p3aGzTInPLPwm3eOBi19k4wvLFdRYwv7+bEzIJ6i62b7pOvkfeDin/W/ZPJHWhKlS4lJKjzDy6wSkYWO5I5CLLkRLk4SCWD2WW0EGsJsHnFdBVgKTs+vCN/9OOalIb5GDRLWgftDD9lqG1idPCNEJqgFL2c8uYHlmkxDVTwvwPcdD4w+YHGJi8NUr1WBVkPA6Op9YWcRNvWot7GOWC2l+zTc3+2/VmcgdFfy0Pd4Ry8/HayRvxSrQK3kmJgpuSY2UEVQ0NCB4DUaUgOd6JH/AFB6H8osLe3dxMdhjLagYdaW/wBlqW8joe7wEfPWPkPKmNLcFXQlWHGojGEskaSVH0HultCUcPLOdRnBIqaVqxrSupsLQwOI+bdkb1TZC5ASV5V9wagwy7O+kMpzX7pZPkvV9VjVSoii6VJGhpETGYCXM7ctGPMqK/1C/wA4RcB9JVdXr95Qf7pdD/bB3B76S31H9DBv7Tlb5RWSDEIPu/JpRQV8DUejV94Xdt7kzXH1by2pwaqH8R84ZZO2ZTmgcA8m6p9GoYk5odktFP7Q3XxUq7yHpzUZ1/qSogOWi9qxDxuzZU797LSZ3soJ/q7XzhiopQmNc0Wdjvo9wr1KdJKP8LZl/pe/90L2O+jact5UyXMHI1lt86r/AHQCoUs0alon4/d/ESf3kl1H2qVX+paj5wNMAGFoyNDGQBQHBjbNHf8AYDzEeHBty+cY2bUzkY8rGzSGHwmMkyi1eQ/E0H67jDEaViwPol2v9fMkMbOmZR3obj+kn0hJl4MHvgnsd2w8+XNRbowPiOI8xUecFoaQwb37J6Ka1OBt4G4+UQ9z9qGTigxNEIIfw/wSIft7cEuIkpOS4KjzDCqn5084Xd391TKdZrkMswFctLDMKgknjaM5LTKTG+S/RT6fC/vw+fvB2bIDoVYVDChHjC1PFZJ+1K/7aWPpbyg9sTGibKVq30P679Y5jRCL/pJlzWln4T8uB9IO4HZgqKxP3kwdCs4cOq3hWx9feI2HoLk99I9DjnlE5ZQphLDrlIoLROpmoSfIQGm7ZC+UDp+8NraRqiGMTuFBNYEbU2uCCtfSAR2lMmsEXMxOgF4ObO3ULUaef5Afc/lBPkjBbYRTlpIgYYzJ9kWtqE6AeJg9s7d1UoX65HPsjwHHziZisZJw0urlZajQfkBrCRt7f15lVk/Vp9o9o/8Ar5Xjg5OeU9LSOmHEltjVtveiVhwQTmfgg18/sxVO89cbiel6PrMAuVBWyixN7+MRp2NJJC1ZuJMMO4mzKzJjuakKB6kk+0RF47NGrQs//FnXVG+QEc22OwPY/GLRxWDED32aDF+VmeAgfszj4THNsPN4CkP/APpI5RsNlrXTj+MJ8rHgIw2riZS3JK8jcejVEENn78umoZfukqPQVX+2D+8GyV6E0HEQJm7Hlkaj1EUp6Cg1gvpEB1YH760/ul/+sHcHvbLfgfFCJg9F639sVZtrZISXmB0I0gEmKZdCY1jNshpF/wArakpyAjqTXStG04qb/KJTm0UPh955wsWzAcGow9GrSDmz9/HXiy/dY0/ofMvtF5E0WxLYjQ0iBj9hyJ37ySjH7VMrf1JQ+sLGC+kAWzFT94FD6rmX5CDmG3olPc5l76B1/qSvzpFJpktMHzPo8wpJIM4dwdafNKx5BxdqySKibL/rX84yGTspXEGjRizI02jaZ5CNEMc50RZviZnVpzjJcg9HUc9O7T9eJjvhMF0hv2Rr390ScU1DlHcPl+UXGOrZE5bI2DSpgosuI2Bl2rziW0wD9e54RkzZLQ87k4zpZL4Zj2QSv3Tr6N7iJuEX6t5JNHlnq+tVPhX5RX+xd4BJnpMVlNDcZiCVNmFxe34RYO3+rlxCXBADU4g6H9d0WtrZEjlI2ihZK/HVHB4ePn7mN9jT1w2IOHFlIBArpXTXhWq+ghR2vjAJmYGze/PzholsmJwyTSAWAKtz/iFdbxzuNFJ2MsrGS56soZXXstQ1hH2li3kzGltqvHmOB9IZ9iM7nMQgVUEvqkktlPVYigC0FRS+vCwiPvNuw2JZGVgrA0JNez5akH3iuKahL8JnG1oT32iSecGdnbtPMGeceiQXp8ZHh8Pn6RPbZ8rAqpVczkgZ2ub8uC+UQtp70JKeq9Z2r1OVdVc6CnmY1n/0N6iTHh9yGrZcuRKQ9GAgFMzHXxYmAe2PpBUVTDDO2mcjqjw+17eMI20drTHLdI1FOiLp58z3mAM/amUZV/XjHPi5G1pBvam2C7F5jl27zYfrkIFCcZt60X9aCA87EFtTBDZhqnmY0wpEqVsJyyFFBDZuK1pp+77GEd8YqakV5C/tDn9HWKDpOIr2lF/umM5J0aX6GqYtf13GOLSx+vGJUynEWt+McV1pb0EEY2rJbo5ADmPUcjG/Q/rzEbTGFPKOlbevspjKyqIu2cPWSfEe8ApezQy6ca6Qz4oVlMO78RAhJb0XIARm61eXdFx6IfYC2/gKyJncFPo0V9Ok6+EW3tbD1kzfuN8rxXOIwgvG/E9ETAktuB5xM2jhBLegrQgG8QsQlGg9vDKqqOOK/kfxjR9kgiW1IkSsUVNQSDzBoflEFTG4hiCw3hm/9QnxAJ9SLx7AqkZABK2t+9PgI4JGRkIqJL2a56QipplrSOs03P65RkZGq+JEuybh+ysR9pfu38V/8YyMjn9m8ugCYuXYprsha3+qOt9Db2jIyNfRkuiv9ot1D5+8N/0asTh5tTW418DGRkZcnRcRo3d1fxH4wdjIyOb2aoWt/ZhGDYgkEcQaGK7kjq+UeRkNBID7TY5dYFRkZHTDoyn2eR4pjIyLMzeLB+jTsTfvr/2xkZGXJ8TSPY64nsHw/Bo0U9YeXtGRkRx/FlS7PHjoNPX/ALRGRkYGrOj9lvu/iIhIaKKfbH4RkZGkeiH2c8Z2Jn3H9ormfqfAfjGRkacXRHIAMb2oN7Q//mT7o9hGRkbMzQvJHVYyMhiN4yMjIAP/2Q=="/>
          <p:cNvSpPr>
            <a:spLocks noChangeAspect="1" noChangeArrowheads="1"/>
          </p:cNvSpPr>
          <p:nvPr/>
        </p:nvSpPr>
        <p:spPr bwMode="auto">
          <a:xfrm>
            <a:off x="7302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79512" y="366911"/>
            <a:ext cx="74888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solidFill>
                  <a:schemeClr val="bg1"/>
                </a:solidFill>
              </a:rPr>
              <a:t>SUBPROCESOS SOLIRSA:</a:t>
            </a:r>
          </a:p>
          <a:p>
            <a:endParaRPr lang="es-ES_tradnl" sz="1400" b="1" dirty="0" smtClean="0">
              <a:solidFill>
                <a:schemeClr val="bg1"/>
              </a:solidFill>
            </a:endParaRPr>
          </a:p>
          <a:p>
            <a:endParaRPr lang="es-ES_tradnl" sz="1400" b="1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Desarme de residuos eléctricos y electrónicos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Procesamiento de fluorescentes</a:t>
            </a:r>
            <a:endParaRPr lang="es-ES_tradnl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Procesamiento de tóner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Extracción, transporte y almacenamiento de gases refrigerantes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Pelado de cables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Trituración de plástico y otros residuos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>
                <a:solidFill>
                  <a:schemeClr val="bg1"/>
                </a:solidFill>
              </a:rPr>
              <a:t>Destrucción y borrado de discos duros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Compactación de residuos (PROCOMER)</a:t>
            </a:r>
          </a:p>
          <a:p>
            <a:endParaRPr lang="es-ES_tradnl" sz="28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46225"/>
            <a:ext cx="4240272" cy="2911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656"/>
            <a:ext cx="1763816" cy="21802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84539"/>
            <a:ext cx="3831280" cy="28734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/>
          <a:stretch/>
        </p:blipFill>
        <p:spPr>
          <a:xfrm>
            <a:off x="6626464" y="2547412"/>
            <a:ext cx="2515452" cy="13136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48" y="97204"/>
            <a:ext cx="2223352" cy="13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termedio">
  <a:themeElements>
    <a:clrScheme name="Intermedi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12001</TotalTime>
  <Words>784</Words>
  <Application>Microsoft Macintosh PowerPoint</Application>
  <PresentationFormat>Presentación en pantalla (4:3)</PresentationFormat>
  <Paragraphs>115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Calibri</vt:lpstr>
      <vt:lpstr>Tw Cen MT</vt:lpstr>
      <vt:lpstr>Wingdings</vt:lpstr>
      <vt:lpstr>Wingdings 2</vt:lpstr>
      <vt:lpstr>Arial</vt:lpstr>
      <vt:lpstr>Intermedio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EMPRESA</dc:title>
  <dc:creator>Jose</dc:creator>
  <cp:lastModifiedBy>Usuario de Microsoft Office</cp:lastModifiedBy>
  <cp:revision>204</cp:revision>
  <dcterms:created xsi:type="dcterms:W3CDTF">2011-11-30T12:08:58Z</dcterms:created>
  <dcterms:modified xsi:type="dcterms:W3CDTF">2019-03-18T19:52:51Z</dcterms:modified>
</cp:coreProperties>
</file>