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1" r:id="rId1"/>
  </p:sldMasterIdLst>
  <p:notesMasterIdLst>
    <p:notesMasterId r:id="rId16"/>
  </p:notesMasterIdLst>
  <p:handoutMasterIdLst>
    <p:handoutMasterId r:id="rId17"/>
  </p:handoutMasterIdLst>
  <p:sldIdLst>
    <p:sldId id="282" r:id="rId2"/>
    <p:sldId id="285" r:id="rId3"/>
    <p:sldId id="293" r:id="rId4"/>
    <p:sldId id="300" r:id="rId5"/>
    <p:sldId id="305" r:id="rId6"/>
    <p:sldId id="288" r:id="rId7"/>
    <p:sldId id="291" r:id="rId8"/>
    <p:sldId id="295" r:id="rId9"/>
    <p:sldId id="294" r:id="rId10"/>
    <p:sldId id="302" r:id="rId11"/>
    <p:sldId id="290" r:id="rId12"/>
    <p:sldId id="292" r:id="rId13"/>
    <p:sldId id="303" r:id="rId14"/>
    <p:sldId id="283" r:id="rId1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4D3"/>
    <a:srgbClr val="7DA9DF"/>
    <a:srgbClr val="0B87D6"/>
    <a:srgbClr val="6666FF"/>
    <a:srgbClr val="191919"/>
    <a:srgbClr val="A5C4E9"/>
    <a:srgbClr val="6BD4FF"/>
    <a:srgbClr val="66FF66"/>
    <a:srgbClr val="9C5BCD"/>
    <a:srgbClr val="416E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87597" autoAdjust="0"/>
  </p:normalViewPr>
  <p:slideViewPr>
    <p:cSldViewPr snapToGrid="0" snapToObjects="1">
      <p:cViewPr varScale="1">
        <p:scale>
          <a:sx n="61" d="100"/>
          <a:sy n="61" d="100"/>
        </p:scale>
        <p:origin x="1468" y="48"/>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29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F3BE5-C9B2-4B1D-B70A-BDA502D09A68}" type="doc">
      <dgm:prSet loTypeId="urn:microsoft.com/office/officeart/2008/layout/VerticalCircleList" loCatId="list" qsTypeId="urn:microsoft.com/office/officeart/2005/8/quickstyle/simple2" qsCatId="simple" csTypeId="urn:microsoft.com/office/officeart/2005/8/colors/accent2_2" csCatId="accent2" phldr="1"/>
      <dgm:spPr/>
      <dgm:t>
        <a:bodyPr/>
        <a:lstStyle/>
        <a:p>
          <a:endParaRPr lang="en-US"/>
        </a:p>
      </dgm:t>
    </dgm:pt>
    <dgm:pt modelId="{F21228B3-5CED-4155-98A3-17EEB1649D4B}">
      <dgm:prSet phldrT="[Text]"/>
      <dgm:spPr/>
      <dgm:t>
        <a:bodyPr/>
        <a:lstStyle/>
        <a:p>
          <a:r>
            <a:rPr lang="en-GB" dirty="0" smtClean="0">
              <a:solidFill>
                <a:schemeClr val="tx1">
                  <a:lumMod val="65000"/>
                  <a:lumOff val="35000"/>
                </a:schemeClr>
              </a:solidFill>
            </a:rPr>
            <a:t>Talleres de </a:t>
          </a:r>
          <a:r>
            <a:rPr lang="en-GB" dirty="0" err="1" smtClean="0">
              <a:solidFill>
                <a:schemeClr val="tx1">
                  <a:lumMod val="65000"/>
                  <a:lumOff val="35000"/>
                </a:schemeClr>
              </a:solidFill>
            </a:rPr>
            <a:t>capacitación</a:t>
          </a:r>
          <a:r>
            <a:rPr lang="en-GB" dirty="0" smtClean="0">
              <a:solidFill>
                <a:schemeClr val="tx1">
                  <a:lumMod val="65000"/>
                  <a:lumOff val="35000"/>
                </a:schemeClr>
              </a:solidFill>
            </a:rPr>
            <a:t> de E-Waste o RAEE</a:t>
          </a:r>
          <a:endParaRPr lang="en-US" dirty="0">
            <a:solidFill>
              <a:schemeClr val="tx1">
                <a:lumMod val="65000"/>
                <a:lumOff val="35000"/>
              </a:schemeClr>
            </a:solidFill>
          </a:endParaRPr>
        </a:p>
      </dgm:t>
    </dgm:pt>
    <dgm:pt modelId="{EEB752E5-D38C-4D59-8A14-79FE5838B3EB}" type="parTrans" cxnId="{E4DB3177-C575-410B-9C07-A203A007683E}">
      <dgm:prSet/>
      <dgm:spPr/>
      <dgm:t>
        <a:bodyPr/>
        <a:lstStyle/>
        <a:p>
          <a:endParaRPr lang="en-US">
            <a:solidFill>
              <a:schemeClr val="tx1">
                <a:lumMod val="65000"/>
                <a:lumOff val="35000"/>
              </a:schemeClr>
            </a:solidFill>
          </a:endParaRPr>
        </a:p>
      </dgm:t>
    </dgm:pt>
    <dgm:pt modelId="{AF706FB7-C6A1-4873-966A-7AF67384D062}" type="sibTrans" cxnId="{E4DB3177-C575-410B-9C07-A203A007683E}">
      <dgm:prSet/>
      <dgm:spPr/>
      <dgm:t>
        <a:bodyPr/>
        <a:lstStyle/>
        <a:p>
          <a:endParaRPr lang="en-US">
            <a:solidFill>
              <a:schemeClr val="tx1">
                <a:lumMod val="65000"/>
                <a:lumOff val="35000"/>
              </a:schemeClr>
            </a:solidFill>
          </a:endParaRPr>
        </a:p>
      </dgm:t>
    </dgm:pt>
    <dgm:pt modelId="{4D77F303-4BF0-4ECB-B53A-20818B5D97CA}">
      <dgm:prSet phldrT="[Text]"/>
      <dgm:spPr/>
      <dgm:t>
        <a:bodyPr/>
        <a:lstStyle/>
        <a:p>
          <a:r>
            <a:rPr lang="es-ES" dirty="0" smtClean="0">
              <a:solidFill>
                <a:schemeClr val="tx1">
                  <a:lumMod val="65000"/>
                  <a:lumOff val="35000"/>
                </a:schemeClr>
              </a:solidFill>
            </a:rPr>
            <a:t>Fortalecimiento y armonización de estadísticas de RAEE en la región</a:t>
          </a:r>
          <a:endParaRPr lang="en-US" dirty="0">
            <a:solidFill>
              <a:schemeClr val="tx1">
                <a:lumMod val="65000"/>
                <a:lumOff val="35000"/>
              </a:schemeClr>
            </a:solidFill>
          </a:endParaRPr>
        </a:p>
      </dgm:t>
    </dgm:pt>
    <dgm:pt modelId="{57EDAF78-1546-4FD5-BF1D-89EE334BC870}" type="parTrans" cxnId="{14451899-2D57-4044-8664-D180937F559E}">
      <dgm:prSet/>
      <dgm:spPr/>
      <dgm:t>
        <a:bodyPr/>
        <a:lstStyle/>
        <a:p>
          <a:endParaRPr lang="en-US">
            <a:solidFill>
              <a:schemeClr val="tx1">
                <a:lumMod val="65000"/>
                <a:lumOff val="35000"/>
              </a:schemeClr>
            </a:solidFill>
          </a:endParaRPr>
        </a:p>
      </dgm:t>
    </dgm:pt>
    <dgm:pt modelId="{26325E9A-55C8-4F62-8BE5-DB25E28FDE03}" type="sibTrans" cxnId="{14451899-2D57-4044-8664-D180937F559E}">
      <dgm:prSet/>
      <dgm:spPr/>
      <dgm:t>
        <a:bodyPr/>
        <a:lstStyle/>
        <a:p>
          <a:endParaRPr lang="en-US">
            <a:solidFill>
              <a:schemeClr val="tx1">
                <a:lumMod val="65000"/>
                <a:lumOff val="35000"/>
              </a:schemeClr>
            </a:solidFill>
          </a:endParaRPr>
        </a:p>
      </dgm:t>
    </dgm:pt>
    <dgm:pt modelId="{8B7C2322-1A28-4DCD-8753-16470645EE39}" type="pres">
      <dgm:prSet presAssocID="{3D8F3BE5-C9B2-4B1D-B70A-BDA502D09A68}" presName="Name0" presStyleCnt="0">
        <dgm:presLayoutVars>
          <dgm:dir/>
        </dgm:presLayoutVars>
      </dgm:prSet>
      <dgm:spPr/>
      <dgm:t>
        <a:bodyPr/>
        <a:lstStyle/>
        <a:p>
          <a:endParaRPr lang="en-US"/>
        </a:p>
      </dgm:t>
    </dgm:pt>
    <dgm:pt modelId="{A78F4E47-68F0-48A9-9DB7-BF2C285041EA}" type="pres">
      <dgm:prSet presAssocID="{F21228B3-5CED-4155-98A3-17EEB1649D4B}" presName="noChildren" presStyleCnt="0"/>
      <dgm:spPr/>
    </dgm:pt>
    <dgm:pt modelId="{8183D99B-A4AE-48CC-B3F5-8DD7753FB0AE}" type="pres">
      <dgm:prSet presAssocID="{F21228B3-5CED-4155-98A3-17EEB1649D4B}" presName="gap" presStyleCnt="0"/>
      <dgm:spPr/>
    </dgm:pt>
    <dgm:pt modelId="{EABBE3B9-0120-4FDF-A62A-32F1D429A5D6}" type="pres">
      <dgm:prSet presAssocID="{F21228B3-5CED-4155-98A3-17EEB1649D4B}" presName="medCircle2" presStyleLbl="vennNode1" presStyleIdx="0" presStyleCnt="2" custScaleX="72863" custScaleY="72864" custLinFactNeighborX="-19541" custLinFactNeighborY="-44230"/>
      <dgm:spPr>
        <a:solidFill>
          <a:srgbClr val="4584D3"/>
        </a:solidFill>
      </dgm:spPr>
    </dgm:pt>
    <dgm:pt modelId="{A683D47E-D1AC-4164-8844-BB3D493FF203}" type="pres">
      <dgm:prSet presAssocID="{F21228B3-5CED-4155-98A3-17EEB1649D4B}" presName="txLvlOnly1" presStyleLbl="revTx" presStyleIdx="0" presStyleCnt="2" custScaleX="62885" custLinFactNeighborX="-7882" custLinFactNeighborY="-39629"/>
      <dgm:spPr/>
      <dgm:t>
        <a:bodyPr/>
        <a:lstStyle/>
        <a:p>
          <a:endParaRPr lang="en-US"/>
        </a:p>
      </dgm:t>
    </dgm:pt>
    <dgm:pt modelId="{E720C33C-25D1-4FF1-98BA-46EEA31D4D12}" type="pres">
      <dgm:prSet presAssocID="{4D77F303-4BF0-4ECB-B53A-20818B5D97CA}" presName="noChildren" presStyleCnt="0"/>
      <dgm:spPr/>
    </dgm:pt>
    <dgm:pt modelId="{579313C8-6C9A-4D6C-91C8-0ADBE2704A4A}" type="pres">
      <dgm:prSet presAssocID="{4D77F303-4BF0-4ECB-B53A-20818B5D97CA}" presName="gap" presStyleCnt="0"/>
      <dgm:spPr/>
    </dgm:pt>
    <dgm:pt modelId="{2381C273-61C0-4F06-B41A-5C6EFA406964}" type="pres">
      <dgm:prSet presAssocID="{4D77F303-4BF0-4ECB-B53A-20818B5D97CA}" presName="medCircle2" presStyleLbl="vennNode1" presStyleIdx="1" presStyleCnt="2" custScaleX="70201" custScaleY="72863" custLinFactNeighborX="-8786" custLinFactNeighborY="32577"/>
      <dgm:spPr>
        <a:solidFill>
          <a:schemeClr val="accent2">
            <a:hueOff val="0"/>
            <a:satOff val="0"/>
            <a:lumOff val="0"/>
          </a:schemeClr>
        </a:solidFill>
      </dgm:spPr>
    </dgm:pt>
    <dgm:pt modelId="{EC067D26-1198-4C93-ACDC-A982189A1554}" type="pres">
      <dgm:prSet presAssocID="{4D77F303-4BF0-4ECB-B53A-20818B5D97CA}" presName="txLvlOnly1" presStyleLbl="revTx" presStyleIdx="1" presStyleCnt="2" custScaleX="75155" custLinFactNeighborX="-280" custLinFactNeighborY="28659"/>
      <dgm:spPr/>
      <dgm:t>
        <a:bodyPr/>
        <a:lstStyle/>
        <a:p>
          <a:endParaRPr lang="en-US"/>
        </a:p>
      </dgm:t>
    </dgm:pt>
  </dgm:ptLst>
  <dgm:cxnLst>
    <dgm:cxn modelId="{BA9FBA89-8375-45CE-8709-6C9C2E09E22A}" type="presOf" srcId="{4D77F303-4BF0-4ECB-B53A-20818B5D97CA}" destId="{EC067D26-1198-4C93-ACDC-A982189A1554}" srcOrd="0" destOrd="0" presId="urn:microsoft.com/office/officeart/2008/layout/VerticalCircleList"/>
    <dgm:cxn modelId="{14451899-2D57-4044-8664-D180937F559E}" srcId="{3D8F3BE5-C9B2-4B1D-B70A-BDA502D09A68}" destId="{4D77F303-4BF0-4ECB-B53A-20818B5D97CA}" srcOrd="1" destOrd="0" parTransId="{57EDAF78-1546-4FD5-BF1D-89EE334BC870}" sibTransId="{26325E9A-55C8-4F62-8BE5-DB25E28FDE03}"/>
    <dgm:cxn modelId="{494E564F-F241-4A0B-B354-9D81978E0177}" type="presOf" srcId="{3D8F3BE5-C9B2-4B1D-B70A-BDA502D09A68}" destId="{8B7C2322-1A28-4DCD-8753-16470645EE39}" srcOrd="0" destOrd="0" presId="urn:microsoft.com/office/officeart/2008/layout/VerticalCircleList"/>
    <dgm:cxn modelId="{E4DB3177-C575-410B-9C07-A203A007683E}" srcId="{3D8F3BE5-C9B2-4B1D-B70A-BDA502D09A68}" destId="{F21228B3-5CED-4155-98A3-17EEB1649D4B}" srcOrd="0" destOrd="0" parTransId="{EEB752E5-D38C-4D59-8A14-79FE5838B3EB}" sibTransId="{AF706FB7-C6A1-4873-966A-7AF67384D062}"/>
    <dgm:cxn modelId="{6236D771-9618-4B3E-AFE8-3D98E50102CF}" type="presOf" srcId="{F21228B3-5CED-4155-98A3-17EEB1649D4B}" destId="{A683D47E-D1AC-4164-8844-BB3D493FF203}" srcOrd="0" destOrd="0" presId="urn:microsoft.com/office/officeart/2008/layout/VerticalCircleList"/>
    <dgm:cxn modelId="{9BA492C1-95B1-4553-9548-E9A2EADF521E}" type="presParOf" srcId="{8B7C2322-1A28-4DCD-8753-16470645EE39}" destId="{A78F4E47-68F0-48A9-9DB7-BF2C285041EA}" srcOrd="0" destOrd="0" presId="urn:microsoft.com/office/officeart/2008/layout/VerticalCircleList"/>
    <dgm:cxn modelId="{B26A31EC-CCEA-4C4F-A01C-23E221F3B96F}" type="presParOf" srcId="{A78F4E47-68F0-48A9-9DB7-BF2C285041EA}" destId="{8183D99B-A4AE-48CC-B3F5-8DD7753FB0AE}" srcOrd="0" destOrd="0" presId="urn:microsoft.com/office/officeart/2008/layout/VerticalCircleList"/>
    <dgm:cxn modelId="{331818F5-C70D-4C02-A11F-64752D629392}" type="presParOf" srcId="{A78F4E47-68F0-48A9-9DB7-BF2C285041EA}" destId="{EABBE3B9-0120-4FDF-A62A-32F1D429A5D6}" srcOrd="1" destOrd="0" presId="urn:microsoft.com/office/officeart/2008/layout/VerticalCircleList"/>
    <dgm:cxn modelId="{B20B2150-B378-4D68-BACF-0800949FE394}" type="presParOf" srcId="{A78F4E47-68F0-48A9-9DB7-BF2C285041EA}" destId="{A683D47E-D1AC-4164-8844-BB3D493FF203}" srcOrd="2" destOrd="0" presId="urn:microsoft.com/office/officeart/2008/layout/VerticalCircleList"/>
    <dgm:cxn modelId="{8274B497-B39C-4BDC-9ABB-39A52EE8F143}" type="presParOf" srcId="{8B7C2322-1A28-4DCD-8753-16470645EE39}" destId="{E720C33C-25D1-4FF1-98BA-46EEA31D4D12}" srcOrd="1" destOrd="0" presId="urn:microsoft.com/office/officeart/2008/layout/VerticalCircleList"/>
    <dgm:cxn modelId="{099DAB6E-9946-4AAF-9B74-711826C9D4E4}" type="presParOf" srcId="{E720C33C-25D1-4FF1-98BA-46EEA31D4D12}" destId="{579313C8-6C9A-4D6C-91C8-0ADBE2704A4A}" srcOrd="0" destOrd="0" presId="urn:microsoft.com/office/officeart/2008/layout/VerticalCircleList"/>
    <dgm:cxn modelId="{FD7C46FF-7F9E-4171-9685-E8385732D2E0}" type="presParOf" srcId="{E720C33C-25D1-4FF1-98BA-46EEA31D4D12}" destId="{2381C273-61C0-4F06-B41A-5C6EFA406964}" srcOrd="1" destOrd="0" presId="urn:microsoft.com/office/officeart/2008/layout/VerticalCircleList"/>
    <dgm:cxn modelId="{C92726D3-B19A-45D7-AF32-C33C6E4E2CA0}" type="presParOf" srcId="{E720C33C-25D1-4FF1-98BA-46EEA31D4D12}" destId="{EC067D26-1198-4C93-ACDC-A982189A1554}"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F3BE5-C9B2-4B1D-B70A-BDA502D09A68}" type="doc">
      <dgm:prSet loTypeId="urn:microsoft.com/office/officeart/2008/layout/VerticalCircleList" loCatId="list" qsTypeId="urn:microsoft.com/office/officeart/2005/8/quickstyle/simple2" qsCatId="simple" csTypeId="urn:microsoft.com/office/officeart/2005/8/colors/accent2_2" csCatId="accent2" phldr="1"/>
      <dgm:spPr/>
      <dgm:t>
        <a:bodyPr/>
        <a:lstStyle/>
        <a:p>
          <a:endParaRPr lang="en-US"/>
        </a:p>
      </dgm:t>
    </dgm:pt>
    <dgm:pt modelId="{F21228B3-5CED-4155-98A3-17EEB1649D4B}">
      <dgm:prSet phldrT="[Text]" custT="1"/>
      <dgm:spPr/>
      <dgm:t>
        <a:bodyPr/>
        <a:lstStyle/>
        <a:p>
          <a:r>
            <a:rPr lang="es-ES" sz="1600" dirty="0" smtClean="0">
              <a:solidFill>
                <a:schemeClr val="tx1">
                  <a:lumMod val="65000"/>
                  <a:lumOff val="35000"/>
                </a:schemeClr>
              </a:solidFill>
            </a:rPr>
            <a:t>Principios de política y fundamento de la legislación; diseño y componentes del sistema (definición del ámbito de aplicación, establecimiento del mecanismo financiero).</a:t>
          </a:r>
          <a:endParaRPr lang="en-US" sz="1600" b="0" dirty="0">
            <a:solidFill>
              <a:schemeClr val="tx1">
                <a:lumMod val="65000"/>
                <a:lumOff val="35000"/>
              </a:schemeClr>
            </a:solidFill>
          </a:endParaRPr>
        </a:p>
      </dgm:t>
    </dgm:pt>
    <dgm:pt modelId="{EEB752E5-D38C-4D59-8A14-79FE5838B3EB}" type="parTrans" cxnId="{E4DB3177-C575-410B-9C07-A203A007683E}">
      <dgm:prSet/>
      <dgm:spPr/>
      <dgm:t>
        <a:bodyPr/>
        <a:lstStyle/>
        <a:p>
          <a:endParaRPr lang="en-US" sz="1400" b="0">
            <a:solidFill>
              <a:schemeClr val="tx1">
                <a:lumMod val="65000"/>
                <a:lumOff val="35000"/>
              </a:schemeClr>
            </a:solidFill>
          </a:endParaRPr>
        </a:p>
      </dgm:t>
    </dgm:pt>
    <dgm:pt modelId="{AF706FB7-C6A1-4873-966A-7AF67384D062}" type="sibTrans" cxnId="{E4DB3177-C575-410B-9C07-A203A007683E}">
      <dgm:prSet/>
      <dgm:spPr/>
      <dgm:t>
        <a:bodyPr/>
        <a:lstStyle/>
        <a:p>
          <a:endParaRPr lang="en-US" sz="1400" b="0">
            <a:solidFill>
              <a:schemeClr val="tx1">
                <a:lumMod val="65000"/>
                <a:lumOff val="35000"/>
              </a:schemeClr>
            </a:solidFill>
          </a:endParaRPr>
        </a:p>
      </dgm:t>
    </dgm:pt>
    <dgm:pt modelId="{4D77F303-4BF0-4ECB-B53A-20818B5D97CA}">
      <dgm:prSet phldrT="[Text]" custT="1"/>
      <dgm:spPr/>
      <dgm:t>
        <a:bodyPr/>
        <a:lstStyle/>
        <a:p>
          <a:r>
            <a:rPr lang="en-US" sz="1600" dirty="0" err="1" smtClean="0">
              <a:solidFill>
                <a:schemeClr val="tx1">
                  <a:lumMod val="65000"/>
                  <a:lumOff val="35000"/>
                </a:schemeClr>
              </a:solidFill>
            </a:rPr>
            <a:t>Monitoreo</a:t>
          </a:r>
          <a:r>
            <a:rPr lang="en-US" sz="1600" dirty="0" smtClean="0">
              <a:solidFill>
                <a:schemeClr val="tx1">
                  <a:lumMod val="65000"/>
                  <a:lumOff val="35000"/>
                </a:schemeClr>
              </a:solidFill>
            </a:rPr>
            <a:t> y </a:t>
          </a:r>
          <a:r>
            <a:rPr lang="en-US" sz="1600" dirty="0" err="1" smtClean="0">
              <a:solidFill>
                <a:schemeClr val="tx1">
                  <a:lumMod val="65000"/>
                  <a:lumOff val="35000"/>
                </a:schemeClr>
              </a:solidFill>
            </a:rPr>
            <a:t>cumplimiento</a:t>
          </a:r>
          <a:endParaRPr lang="en-US" sz="1600" dirty="0" smtClean="0">
            <a:solidFill>
              <a:schemeClr val="tx1">
                <a:lumMod val="65000"/>
                <a:lumOff val="35000"/>
              </a:schemeClr>
            </a:solidFill>
          </a:endParaRPr>
        </a:p>
        <a:p>
          <a:endParaRPr lang="en-US" sz="1600" b="0" dirty="0">
            <a:solidFill>
              <a:schemeClr val="tx1">
                <a:lumMod val="65000"/>
                <a:lumOff val="35000"/>
              </a:schemeClr>
            </a:solidFill>
          </a:endParaRPr>
        </a:p>
      </dgm:t>
    </dgm:pt>
    <dgm:pt modelId="{57EDAF78-1546-4FD5-BF1D-89EE334BC870}" type="parTrans" cxnId="{14451899-2D57-4044-8664-D180937F559E}">
      <dgm:prSet/>
      <dgm:spPr/>
      <dgm:t>
        <a:bodyPr/>
        <a:lstStyle/>
        <a:p>
          <a:endParaRPr lang="en-US" sz="1400" b="0">
            <a:solidFill>
              <a:schemeClr val="tx1">
                <a:lumMod val="65000"/>
                <a:lumOff val="35000"/>
              </a:schemeClr>
            </a:solidFill>
          </a:endParaRPr>
        </a:p>
      </dgm:t>
    </dgm:pt>
    <dgm:pt modelId="{26325E9A-55C8-4F62-8BE5-DB25E28FDE03}" type="sibTrans" cxnId="{14451899-2D57-4044-8664-D180937F559E}">
      <dgm:prSet/>
      <dgm:spPr/>
      <dgm:t>
        <a:bodyPr/>
        <a:lstStyle/>
        <a:p>
          <a:endParaRPr lang="en-US" sz="1400" b="0">
            <a:solidFill>
              <a:schemeClr val="tx1">
                <a:lumMod val="65000"/>
                <a:lumOff val="35000"/>
              </a:schemeClr>
            </a:solidFill>
          </a:endParaRPr>
        </a:p>
      </dgm:t>
    </dgm:pt>
    <dgm:pt modelId="{5043BEC5-81E7-4D42-9792-53A7418BE505}">
      <dgm:prSet phldrT="[Text]" custT="1"/>
      <dgm:spPr/>
      <dgm:t>
        <a:bodyPr/>
        <a:lstStyle/>
        <a:p>
          <a:r>
            <a:rPr lang="es-ES" sz="1600" dirty="0" smtClean="0">
              <a:solidFill>
                <a:schemeClr val="tx1">
                  <a:lumMod val="65000"/>
                  <a:lumOff val="35000"/>
                </a:schemeClr>
              </a:solidFill>
            </a:rPr>
            <a:t>Aspectos técnicos y tecnológicos del reciclaje de residuos electrónicos a nivel regional y mundial (componentes peligrosos frente a componentes valiosos).</a:t>
          </a:r>
          <a:endParaRPr lang="en-US" sz="1600" b="0" dirty="0">
            <a:solidFill>
              <a:schemeClr val="tx1">
                <a:lumMod val="65000"/>
                <a:lumOff val="35000"/>
              </a:schemeClr>
            </a:solidFill>
          </a:endParaRPr>
        </a:p>
      </dgm:t>
    </dgm:pt>
    <dgm:pt modelId="{2F057DD4-9419-417D-9616-3FE13AE0932A}" type="parTrans" cxnId="{D0ED9050-AD61-447E-AF0A-68202461BE3F}">
      <dgm:prSet/>
      <dgm:spPr/>
      <dgm:t>
        <a:bodyPr/>
        <a:lstStyle/>
        <a:p>
          <a:endParaRPr lang="en-US" sz="1400" b="0">
            <a:solidFill>
              <a:schemeClr val="tx1">
                <a:lumMod val="65000"/>
                <a:lumOff val="35000"/>
              </a:schemeClr>
            </a:solidFill>
          </a:endParaRPr>
        </a:p>
      </dgm:t>
    </dgm:pt>
    <dgm:pt modelId="{288C101E-E448-44D4-AD86-812A4E2A5B1B}" type="sibTrans" cxnId="{D0ED9050-AD61-447E-AF0A-68202461BE3F}">
      <dgm:prSet/>
      <dgm:spPr/>
      <dgm:t>
        <a:bodyPr/>
        <a:lstStyle/>
        <a:p>
          <a:endParaRPr lang="en-US" sz="1400" b="0">
            <a:solidFill>
              <a:schemeClr val="tx1">
                <a:lumMod val="65000"/>
                <a:lumOff val="35000"/>
              </a:schemeClr>
            </a:solidFill>
          </a:endParaRPr>
        </a:p>
      </dgm:t>
    </dgm:pt>
    <dgm:pt modelId="{8B7C2322-1A28-4DCD-8753-16470645EE39}" type="pres">
      <dgm:prSet presAssocID="{3D8F3BE5-C9B2-4B1D-B70A-BDA502D09A68}" presName="Name0" presStyleCnt="0">
        <dgm:presLayoutVars>
          <dgm:dir/>
        </dgm:presLayoutVars>
      </dgm:prSet>
      <dgm:spPr/>
      <dgm:t>
        <a:bodyPr/>
        <a:lstStyle/>
        <a:p>
          <a:endParaRPr lang="en-US"/>
        </a:p>
      </dgm:t>
    </dgm:pt>
    <dgm:pt modelId="{A78F4E47-68F0-48A9-9DB7-BF2C285041EA}" type="pres">
      <dgm:prSet presAssocID="{F21228B3-5CED-4155-98A3-17EEB1649D4B}" presName="noChildren" presStyleCnt="0"/>
      <dgm:spPr/>
    </dgm:pt>
    <dgm:pt modelId="{8183D99B-A4AE-48CC-B3F5-8DD7753FB0AE}" type="pres">
      <dgm:prSet presAssocID="{F21228B3-5CED-4155-98A3-17EEB1649D4B}" presName="gap" presStyleCnt="0"/>
      <dgm:spPr/>
    </dgm:pt>
    <dgm:pt modelId="{EABBE3B9-0120-4FDF-A62A-32F1D429A5D6}" type="pres">
      <dgm:prSet presAssocID="{F21228B3-5CED-4155-98A3-17EEB1649D4B}" presName="medCircle2" presStyleLbl="vennNode1" presStyleIdx="0" presStyleCnt="3" custScaleX="30505" custScaleY="27051" custLinFactNeighborX="-71546" custLinFactNeighborY="-7312"/>
      <dgm:spPr>
        <a:solidFill>
          <a:srgbClr val="4584D3"/>
        </a:solidFill>
      </dgm:spPr>
    </dgm:pt>
    <dgm:pt modelId="{A683D47E-D1AC-4164-8844-BB3D493FF203}" type="pres">
      <dgm:prSet presAssocID="{F21228B3-5CED-4155-98A3-17EEB1649D4B}" presName="txLvlOnly1" presStyleLbl="revTx" presStyleIdx="0" presStyleCnt="3" custScaleX="108857" custScaleY="64453" custLinFactNeighborX="2780" custLinFactNeighborY="-145"/>
      <dgm:spPr/>
      <dgm:t>
        <a:bodyPr/>
        <a:lstStyle/>
        <a:p>
          <a:endParaRPr lang="en-US"/>
        </a:p>
      </dgm:t>
    </dgm:pt>
    <dgm:pt modelId="{E720C33C-25D1-4FF1-98BA-46EEA31D4D12}" type="pres">
      <dgm:prSet presAssocID="{4D77F303-4BF0-4ECB-B53A-20818B5D97CA}" presName="noChildren" presStyleCnt="0"/>
      <dgm:spPr/>
    </dgm:pt>
    <dgm:pt modelId="{579313C8-6C9A-4D6C-91C8-0ADBE2704A4A}" type="pres">
      <dgm:prSet presAssocID="{4D77F303-4BF0-4ECB-B53A-20818B5D97CA}" presName="gap" presStyleCnt="0"/>
      <dgm:spPr/>
    </dgm:pt>
    <dgm:pt modelId="{2381C273-61C0-4F06-B41A-5C6EFA406964}" type="pres">
      <dgm:prSet presAssocID="{4D77F303-4BF0-4ECB-B53A-20818B5D97CA}" presName="medCircle2" presStyleLbl="vennNode1" presStyleIdx="1" presStyleCnt="3" custScaleX="30794" custScaleY="27751" custLinFactNeighborX="-70858" custLinFactNeighborY="-20194"/>
      <dgm:spPr>
        <a:solidFill>
          <a:schemeClr val="accent2">
            <a:hueOff val="0"/>
            <a:satOff val="0"/>
            <a:lumOff val="0"/>
          </a:schemeClr>
        </a:solidFill>
      </dgm:spPr>
    </dgm:pt>
    <dgm:pt modelId="{EC067D26-1198-4C93-ACDC-A982189A1554}" type="pres">
      <dgm:prSet presAssocID="{4D77F303-4BF0-4ECB-B53A-20818B5D97CA}" presName="txLvlOnly1" presStyleLbl="revTx" presStyleIdx="1" presStyleCnt="3" custScaleX="108355" custScaleY="52307" custLinFactNeighborX="2205" custLinFactNeighborY="-16571"/>
      <dgm:spPr/>
      <dgm:t>
        <a:bodyPr/>
        <a:lstStyle/>
        <a:p>
          <a:endParaRPr lang="en-US"/>
        </a:p>
      </dgm:t>
    </dgm:pt>
    <dgm:pt modelId="{498AE73E-BFF6-4CF7-B5C5-61E645E147E7}" type="pres">
      <dgm:prSet presAssocID="{5043BEC5-81E7-4D42-9792-53A7418BE505}" presName="noChildren" presStyleCnt="0"/>
      <dgm:spPr/>
    </dgm:pt>
    <dgm:pt modelId="{93284ED0-DEA3-4723-B8DB-931BA9921EB6}" type="pres">
      <dgm:prSet presAssocID="{5043BEC5-81E7-4D42-9792-53A7418BE505}" presName="gap" presStyleCnt="0"/>
      <dgm:spPr/>
    </dgm:pt>
    <dgm:pt modelId="{514A717C-027E-41CF-ABAE-7854668CE336}" type="pres">
      <dgm:prSet presAssocID="{5043BEC5-81E7-4D42-9792-53A7418BE505}" presName="medCircle2" presStyleLbl="vennNode1" presStyleIdx="2" presStyleCnt="3" custScaleX="30199" custScaleY="27900" custLinFactNeighborX="-70541" custLinFactNeighborY="-28274"/>
      <dgm:spPr>
        <a:solidFill>
          <a:schemeClr val="accent2">
            <a:hueOff val="0"/>
            <a:satOff val="0"/>
            <a:lumOff val="0"/>
          </a:schemeClr>
        </a:solidFill>
      </dgm:spPr>
    </dgm:pt>
    <dgm:pt modelId="{AB4C6028-DF44-432C-8A54-1D6ECB50B1AF}" type="pres">
      <dgm:prSet presAssocID="{5043BEC5-81E7-4D42-9792-53A7418BE505}" presName="txLvlOnly1" presStyleLbl="revTx" presStyleIdx="2" presStyleCnt="3" custScaleX="105927" custScaleY="63678" custLinFactNeighborX="953" custLinFactNeighborY="-29538"/>
      <dgm:spPr/>
      <dgm:t>
        <a:bodyPr/>
        <a:lstStyle/>
        <a:p>
          <a:endParaRPr lang="en-US"/>
        </a:p>
      </dgm:t>
    </dgm:pt>
  </dgm:ptLst>
  <dgm:cxnLst>
    <dgm:cxn modelId="{C0339CBA-052D-47D2-963C-D17B70624491}" type="presOf" srcId="{5043BEC5-81E7-4D42-9792-53A7418BE505}" destId="{AB4C6028-DF44-432C-8A54-1D6ECB50B1AF}" srcOrd="0" destOrd="0" presId="urn:microsoft.com/office/officeart/2008/layout/VerticalCircleList"/>
    <dgm:cxn modelId="{14451899-2D57-4044-8664-D180937F559E}" srcId="{3D8F3BE5-C9B2-4B1D-B70A-BDA502D09A68}" destId="{4D77F303-4BF0-4ECB-B53A-20818B5D97CA}" srcOrd="1" destOrd="0" parTransId="{57EDAF78-1546-4FD5-BF1D-89EE334BC870}" sibTransId="{26325E9A-55C8-4F62-8BE5-DB25E28FDE03}"/>
    <dgm:cxn modelId="{C3C9F383-1E47-4E9C-8B12-47608AEFC40F}" type="presOf" srcId="{F21228B3-5CED-4155-98A3-17EEB1649D4B}" destId="{A683D47E-D1AC-4164-8844-BB3D493FF203}" srcOrd="0" destOrd="0" presId="urn:microsoft.com/office/officeart/2008/layout/VerticalCircleList"/>
    <dgm:cxn modelId="{96B6DAC2-D81A-415B-954C-385B5D8C3299}" type="presOf" srcId="{3D8F3BE5-C9B2-4B1D-B70A-BDA502D09A68}" destId="{8B7C2322-1A28-4DCD-8753-16470645EE39}" srcOrd="0" destOrd="0" presId="urn:microsoft.com/office/officeart/2008/layout/VerticalCircleList"/>
    <dgm:cxn modelId="{E4DB3177-C575-410B-9C07-A203A007683E}" srcId="{3D8F3BE5-C9B2-4B1D-B70A-BDA502D09A68}" destId="{F21228B3-5CED-4155-98A3-17EEB1649D4B}" srcOrd="0" destOrd="0" parTransId="{EEB752E5-D38C-4D59-8A14-79FE5838B3EB}" sibTransId="{AF706FB7-C6A1-4873-966A-7AF67384D062}"/>
    <dgm:cxn modelId="{D0ED9050-AD61-447E-AF0A-68202461BE3F}" srcId="{3D8F3BE5-C9B2-4B1D-B70A-BDA502D09A68}" destId="{5043BEC5-81E7-4D42-9792-53A7418BE505}" srcOrd="2" destOrd="0" parTransId="{2F057DD4-9419-417D-9616-3FE13AE0932A}" sibTransId="{288C101E-E448-44D4-AD86-812A4E2A5B1B}"/>
    <dgm:cxn modelId="{64DF87A3-E906-4D35-9A9C-216FEEEB702B}" type="presOf" srcId="{4D77F303-4BF0-4ECB-B53A-20818B5D97CA}" destId="{EC067D26-1198-4C93-ACDC-A982189A1554}" srcOrd="0" destOrd="0" presId="urn:microsoft.com/office/officeart/2008/layout/VerticalCircleList"/>
    <dgm:cxn modelId="{8A3D18A1-EB03-42E4-8ABC-A538A4E55B80}" type="presParOf" srcId="{8B7C2322-1A28-4DCD-8753-16470645EE39}" destId="{A78F4E47-68F0-48A9-9DB7-BF2C285041EA}" srcOrd="0" destOrd="0" presId="urn:microsoft.com/office/officeart/2008/layout/VerticalCircleList"/>
    <dgm:cxn modelId="{5A78318F-1A7E-4494-9585-D64BCBFE821D}" type="presParOf" srcId="{A78F4E47-68F0-48A9-9DB7-BF2C285041EA}" destId="{8183D99B-A4AE-48CC-B3F5-8DD7753FB0AE}" srcOrd="0" destOrd="0" presId="urn:microsoft.com/office/officeart/2008/layout/VerticalCircleList"/>
    <dgm:cxn modelId="{63A6BD1F-AEB2-4427-8DB8-5C1352B55E53}" type="presParOf" srcId="{A78F4E47-68F0-48A9-9DB7-BF2C285041EA}" destId="{EABBE3B9-0120-4FDF-A62A-32F1D429A5D6}" srcOrd="1" destOrd="0" presId="urn:microsoft.com/office/officeart/2008/layout/VerticalCircleList"/>
    <dgm:cxn modelId="{4B15DAD4-2B6B-4ADA-BBB9-9EAD6B9146A0}" type="presParOf" srcId="{A78F4E47-68F0-48A9-9DB7-BF2C285041EA}" destId="{A683D47E-D1AC-4164-8844-BB3D493FF203}" srcOrd="2" destOrd="0" presId="urn:microsoft.com/office/officeart/2008/layout/VerticalCircleList"/>
    <dgm:cxn modelId="{3C0FF7EB-4321-4176-A1F4-7CBB8A382BA8}" type="presParOf" srcId="{8B7C2322-1A28-4DCD-8753-16470645EE39}" destId="{E720C33C-25D1-4FF1-98BA-46EEA31D4D12}" srcOrd="1" destOrd="0" presId="urn:microsoft.com/office/officeart/2008/layout/VerticalCircleList"/>
    <dgm:cxn modelId="{21E9B465-EAEB-41AB-8943-E325B43837CE}" type="presParOf" srcId="{E720C33C-25D1-4FF1-98BA-46EEA31D4D12}" destId="{579313C8-6C9A-4D6C-91C8-0ADBE2704A4A}" srcOrd="0" destOrd="0" presId="urn:microsoft.com/office/officeart/2008/layout/VerticalCircleList"/>
    <dgm:cxn modelId="{91632908-D22A-49B4-B972-AD254F3644AE}" type="presParOf" srcId="{E720C33C-25D1-4FF1-98BA-46EEA31D4D12}" destId="{2381C273-61C0-4F06-B41A-5C6EFA406964}" srcOrd="1" destOrd="0" presId="urn:microsoft.com/office/officeart/2008/layout/VerticalCircleList"/>
    <dgm:cxn modelId="{C18DFA61-0DB2-4BDA-9F4D-711D61AF567F}" type="presParOf" srcId="{E720C33C-25D1-4FF1-98BA-46EEA31D4D12}" destId="{EC067D26-1198-4C93-ACDC-A982189A1554}" srcOrd="2" destOrd="0" presId="urn:microsoft.com/office/officeart/2008/layout/VerticalCircleList"/>
    <dgm:cxn modelId="{4521EBEA-9A59-4BD0-BDB1-C5408874C393}" type="presParOf" srcId="{8B7C2322-1A28-4DCD-8753-16470645EE39}" destId="{498AE73E-BFF6-4CF7-B5C5-61E645E147E7}" srcOrd="2" destOrd="0" presId="urn:microsoft.com/office/officeart/2008/layout/VerticalCircleList"/>
    <dgm:cxn modelId="{7697505B-0BEA-4B75-B7F0-317BE86DF34F}" type="presParOf" srcId="{498AE73E-BFF6-4CF7-B5C5-61E645E147E7}" destId="{93284ED0-DEA3-4723-B8DB-931BA9921EB6}" srcOrd="0" destOrd="0" presId="urn:microsoft.com/office/officeart/2008/layout/VerticalCircleList"/>
    <dgm:cxn modelId="{70E8E223-8544-49FC-B18B-5FDD78F4E6C1}" type="presParOf" srcId="{498AE73E-BFF6-4CF7-B5C5-61E645E147E7}" destId="{514A717C-027E-41CF-ABAE-7854668CE336}" srcOrd="1" destOrd="0" presId="urn:microsoft.com/office/officeart/2008/layout/VerticalCircleList"/>
    <dgm:cxn modelId="{964E9FAC-7321-4C64-B4FC-93A2701FD2DC}" type="presParOf" srcId="{498AE73E-BFF6-4CF7-B5C5-61E645E147E7}" destId="{AB4C6028-DF44-432C-8A54-1D6ECB50B1AF}"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BE3B9-0120-4FDF-A62A-32F1D429A5D6}">
      <dsp:nvSpPr>
        <dsp:cNvPr id="0" name=""/>
        <dsp:cNvSpPr/>
      </dsp:nvSpPr>
      <dsp:spPr>
        <a:xfrm>
          <a:off x="660857" y="794067"/>
          <a:ext cx="690326" cy="690335"/>
        </a:xfrm>
        <a:prstGeom prst="ellipse">
          <a:avLst/>
        </a:prstGeom>
        <a:solidFill>
          <a:srgbClr val="4584D3"/>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683D47E-D1AC-4164-8844-BB3D493FF203}">
      <dsp:nvSpPr>
        <dsp:cNvPr id="0" name=""/>
        <dsp:cNvSpPr/>
      </dsp:nvSpPr>
      <dsp:spPr>
        <a:xfrm>
          <a:off x="1730792" y="709111"/>
          <a:ext cx="3178767" cy="9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kern="1200" dirty="0" smtClean="0">
              <a:solidFill>
                <a:schemeClr val="tx1">
                  <a:lumMod val="65000"/>
                  <a:lumOff val="35000"/>
                </a:schemeClr>
              </a:solidFill>
            </a:rPr>
            <a:t>Talleres de </a:t>
          </a:r>
          <a:r>
            <a:rPr lang="en-GB" sz="2100" kern="1200" dirty="0" err="1" smtClean="0">
              <a:solidFill>
                <a:schemeClr val="tx1">
                  <a:lumMod val="65000"/>
                  <a:lumOff val="35000"/>
                </a:schemeClr>
              </a:solidFill>
            </a:rPr>
            <a:t>capacitación</a:t>
          </a:r>
          <a:r>
            <a:rPr lang="en-GB" sz="2100" kern="1200" dirty="0" smtClean="0">
              <a:solidFill>
                <a:schemeClr val="tx1">
                  <a:lumMod val="65000"/>
                  <a:lumOff val="35000"/>
                </a:schemeClr>
              </a:solidFill>
            </a:rPr>
            <a:t> de E-Waste o RAEE</a:t>
          </a:r>
          <a:endParaRPr lang="en-US" sz="2100" kern="1200" dirty="0">
            <a:solidFill>
              <a:schemeClr val="tx1">
                <a:lumMod val="65000"/>
                <a:lumOff val="35000"/>
              </a:schemeClr>
            </a:solidFill>
          </a:endParaRPr>
        </a:p>
      </dsp:txBody>
      <dsp:txXfrm>
        <a:off x="1730792" y="709111"/>
        <a:ext cx="3178767" cy="947430"/>
      </dsp:txXfrm>
    </dsp:sp>
    <dsp:sp modelId="{2381C273-61C0-4F06-B41A-5C6EFA406964}">
      <dsp:nvSpPr>
        <dsp:cNvPr id="0" name=""/>
        <dsp:cNvSpPr/>
      </dsp:nvSpPr>
      <dsp:spPr>
        <a:xfrm>
          <a:off x="620304" y="2469196"/>
          <a:ext cx="665105" cy="690326"/>
        </a:xfrm>
        <a:prstGeom prst="ellipse">
          <a:avLst/>
        </a:prstGeom>
        <a:solidFill>
          <a:schemeClr val="accent2">
            <a:hueOff val="0"/>
            <a:satOff val="0"/>
            <a:lum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EC067D26-1198-4C93-ACDC-A982189A1554}">
      <dsp:nvSpPr>
        <dsp:cNvPr id="0" name=""/>
        <dsp:cNvSpPr/>
      </dsp:nvSpPr>
      <dsp:spPr>
        <a:xfrm>
          <a:off x="1649888" y="2303524"/>
          <a:ext cx="3799002" cy="94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s-ES" sz="2100" kern="1200" dirty="0" smtClean="0">
              <a:solidFill>
                <a:schemeClr val="tx1">
                  <a:lumMod val="65000"/>
                  <a:lumOff val="35000"/>
                </a:schemeClr>
              </a:solidFill>
            </a:rPr>
            <a:t>Fortalecimiento y armonización de estadísticas de RAEE en la región</a:t>
          </a:r>
          <a:endParaRPr lang="en-US" sz="2100" kern="1200" dirty="0">
            <a:solidFill>
              <a:schemeClr val="tx1">
                <a:lumMod val="65000"/>
                <a:lumOff val="35000"/>
              </a:schemeClr>
            </a:solidFill>
          </a:endParaRPr>
        </a:p>
      </dsp:txBody>
      <dsp:txXfrm>
        <a:off x="1649888" y="2303524"/>
        <a:ext cx="3799002" cy="947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BE3B9-0120-4FDF-A62A-32F1D429A5D6}">
      <dsp:nvSpPr>
        <dsp:cNvPr id="0" name=""/>
        <dsp:cNvSpPr/>
      </dsp:nvSpPr>
      <dsp:spPr>
        <a:xfrm>
          <a:off x="1329842" y="279466"/>
          <a:ext cx="291034" cy="258081"/>
        </a:xfrm>
        <a:prstGeom prst="ellipse">
          <a:avLst/>
        </a:prstGeom>
        <a:solidFill>
          <a:srgbClr val="4584D3"/>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683D47E-D1AC-4164-8844-BB3D493FF203}">
      <dsp:nvSpPr>
        <dsp:cNvPr id="0" name=""/>
        <dsp:cNvSpPr/>
      </dsp:nvSpPr>
      <dsp:spPr>
        <a:xfrm>
          <a:off x="2074035" y="169425"/>
          <a:ext cx="5541072" cy="61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lumMod val="65000"/>
                  <a:lumOff val="35000"/>
                </a:schemeClr>
              </a:solidFill>
            </a:rPr>
            <a:t>Principios de política y fundamento de la legislación; diseño y componentes del sistema (definición del ámbito de aplicación, establecimiento del mecanismo financiero).</a:t>
          </a:r>
          <a:endParaRPr lang="en-US" sz="1600" b="0" kern="1200" dirty="0">
            <a:solidFill>
              <a:schemeClr val="tx1">
                <a:lumMod val="65000"/>
                <a:lumOff val="35000"/>
              </a:schemeClr>
            </a:solidFill>
          </a:endParaRPr>
        </a:p>
      </dsp:txBody>
      <dsp:txXfrm>
        <a:off x="2074035" y="169425"/>
        <a:ext cx="5541072" cy="614916"/>
      </dsp:txXfrm>
    </dsp:sp>
    <dsp:sp modelId="{2381C273-61C0-4F06-B41A-5C6EFA406964}">
      <dsp:nvSpPr>
        <dsp:cNvPr id="0" name=""/>
        <dsp:cNvSpPr/>
      </dsp:nvSpPr>
      <dsp:spPr>
        <a:xfrm>
          <a:off x="1341416" y="1107280"/>
          <a:ext cx="293791" cy="264759"/>
        </a:xfrm>
        <a:prstGeom prst="ellipse">
          <a:avLst/>
        </a:prstGeom>
        <a:solidFill>
          <a:schemeClr val="accent2">
            <a:hueOff val="0"/>
            <a:satOff val="0"/>
            <a:lum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EC067D26-1198-4C93-ACDC-A982189A1554}">
      <dsp:nvSpPr>
        <dsp:cNvPr id="0" name=""/>
        <dsp:cNvSpPr/>
      </dsp:nvSpPr>
      <dsp:spPr>
        <a:xfrm>
          <a:off x="2063931" y="1024706"/>
          <a:ext cx="5515520" cy="499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dirty="0" err="1" smtClean="0">
              <a:solidFill>
                <a:schemeClr val="tx1">
                  <a:lumMod val="65000"/>
                  <a:lumOff val="35000"/>
                </a:schemeClr>
              </a:solidFill>
            </a:rPr>
            <a:t>Monitoreo</a:t>
          </a:r>
          <a:r>
            <a:rPr lang="en-US" sz="1600" kern="1200" dirty="0" smtClean="0">
              <a:solidFill>
                <a:schemeClr val="tx1">
                  <a:lumMod val="65000"/>
                  <a:lumOff val="35000"/>
                </a:schemeClr>
              </a:solidFill>
            </a:rPr>
            <a:t> y </a:t>
          </a:r>
          <a:r>
            <a:rPr lang="en-US" sz="1600" kern="1200" dirty="0" err="1" smtClean="0">
              <a:solidFill>
                <a:schemeClr val="tx1">
                  <a:lumMod val="65000"/>
                  <a:lumOff val="35000"/>
                </a:schemeClr>
              </a:solidFill>
            </a:rPr>
            <a:t>cumplimiento</a:t>
          </a:r>
          <a:endParaRPr lang="en-US" sz="1600" kern="1200" dirty="0" smtClean="0">
            <a:solidFill>
              <a:schemeClr val="tx1">
                <a:lumMod val="65000"/>
                <a:lumOff val="35000"/>
              </a:schemeClr>
            </a:solidFill>
          </a:endParaRPr>
        </a:p>
        <a:p>
          <a:pPr lvl="0" algn="l" defTabSz="711200">
            <a:lnSpc>
              <a:spcPct val="90000"/>
            </a:lnSpc>
            <a:spcBef>
              <a:spcPct val="0"/>
            </a:spcBef>
            <a:spcAft>
              <a:spcPct val="35000"/>
            </a:spcAft>
          </a:pPr>
          <a:endParaRPr lang="en-US" sz="1600" b="0" kern="1200" dirty="0">
            <a:solidFill>
              <a:schemeClr val="tx1">
                <a:lumMod val="65000"/>
                <a:lumOff val="35000"/>
              </a:schemeClr>
            </a:solidFill>
          </a:endParaRPr>
        </a:p>
      </dsp:txBody>
      <dsp:txXfrm>
        <a:off x="2063931" y="1024706"/>
        <a:ext cx="5515520" cy="499037"/>
      </dsp:txXfrm>
    </dsp:sp>
    <dsp:sp modelId="{514A717C-027E-41CF-ABAE-7854668CE336}">
      <dsp:nvSpPr>
        <dsp:cNvPr id="0" name=""/>
        <dsp:cNvSpPr/>
      </dsp:nvSpPr>
      <dsp:spPr>
        <a:xfrm>
          <a:off x="1378176" y="1983536"/>
          <a:ext cx="288114" cy="266181"/>
        </a:xfrm>
        <a:prstGeom prst="ellipse">
          <a:avLst/>
        </a:prstGeom>
        <a:solidFill>
          <a:schemeClr val="accent2">
            <a:hueOff val="0"/>
            <a:satOff val="0"/>
            <a:lum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B4C6028-DF44-432C-8A54-1D6ECB50B1AF}">
      <dsp:nvSpPr>
        <dsp:cNvPr id="0" name=""/>
        <dsp:cNvSpPr/>
      </dsp:nvSpPr>
      <dsp:spPr>
        <a:xfrm>
          <a:off x="2092894" y="1800806"/>
          <a:ext cx="5391929" cy="6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lumMod val="65000"/>
                  <a:lumOff val="35000"/>
                </a:schemeClr>
              </a:solidFill>
            </a:rPr>
            <a:t>Aspectos técnicos y tecnológicos del reciclaje de residuos electrónicos a nivel regional y mundial (componentes peligrosos frente a componentes valiosos).</a:t>
          </a:r>
          <a:endParaRPr lang="en-US" sz="1600" b="0" kern="1200" dirty="0">
            <a:solidFill>
              <a:schemeClr val="tx1">
                <a:lumMod val="65000"/>
                <a:lumOff val="35000"/>
              </a:schemeClr>
            </a:solidFill>
          </a:endParaRPr>
        </a:p>
      </dsp:txBody>
      <dsp:txXfrm>
        <a:off x="2092894" y="1800806"/>
        <a:ext cx="5391929" cy="60752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B598DF-9424-DF48-B014-5C94A0B7B69E}" type="datetimeFigureOut">
              <a:rPr lang="it-IT" smtClean="0"/>
              <a:t>18/03/2019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6CF565-F198-B846-AA2A-5A0847200D40}" type="slidenum">
              <a:rPr lang="it-IT" smtClean="0"/>
              <a:t>‹#›</a:t>
            </a:fld>
            <a:endParaRPr lang="it-IT"/>
          </a:p>
        </p:txBody>
      </p:sp>
    </p:spTree>
    <p:extLst>
      <p:ext uri="{BB962C8B-B14F-4D97-AF65-F5344CB8AC3E}">
        <p14:creationId xmlns:p14="http://schemas.microsoft.com/office/powerpoint/2010/main" val="494147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6BA39-3DC1-F94B-9AFC-9A39BA64EFA0}" type="datetimeFigureOut">
              <a:rPr lang="it-IT" smtClean="0"/>
              <a:t>18/03/2019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E8DC7-3B2F-8242-B587-25A4E6FCA0F9}" type="slidenum">
              <a:rPr lang="it-IT" smtClean="0"/>
              <a:t>‹#›</a:t>
            </a:fld>
            <a:endParaRPr lang="it-IT"/>
          </a:p>
        </p:txBody>
      </p:sp>
    </p:spTree>
    <p:extLst>
      <p:ext uri="{BB962C8B-B14F-4D97-AF65-F5344CB8AC3E}">
        <p14:creationId xmlns:p14="http://schemas.microsoft.com/office/powerpoint/2010/main" val="29699955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bg1"/>
                </a:solidFill>
                <a:latin typeface="Tahoma" charset="0"/>
              </a:defRPr>
            </a:lvl1pPr>
            <a:lvl2pPr marL="742950" indent="-285750">
              <a:defRPr sz="2400">
                <a:solidFill>
                  <a:schemeClr val="bg1"/>
                </a:solidFill>
                <a:latin typeface="Tahoma" charset="0"/>
              </a:defRPr>
            </a:lvl2pPr>
            <a:lvl3pPr marL="1143000" indent="-228600">
              <a:defRPr sz="2400">
                <a:solidFill>
                  <a:schemeClr val="bg1"/>
                </a:solidFill>
                <a:latin typeface="Tahoma" charset="0"/>
              </a:defRPr>
            </a:lvl3pPr>
            <a:lvl4pPr marL="1600200" indent="-228600">
              <a:defRPr sz="2400">
                <a:solidFill>
                  <a:schemeClr val="bg1"/>
                </a:solidFill>
                <a:latin typeface="Tahoma" charset="0"/>
              </a:defRPr>
            </a:lvl4pPr>
            <a:lvl5pPr marL="2057400" indent="-228600">
              <a:defRPr sz="2400">
                <a:solidFill>
                  <a:schemeClr val="bg1"/>
                </a:solidFill>
                <a:latin typeface="Tahoma" charset="0"/>
              </a:defRPr>
            </a:lvl5pPr>
            <a:lvl6pPr marL="2514600" indent="-228600" eaLnBrk="0" fontAlgn="base" hangingPunct="0">
              <a:spcBef>
                <a:spcPct val="0"/>
              </a:spcBef>
              <a:spcAft>
                <a:spcPct val="0"/>
              </a:spcAft>
              <a:defRPr sz="2400">
                <a:solidFill>
                  <a:schemeClr val="bg1"/>
                </a:solidFill>
                <a:latin typeface="Tahoma" charset="0"/>
              </a:defRPr>
            </a:lvl6pPr>
            <a:lvl7pPr marL="2971800" indent="-228600" eaLnBrk="0" fontAlgn="base" hangingPunct="0">
              <a:spcBef>
                <a:spcPct val="0"/>
              </a:spcBef>
              <a:spcAft>
                <a:spcPct val="0"/>
              </a:spcAft>
              <a:defRPr sz="2400">
                <a:solidFill>
                  <a:schemeClr val="bg1"/>
                </a:solidFill>
                <a:latin typeface="Tahoma" charset="0"/>
              </a:defRPr>
            </a:lvl7pPr>
            <a:lvl8pPr marL="3429000" indent="-228600" eaLnBrk="0" fontAlgn="base" hangingPunct="0">
              <a:spcBef>
                <a:spcPct val="0"/>
              </a:spcBef>
              <a:spcAft>
                <a:spcPct val="0"/>
              </a:spcAft>
              <a:defRPr sz="2400">
                <a:solidFill>
                  <a:schemeClr val="bg1"/>
                </a:solidFill>
                <a:latin typeface="Tahoma" charset="0"/>
              </a:defRPr>
            </a:lvl8pPr>
            <a:lvl9pPr marL="3886200" indent="-228600" eaLnBrk="0" fontAlgn="base" hangingPunct="0">
              <a:spcBef>
                <a:spcPct val="0"/>
              </a:spcBef>
              <a:spcAft>
                <a:spcPct val="0"/>
              </a:spcAft>
              <a:defRPr sz="2400">
                <a:solidFill>
                  <a:schemeClr val="bg1"/>
                </a:solidFill>
                <a:latin typeface="Tahoma" charset="0"/>
              </a:defRPr>
            </a:lvl9pPr>
          </a:lstStyle>
          <a:p>
            <a:fld id="{F1A3EBC0-9452-4D70-A97D-51287125C01B}" type="slidenum">
              <a:rPr lang="en-GB" sz="1200">
                <a:solidFill>
                  <a:schemeClr val="tx1"/>
                </a:solidFill>
                <a:latin typeface="Arial" charset="0"/>
              </a:rPr>
              <a:pPr/>
              <a:t>1</a:t>
            </a:fld>
            <a:endParaRPr lang="en-GB" sz="1200">
              <a:solidFill>
                <a:schemeClr val="tx1"/>
              </a:solidFill>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en-US" dirty="0" err="1" smtClean="0"/>
              <a:t>Muy</a:t>
            </a:r>
            <a:r>
              <a:rPr lang="en-US" dirty="0" smtClean="0"/>
              <a:t> </a:t>
            </a:r>
            <a:r>
              <a:rPr lang="en-US" dirty="0" err="1" smtClean="0"/>
              <a:t>buenas</a:t>
            </a:r>
            <a:r>
              <a:rPr lang="en-US" baseline="0" dirty="0" smtClean="0"/>
              <a:t> </a:t>
            </a:r>
            <a:r>
              <a:rPr lang="en-US" baseline="0" dirty="0" err="1" smtClean="0"/>
              <a:t>tardes</a:t>
            </a:r>
            <a:r>
              <a:rPr lang="en-US" baseline="0" dirty="0" smtClean="0"/>
              <a:t>, </a:t>
            </a:r>
            <a:r>
              <a:rPr lang="en-US" baseline="0" dirty="0" err="1" smtClean="0"/>
              <a:t>Mi</a:t>
            </a:r>
            <a:r>
              <a:rPr lang="en-US" baseline="0" dirty="0" smtClean="0"/>
              <a:t> </a:t>
            </a:r>
            <a:r>
              <a:rPr lang="en-US" baseline="0" dirty="0" err="1" smtClean="0"/>
              <a:t>nombre</a:t>
            </a:r>
            <a:r>
              <a:rPr lang="en-US" baseline="0" dirty="0" smtClean="0"/>
              <a:t> </a:t>
            </a:r>
            <a:r>
              <a:rPr lang="en-US" baseline="0" dirty="0" err="1" smtClean="0"/>
              <a:t>es</a:t>
            </a:r>
            <a:r>
              <a:rPr lang="en-US" baseline="0" dirty="0" smtClean="0"/>
              <a:t> Michelle y les </a:t>
            </a:r>
            <a:r>
              <a:rPr lang="en-US" baseline="0" dirty="0" err="1" smtClean="0"/>
              <a:t>estare</a:t>
            </a:r>
            <a:r>
              <a:rPr lang="en-US" baseline="0" dirty="0" smtClean="0"/>
              <a:t> </a:t>
            </a:r>
            <a:r>
              <a:rPr lang="en-US" baseline="0" dirty="0" err="1" smtClean="0"/>
              <a:t>dando</a:t>
            </a:r>
            <a:r>
              <a:rPr lang="en-US" baseline="0" dirty="0" smtClean="0"/>
              <a:t> un </a:t>
            </a:r>
            <a:r>
              <a:rPr lang="en-US" b="1" baseline="0" dirty="0" smtClean="0"/>
              <a:t>panorama </a:t>
            </a:r>
            <a:r>
              <a:rPr lang="en-US" baseline="0" dirty="0" smtClean="0"/>
              <a:t>de las </a:t>
            </a:r>
            <a:r>
              <a:rPr lang="en-US" baseline="0" dirty="0" err="1" smtClean="0"/>
              <a:t>actividades</a:t>
            </a:r>
            <a:r>
              <a:rPr lang="en-US" baseline="0" dirty="0" smtClean="0"/>
              <a:t> que </a:t>
            </a:r>
            <a:r>
              <a:rPr lang="es-ES" baseline="0" dirty="0" smtClean="0"/>
              <a:t>UNU/ITU/ISWA/Step/BOKU al proyecto UNIDO en América Latina y el Caribe.</a:t>
            </a:r>
            <a:endParaRPr lang="en-US" dirty="0"/>
          </a:p>
        </p:txBody>
      </p:sp>
    </p:spTree>
    <p:extLst>
      <p:ext uri="{BB962C8B-B14F-4D97-AF65-F5344CB8AC3E}">
        <p14:creationId xmlns:p14="http://schemas.microsoft.com/office/powerpoint/2010/main" val="200197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Unión Internacional de Telecomunicaciones </a:t>
            </a:r>
            <a:r>
              <a:rPr lang="es-ES" b="1" dirty="0" smtClean="0"/>
              <a:t>(UIT), </a:t>
            </a:r>
            <a:r>
              <a:rPr lang="es-ES" dirty="0" smtClean="0"/>
              <a:t>en cooperación con la Universidad de las Naciones Unidas </a:t>
            </a:r>
            <a:r>
              <a:rPr lang="es-ES" b="1" dirty="0" smtClean="0"/>
              <a:t>(UNU)</a:t>
            </a:r>
            <a:r>
              <a:rPr lang="es-ES" b="1" baseline="0" dirty="0" smtClean="0"/>
              <a:t> mediante </a:t>
            </a:r>
            <a:r>
              <a:rPr lang="es-ES" b="1" dirty="0" smtClean="0"/>
              <a:t>SCYCLE </a:t>
            </a:r>
            <a:r>
              <a:rPr lang="es-ES" dirty="0" smtClean="0"/>
              <a:t>y la Asociación de Desechos </a:t>
            </a:r>
            <a:r>
              <a:rPr lang="es-ES" smtClean="0"/>
              <a:t>Sólidos </a:t>
            </a:r>
            <a:r>
              <a:rPr lang="es-ES" b="1" smtClean="0"/>
              <a:t>(ISWA) coordinará todas las actividades propuestas en el marco de la Asociación Mundial de Estadísticas </a:t>
            </a:r>
            <a:r>
              <a:rPr lang="es-ES" smtClean="0"/>
              <a:t>sobre </a:t>
            </a:r>
            <a:r>
              <a:rPr lang="es-ES" dirty="0" smtClean="0"/>
              <a:t>Desechos Electrónicos (GESP) de la UNU/UIT/UIT/ISWA, a la que la ONUDI se ha asociado en ese momento</a:t>
            </a:r>
            <a:r>
              <a:rPr lang="es-ES" smtClean="0"/>
              <a:t>. </a:t>
            </a:r>
            <a:endParaRPr lang="en-US" dirty="0"/>
          </a:p>
        </p:txBody>
      </p:sp>
      <p:sp>
        <p:nvSpPr>
          <p:cNvPr id="4" name="Slide Number Placeholder 3"/>
          <p:cNvSpPr>
            <a:spLocks noGrp="1"/>
          </p:cNvSpPr>
          <p:nvPr>
            <p:ph type="sldNum" sz="quarter" idx="10"/>
          </p:nvPr>
        </p:nvSpPr>
        <p:spPr/>
        <p:txBody>
          <a:bodyPr/>
          <a:lstStyle/>
          <a:p>
            <a:fld id="{1D8E8DC7-3B2F-8242-B587-25A4E6FCA0F9}" type="slidenum">
              <a:rPr lang="it-IT" smtClean="0"/>
              <a:t>2</a:t>
            </a:fld>
            <a:endParaRPr lang="it-IT"/>
          </a:p>
        </p:txBody>
      </p:sp>
    </p:spTree>
    <p:extLst>
      <p:ext uri="{BB962C8B-B14F-4D97-AF65-F5344CB8AC3E}">
        <p14:creationId xmlns:p14="http://schemas.microsoft.com/office/powerpoint/2010/main" val="10691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t>Además de las presentaciones, la formación incluirá también algunos ejercicios prácticos y trabajo en grupo. </a:t>
            </a:r>
            <a:endParaRPr lang="en-US" sz="1200" dirty="0"/>
          </a:p>
        </p:txBody>
      </p:sp>
      <p:sp>
        <p:nvSpPr>
          <p:cNvPr id="4" name="Slide Number Placeholder 3"/>
          <p:cNvSpPr>
            <a:spLocks noGrp="1"/>
          </p:cNvSpPr>
          <p:nvPr>
            <p:ph type="sldNum" sz="quarter" idx="10"/>
          </p:nvPr>
        </p:nvSpPr>
        <p:spPr/>
        <p:txBody>
          <a:bodyPr/>
          <a:lstStyle/>
          <a:p>
            <a:fld id="{1D8E8DC7-3B2F-8242-B587-25A4E6FCA0F9}" type="slidenum">
              <a:rPr lang="it-IT" smtClean="0"/>
              <a:t>4</a:t>
            </a:fld>
            <a:endParaRPr lang="it-IT"/>
          </a:p>
        </p:txBody>
      </p:sp>
    </p:spTree>
    <p:extLst>
      <p:ext uri="{BB962C8B-B14F-4D97-AF65-F5344CB8AC3E}">
        <p14:creationId xmlns:p14="http://schemas.microsoft.com/office/powerpoint/2010/main" val="161442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E8DC7-3B2F-8242-B587-25A4E6FCA0F9}" type="slidenum">
              <a:rPr lang="it-IT" smtClean="0"/>
              <a:t>5</a:t>
            </a:fld>
            <a:endParaRPr lang="it-IT"/>
          </a:p>
        </p:txBody>
      </p:sp>
    </p:spTree>
    <p:extLst>
      <p:ext uri="{BB962C8B-B14F-4D97-AF65-F5344CB8AC3E}">
        <p14:creationId xmlns:p14="http://schemas.microsoft.com/office/powerpoint/2010/main" val="336522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t>La EWAS reúne a investigadores de todo el mundo que buscan resolver el problema de los desechos electrónicos desde diferentes perspectivas disciplinarias. Los académicos discuten las últimas investigaciones sobre residuos electrónicos desde varios puntos de vista temáticos, para obtener una visión general, pero también para el desarrollo del necesario enfoque interdisciplinario y holístico.   Doctorandos y postdoctorado para desarrollar habilidades clave para jóvenes investigadores y crear una red global de especialistas en residuos electrónicos. Además, ayudará a desarrollar planes de estudio sobre residuos electrónicos para las universidades y las redes de investigación de todas las universidades, tanto dentro como fuera de América Latina. </a:t>
            </a:r>
            <a:endParaRPr lang="en-US" sz="1200" dirty="0"/>
          </a:p>
        </p:txBody>
      </p:sp>
      <p:sp>
        <p:nvSpPr>
          <p:cNvPr id="4" name="Slide Number Placeholder 3"/>
          <p:cNvSpPr>
            <a:spLocks noGrp="1"/>
          </p:cNvSpPr>
          <p:nvPr>
            <p:ph type="sldNum" sz="quarter" idx="10"/>
          </p:nvPr>
        </p:nvSpPr>
        <p:spPr/>
        <p:txBody>
          <a:bodyPr/>
          <a:lstStyle/>
          <a:p>
            <a:fld id="{1D8E8DC7-3B2F-8242-B587-25A4E6FCA0F9}" type="slidenum">
              <a:rPr lang="it-IT" smtClean="0"/>
              <a:t>6</a:t>
            </a:fld>
            <a:endParaRPr lang="it-IT"/>
          </a:p>
        </p:txBody>
      </p:sp>
    </p:spTree>
    <p:extLst>
      <p:ext uri="{BB962C8B-B14F-4D97-AF65-F5344CB8AC3E}">
        <p14:creationId xmlns:p14="http://schemas.microsoft.com/office/powerpoint/2010/main" val="153696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t>La medición de los desechos electrónicos es un paso importante para abordar el problema de los desechos electrónicos. Las estadísticas ayudan a evaluar la evolución a lo largo del tiempo, establecer y evaluar los objetivos e identificar las mejores prácticas de las políticas. Unos mejores datos sobre los residuos electrónicos ayudarán a reducir al mínimo su generación, evitar los vertidos y emisiones ilegales, promover el reciclado y crear puestos de trabajo en los sectores de la reutilización y la renovación y el reciclado.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D8E8DC7-3B2F-8242-B587-25A4E6FCA0F9}" type="slidenum">
              <a:rPr lang="it-IT" smtClean="0"/>
              <a:t>10</a:t>
            </a:fld>
            <a:endParaRPr lang="it-IT"/>
          </a:p>
        </p:txBody>
      </p:sp>
    </p:spTree>
    <p:extLst>
      <p:ext uri="{BB962C8B-B14F-4D97-AF65-F5344CB8AC3E}">
        <p14:creationId xmlns:p14="http://schemas.microsoft.com/office/powerpoint/2010/main" val="132909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dirty="0" smtClean="0"/>
              <a:t>Panorama general de la gestión de los desechos electrónicos en América Latina, incluida la generación de desechos electrónicos, la legislación, la recolección/tratamiento/reciclaje, también sobre la base de la información disponible del desarrollo del proyecto LATAM.</a:t>
            </a:r>
          </a:p>
          <a:p>
            <a:pPr lvl="0"/>
            <a:r>
              <a:rPr lang="es-ES" dirty="0" smtClean="0"/>
              <a:t>Cuestiones comunes como el aumento de los volúmenes, los vertidos inadecuados, los plásticos que contienen </a:t>
            </a:r>
            <a:r>
              <a:rPr lang="es-ES" dirty="0" err="1" smtClean="0"/>
              <a:t>retardantes</a:t>
            </a:r>
            <a:r>
              <a:rPr lang="es-ES" dirty="0" smtClean="0"/>
              <a:t> de llama, los movimientos transfronterizos, la aplicación de la ley, la financiación del sistema, pero también la sinergia con los esfuerzos de la OMS y la OIT en materia de salud y trabajo.</a:t>
            </a:r>
          </a:p>
          <a:p>
            <a:pPr lvl="0"/>
            <a:r>
              <a:rPr lang="es-ES" dirty="0" smtClean="0"/>
              <a:t>Presentación comparativa de los capítulos de cada país</a:t>
            </a:r>
          </a:p>
          <a:p>
            <a:pPr lvl="0"/>
            <a:endParaRPr lang="es-ES" dirty="0" smtClean="0"/>
          </a:p>
          <a:p>
            <a:pPr lvl="0"/>
            <a:endParaRPr lang="es-ES" dirty="0" smtClean="0"/>
          </a:p>
          <a:p>
            <a:pPr lvl="0"/>
            <a:endParaRPr lang="en-US" dirty="0"/>
          </a:p>
        </p:txBody>
      </p:sp>
      <p:sp>
        <p:nvSpPr>
          <p:cNvPr id="4" name="Slide Number Placeholder 3"/>
          <p:cNvSpPr>
            <a:spLocks noGrp="1"/>
          </p:cNvSpPr>
          <p:nvPr>
            <p:ph type="sldNum" sz="quarter" idx="10"/>
          </p:nvPr>
        </p:nvSpPr>
        <p:spPr/>
        <p:txBody>
          <a:bodyPr/>
          <a:lstStyle/>
          <a:p>
            <a:fld id="{1D8E8DC7-3B2F-8242-B587-25A4E6FCA0F9}" type="slidenum">
              <a:rPr lang="it-IT" smtClean="0"/>
              <a:t>11</a:t>
            </a:fld>
            <a:endParaRPr lang="it-IT"/>
          </a:p>
        </p:txBody>
      </p:sp>
    </p:spTree>
    <p:extLst>
      <p:ext uri="{BB962C8B-B14F-4D97-AF65-F5344CB8AC3E}">
        <p14:creationId xmlns:p14="http://schemas.microsoft.com/office/powerpoint/2010/main" val="166677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dirty="0" smtClean="0"/>
              <a:t>Se publicará un informe.  El informe proporcionará información de referencia necesaria para el proyecto del GEF.</a:t>
            </a:r>
            <a:endParaRPr lang="en-US" dirty="0"/>
          </a:p>
        </p:txBody>
      </p:sp>
      <p:sp>
        <p:nvSpPr>
          <p:cNvPr id="4" name="Slide Number Placeholder 3"/>
          <p:cNvSpPr>
            <a:spLocks noGrp="1"/>
          </p:cNvSpPr>
          <p:nvPr>
            <p:ph type="sldNum" sz="quarter" idx="10"/>
          </p:nvPr>
        </p:nvSpPr>
        <p:spPr/>
        <p:txBody>
          <a:bodyPr/>
          <a:lstStyle/>
          <a:p>
            <a:fld id="{1D8E8DC7-3B2F-8242-B587-25A4E6FCA0F9}" type="slidenum">
              <a:rPr lang="it-IT" smtClean="0"/>
              <a:t>12</a:t>
            </a:fld>
            <a:endParaRPr lang="it-IT"/>
          </a:p>
        </p:txBody>
      </p:sp>
    </p:spTree>
    <p:extLst>
      <p:ext uri="{BB962C8B-B14F-4D97-AF65-F5344CB8AC3E}">
        <p14:creationId xmlns:p14="http://schemas.microsoft.com/office/powerpoint/2010/main" val="233372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E8DC7-3B2F-8242-B587-25A4E6FCA0F9}" type="slidenum">
              <a:rPr lang="it-IT" smtClean="0"/>
              <a:t>13</a:t>
            </a:fld>
            <a:endParaRPr lang="it-IT"/>
          </a:p>
        </p:txBody>
      </p:sp>
    </p:spTree>
    <p:extLst>
      <p:ext uri="{BB962C8B-B14F-4D97-AF65-F5344CB8AC3E}">
        <p14:creationId xmlns:p14="http://schemas.microsoft.com/office/powerpoint/2010/main" val="3352453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6" name="Immagine 5" descr="shutterstock_54884518.jpg"/>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4624387" y="0"/>
            <a:ext cx="4519613" cy="6858000"/>
          </a:xfrm>
          <a:prstGeom prst="rect">
            <a:avLst/>
          </a:prstGeom>
        </p:spPr>
      </p:pic>
      <p:sp>
        <p:nvSpPr>
          <p:cNvPr id="11" name="Rectangle 10"/>
          <p:cNvSpPr/>
          <p:nvPr/>
        </p:nvSpPr>
        <p:spPr>
          <a:xfrm>
            <a:off x="4624387" y="228599"/>
            <a:ext cx="2057400" cy="1474125"/>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prstClr val="white"/>
                </a:solidFill>
                <a:effectLst/>
                <a:uLnTx/>
                <a:uFillTx/>
                <a:latin typeface="+mn-lt"/>
                <a:ea typeface="+mn-ea"/>
                <a:cs typeface="+mn-cs"/>
              </a:rPr>
              <a:t>SCYCLE</a:t>
            </a:r>
            <a:endParaRPr kumimoji="0" lang="it-IT"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12" name="Rectangle 11"/>
          <p:cNvSpPr/>
          <p:nvPr userDrawn="1"/>
        </p:nvSpPr>
        <p:spPr>
          <a:xfrm>
            <a:off x="4624387" y="1833127"/>
            <a:ext cx="2057400" cy="87448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baseline="0" dirty="0"/>
              <a:t>Programme</a:t>
            </a:r>
          </a:p>
        </p:txBody>
      </p:sp>
      <p:sp>
        <p:nvSpPr>
          <p:cNvPr id="7" name="Rectangle 6"/>
          <p:cNvSpPr/>
          <p:nvPr/>
        </p:nvSpPr>
        <p:spPr>
          <a:xfrm>
            <a:off x="282575" y="228599"/>
            <a:ext cx="4235450" cy="2479011"/>
          </a:xfrm>
          <a:prstGeom prst="rect">
            <a:avLst/>
          </a:prstGeom>
          <a:solidFill>
            <a:srgbClr val="6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le 1"/>
          <p:cNvSpPr>
            <a:spLocks noGrp="1"/>
          </p:cNvSpPr>
          <p:nvPr>
            <p:ph type="ctrTitle"/>
          </p:nvPr>
        </p:nvSpPr>
        <p:spPr>
          <a:xfrm>
            <a:off x="282576" y="2916963"/>
            <a:ext cx="4235450" cy="2930918"/>
          </a:xfrm>
        </p:spPr>
        <p:txBody>
          <a:bodyPr>
            <a:normAutofit/>
          </a:bodyPr>
          <a:lstStyle>
            <a:lvl1pPr>
              <a:defRPr sz="2800">
                <a:solidFill>
                  <a:srgbClr val="4584D3"/>
                </a:solidFill>
              </a:defRPr>
            </a:lvl1pPr>
          </a:lstStyle>
          <a:p>
            <a:r>
              <a:rPr lang="en-US"/>
              <a:t>Click to edit Master title style</a:t>
            </a:r>
            <a:endParaRPr dirty="0"/>
          </a:p>
        </p:txBody>
      </p:sp>
      <p:sp>
        <p:nvSpPr>
          <p:cNvPr id="3" name="Subtitle 2"/>
          <p:cNvSpPr>
            <a:spLocks noGrp="1"/>
          </p:cNvSpPr>
          <p:nvPr>
            <p:ph type="subTitle" idx="1"/>
          </p:nvPr>
        </p:nvSpPr>
        <p:spPr>
          <a:xfrm>
            <a:off x="282576" y="5945577"/>
            <a:ext cx="4235450" cy="395632"/>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996" y="586281"/>
            <a:ext cx="3994608" cy="168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Rectangle 9"/>
          <p:cNvSpPr/>
          <p:nvPr userDrawn="1"/>
        </p:nvSpPr>
        <p:spPr>
          <a:xfrm flipV="1">
            <a:off x="711704" y="6371604"/>
            <a:ext cx="8144476"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9"/>
          <p:cNvSpPr/>
          <p:nvPr userDrawn="1"/>
        </p:nvSpPr>
        <p:spPr>
          <a:xfrm>
            <a:off x="0" y="6371604"/>
            <a:ext cx="8852647" cy="48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Connettore 1 13"/>
          <p:cNvCxnSpPr/>
          <p:nvPr userDrawn="1"/>
        </p:nvCxnSpPr>
        <p:spPr>
          <a:xfrm flipH="1">
            <a:off x="0" y="6315776"/>
            <a:ext cx="8852648" cy="0"/>
          </a:xfrm>
          <a:prstGeom prst="line">
            <a:avLst/>
          </a:prstGeom>
          <a:ln>
            <a:solidFill>
              <a:srgbClr val="6BD4FF"/>
            </a:solidFill>
          </a:ln>
        </p:spPr>
        <p:style>
          <a:lnRef idx="2">
            <a:schemeClr val="accent1"/>
          </a:lnRef>
          <a:fillRef idx="0">
            <a:schemeClr val="accent1"/>
          </a:fillRef>
          <a:effectRef idx="1">
            <a:schemeClr val="accent1"/>
          </a:effectRef>
          <a:fontRef idx="minor">
            <a:schemeClr val="tx1"/>
          </a:fontRef>
        </p:style>
      </p:cxnSp>
      <p:sp>
        <p:nvSpPr>
          <p:cNvPr id="21" name="Slide Number Placeholder 5"/>
          <p:cNvSpPr>
            <a:spLocks noGrp="1"/>
          </p:cNvSpPr>
          <p:nvPr>
            <p:ph type="sldNum" sz="quarter" idx="4"/>
          </p:nvPr>
        </p:nvSpPr>
        <p:spPr>
          <a:xfrm>
            <a:off x="8305800" y="296854"/>
            <a:ext cx="554038" cy="365125"/>
          </a:xfrm>
          <a:prstGeom prst="rect">
            <a:avLst/>
          </a:prstGeom>
        </p:spPr>
        <p:txBody>
          <a:bodyPr/>
          <a:lstStyle>
            <a:lvl1pPr>
              <a:defRPr>
                <a:solidFill>
                  <a:srgbClr val="FFFFFF"/>
                </a:solidFill>
              </a:defRPr>
            </a:lvl1pPr>
          </a:lstStyle>
          <a:p>
            <a:fld id="{AA8CD916-19B6-0C42-9A31-7AE245FA3637}" type="slidenum">
              <a:rPr lang="it-IT" smtClean="0"/>
              <a:pPr/>
              <a:t>‹#›</a:t>
            </a:fld>
            <a:endParaRPr lang="it-IT"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1940" y="6426469"/>
            <a:ext cx="807700" cy="34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4"/>
          <p:cNvSpPr>
            <a:spLocks noGrp="1"/>
          </p:cNvSpPr>
          <p:nvPr>
            <p:ph type="ftr" sz="quarter" idx="11"/>
          </p:nvPr>
        </p:nvSpPr>
        <p:spPr>
          <a:xfrm>
            <a:off x="1269903" y="6451499"/>
            <a:ext cx="6394197" cy="365125"/>
          </a:xfrm>
        </p:spPr>
        <p:txBody>
          <a:bodyPr/>
          <a:lstStyle>
            <a:lvl1pPr>
              <a:defRPr b="1">
                <a:solidFill>
                  <a:schemeClr val="bg1"/>
                </a:solidFill>
              </a:defRPr>
            </a:lvl1pPr>
          </a:lstStyle>
          <a:p>
            <a:r>
              <a:rPr lang="it-IT" dirty="0"/>
              <a:t>Title Presentation – Quito, Ecuador</a:t>
            </a:r>
          </a:p>
        </p:txBody>
      </p:sp>
      <p:sp>
        <p:nvSpPr>
          <p:cNvPr id="16" name="Date Placeholder 3"/>
          <p:cNvSpPr>
            <a:spLocks noGrp="1"/>
          </p:cNvSpPr>
          <p:nvPr>
            <p:ph type="dt" sz="half" idx="10"/>
          </p:nvPr>
        </p:nvSpPr>
        <p:spPr>
          <a:xfrm>
            <a:off x="7740949" y="6451499"/>
            <a:ext cx="1104167" cy="365125"/>
          </a:xfrm>
        </p:spPr>
        <p:txBody>
          <a:bodyPr/>
          <a:lstStyle>
            <a:lvl1pPr>
              <a:defRPr b="1">
                <a:solidFill>
                  <a:srgbClr val="FFFFFF"/>
                </a:solidFill>
              </a:defRPr>
            </a:lvl1pPr>
          </a:lstStyle>
          <a:p>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hteck 4"/>
          <p:cNvSpPr/>
          <p:nvPr userDrawn="1"/>
        </p:nvSpPr>
        <p:spPr>
          <a:xfrm>
            <a:off x="687354" y="4236098"/>
            <a:ext cx="360784" cy="1483567"/>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1"/>
          <p:cNvSpPr/>
          <p:nvPr userDrawn="1"/>
        </p:nvSpPr>
        <p:spPr>
          <a:xfrm>
            <a:off x="1228530" y="4236098"/>
            <a:ext cx="7305870" cy="1483567"/>
          </a:xfrm>
          <a:prstGeom prst="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endParaRPr lang="de-DE" sz="3200" dirty="0"/>
          </a:p>
        </p:txBody>
      </p:sp>
    </p:spTree>
    <p:extLst>
      <p:ext uri="{BB962C8B-B14F-4D97-AF65-F5344CB8AC3E}">
        <p14:creationId xmlns:p14="http://schemas.microsoft.com/office/powerpoint/2010/main" val="20015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035698"/>
            <a:ext cx="3657600" cy="50904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035698"/>
            <a:ext cx="4414458" cy="50904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Rectangle 6"/>
          <p:cNvSpPr/>
          <p:nvPr userDrawn="1"/>
        </p:nvSpPr>
        <p:spPr>
          <a:xfrm>
            <a:off x="8210550" y="282574"/>
            <a:ext cx="642097" cy="607981"/>
          </a:xfrm>
          <a:prstGeom prst="rect">
            <a:avLst/>
          </a:prstGeom>
          <a:solidFill>
            <a:srgbClr val="6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9"/>
          <p:cNvSpPr/>
          <p:nvPr userDrawn="1"/>
        </p:nvSpPr>
        <p:spPr>
          <a:xfrm>
            <a:off x="8068235" y="282574"/>
            <a:ext cx="91440" cy="607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9"/>
          <p:cNvSpPr/>
          <p:nvPr userDrawn="1"/>
        </p:nvSpPr>
        <p:spPr>
          <a:xfrm>
            <a:off x="0" y="6371604"/>
            <a:ext cx="8852647" cy="48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Connettore 1 15"/>
          <p:cNvCxnSpPr/>
          <p:nvPr userDrawn="1"/>
        </p:nvCxnSpPr>
        <p:spPr>
          <a:xfrm flipH="1">
            <a:off x="0" y="6315776"/>
            <a:ext cx="8852648" cy="0"/>
          </a:xfrm>
          <a:prstGeom prst="line">
            <a:avLst/>
          </a:prstGeom>
          <a:ln>
            <a:solidFill>
              <a:srgbClr val="6BD4FF"/>
            </a:solidFill>
          </a:ln>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8305800" y="296854"/>
            <a:ext cx="554038" cy="365125"/>
          </a:xfrm>
          <a:prstGeom prst="rect">
            <a:avLst/>
          </a:prstGeom>
        </p:spPr>
        <p:txBody>
          <a:bodyPr/>
          <a:lstStyle>
            <a:lvl1pPr>
              <a:defRPr>
                <a:solidFill>
                  <a:srgbClr val="FFFFFF"/>
                </a:solidFill>
              </a:defRPr>
            </a:lvl1pPr>
          </a:lstStyle>
          <a:p>
            <a:fld id="{AA8CD916-19B6-0C42-9A31-7AE245FA3637}" type="slidenum">
              <a:rPr lang="it-IT" smtClean="0"/>
              <a:pPr/>
              <a:t>‹#›</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054345"/>
            <a:ext cx="8354130" cy="256166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7824679" y="6423585"/>
            <a:ext cx="1104167" cy="365125"/>
          </a:xfrm>
          <a:prstGeom prst="rect">
            <a:avLst/>
          </a:prstGeom>
        </p:spPr>
        <p:txBody>
          <a:bodyPr/>
          <a:lstStyle/>
          <a:p>
            <a:r>
              <a:rPr lang="it-IT"/>
              <a:t>22-03-2014</a:t>
            </a:r>
          </a:p>
        </p:txBody>
      </p:sp>
      <p:sp>
        <p:nvSpPr>
          <p:cNvPr id="6" name="Footer Placeholder 5"/>
          <p:cNvSpPr>
            <a:spLocks noGrp="1"/>
          </p:cNvSpPr>
          <p:nvPr>
            <p:ph type="ftr" sz="quarter" idx="11"/>
          </p:nvPr>
        </p:nvSpPr>
        <p:spPr>
          <a:xfrm>
            <a:off x="2130244" y="6423585"/>
            <a:ext cx="5533856" cy="365125"/>
          </a:xfrm>
          <a:prstGeom prst="rect">
            <a:avLst/>
          </a:prstGeom>
        </p:spPr>
        <p:txBody>
          <a:bodyPr/>
          <a:lstStyle/>
          <a:p>
            <a:r>
              <a:rPr lang="it-IT"/>
              <a:t>Art. 7 WEEE Tender</a:t>
            </a:r>
          </a:p>
        </p:txBody>
      </p:sp>
      <p:sp>
        <p:nvSpPr>
          <p:cNvPr id="13" name="Content Placeholder 2"/>
          <p:cNvSpPr>
            <a:spLocks noGrp="1"/>
          </p:cNvSpPr>
          <p:nvPr>
            <p:ph sz="half" idx="14"/>
          </p:nvPr>
        </p:nvSpPr>
        <p:spPr>
          <a:xfrm>
            <a:off x="498517" y="3704253"/>
            <a:ext cx="8361321" cy="252859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Rectangle 6"/>
          <p:cNvSpPr/>
          <p:nvPr userDrawn="1"/>
        </p:nvSpPr>
        <p:spPr>
          <a:xfrm>
            <a:off x="8210550" y="282574"/>
            <a:ext cx="642097" cy="607981"/>
          </a:xfrm>
          <a:prstGeom prst="rect">
            <a:avLst/>
          </a:prstGeom>
          <a:solidFill>
            <a:srgbClr val="6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9"/>
          <p:cNvSpPr/>
          <p:nvPr userDrawn="1"/>
        </p:nvSpPr>
        <p:spPr>
          <a:xfrm>
            <a:off x="8068235" y="282574"/>
            <a:ext cx="91440" cy="607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9"/>
          <p:cNvSpPr/>
          <p:nvPr userDrawn="1"/>
        </p:nvSpPr>
        <p:spPr>
          <a:xfrm>
            <a:off x="0" y="6371604"/>
            <a:ext cx="8852647" cy="48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Connettore 1 16"/>
          <p:cNvCxnSpPr/>
          <p:nvPr userDrawn="1"/>
        </p:nvCxnSpPr>
        <p:spPr>
          <a:xfrm flipH="1">
            <a:off x="0" y="6315776"/>
            <a:ext cx="8852648" cy="0"/>
          </a:xfrm>
          <a:prstGeom prst="line">
            <a:avLst/>
          </a:prstGeom>
          <a:ln>
            <a:solidFill>
              <a:srgbClr val="6BD4FF"/>
            </a:solidFill>
          </a:ln>
        </p:spPr>
        <p:style>
          <a:lnRef idx="2">
            <a:schemeClr val="accent1"/>
          </a:lnRef>
          <a:fillRef idx="0">
            <a:schemeClr val="accent1"/>
          </a:fillRef>
          <a:effectRef idx="1">
            <a:schemeClr val="accent1"/>
          </a:effectRef>
          <a:fontRef idx="minor">
            <a:schemeClr val="tx1"/>
          </a:fontRef>
        </p:style>
      </p:cxnSp>
      <p:sp>
        <p:nvSpPr>
          <p:cNvPr id="19" name="Slide Number Placeholder 5"/>
          <p:cNvSpPr>
            <a:spLocks noGrp="1"/>
          </p:cNvSpPr>
          <p:nvPr>
            <p:ph type="sldNum" sz="quarter" idx="4"/>
          </p:nvPr>
        </p:nvSpPr>
        <p:spPr>
          <a:xfrm>
            <a:off x="8305800" y="296854"/>
            <a:ext cx="554038" cy="365125"/>
          </a:xfrm>
          <a:prstGeom prst="rect">
            <a:avLst/>
          </a:prstGeom>
        </p:spPr>
        <p:txBody>
          <a:bodyPr/>
          <a:lstStyle>
            <a:lvl1pPr>
              <a:defRPr>
                <a:solidFill>
                  <a:srgbClr val="FFFFFF"/>
                </a:solidFill>
              </a:defRPr>
            </a:lvl1pPr>
          </a:lstStyle>
          <a:p>
            <a:fld id="{AA8CD916-19B6-0C42-9A31-7AE245FA3637}" type="slidenum">
              <a:rPr lang="it-IT" smtClean="0"/>
              <a:pPr/>
              <a:t>‹#›</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7824679" y="6423585"/>
            <a:ext cx="1104167" cy="365125"/>
          </a:xfrm>
          <a:prstGeom prst="rect">
            <a:avLst/>
          </a:prstGeom>
        </p:spPr>
        <p:txBody>
          <a:bodyPr/>
          <a:lstStyle/>
          <a:p>
            <a:r>
              <a:rPr lang="it-IT"/>
              <a:t>22-03-2014</a:t>
            </a:r>
          </a:p>
        </p:txBody>
      </p:sp>
      <p:sp>
        <p:nvSpPr>
          <p:cNvPr id="4" name="Footer Placeholder 3"/>
          <p:cNvSpPr>
            <a:spLocks noGrp="1"/>
          </p:cNvSpPr>
          <p:nvPr>
            <p:ph type="ftr" sz="quarter" idx="11"/>
          </p:nvPr>
        </p:nvSpPr>
        <p:spPr>
          <a:xfrm>
            <a:off x="2130244" y="6423585"/>
            <a:ext cx="5533856" cy="365125"/>
          </a:xfrm>
          <a:prstGeom prst="rect">
            <a:avLst/>
          </a:prstGeom>
        </p:spPr>
        <p:txBody>
          <a:bodyPr/>
          <a:lstStyle/>
          <a:p>
            <a:r>
              <a:rPr lang="it-IT"/>
              <a:t>Art. 7 WEEE Tender</a:t>
            </a:r>
          </a:p>
        </p:txBody>
      </p:sp>
      <p:sp>
        <p:nvSpPr>
          <p:cNvPr id="9" name="Rectangle 6"/>
          <p:cNvSpPr/>
          <p:nvPr userDrawn="1"/>
        </p:nvSpPr>
        <p:spPr>
          <a:xfrm>
            <a:off x="8210550" y="282574"/>
            <a:ext cx="642097" cy="607981"/>
          </a:xfrm>
          <a:prstGeom prst="rect">
            <a:avLst/>
          </a:prstGeom>
          <a:solidFill>
            <a:srgbClr val="6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8068235" y="282574"/>
            <a:ext cx="91440" cy="607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9"/>
          <p:cNvSpPr/>
          <p:nvPr userDrawn="1"/>
        </p:nvSpPr>
        <p:spPr>
          <a:xfrm>
            <a:off x="0" y="6371604"/>
            <a:ext cx="8852647" cy="48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2" name="Connettore 1 11"/>
          <p:cNvCxnSpPr/>
          <p:nvPr userDrawn="1"/>
        </p:nvCxnSpPr>
        <p:spPr>
          <a:xfrm flipH="1">
            <a:off x="0" y="6315776"/>
            <a:ext cx="8852648" cy="0"/>
          </a:xfrm>
          <a:prstGeom prst="line">
            <a:avLst/>
          </a:prstGeom>
          <a:ln>
            <a:solidFill>
              <a:srgbClr val="6BD4FF"/>
            </a:solidFill>
          </a:ln>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4"/>
          </p:nvPr>
        </p:nvSpPr>
        <p:spPr>
          <a:xfrm>
            <a:off x="8305800" y="296854"/>
            <a:ext cx="554038" cy="365125"/>
          </a:xfrm>
          <a:prstGeom prst="rect">
            <a:avLst/>
          </a:prstGeom>
        </p:spPr>
        <p:txBody>
          <a:bodyPr/>
          <a:lstStyle>
            <a:lvl1pPr>
              <a:defRPr>
                <a:solidFill>
                  <a:srgbClr val="FFFFFF"/>
                </a:solidFill>
              </a:defRPr>
            </a:lvl1pPr>
          </a:lstStyle>
          <a:p>
            <a:fld id="{AA8CD916-19B6-0C42-9A31-7AE245FA3637}" type="slidenum">
              <a:rPr lang="it-IT" smtClean="0"/>
              <a:pPr/>
              <a:t>‹#›</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4679" y="6423585"/>
            <a:ext cx="1104167" cy="365125"/>
          </a:xfrm>
          <a:prstGeom prst="rect">
            <a:avLst/>
          </a:prstGeom>
        </p:spPr>
        <p:txBody>
          <a:bodyPr/>
          <a:lstStyle/>
          <a:p>
            <a:r>
              <a:rPr lang="it-IT"/>
              <a:t>22-03-2014</a:t>
            </a:r>
          </a:p>
        </p:txBody>
      </p:sp>
      <p:sp>
        <p:nvSpPr>
          <p:cNvPr id="3" name="Footer Placeholder 2"/>
          <p:cNvSpPr>
            <a:spLocks noGrp="1"/>
          </p:cNvSpPr>
          <p:nvPr>
            <p:ph type="ftr" sz="quarter" idx="11"/>
          </p:nvPr>
        </p:nvSpPr>
        <p:spPr>
          <a:xfrm>
            <a:off x="2130244" y="6423585"/>
            <a:ext cx="5533856" cy="365125"/>
          </a:xfrm>
          <a:prstGeom prst="rect">
            <a:avLst/>
          </a:prstGeom>
        </p:spPr>
        <p:txBody>
          <a:bodyPr/>
          <a:lstStyle/>
          <a:p>
            <a:r>
              <a:rPr lang="it-IT"/>
              <a:t>Art. 7 WEEE Tender</a:t>
            </a:r>
          </a:p>
        </p:txBody>
      </p:sp>
      <p:sp>
        <p:nvSpPr>
          <p:cNvPr id="6" name="Rectangle 6"/>
          <p:cNvSpPr/>
          <p:nvPr userDrawn="1"/>
        </p:nvSpPr>
        <p:spPr>
          <a:xfrm>
            <a:off x="8210550" y="282574"/>
            <a:ext cx="642097" cy="607981"/>
          </a:xfrm>
          <a:prstGeom prst="rect">
            <a:avLst/>
          </a:prstGeom>
          <a:solidFill>
            <a:srgbClr val="6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9"/>
          <p:cNvSpPr/>
          <p:nvPr userDrawn="1"/>
        </p:nvSpPr>
        <p:spPr>
          <a:xfrm>
            <a:off x="8068235" y="282574"/>
            <a:ext cx="91440" cy="607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9"/>
          <p:cNvSpPr/>
          <p:nvPr userDrawn="1"/>
        </p:nvSpPr>
        <p:spPr>
          <a:xfrm>
            <a:off x="0" y="6371604"/>
            <a:ext cx="8852647" cy="48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Connettore 1 8"/>
          <p:cNvCxnSpPr/>
          <p:nvPr userDrawn="1"/>
        </p:nvCxnSpPr>
        <p:spPr>
          <a:xfrm flipH="1">
            <a:off x="0" y="6315776"/>
            <a:ext cx="8852648" cy="0"/>
          </a:xfrm>
          <a:prstGeom prst="line">
            <a:avLst/>
          </a:prstGeom>
          <a:ln>
            <a:solidFill>
              <a:srgbClr val="6BD4FF"/>
            </a:solidFill>
          </a:ln>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8305800" y="296854"/>
            <a:ext cx="554038" cy="365125"/>
          </a:xfrm>
          <a:prstGeom prst="rect">
            <a:avLst/>
          </a:prstGeom>
        </p:spPr>
        <p:txBody>
          <a:bodyPr/>
          <a:lstStyle>
            <a:lvl1pPr>
              <a:defRPr>
                <a:solidFill>
                  <a:srgbClr val="FFFFFF"/>
                </a:solidFill>
              </a:defRPr>
            </a:lvl1pPr>
          </a:lstStyle>
          <a:p>
            <a:fld id="{AA8CD916-19B6-0C42-9A31-7AE245FA3637}" type="slidenum">
              <a:rPr lang="it-IT" smtClean="0"/>
              <a:pPr/>
              <a:t>‹#›</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Rectangle 3"/>
          <p:cNvSpPr/>
          <p:nvPr userDrawn="1"/>
        </p:nvSpPr>
        <p:spPr>
          <a:xfrm>
            <a:off x="0" y="6096000"/>
            <a:ext cx="9144000" cy="762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eaLnBrk="1" latinLnBrk="0" hangingPunct="1"/>
            <a:r>
              <a:rPr lang="it-IT"/>
              <a:t>06/06/11</a:t>
            </a:r>
            <a:endParaRPr lang="en-US"/>
          </a:p>
        </p:txBody>
      </p:sp>
      <p:sp>
        <p:nvSpPr>
          <p:cNvPr id="13"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kumimoji="0" lang="en-US" dirty="0"/>
              <a:t>Title Presentation - Location</a:t>
            </a:r>
          </a:p>
        </p:txBody>
      </p:sp>
      <p:sp>
        <p:nvSpPr>
          <p:cNvPr id="14"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15"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it-IT" dirty="0"/>
              <a:t>Fare clic per modificare stile</a:t>
            </a:r>
            <a:endParaRPr dirty="0"/>
          </a:p>
        </p:txBody>
      </p:sp>
      <p:sp>
        <p:nvSpPr>
          <p:cNvPr id="17" name="TextBox 16"/>
          <p:cNvSpPr txBox="1"/>
          <p:nvPr userDrawn="1"/>
        </p:nvSpPr>
        <p:spPr>
          <a:xfrm>
            <a:off x="2003612" y="3110754"/>
            <a:ext cx="260909" cy="615553"/>
          </a:xfrm>
          <a:prstGeom prst="rect">
            <a:avLst/>
          </a:prstGeom>
          <a:noFill/>
        </p:spPr>
        <p:txBody>
          <a:bodyPr wrap="square" lIns="0" tIns="0" rIns="0" bIns="0" rtlCol="0">
            <a:spAutoFit/>
          </a:bodyPr>
          <a:lstStyle/>
          <a:p>
            <a:r>
              <a:rPr sz="4000" b="1" dirty="0">
                <a:solidFill>
                  <a:schemeClr val="accent1">
                    <a:lumMod val="60000"/>
                    <a:lumOff val="40000"/>
                  </a:schemeClr>
                </a:solidFill>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tandardlayout - TF3">
    <p:spTree>
      <p:nvGrpSpPr>
        <p:cNvPr id="1" name=""/>
        <p:cNvGrpSpPr/>
        <p:nvPr/>
      </p:nvGrpSpPr>
      <p:grpSpPr>
        <a:xfrm>
          <a:off x="0" y="0"/>
          <a:ext cx="0" cy="0"/>
          <a:chOff x="0" y="0"/>
          <a:chExt cx="0" cy="0"/>
        </a:xfrm>
      </p:grpSpPr>
      <p:sp>
        <p:nvSpPr>
          <p:cNvPr id="8" name="Rechteck 7"/>
          <p:cNvSpPr/>
          <p:nvPr userDrawn="1"/>
        </p:nvSpPr>
        <p:spPr>
          <a:xfrm>
            <a:off x="-8344" y="6573688"/>
            <a:ext cx="9152344" cy="288032"/>
          </a:xfrm>
          <a:prstGeom prst="rect">
            <a:avLst/>
          </a:prstGeom>
          <a:solidFill>
            <a:srgbClr val="83B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2053" name="Picture 5" descr="D:\Users\agerlach\Desktop\step folien\bilder\arrow_gre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4" y="6589116"/>
            <a:ext cx="133350" cy="2571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platzhalter 10"/>
          <p:cNvSpPr>
            <a:spLocks noGrp="1"/>
          </p:cNvSpPr>
          <p:nvPr>
            <p:ph type="body" sz="quarter" idx="13" hasCustomPrompt="1"/>
          </p:nvPr>
        </p:nvSpPr>
        <p:spPr>
          <a:xfrm>
            <a:off x="395536" y="6573860"/>
            <a:ext cx="6480175" cy="257175"/>
          </a:xfrm>
          <a:prstGeom prst="rect">
            <a:avLst/>
          </a:prstGeom>
        </p:spPr>
        <p:txBody>
          <a:bodyPr/>
          <a:lstStyle>
            <a:lvl1pPr>
              <a:defRPr sz="1200">
                <a:solidFill>
                  <a:srgbClr val="DEDEDE"/>
                </a:solidFill>
                <a:latin typeface="Arial" pitchFamily="34" charset="0"/>
                <a:cs typeface="Arial" pitchFamily="34" charset="0"/>
              </a:defRPr>
            </a:lvl1pPr>
          </a:lstStyle>
          <a:p>
            <a:pPr lvl="0"/>
            <a:r>
              <a:rPr lang="de-DE" dirty="0" err="1"/>
              <a:t>headline</a:t>
            </a:r>
            <a:endParaRPr lang="de-DE" dirty="0"/>
          </a:p>
        </p:txBody>
      </p:sp>
      <p:sp>
        <p:nvSpPr>
          <p:cNvPr id="12" name="Textfeld 11"/>
          <p:cNvSpPr txBox="1"/>
          <p:nvPr userDrawn="1"/>
        </p:nvSpPr>
        <p:spPr>
          <a:xfrm>
            <a:off x="7020272" y="6591472"/>
            <a:ext cx="2016224" cy="369332"/>
          </a:xfrm>
          <a:prstGeom prst="rect">
            <a:avLst/>
          </a:prstGeom>
          <a:noFill/>
        </p:spPr>
        <p:txBody>
          <a:bodyPr wrap="square" rtlCol="0">
            <a:spAutoFit/>
          </a:bodyPr>
          <a:lstStyle/>
          <a:p>
            <a:endParaRPr lang="de-DE" dirty="0"/>
          </a:p>
        </p:txBody>
      </p:sp>
      <p:sp>
        <p:nvSpPr>
          <p:cNvPr id="21" name="Textplatzhalter 2"/>
          <p:cNvSpPr>
            <a:spLocks noGrp="1"/>
          </p:cNvSpPr>
          <p:nvPr>
            <p:ph type="body" sz="quarter" idx="10" hasCustomPrompt="1"/>
          </p:nvPr>
        </p:nvSpPr>
        <p:spPr>
          <a:xfrm>
            <a:off x="683568" y="498376"/>
            <a:ext cx="6480720" cy="431800"/>
          </a:xfrm>
          <a:prstGeom prst="rect">
            <a:avLst/>
          </a:prstGeom>
        </p:spPr>
        <p:txBody>
          <a:bodyPr/>
          <a:lstStyle>
            <a:lvl1pPr>
              <a:defRPr sz="2400">
                <a:solidFill>
                  <a:srgbClr val="83B61B"/>
                </a:solidFill>
                <a:latin typeface="Arial" pitchFamily="34" charset="0"/>
                <a:cs typeface="Arial" pitchFamily="34" charset="0"/>
              </a:defRPr>
            </a:lvl1pPr>
          </a:lstStyle>
          <a:p>
            <a:pPr lvl="0"/>
            <a:r>
              <a:rPr lang="de-DE" dirty="0" err="1"/>
              <a:t>click</a:t>
            </a:r>
            <a:r>
              <a:rPr lang="de-DE" dirty="0"/>
              <a:t> </a:t>
            </a:r>
            <a:r>
              <a:rPr lang="de-DE" dirty="0" err="1"/>
              <a:t>for</a:t>
            </a:r>
            <a:r>
              <a:rPr lang="de-DE" dirty="0"/>
              <a:t> </a:t>
            </a:r>
            <a:r>
              <a:rPr lang="de-DE" dirty="0" err="1"/>
              <a:t>headline</a:t>
            </a:r>
            <a:endParaRPr lang="de-DE" dirty="0"/>
          </a:p>
        </p:txBody>
      </p:sp>
      <p:pic>
        <p:nvPicPr>
          <p:cNvPr id="22"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95536" y="570384"/>
            <a:ext cx="200025" cy="276225"/>
          </a:xfrm>
          <a:prstGeom prst="rect">
            <a:avLst/>
          </a:prstGeom>
          <a:noFill/>
          <a:extLst>
            <a:ext uri="{909E8E84-426E-40DD-AFC4-6F175D3DCCD1}">
              <a14:hiddenFill xmlns:a14="http://schemas.microsoft.com/office/drawing/2010/main">
                <a:solidFill>
                  <a:srgbClr val="FFFFFF"/>
                </a:solidFill>
              </a14:hiddenFill>
            </a:ext>
          </a:extLst>
        </p:spPr>
      </p:pic>
      <p:sp>
        <p:nvSpPr>
          <p:cNvPr id="23" name="Inhaltsplatzhalter 4"/>
          <p:cNvSpPr>
            <a:spLocks noGrp="1"/>
          </p:cNvSpPr>
          <p:nvPr>
            <p:ph sz="quarter" idx="11" hasCustomPrompt="1"/>
          </p:nvPr>
        </p:nvSpPr>
        <p:spPr>
          <a:xfrm>
            <a:off x="323528" y="1934616"/>
            <a:ext cx="8352928" cy="4446712"/>
          </a:xfrm>
          <a:prstGeom prst="rect">
            <a:avLst/>
          </a:prstGeom>
        </p:spPr>
        <p:txBody>
          <a:bodyPr/>
          <a:lstStyle>
            <a:lvl1pPr>
              <a:defRPr sz="1600" baseline="0">
                <a:solidFill>
                  <a:schemeClr val="tx1">
                    <a:lumMod val="65000"/>
                    <a:lumOff val="35000"/>
                  </a:schemeClr>
                </a:solidFill>
                <a:latin typeface="Arial" pitchFamily="34" charset="0"/>
                <a:cs typeface="Arial" pitchFamily="34" charset="0"/>
              </a:defRPr>
            </a:lvl1pPr>
            <a:lvl2pPr marL="742950" indent="-285750">
              <a:buFontTx/>
              <a:buBlip>
                <a:blip r:embed="rId4"/>
              </a:buBlip>
              <a:defRPr/>
            </a:lvl2pPr>
            <a:lvl3pPr marL="1143000" indent="-228600">
              <a:buFontTx/>
              <a:buBlip>
                <a:blip r:embed="rId4"/>
              </a:buBlip>
              <a:defRPr/>
            </a:lvl3pPr>
            <a:lvl4pPr marL="1600200" indent="-228600">
              <a:buFontTx/>
              <a:buBlip>
                <a:blip r:embed="rId4"/>
              </a:buBlip>
              <a:defRPr/>
            </a:lvl4pPr>
            <a:lvl5pPr marL="2057400" indent="-228600">
              <a:buFontTx/>
              <a:buBlip>
                <a:blip r:embed="rId4"/>
              </a:buBlip>
              <a:defRPr/>
            </a:lvl5pPr>
          </a:lstStyle>
          <a:p>
            <a:pPr lvl="0"/>
            <a:r>
              <a:rPr lang="de-DE" dirty="0" err="1"/>
              <a:t>click</a:t>
            </a:r>
            <a:r>
              <a:rPr lang="de-DE" dirty="0"/>
              <a:t> </a:t>
            </a:r>
            <a:r>
              <a:rPr lang="de-DE" dirty="0" err="1"/>
              <a:t>for</a:t>
            </a:r>
            <a:r>
              <a:rPr lang="de-DE" dirty="0"/>
              <a:t> </a:t>
            </a:r>
            <a:r>
              <a:rPr lang="de-DE" dirty="0" err="1"/>
              <a:t>content</a:t>
            </a:r>
            <a:endParaRPr lang="de-DE" dirty="0"/>
          </a:p>
        </p:txBody>
      </p:sp>
      <p:sp>
        <p:nvSpPr>
          <p:cNvPr id="24" name="Textplatzhalter 2"/>
          <p:cNvSpPr>
            <a:spLocks noGrp="1"/>
          </p:cNvSpPr>
          <p:nvPr>
            <p:ph type="body" sz="quarter" idx="15" hasCustomPrompt="1"/>
          </p:nvPr>
        </p:nvSpPr>
        <p:spPr>
          <a:xfrm>
            <a:off x="323205" y="1484784"/>
            <a:ext cx="8353251" cy="432048"/>
          </a:xfrm>
          <a:prstGeom prst="rect">
            <a:avLst/>
          </a:prstGeom>
        </p:spPr>
        <p:txBody>
          <a:bodyPr/>
          <a:lstStyle>
            <a:lvl1pPr>
              <a:defRPr sz="2400">
                <a:solidFill>
                  <a:schemeClr val="tx1">
                    <a:lumMod val="65000"/>
                    <a:lumOff val="35000"/>
                  </a:schemeClr>
                </a:solidFill>
                <a:latin typeface="Arial" pitchFamily="34" charset="0"/>
                <a:cs typeface="Arial" pitchFamily="34" charset="0"/>
              </a:defRPr>
            </a:lvl1pPr>
          </a:lstStyle>
          <a:p>
            <a:pPr lvl="0"/>
            <a:r>
              <a:rPr lang="de-DE" dirty="0" err="1"/>
              <a:t>click</a:t>
            </a:r>
            <a:r>
              <a:rPr lang="de-DE" dirty="0"/>
              <a:t> </a:t>
            </a:r>
            <a:r>
              <a:rPr lang="de-DE" dirty="0" err="1"/>
              <a:t>for</a:t>
            </a:r>
            <a:r>
              <a:rPr lang="de-DE" dirty="0"/>
              <a:t> </a:t>
            </a:r>
            <a:r>
              <a:rPr lang="de-DE" dirty="0" err="1"/>
              <a:t>headline</a:t>
            </a:r>
            <a:r>
              <a:rPr lang="de-DE" dirty="0"/>
              <a:t> 2</a:t>
            </a:r>
          </a:p>
        </p:txBody>
      </p:sp>
      <p:pic>
        <p:nvPicPr>
          <p:cNvPr id="14"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395596" y="1001936"/>
            <a:ext cx="6070480" cy="50799"/>
          </a:xfrm>
          <a:prstGeom prst="rect">
            <a:avLst/>
          </a:prstGeom>
          <a:noFill/>
          <a:extLst>
            <a:ext uri="{909E8E84-426E-40DD-AFC4-6F175D3DCCD1}">
              <a14:hiddenFill xmlns:a14="http://schemas.microsoft.com/office/drawing/2010/main">
                <a:solidFill>
                  <a:srgbClr val="FFFFFF"/>
                </a:solidFill>
              </a14:hiddenFill>
            </a:ext>
          </a:extLst>
        </p:spPr>
      </p:pic>
      <p:sp>
        <p:nvSpPr>
          <p:cNvPr id="17" name="Foliennummernplatzhalter 5"/>
          <p:cNvSpPr>
            <a:spLocks noGrp="1"/>
          </p:cNvSpPr>
          <p:nvPr>
            <p:ph type="sldNum" sz="quarter" idx="14"/>
          </p:nvPr>
        </p:nvSpPr>
        <p:spPr>
          <a:xfrm>
            <a:off x="7682627" y="6573688"/>
            <a:ext cx="1425877" cy="288032"/>
          </a:xfrm>
          <a:prstGeom prst="rect">
            <a:avLst/>
          </a:prstGeom>
        </p:spPr>
        <p:txBody>
          <a:bodyPr/>
          <a:lstStyle>
            <a:lvl1pPr>
              <a:defRPr sz="1200">
                <a:solidFill>
                  <a:srgbClr val="DEDEDE"/>
                </a:solidFill>
                <a:latin typeface="Arial" pitchFamily="34" charset="0"/>
                <a:cs typeface="Arial" pitchFamily="34" charset="0"/>
              </a:defRPr>
            </a:lvl1pPr>
          </a:lstStyle>
          <a:p>
            <a:r>
              <a:rPr lang="de-DE" dirty="0"/>
              <a:t>Page </a:t>
            </a:r>
            <a:fld id="{6ABC29B8-BA9C-4029-B8C9-2719D9B2E90E}" type="slidenum">
              <a:rPr lang="de-DE" smtClean="0"/>
              <a:pPr/>
              <a:t>‹#›</a:t>
            </a:fld>
            <a:r>
              <a:rPr lang="de-DE" dirty="0"/>
              <a:t> </a:t>
            </a:r>
            <a:r>
              <a:rPr lang="de-DE" dirty="0" err="1"/>
              <a:t>of</a:t>
            </a:r>
            <a:r>
              <a:rPr lang="de-DE" dirty="0"/>
              <a:t>  33</a:t>
            </a:r>
          </a:p>
        </p:txBody>
      </p:sp>
      <p:pic>
        <p:nvPicPr>
          <p:cNvPr id="16" name="Grafik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64783" y="207423"/>
            <a:ext cx="2279215" cy="1002145"/>
          </a:xfrm>
          <a:prstGeom prst="rect">
            <a:avLst/>
          </a:prstGeom>
        </p:spPr>
      </p:pic>
    </p:spTree>
    <p:extLst>
      <p:ext uri="{BB962C8B-B14F-4D97-AF65-F5344CB8AC3E}">
        <p14:creationId xmlns:p14="http://schemas.microsoft.com/office/powerpoint/2010/main" val="420571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9"/>
          <p:cNvSpPr/>
          <p:nvPr userDrawn="1"/>
        </p:nvSpPr>
        <p:spPr>
          <a:xfrm>
            <a:off x="0" y="6371604"/>
            <a:ext cx="8852647" cy="48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Connettore 1 7"/>
          <p:cNvCxnSpPr/>
          <p:nvPr userDrawn="1"/>
        </p:nvCxnSpPr>
        <p:spPr>
          <a:xfrm flipH="1">
            <a:off x="0" y="6315776"/>
            <a:ext cx="8852648" cy="0"/>
          </a:xfrm>
          <a:prstGeom prst="line">
            <a:avLst/>
          </a:prstGeom>
          <a:ln>
            <a:solidFill>
              <a:srgbClr val="6BD4FF"/>
            </a:solidFill>
          </a:ln>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98474" y="250510"/>
            <a:ext cx="7448971" cy="640045"/>
          </a:xfrm>
          <a:prstGeom prst="rect">
            <a:avLst/>
          </a:prstGeom>
        </p:spPr>
        <p:txBody>
          <a:bodyPr vert="horz" lIns="91440" tIns="45720" rIns="91440" bIns="45720" rtlCol="0" anchor="t" anchorCtr="0">
            <a:noAutofit/>
          </a:bodyPr>
          <a:lstStyle/>
          <a:p>
            <a:r>
              <a:rPr lang="it-IT" dirty="0"/>
              <a:t>Fare clic per modificare stile</a:t>
            </a:r>
            <a:endParaRPr dirty="0"/>
          </a:p>
        </p:txBody>
      </p:sp>
      <p:sp>
        <p:nvSpPr>
          <p:cNvPr id="3" name="Text Placeholder 2"/>
          <p:cNvSpPr>
            <a:spLocks noGrp="1"/>
          </p:cNvSpPr>
          <p:nvPr>
            <p:ph type="body" idx="1"/>
          </p:nvPr>
        </p:nvSpPr>
        <p:spPr>
          <a:xfrm>
            <a:off x="498474" y="1063691"/>
            <a:ext cx="8361364" cy="5062474"/>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dirty="0"/>
          </a:p>
        </p:txBody>
      </p:sp>
      <p:sp>
        <p:nvSpPr>
          <p:cNvPr id="12" name="Rectangle 6"/>
          <p:cNvSpPr/>
          <p:nvPr userDrawn="1"/>
        </p:nvSpPr>
        <p:spPr>
          <a:xfrm>
            <a:off x="8210550" y="282574"/>
            <a:ext cx="642097" cy="607981"/>
          </a:xfrm>
          <a:prstGeom prst="rect">
            <a:avLst/>
          </a:prstGeom>
          <a:solidFill>
            <a:srgbClr val="6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9"/>
          <p:cNvSpPr/>
          <p:nvPr userDrawn="1"/>
        </p:nvSpPr>
        <p:spPr>
          <a:xfrm>
            <a:off x="8068235" y="282574"/>
            <a:ext cx="91440" cy="607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lide Number Placeholder 5"/>
          <p:cNvSpPr>
            <a:spLocks noGrp="1"/>
          </p:cNvSpPr>
          <p:nvPr>
            <p:ph type="sldNum" sz="quarter" idx="4"/>
          </p:nvPr>
        </p:nvSpPr>
        <p:spPr>
          <a:xfrm>
            <a:off x="8305800" y="296854"/>
            <a:ext cx="554038" cy="365125"/>
          </a:xfrm>
          <a:prstGeom prst="rect">
            <a:avLst/>
          </a:prstGeom>
        </p:spPr>
        <p:txBody>
          <a:bodyPr/>
          <a:lstStyle>
            <a:lvl1pPr>
              <a:defRPr>
                <a:solidFill>
                  <a:srgbClr val="FFFFFF"/>
                </a:solidFill>
              </a:defRPr>
            </a:lvl1pPr>
          </a:lstStyle>
          <a:p>
            <a:fld id="{AA8CD916-19B6-0C42-9A31-7AE245FA3637}" type="slidenum">
              <a:rPr lang="it-IT" smtClean="0"/>
              <a:pPr/>
              <a:t>‹#›</a:t>
            </a:fld>
            <a:endParaRPr lang="it-IT" dirty="0"/>
          </a:p>
        </p:txBody>
      </p:sp>
      <p:sp>
        <p:nvSpPr>
          <p:cNvPr id="15" name="Date Placeholder 4"/>
          <p:cNvSpPr>
            <a:spLocks noGrp="1"/>
          </p:cNvSpPr>
          <p:nvPr>
            <p:ph type="dt" sz="half" idx="2"/>
          </p:nvPr>
        </p:nvSpPr>
        <p:spPr>
          <a:xfrm>
            <a:off x="7276889" y="6423585"/>
            <a:ext cx="1537447" cy="365125"/>
          </a:xfrm>
          <a:prstGeom prst="rect">
            <a:avLst/>
          </a:prstGeom>
        </p:spPr>
        <p:txBody>
          <a:bodyPr/>
          <a:lstStyle>
            <a:lvl1pPr algn="r">
              <a:defRPr sz="1200">
                <a:solidFill>
                  <a:srgbClr val="FFFFFF"/>
                </a:solidFill>
              </a:defRPr>
            </a:lvl1pPr>
          </a:lstStyle>
          <a:p>
            <a:r>
              <a:rPr lang="it-IT" dirty="0"/>
              <a:t>Date</a:t>
            </a:r>
          </a:p>
        </p:txBody>
      </p:sp>
      <p:sp>
        <p:nvSpPr>
          <p:cNvPr id="16" name="Footer Placeholder 5"/>
          <p:cNvSpPr>
            <a:spLocks noGrp="1"/>
          </p:cNvSpPr>
          <p:nvPr>
            <p:ph type="ftr" sz="quarter" idx="3"/>
          </p:nvPr>
        </p:nvSpPr>
        <p:spPr>
          <a:xfrm>
            <a:off x="1436599" y="6423585"/>
            <a:ext cx="5506959" cy="365125"/>
          </a:xfrm>
          <a:prstGeom prst="rect">
            <a:avLst/>
          </a:prstGeom>
        </p:spPr>
        <p:txBody>
          <a:bodyPr/>
          <a:lstStyle>
            <a:lvl1pPr>
              <a:defRPr sz="1200">
                <a:solidFill>
                  <a:srgbClr val="FFFFFF"/>
                </a:solidFill>
              </a:defRPr>
            </a:lvl1pPr>
          </a:lstStyle>
          <a:p>
            <a:r>
              <a:rPr lang="it-IT" dirty="0"/>
              <a:t>Title</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4005" r:id="rId3"/>
    <p:sldLayoutId id="2147483997" r:id="rId4"/>
    <p:sldLayoutId id="2147483999" r:id="rId5"/>
    <p:sldLayoutId id="2147484002" r:id="rId6"/>
    <p:sldLayoutId id="2147484003" r:id="rId7"/>
    <p:sldLayoutId id="2147483996" r:id="rId8"/>
    <p:sldLayoutId id="2147484004" r:id="rId9"/>
  </p:sldLayoutIdLst>
  <p:hf hdr="0"/>
  <p:txStyles>
    <p:titleStyle>
      <a:lvl1pPr algn="l" defTabSz="914400" rtl="0" eaLnBrk="1" latinLnBrk="0" hangingPunct="1">
        <a:spcBef>
          <a:spcPct val="0"/>
        </a:spcBef>
        <a:buNone/>
        <a:defRPr lang="it-IT" sz="3600" b="0" kern="1200" dirty="0" smtClean="0">
          <a:solidFill>
            <a:schemeClr val="accent2"/>
          </a:solidFill>
          <a:latin typeface="+mj-lt"/>
          <a:ea typeface="+mj-ea"/>
          <a:cs typeface="+mj-cs"/>
        </a:defRPr>
      </a:lvl1pPr>
    </p:titleStyle>
    <p:bodyStyle>
      <a:lvl1pPr marL="228600" indent="-228600" algn="l" defTabSz="914400" rtl="0" eaLnBrk="1" latinLnBrk="0" hangingPunct="1">
        <a:spcBef>
          <a:spcPts val="0"/>
        </a:spcBef>
        <a:spcAft>
          <a:spcPts val="300"/>
        </a:spcAft>
        <a:buClr>
          <a:srgbClr val="6BD4FF"/>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0"/>
        </a:spcBef>
        <a:spcAft>
          <a:spcPts val="300"/>
        </a:spcAft>
        <a:buClr>
          <a:schemeClr val="accent2"/>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0"/>
        </a:spcBef>
        <a:spcAft>
          <a:spcPts val="300"/>
        </a:spcAft>
        <a:buClr>
          <a:srgbClr val="0000FF"/>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0"/>
        </a:spcBef>
        <a:spcAft>
          <a:spcPts val="300"/>
        </a:spcAft>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0"/>
        </a:spcBef>
        <a:spcAft>
          <a:spcPts val="300"/>
        </a:spcAft>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nu.edu/" TargetMode="External"/><Relationship Id="rId2" Type="http://schemas.openxmlformats.org/officeDocument/2006/relationships/hyperlink" Target="mailto:kuehr@vie.unu.edu" TargetMode="External"/><Relationship Id="rId1" Type="http://schemas.openxmlformats.org/officeDocument/2006/relationships/slideLayout" Target="../slideLayouts/slideLayout8.xml"/><Relationship Id="rId5" Type="http://schemas.openxmlformats.org/officeDocument/2006/relationships/hyperlink" Target="http://www.step-initiative.org/" TargetMode="External"/><Relationship Id="rId4" Type="http://schemas.openxmlformats.org/officeDocument/2006/relationships/hyperlink" Target="http://scycle.vie.unu.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ctrTitle"/>
          </p:nvPr>
        </p:nvSpPr>
        <p:spPr>
          <a:xfrm>
            <a:off x="304800" y="2895600"/>
            <a:ext cx="4191000" cy="3650553"/>
          </a:xfrm>
        </p:spPr>
        <p:txBody>
          <a:bodyPr>
            <a:normAutofit fontScale="90000"/>
          </a:bodyPr>
          <a:lstStyle/>
          <a:p>
            <a:pPr algn="ctr"/>
            <a:r>
              <a:rPr lang="es-ES" sz="2700" b="1" dirty="0">
                <a:solidFill>
                  <a:schemeClr val="accent2"/>
                </a:solidFill>
              </a:rPr>
              <a:t>Contribución de </a:t>
            </a:r>
            <a:r>
              <a:rPr lang="en-US" sz="2700" b="1" dirty="0">
                <a:solidFill>
                  <a:schemeClr val="accent2"/>
                </a:solidFill>
              </a:rPr>
              <a:t>UNU/ITU/ISWA/Step/BOKU</a:t>
            </a:r>
            <a:r>
              <a:rPr lang="es-ES" sz="2700" b="1" dirty="0">
                <a:solidFill>
                  <a:schemeClr val="accent2"/>
                </a:solidFill>
              </a:rPr>
              <a:t> al proyecto UNIDO en América Latina y el Caribe:</a:t>
            </a:r>
            <a:br>
              <a:rPr lang="es-ES" sz="2700" b="1" dirty="0">
                <a:solidFill>
                  <a:schemeClr val="accent2"/>
                </a:solidFill>
              </a:rPr>
            </a:br>
            <a:r>
              <a:rPr lang="es-ES" sz="2700" b="1" dirty="0">
                <a:solidFill>
                  <a:schemeClr val="accent2"/>
                </a:solidFill>
              </a:rPr>
              <a:t>Inventario </a:t>
            </a:r>
            <a:r>
              <a:rPr lang="es-ES" sz="2700" b="1" dirty="0" err="1" smtClean="0">
                <a:solidFill>
                  <a:schemeClr val="accent2"/>
                </a:solidFill>
              </a:rPr>
              <a:t>estatístico</a:t>
            </a:r>
            <a:r>
              <a:rPr lang="es-ES" sz="2700" b="1" dirty="0" smtClean="0">
                <a:solidFill>
                  <a:schemeClr val="accent2"/>
                </a:solidFill>
              </a:rPr>
              <a:t> y </a:t>
            </a:r>
            <a:r>
              <a:rPr lang="es-ES" sz="2700" b="1" dirty="0">
                <a:solidFill>
                  <a:schemeClr val="accent2"/>
                </a:solidFill>
              </a:rPr>
              <a:t>Capacitación</a:t>
            </a:r>
            <a:r>
              <a:rPr lang="nl-NL" sz="3100" b="1" dirty="0">
                <a:solidFill>
                  <a:schemeClr val="accent2"/>
                </a:solidFill>
              </a:rPr>
              <a:t/>
            </a:r>
            <a:br>
              <a:rPr lang="nl-NL" sz="3100" b="1" dirty="0">
                <a:solidFill>
                  <a:schemeClr val="accent2"/>
                </a:solidFill>
              </a:rPr>
            </a:br>
            <a:r>
              <a:rPr lang="nl-NL" sz="1800" dirty="0">
                <a:solidFill>
                  <a:srgbClr val="FF4747"/>
                </a:solidFill>
              </a:rPr>
              <a:t/>
            </a:r>
            <a:br>
              <a:rPr lang="nl-NL" sz="1800" dirty="0">
                <a:solidFill>
                  <a:srgbClr val="FF4747"/>
                </a:solidFill>
              </a:rPr>
            </a:br>
            <a:r>
              <a:rPr lang="nl-NL" sz="1800" dirty="0">
                <a:solidFill>
                  <a:srgbClr val="FF4747"/>
                </a:solidFill>
              </a:rPr>
              <a:t/>
            </a:r>
            <a:br>
              <a:rPr lang="nl-NL" sz="1800" dirty="0">
                <a:solidFill>
                  <a:srgbClr val="FF4747"/>
                </a:solidFill>
              </a:rPr>
            </a:br>
            <a:r>
              <a:rPr lang="en-US" sz="2000" b="1" dirty="0">
                <a:solidFill>
                  <a:schemeClr val="bg2">
                    <a:lumMod val="75000"/>
                  </a:schemeClr>
                </a:solidFill>
                <a:latin typeface="+mn-lt"/>
                <a:ea typeface="+mn-ea"/>
                <a:cs typeface="+mn-cs"/>
              </a:rPr>
              <a:t>Michelle Wagner</a:t>
            </a:r>
            <a:br>
              <a:rPr lang="en-US" sz="2000" b="1" dirty="0">
                <a:solidFill>
                  <a:schemeClr val="bg2">
                    <a:lumMod val="75000"/>
                  </a:schemeClr>
                </a:solidFill>
                <a:latin typeface="+mn-lt"/>
                <a:ea typeface="+mn-ea"/>
                <a:cs typeface="+mn-cs"/>
              </a:rPr>
            </a:br>
            <a:r>
              <a:rPr lang="en-US" sz="2000" b="1" dirty="0">
                <a:solidFill>
                  <a:schemeClr val="bg2">
                    <a:lumMod val="75000"/>
                  </a:schemeClr>
                </a:solidFill>
                <a:latin typeface="+mn-lt"/>
                <a:ea typeface="+mn-ea"/>
                <a:cs typeface="+mn-cs"/>
              </a:rPr>
              <a:t>Deepali Sinha Khetriwal</a:t>
            </a:r>
            <a:br>
              <a:rPr lang="en-US" sz="2000" b="1" dirty="0">
                <a:solidFill>
                  <a:schemeClr val="bg2">
                    <a:lumMod val="75000"/>
                  </a:schemeClr>
                </a:solidFill>
                <a:latin typeface="+mn-lt"/>
                <a:ea typeface="+mn-ea"/>
                <a:cs typeface="+mn-cs"/>
              </a:rPr>
            </a:br>
            <a:r>
              <a:rPr lang="en-US" sz="2000" b="1" dirty="0">
                <a:solidFill>
                  <a:schemeClr val="bg2">
                    <a:lumMod val="75000"/>
                  </a:schemeClr>
                </a:solidFill>
                <a:latin typeface="+mn-lt"/>
                <a:ea typeface="+mn-ea"/>
                <a:cs typeface="+mn-cs"/>
              </a:rPr>
              <a:t>Elena D´Angelo</a:t>
            </a:r>
            <a:br>
              <a:rPr lang="en-US" sz="2000" b="1" dirty="0">
                <a:solidFill>
                  <a:schemeClr val="bg2">
                    <a:lumMod val="75000"/>
                  </a:schemeClr>
                </a:solidFill>
                <a:latin typeface="+mn-lt"/>
                <a:ea typeface="+mn-ea"/>
                <a:cs typeface="+mn-cs"/>
              </a:rPr>
            </a:br>
            <a:endParaRPr lang="en-US" sz="2000" b="1" dirty="0">
              <a:solidFill>
                <a:schemeClr val="bg2">
                  <a:lumMod val="75000"/>
                </a:schemeClr>
              </a:solidFill>
              <a:latin typeface="+mn-lt"/>
              <a:ea typeface="+mn-ea"/>
              <a:cs typeface="+mn-cs"/>
            </a:endParaRPr>
          </a:p>
        </p:txBody>
      </p:sp>
      <p:sp>
        <p:nvSpPr>
          <p:cNvPr id="13" name="Sottotitolo 2"/>
          <p:cNvSpPr txBox="1">
            <a:spLocks/>
          </p:cNvSpPr>
          <p:nvPr/>
        </p:nvSpPr>
        <p:spPr>
          <a:xfrm>
            <a:off x="381000" y="5638800"/>
            <a:ext cx="4235450" cy="907354"/>
          </a:xfrm>
          <a:prstGeom prst="rect">
            <a:avLst/>
          </a:prstGeom>
        </p:spPr>
        <p:txBody>
          <a:bodyPr vert="horz" lIns="91440" tIns="45720" rIns="91440" bIns="45720" rtlCol="0">
            <a:normAutofit/>
          </a:bodyPr>
          <a:lstStyle>
            <a:lvl1pPr marL="0" indent="0" algn="l" defTabSz="914400" rtl="0" eaLnBrk="1" latinLnBrk="0" hangingPunct="1">
              <a:spcBef>
                <a:spcPts val="300"/>
              </a:spcBef>
              <a:spcAft>
                <a:spcPts val="300"/>
              </a:spcAft>
              <a:buClr>
                <a:srgbClr val="6BD4FF"/>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0"/>
              </a:spcBef>
              <a:spcAft>
                <a:spcPts val="300"/>
              </a:spcAft>
              <a:buClr>
                <a:schemeClr val="accent2"/>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300"/>
              </a:spcAft>
              <a:buClr>
                <a:srgbClr val="0000FF"/>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300"/>
              </a:spcAft>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0"/>
              </a:spcBef>
              <a:spcAft>
                <a:spcPts val="300"/>
              </a:spcAft>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pPr fontAlgn="auto"/>
            <a:endParaRPr lang="en-US" b="1" dirty="0">
              <a:solidFill>
                <a:schemeClr val="tx1"/>
              </a:solidFill>
            </a:endParaRPr>
          </a:p>
        </p:txBody>
      </p:sp>
    </p:spTree>
    <p:extLst>
      <p:ext uri="{BB962C8B-B14F-4D97-AF65-F5344CB8AC3E}">
        <p14:creationId xmlns:p14="http://schemas.microsoft.com/office/powerpoint/2010/main" val="53585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200" dirty="0"/>
              <a:t>Fortalecimiento y armonización de estadísticas de RAEE en la región</a:t>
            </a:r>
            <a:br>
              <a:rPr lang="es-ES" sz="3200" dirty="0"/>
            </a:br>
            <a:r>
              <a:rPr lang="en-US" sz="3200" dirty="0"/>
              <a:t/>
            </a:r>
            <a:br>
              <a:rPr lang="en-US" sz="3200" dirty="0"/>
            </a:br>
            <a:endParaRPr lang="en-US" dirty="0"/>
          </a:p>
        </p:txBody>
      </p:sp>
      <p:sp>
        <p:nvSpPr>
          <p:cNvPr id="4" name="Slide Number Placeholder 3"/>
          <p:cNvSpPr>
            <a:spLocks noGrp="1"/>
          </p:cNvSpPr>
          <p:nvPr>
            <p:ph type="sldNum" sz="quarter" idx="4"/>
          </p:nvPr>
        </p:nvSpPr>
        <p:spPr/>
        <p:txBody>
          <a:bodyPr/>
          <a:lstStyle/>
          <a:p>
            <a:fld id="{AA8CD916-19B6-0C42-9A31-7AE245FA3637}" type="slidenum">
              <a:rPr lang="it-IT" smtClean="0"/>
              <a:pPr/>
              <a:t>10</a:t>
            </a:fld>
            <a:endParaRPr lang="it-IT" dirty="0"/>
          </a:p>
        </p:txBody>
      </p:sp>
      <p:sp>
        <p:nvSpPr>
          <p:cNvPr id="7" name="Freeform 62">
            <a:extLst>
              <a:ext uri="{FF2B5EF4-FFF2-40B4-BE49-F238E27FC236}">
                <a16:creationId xmlns="" xmlns:a16="http://schemas.microsoft.com/office/drawing/2014/main" id="{8FE852D7-82FA-4EFF-AB58-080B50C5ECAA}"/>
              </a:ext>
            </a:extLst>
          </p:cNvPr>
          <p:cNvSpPr/>
          <p:nvPr/>
        </p:nvSpPr>
        <p:spPr>
          <a:xfrm>
            <a:off x="276450" y="1884340"/>
            <a:ext cx="8241191" cy="1844016"/>
          </a:xfrm>
          <a:custGeom>
            <a:avLst/>
            <a:gdLst>
              <a:gd name="connsiteX0" fmla="*/ 0 w 7838423"/>
              <a:gd name="connsiteY0" fmla="*/ 0 h 1078344"/>
              <a:gd name="connsiteX1" fmla="*/ 6843341 w 7838423"/>
              <a:gd name="connsiteY1" fmla="*/ 0 h 1078344"/>
              <a:gd name="connsiteX2" fmla="*/ 7112282 w 7838423"/>
              <a:gd name="connsiteY2" fmla="*/ 0 h 1078344"/>
              <a:gd name="connsiteX3" fmla="*/ 7340882 w 7838423"/>
              <a:gd name="connsiteY3" fmla="*/ 0 h 1078344"/>
              <a:gd name="connsiteX4" fmla="*/ 7838423 w 7838423"/>
              <a:gd name="connsiteY4" fmla="*/ 539172 h 1078344"/>
              <a:gd name="connsiteX5" fmla="*/ 7340882 w 7838423"/>
              <a:gd name="connsiteY5" fmla="*/ 1078344 h 1078344"/>
              <a:gd name="connsiteX6" fmla="*/ 6843341 w 7838423"/>
              <a:gd name="connsiteY6" fmla="*/ 1078343 h 1078344"/>
              <a:gd name="connsiteX7" fmla="*/ 0 w 7838423"/>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423" h="1078344">
                <a:moveTo>
                  <a:pt x="0" y="0"/>
                </a:moveTo>
                <a:lnTo>
                  <a:pt x="6843341" y="0"/>
                </a:lnTo>
                <a:lnTo>
                  <a:pt x="7112282" y="0"/>
                </a:lnTo>
                <a:lnTo>
                  <a:pt x="7340882" y="0"/>
                </a:lnTo>
                <a:cubicBezTo>
                  <a:pt x="7615666" y="0"/>
                  <a:pt x="7838423" y="241396"/>
                  <a:pt x="7838423" y="539172"/>
                </a:cubicBezTo>
                <a:cubicBezTo>
                  <a:pt x="7838423" y="836948"/>
                  <a:pt x="7615666" y="1078344"/>
                  <a:pt x="7340882" y="1078344"/>
                </a:cubicBezTo>
                <a:lnTo>
                  <a:pt x="6843341" y="1078343"/>
                </a:lnTo>
                <a:lnTo>
                  <a:pt x="0" y="10783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6">
            <a:extLst>
              <a:ext uri="{FF2B5EF4-FFF2-40B4-BE49-F238E27FC236}">
                <a16:creationId xmlns="" xmlns:a16="http://schemas.microsoft.com/office/drawing/2014/main" id="{FDB6F3EC-8D49-4053-80F2-E9C224FB2387}"/>
              </a:ext>
            </a:extLst>
          </p:cNvPr>
          <p:cNvSpPr/>
          <p:nvPr/>
        </p:nvSpPr>
        <p:spPr>
          <a:xfrm>
            <a:off x="7152543" y="2150319"/>
            <a:ext cx="1208217" cy="120821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30">
            <a:extLst>
              <a:ext uri="{FF2B5EF4-FFF2-40B4-BE49-F238E27FC236}">
                <a16:creationId xmlns="" xmlns:a16="http://schemas.microsoft.com/office/drawing/2014/main" id="{549D52EA-86A0-4B86-9937-F7E32D193B78}"/>
              </a:ext>
            </a:extLst>
          </p:cNvPr>
          <p:cNvSpPr txBox="1"/>
          <p:nvPr/>
        </p:nvSpPr>
        <p:spPr>
          <a:xfrm>
            <a:off x="427788" y="1920894"/>
            <a:ext cx="6507139" cy="1754326"/>
          </a:xfrm>
          <a:prstGeom prst="rect">
            <a:avLst/>
          </a:prstGeom>
          <a:noFill/>
        </p:spPr>
        <p:txBody>
          <a:bodyPr wrap="square" rtlCol="0">
            <a:spAutoFit/>
          </a:bodyPr>
          <a:lstStyle/>
          <a:p>
            <a:pPr algn="just"/>
            <a:r>
              <a:rPr lang="es-ES" dirty="0">
                <a:solidFill>
                  <a:schemeClr val="bg1"/>
                </a:solidFill>
              </a:rPr>
              <a:t>En base a la larga experiencia de la UNU en la medición de los residuos electrónicos, el UNU/ITU/ISWA proponen elaborar un sistema regional de vigilancia de residuos electrónicos para América Latina en el marco de la Asociación Mundial de Estadísticas sobre los residuos Electrónicos, siguiendo, por ejemplo, un sistema similar de vigilancia regional para Asia oriental y sudoriental. </a:t>
            </a:r>
          </a:p>
        </p:txBody>
      </p:sp>
      <p:sp>
        <p:nvSpPr>
          <p:cNvPr id="10" name="Freeform 62">
            <a:extLst>
              <a:ext uri="{FF2B5EF4-FFF2-40B4-BE49-F238E27FC236}">
                <a16:creationId xmlns="" xmlns:a16="http://schemas.microsoft.com/office/drawing/2014/main" id="{4350B4E7-3B5A-4CCA-BC90-CB924E7948D4}"/>
              </a:ext>
            </a:extLst>
          </p:cNvPr>
          <p:cNvSpPr/>
          <p:nvPr/>
        </p:nvSpPr>
        <p:spPr>
          <a:xfrm>
            <a:off x="276449" y="3916491"/>
            <a:ext cx="6876093" cy="1472093"/>
          </a:xfrm>
          <a:custGeom>
            <a:avLst/>
            <a:gdLst>
              <a:gd name="connsiteX0" fmla="*/ 0 w 7838423"/>
              <a:gd name="connsiteY0" fmla="*/ 0 h 1078344"/>
              <a:gd name="connsiteX1" fmla="*/ 6843341 w 7838423"/>
              <a:gd name="connsiteY1" fmla="*/ 0 h 1078344"/>
              <a:gd name="connsiteX2" fmla="*/ 7112282 w 7838423"/>
              <a:gd name="connsiteY2" fmla="*/ 0 h 1078344"/>
              <a:gd name="connsiteX3" fmla="*/ 7340882 w 7838423"/>
              <a:gd name="connsiteY3" fmla="*/ 0 h 1078344"/>
              <a:gd name="connsiteX4" fmla="*/ 7838423 w 7838423"/>
              <a:gd name="connsiteY4" fmla="*/ 539172 h 1078344"/>
              <a:gd name="connsiteX5" fmla="*/ 7340882 w 7838423"/>
              <a:gd name="connsiteY5" fmla="*/ 1078344 h 1078344"/>
              <a:gd name="connsiteX6" fmla="*/ 6843341 w 7838423"/>
              <a:gd name="connsiteY6" fmla="*/ 1078343 h 1078344"/>
              <a:gd name="connsiteX7" fmla="*/ 0 w 7838423"/>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423" h="1078344">
                <a:moveTo>
                  <a:pt x="0" y="0"/>
                </a:moveTo>
                <a:lnTo>
                  <a:pt x="6843341" y="0"/>
                </a:lnTo>
                <a:lnTo>
                  <a:pt x="7112282" y="0"/>
                </a:lnTo>
                <a:lnTo>
                  <a:pt x="7340882" y="0"/>
                </a:lnTo>
                <a:cubicBezTo>
                  <a:pt x="7615666" y="0"/>
                  <a:pt x="7838423" y="241396"/>
                  <a:pt x="7838423" y="539172"/>
                </a:cubicBezTo>
                <a:cubicBezTo>
                  <a:pt x="7838423" y="836948"/>
                  <a:pt x="7615666" y="1078344"/>
                  <a:pt x="7340882" y="1078344"/>
                </a:cubicBezTo>
                <a:lnTo>
                  <a:pt x="6843341" y="1078343"/>
                </a:lnTo>
                <a:lnTo>
                  <a:pt x="0" y="107834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6">
            <a:extLst>
              <a:ext uri="{FF2B5EF4-FFF2-40B4-BE49-F238E27FC236}">
                <a16:creationId xmlns="" xmlns:a16="http://schemas.microsoft.com/office/drawing/2014/main" id="{25C8916D-B0FA-45DC-9F22-BD0A41255E0E}"/>
              </a:ext>
            </a:extLst>
          </p:cNvPr>
          <p:cNvSpPr/>
          <p:nvPr/>
        </p:nvSpPr>
        <p:spPr>
          <a:xfrm>
            <a:off x="5761853" y="4044183"/>
            <a:ext cx="1208217" cy="120821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30">
            <a:extLst>
              <a:ext uri="{FF2B5EF4-FFF2-40B4-BE49-F238E27FC236}">
                <a16:creationId xmlns="" xmlns:a16="http://schemas.microsoft.com/office/drawing/2014/main" id="{7ABA860D-0E92-41A1-9A98-76A5B7C9D564}"/>
              </a:ext>
            </a:extLst>
          </p:cNvPr>
          <p:cNvSpPr txBox="1"/>
          <p:nvPr/>
        </p:nvSpPr>
        <p:spPr>
          <a:xfrm>
            <a:off x="390526" y="4090808"/>
            <a:ext cx="5140359" cy="1200329"/>
          </a:xfrm>
          <a:prstGeom prst="rect">
            <a:avLst/>
          </a:prstGeom>
          <a:noFill/>
        </p:spPr>
        <p:txBody>
          <a:bodyPr wrap="square" rtlCol="0">
            <a:spAutoFit/>
          </a:bodyPr>
          <a:lstStyle/>
          <a:p>
            <a:pPr algn="just"/>
            <a:r>
              <a:rPr lang="es-ES" dirty="0">
                <a:solidFill>
                  <a:schemeClr val="bg1"/>
                </a:solidFill>
              </a:rPr>
              <a:t>El monitoreo regional de residuos electrónicos proporcionará datos e información necesarios para establecer sistemas de gestión de residuos electrónicos.</a:t>
            </a:r>
          </a:p>
        </p:txBody>
      </p:sp>
      <p:grpSp>
        <p:nvGrpSpPr>
          <p:cNvPr id="13" name="Group 68">
            <a:extLst>
              <a:ext uri="{FF2B5EF4-FFF2-40B4-BE49-F238E27FC236}">
                <a16:creationId xmlns="" xmlns:a16="http://schemas.microsoft.com/office/drawing/2014/main" id="{98D81747-5485-4986-8116-6484BE77D4D5}"/>
              </a:ext>
            </a:extLst>
          </p:cNvPr>
          <p:cNvGrpSpPr/>
          <p:nvPr/>
        </p:nvGrpSpPr>
        <p:grpSpPr>
          <a:xfrm>
            <a:off x="5979420" y="4351187"/>
            <a:ext cx="759682" cy="594207"/>
            <a:chOff x="5976938" y="1301751"/>
            <a:chExt cx="481013" cy="376238"/>
          </a:xfrm>
          <a:solidFill>
            <a:srgbClr val="0B87D6"/>
          </a:solidFill>
        </p:grpSpPr>
        <p:sp>
          <p:nvSpPr>
            <p:cNvPr id="14" name="Freeform 17">
              <a:extLst>
                <a:ext uri="{FF2B5EF4-FFF2-40B4-BE49-F238E27FC236}">
                  <a16:creationId xmlns="" xmlns:a16="http://schemas.microsoft.com/office/drawing/2014/main" id="{F8448F38-0A23-4B96-928A-F6A14B1D73D1}"/>
                </a:ext>
              </a:extLst>
            </p:cNvPr>
            <p:cNvSpPr>
              <a:spLocks/>
            </p:cNvSpPr>
            <p:nvPr/>
          </p:nvSpPr>
          <p:spPr bwMode="auto">
            <a:xfrm>
              <a:off x="6059488" y="1635126"/>
              <a:ext cx="315913" cy="42863"/>
            </a:xfrm>
            <a:custGeom>
              <a:avLst/>
              <a:gdLst>
                <a:gd name="T0" fmla="*/ 151 w 2195"/>
                <a:gd name="T1" fmla="*/ 0 h 299"/>
                <a:gd name="T2" fmla="*/ 2043 w 2195"/>
                <a:gd name="T3" fmla="*/ 0 h 299"/>
                <a:gd name="T4" fmla="*/ 2074 w 2195"/>
                <a:gd name="T5" fmla="*/ 3 h 299"/>
                <a:gd name="T6" fmla="*/ 2102 w 2195"/>
                <a:gd name="T7" fmla="*/ 12 h 299"/>
                <a:gd name="T8" fmla="*/ 2128 w 2195"/>
                <a:gd name="T9" fmla="*/ 26 h 299"/>
                <a:gd name="T10" fmla="*/ 2150 w 2195"/>
                <a:gd name="T11" fmla="*/ 44 h 299"/>
                <a:gd name="T12" fmla="*/ 2169 w 2195"/>
                <a:gd name="T13" fmla="*/ 66 h 299"/>
                <a:gd name="T14" fmla="*/ 2183 w 2195"/>
                <a:gd name="T15" fmla="*/ 91 h 299"/>
                <a:gd name="T16" fmla="*/ 2192 w 2195"/>
                <a:gd name="T17" fmla="*/ 120 h 299"/>
                <a:gd name="T18" fmla="*/ 2195 w 2195"/>
                <a:gd name="T19" fmla="*/ 150 h 299"/>
                <a:gd name="T20" fmla="*/ 2192 w 2195"/>
                <a:gd name="T21" fmla="*/ 180 h 299"/>
                <a:gd name="T22" fmla="*/ 2183 w 2195"/>
                <a:gd name="T23" fmla="*/ 208 h 299"/>
                <a:gd name="T24" fmla="*/ 2169 w 2195"/>
                <a:gd name="T25" fmla="*/ 233 h 299"/>
                <a:gd name="T26" fmla="*/ 2150 w 2195"/>
                <a:gd name="T27" fmla="*/ 255 h 299"/>
                <a:gd name="T28" fmla="*/ 2128 w 2195"/>
                <a:gd name="T29" fmla="*/ 273 h 299"/>
                <a:gd name="T30" fmla="*/ 2102 w 2195"/>
                <a:gd name="T31" fmla="*/ 287 h 299"/>
                <a:gd name="T32" fmla="*/ 2074 w 2195"/>
                <a:gd name="T33" fmla="*/ 296 h 299"/>
                <a:gd name="T34" fmla="*/ 2043 w 2195"/>
                <a:gd name="T35" fmla="*/ 299 h 299"/>
                <a:gd name="T36" fmla="*/ 151 w 2195"/>
                <a:gd name="T37" fmla="*/ 299 h 299"/>
                <a:gd name="T38" fmla="*/ 121 w 2195"/>
                <a:gd name="T39" fmla="*/ 296 h 299"/>
                <a:gd name="T40" fmla="*/ 92 w 2195"/>
                <a:gd name="T41" fmla="*/ 287 h 299"/>
                <a:gd name="T42" fmla="*/ 66 w 2195"/>
                <a:gd name="T43" fmla="*/ 273 h 299"/>
                <a:gd name="T44" fmla="*/ 44 w 2195"/>
                <a:gd name="T45" fmla="*/ 255 h 299"/>
                <a:gd name="T46" fmla="*/ 26 w 2195"/>
                <a:gd name="T47" fmla="*/ 233 h 299"/>
                <a:gd name="T48" fmla="*/ 11 w 2195"/>
                <a:gd name="T49" fmla="*/ 208 h 299"/>
                <a:gd name="T50" fmla="*/ 3 w 2195"/>
                <a:gd name="T51" fmla="*/ 180 h 299"/>
                <a:gd name="T52" fmla="*/ 0 w 2195"/>
                <a:gd name="T53" fmla="*/ 150 h 299"/>
                <a:gd name="T54" fmla="*/ 3 w 2195"/>
                <a:gd name="T55" fmla="*/ 120 h 299"/>
                <a:gd name="T56" fmla="*/ 11 w 2195"/>
                <a:gd name="T57" fmla="*/ 91 h 299"/>
                <a:gd name="T58" fmla="*/ 26 w 2195"/>
                <a:gd name="T59" fmla="*/ 66 h 299"/>
                <a:gd name="T60" fmla="*/ 44 w 2195"/>
                <a:gd name="T61" fmla="*/ 44 h 299"/>
                <a:gd name="T62" fmla="*/ 66 w 2195"/>
                <a:gd name="T63" fmla="*/ 26 h 299"/>
                <a:gd name="T64" fmla="*/ 92 w 2195"/>
                <a:gd name="T65" fmla="*/ 12 h 299"/>
                <a:gd name="T66" fmla="*/ 121 w 2195"/>
                <a:gd name="T67" fmla="*/ 3 h 299"/>
                <a:gd name="T68" fmla="*/ 151 w 2195"/>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99">
                  <a:moveTo>
                    <a:pt x="151" y="0"/>
                  </a:moveTo>
                  <a:lnTo>
                    <a:pt x="2043" y="0"/>
                  </a:lnTo>
                  <a:lnTo>
                    <a:pt x="2074" y="3"/>
                  </a:lnTo>
                  <a:lnTo>
                    <a:pt x="2102" y="12"/>
                  </a:lnTo>
                  <a:lnTo>
                    <a:pt x="2128" y="26"/>
                  </a:lnTo>
                  <a:lnTo>
                    <a:pt x="2150" y="44"/>
                  </a:lnTo>
                  <a:lnTo>
                    <a:pt x="2169" y="66"/>
                  </a:lnTo>
                  <a:lnTo>
                    <a:pt x="2183" y="91"/>
                  </a:lnTo>
                  <a:lnTo>
                    <a:pt x="2192" y="120"/>
                  </a:lnTo>
                  <a:lnTo>
                    <a:pt x="2195" y="150"/>
                  </a:lnTo>
                  <a:lnTo>
                    <a:pt x="2192" y="180"/>
                  </a:lnTo>
                  <a:lnTo>
                    <a:pt x="2183" y="208"/>
                  </a:lnTo>
                  <a:lnTo>
                    <a:pt x="2169" y="233"/>
                  </a:lnTo>
                  <a:lnTo>
                    <a:pt x="2150" y="255"/>
                  </a:lnTo>
                  <a:lnTo>
                    <a:pt x="2128" y="273"/>
                  </a:lnTo>
                  <a:lnTo>
                    <a:pt x="2102" y="287"/>
                  </a:lnTo>
                  <a:lnTo>
                    <a:pt x="2074" y="296"/>
                  </a:lnTo>
                  <a:lnTo>
                    <a:pt x="2043" y="299"/>
                  </a:lnTo>
                  <a:lnTo>
                    <a:pt x="151" y="299"/>
                  </a:lnTo>
                  <a:lnTo>
                    <a:pt x="121" y="296"/>
                  </a:lnTo>
                  <a:lnTo>
                    <a:pt x="92" y="287"/>
                  </a:lnTo>
                  <a:lnTo>
                    <a:pt x="66" y="273"/>
                  </a:lnTo>
                  <a:lnTo>
                    <a:pt x="44" y="255"/>
                  </a:lnTo>
                  <a:lnTo>
                    <a:pt x="26" y="233"/>
                  </a:lnTo>
                  <a:lnTo>
                    <a:pt x="11" y="208"/>
                  </a:lnTo>
                  <a:lnTo>
                    <a:pt x="3" y="180"/>
                  </a:lnTo>
                  <a:lnTo>
                    <a:pt x="0" y="150"/>
                  </a:lnTo>
                  <a:lnTo>
                    <a:pt x="3" y="120"/>
                  </a:lnTo>
                  <a:lnTo>
                    <a:pt x="11" y="91"/>
                  </a:lnTo>
                  <a:lnTo>
                    <a:pt x="26" y="66"/>
                  </a:lnTo>
                  <a:lnTo>
                    <a:pt x="44" y="44"/>
                  </a:lnTo>
                  <a:lnTo>
                    <a:pt x="66" y="26"/>
                  </a:lnTo>
                  <a:lnTo>
                    <a:pt x="92"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15" name="Freeform 18">
              <a:extLst>
                <a:ext uri="{FF2B5EF4-FFF2-40B4-BE49-F238E27FC236}">
                  <a16:creationId xmlns="" xmlns:a16="http://schemas.microsoft.com/office/drawing/2014/main" id="{8A633C0B-D98F-487A-B2C5-DFEAD9608F4B}"/>
                </a:ext>
              </a:extLst>
            </p:cNvPr>
            <p:cNvSpPr>
              <a:spLocks/>
            </p:cNvSpPr>
            <p:nvPr/>
          </p:nvSpPr>
          <p:spPr bwMode="auto">
            <a:xfrm>
              <a:off x="6053138" y="1457326"/>
              <a:ext cx="33338" cy="85725"/>
            </a:xfrm>
            <a:custGeom>
              <a:avLst/>
              <a:gdLst>
                <a:gd name="T0" fmla="*/ 115 w 228"/>
                <a:gd name="T1" fmla="*/ 0 h 596"/>
                <a:gd name="T2" fmla="*/ 140 w 228"/>
                <a:gd name="T3" fmla="*/ 3 h 596"/>
                <a:gd name="T4" fmla="*/ 165 w 228"/>
                <a:gd name="T5" fmla="*/ 11 h 596"/>
                <a:gd name="T6" fmla="*/ 186 w 228"/>
                <a:gd name="T7" fmla="*/ 24 h 596"/>
                <a:gd name="T8" fmla="*/ 203 w 228"/>
                <a:gd name="T9" fmla="*/ 42 h 596"/>
                <a:gd name="T10" fmla="*/ 217 w 228"/>
                <a:gd name="T11" fmla="*/ 62 h 596"/>
                <a:gd name="T12" fmla="*/ 225 w 228"/>
                <a:gd name="T13" fmla="*/ 86 h 596"/>
                <a:gd name="T14" fmla="*/ 228 w 228"/>
                <a:gd name="T15" fmla="*/ 111 h 596"/>
                <a:gd name="T16" fmla="*/ 228 w 228"/>
                <a:gd name="T17" fmla="*/ 484 h 596"/>
                <a:gd name="T18" fmla="*/ 225 w 228"/>
                <a:gd name="T19" fmla="*/ 510 h 596"/>
                <a:gd name="T20" fmla="*/ 217 w 228"/>
                <a:gd name="T21" fmla="*/ 533 h 596"/>
                <a:gd name="T22" fmla="*/ 203 w 228"/>
                <a:gd name="T23" fmla="*/ 555 h 596"/>
                <a:gd name="T24" fmla="*/ 186 w 228"/>
                <a:gd name="T25" fmla="*/ 572 h 596"/>
                <a:gd name="T26" fmla="*/ 165 w 228"/>
                <a:gd name="T27" fmla="*/ 585 h 596"/>
                <a:gd name="T28" fmla="*/ 140 w 228"/>
                <a:gd name="T29" fmla="*/ 594 h 596"/>
                <a:gd name="T30" fmla="*/ 115 w 228"/>
                <a:gd name="T31" fmla="*/ 596 h 596"/>
                <a:gd name="T32" fmla="*/ 88 w 228"/>
                <a:gd name="T33" fmla="*/ 594 h 596"/>
                <a:gd name="T34" fmla="*/ 65 w 228"/>
                <a:gd name="T35" fmla="*/ 585 h 596"/>
                <a:gd name="T36" fmla="*/ 43 w 228"/>
                <a:gd name="T37" fmla="*/ 572 h 596"/>
                <a:gd name="T38" fmla="*/ 26 w 228"/>
                <a:gd name="T39" fmla="*/ 555 h 596"/>
                <a:gd name="T40" fmla="*/ 13 w 228"/>
                <a:gd name="T41" fmla="*/ 533 h 596"/>
                <a:gd name="T42" fmla="*/ 3 w 228"/>
                <a:gd name="T43" fmla="*/ 510 h 596"/>
                <a:gd name="T44" fmla="*/ 0 w 228"/>
                <a:gd name="T45" fmla="*/ 484 h 596"/>
                <a:gd name="T46" fmla="*/ 0 w 228"/>
                <a:gd name="T47" fmla="*/ 111 h 596"/>
                <a:gd name="T48" fmla="*/ 3 w 228"/>
                <a:gd name="T49" fmla="*/ 86 h 596"/>
                <a:gd name="T50" fmla="*/ 13 w 228"/>
                <a:gd name="T51" fmla="*/ 62 h 596"/>
                <a:gd name="T52" fmla="*/ 26 w 228"/>
                <a:gd name="T53" fmla="*/ 42 h 596"/>
                <a:gd name="T54" fmla="*/ 43 w 228"/>
                <a:gd name="T55" fmla="*/ 24 h 596"/>
                <a:gd name="T56" fmla="*/ 65 w 228"/>
                <a:gd name="T57" fmla="*/ 11 h 596"/>
                <a:gd name="T58" fmla="*/ 88 w 228"/>
                <a:gd name="T59" fmla="*/ 3 h 596"/>
                <a:gd name="T60" fmla="*/ 115 w 228"/>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596">
                  <a:moveTo>
                    <a:pt x="115" y="0"/>
                  </a:moveTo>
                  <a:lnTo>
                    <a:pt x="140" y="3"/>
                  </a:lnTo>
                  <a:lnTo>
                    <a:pt x="165" y="11"/>
                  </a:lnTo>
                  <a:lnTo>
                    <a:pt x="186" y="24"/>
                  </a:lnTo>
                  <a:lnTo>
                    <a:pt x="203" y="42"/>
                  </a:lnTo>
                  <a:lnTo>
                    <a:pt x="217" y="62"/>
                  </a:lnTo>
                  <a:lnTo>
                    <a:pt x="225" y="86"/>
                  </a:lnTo>
                  <a:lnTo>
                    <a:pt x="228" y="111"/>
                  </a:lnTo>
                  <a:lnTo>
                    <a:pt x="228" y="484"/>
                  </a:lnTo>
                  <a:lnTo>
                    <a:pt x="225" y="510"/>
                  </a:lnTo>
                  <a:lnTo>
                    <a:pt x="217" y="533"/>
                  </a:lnTo>
                  <a:lnTo>
                    <a:pt x="203" y="555"/>
                  </a:lnTo>
                  <a:lnTo>
                    <a:pt x="186" y="572"/>
                  </a:lnTo>
                  <a:lnTo>
                    <a:pt x="165" y="585"/>
                  </a:lnTo>
                  <a:lnTo>
                    <a:pt x="140" y="594"/>
                  </a:lnTo>
                  <a:lnTo>
                    <a:pt x="115" y="596"/>
                  </a:lnTo>
                  <a:lnTo>
                    <a:pt x="88" y="594"/>
                  </a:lnTo>
                  <a:lnTo>
                    <a:pt x="65" y="585"/>
                  </a:lnTo>
                  <a:lnTo>
                    <a:pt x="43" y="572"/>
                  </a:lnTo>
                  <a:lnTo>
                    <a:pt x="26" y="555"/>
                  </a:lnTo>
                  <a:lnTo>
                    <a:pt x="13" y="533"/>
                  </a:lnTo>
                  <a:lnTo>
                    <a:pt x="3" y="510"/>
                  </a:lnTo>
                  <a:lnTo>
                    <a:pt x="0" y="484"/>
                  </a:lnTo>
                  <a:lnTo>
                    <a:pt x="0" y="111"/>
                  </a:lnTo>
                  <a:lnTo>
                    <a:pt x="3" y="86"/>
                  </a:lnTo>
                  <a:lnTo>
                    <a:pt x="13" y="62"/>
                  </a:lnTo>
                  <a:lnTo>
                    <a:pt x="26" y="42"/>
                  </a:lnTo>
                  <a:lnTo>
                    <a:pt x="43" y="24"/>
                  </a:lnTo>
                  <a:lnTo>
                    <a:pt x="65" y="11"/>
                  </a:lnTo>
                  <a:lnTo>
                    <a:pt x="88"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16" name="Freeform 19">
              <a:extLst>
                <a:ext uri="{FF2B5EF4-FFF2-40B4-BE49-F238E27FC236}">
                  <a16:creationId xmlns="" xmlns:a16="http://schemas.microsoft.com/office/drawing/2014/main" id="{2A65113F-9019-45C3-9D8D-057B9B99D3B8}"/>
                </a:ext>
              </a:extLst>
            </p:cNvPr>
            <p:cNvSpPr>
              <a:spLocks/>
            </p:cNvSpPr>
            <p:nvPr/>
          </p:nvSpPr>
          <p:spPr bwMode="auto">
            <a:xfrm>
              <a:off x="6108701" y="1435101"/>
              <a:ext cx="31750" cy="107950"/>
            </a:xfrm>
            <a:custGeom>
              <a:avLst/>
              <a:gdLst>
                <a:gd name="T0" fmla="*/ 114 w 227"/>
                <a:gd name="T1" fmla="*/ 0 h 746"/>
                <a:gd name="T2" fmla="*/ 140 w 227"/>
                <a:gd name="T3" fmla="*/ 3 h 746"/>
                <a:gd name="T4" fmla="*/ 164 w 227"/>
                <a:gd name="T5" fmla="*/ 12 h 746"/>
                <a:gd name="T6" fmla="*/ 184 w 227"/>
                <a:gd name="T7" fmla="*/ 25 h 746"/>
                <a:gd name="T8" fmla="*/ 203 w 227"/>
                <a:gd name="T9" fmla="*/ 42 h 746"/>
                <a:gd name="T10" fmla="*/ 216 w 227"/>
                <a:gd name="T11" fmla="*/ 63 h 746"/>
                <a:gd name="T12" fmla="*/ 224 w 227"/>
                <a:gd name="T13" fmla="*/ 86 h 746"/>
                <a:gd name="T14" fmla="*/ 227 w 227"/>
                <a:gd name="T15" fmla="*/ 112 h 746"/>
                <a:gd name="T16" fmla="*/ 227 w 227"/>
                <a:gd name="T17" fmla="*/ 634 h 746"/>
                <a:gd name="T18" fmla="*/ 224 w 227"/>
                <a:gd name="T19" fmla="*/ 660 h 746"/>
                <a:gd name="T20" fmla="*/ 216 w 227"/>
                <a:gd name="T21" fmla="*/ 683 h 746"/>
                <a:gd name="T22" fmla="*/ 203 w 227"/>
                <a:gd name="T23" fmla="*/ 705 h 746"/>
                <a:gd name="T24" fmla="*/ 184 w 227"/>
                <a:gd name="T25" fmla="*/ 722 h 746"/>
                <a:gd name="T26" fmla="*/ 164 w 227"/>
                <a:gd name="T27" fmla="*/ 735 h 746"/>
                <a:gd name="T28" fmla="*/ 140 w 227"/>
                <a:gd name="T29" fmla="*/ 744 h 746"/>
                <a:gd name="T30" fmla="*/ 114 w 227"/>
                <a:gd name="T31" fmla="*/ 746 h 746"/>
                <a:gd name="T32" fmla="*/ 88 w 227"/>
                <a:gd name="T33" fmla="*/ 744 h 746"/>
                <a:gd name="T34" fmla="*/ 64 w 227"/>
                <a:gd name="T35" fmla="*/ 735 h 746"/>
                <a:gd name="T36" fmla="*/ 43 w 227"/>
                <a:gd name="T37" fmla="*/ 722 h 746"/>
                <a:gd name="T38" fmla="*/ 25 w 227"/>
                <a:gd name="T39" fmla="*/ 705 h 746"/>
                <a:gd name="T40" fmla="*/ 12 w 227"/>
                <a:gd name="T41" fmla="*/ 683 h 746"/>
                <a:gd name="T42" fmla="*/ 3 w 227"/>
                <a:gd name="T43" fmla="*/ 660 h 746"/>
                <a:gd name="T44" fmla="*/ 0 w 227"/>
                <a:gd name="T45" fmla="*/ 634 h 746"/>
                <a:gd name="T46" fmla="*/ 0 w 227"/>
                <a:gd name="T47" fmla="*/ 112 h 746"/>
                <a:gd name="T48" fmla="*/ 3 w 227"/>
                <a:gd name="T49" fmla="*/ 86 h 746"/>
                <a:gd name="T50" fmla="*/ 12 w 227"/>
                <a:gd name="T51" fmla="*/ 63 h 746"/>
                <a:gd name="T52" fmla="*/ 25 w 227"/>
                <a:gd name="T53" fmla="*/ 42 h 746"/>
                <a:gd name="T54" fmla="*/ 43 w 227"/>
                <a:gd name="T55" fmla="*/ 25 h 746"/>
                <a:gd name="T56" fmla="*/ 64 w 227"/>
                <a:gd name="T57" fmla="*/ 12 h 746"/>
                <a:gd name="T58" fmla="*/ 88 w 227"/>
                <a:gd name="T59" fmla="*/ 3 h 746"/>
                <a:gd name="T60" fmla="*/ 114 w 227"/>
                <a:gd name="T6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746">
                  <a:moveTo>
                    <a:pt x="114" y="0"/>
                  </a:moveTo>
                  <a:lnTo>
                    <a:pt x="140" y="3"/>
                  </a:lnTo>
                  <a:lnTo>
                    <a:pt x="164" y="12"/>
                  </a:lnTo>
                  <a:lnTo>
                    <a:pt x="184" y="25"/>
                  </a:lnTo>
                  <a:lnTo>
                    <a:pt x="203" y="42"/>
                  </a:lnTo>
                  <a:lnTo>
                    <a:pt x="216" y="63"/>
                  </a:lnTo>
                  <a:lnTo>
                    <a:pt x="224" y="86"/>
                  </a:lnTo>
                  <a:lnTo>
                    <a:pt x="227" y="112"/>
                  </a:lnTo>
                  <a:lnTo>
                    <a:pt x="227" y="634"/>
                  </a:lnTo>
                  <a:lnTo>
                    <a:pt x="224" y="660"/>
                  </a:lnTo>
                  <a:lnTo>
                    <a:pt x="216" y="683"/>
                  </a:lnTo>
                  <a:lnTo>
                    <a:pt x="203" y="705"/>
                  </a:lnTo>
                  <a:lnTo>
                    <a:pt x="184" y="722"/>
                  </a:lnTo>
                  <a:lnTo>
                    <a:pt x="164" y="735"/>
                  </a:lnTo>
                  <a:lnTo>
                    <a:pt x="140" y="744"/>
                  </a:lnTo>
                  <a:lnTo>
                    <a:pt x="114" y="746"/>
                  </a:lnTo>
                  <a:lnTo>
                    <a:pt x="88" y="744"/>
                  </a:lnTo>
                  <a:lnTo>
                    <a:pt x="64" y="735"/>
                  </a:lnTo>
                  <a:lnTo>
                    <a:pt x="43" y="722"/>
                  </a:lnTo>
                  <a:lnTo>
                    <a:pt x="25" y="705"/>
                  </a:lnTo>
                  <a:lnTo>
                    <a:pt x="12" y="683"/>
                  </a:lnTo>
                  <a:lnTo>
                    <a:pt x="3" y="660"/>
                  </a:lnTo>
                  <a:lnTo>
                    <a:pt x="0" y="634"/>
                  </a:lnTo>
                  <a:lnTo>
                    <a:pt x="0" y="112"/>
                  </a:lnTo>
                  <a:lnTo>
                    <a:pt x="3" y="86"/>
                  </a:lnTo>
                  <a:lnTo>
                    <a:pt x="12" y="63"/>
                  </a:lnTo>
                  <a:lnTo>
                    <a:pt x="25" y="42"/>
                  </a:lnTo>
                  <a:lnTo>
                    <a:pt x="43" y="25"/>
                  </a:lnTo>
                  <a:lnTo>
                    <a:pt x="64" y="12"/>
                  </a:lnTo>
                  <a:lnTo>
                    <a:pt x="88" y="3"/>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17" name="Freeform 20">
              <a:extLst>
                <a:ext uri="{FF2B5EF4-FFF2-40B4-BE49-F238E27FC236}">
                  <a16:creationId xmlns="" xmlns:a16="http://schemas.microsoft.com/office/drawing/2014/main" id="{87422654-75E6-4FFE-91E6-CB60C704C588}"/>
                </a:ext>
              </a:extLst>
            </p:cNvPr>
            <p:cNvSpPr>
              <a:spLocks/>
            </p:cNvSpPr>
            <p:nvPr/>
          </p:nvSpPr>
          <p:spPr bwMode="auto">
            <a:xfrm>
              <a:off x="6162676" y="1414463"/>
              <a:ext cx="33338" cy="128588"/>
            </a:xfrm>
            <a:custGeom>
              <a:avLst/>
              <a:gdLst>
                <a:gd name="T0" fmla="*/ 113 w 227"/>
                <a:gd name="T1" fmla="*/ 0 h 895"/>
                <a:gd name="T2" fmla="*/ 139 w 227"/>
                <a:gd name="T3" fmla="*/ 3 h 895"/>
                <a:gd name="T4" fmla="*/ 163 w 227"/>
                <a:gd name="T5" fmla="*/ 11 h 895"/>
                <a:gd name="T6" fmla="*/ 184 w 227"/>
                <a:gd name="T7" fmla="*/ 24 h 895"/>
                <a:gd name="T8" fmla="*/ 202 w 227"/>
                <a:gd name="T9" fmla="*/ 42 h 895"/>
                <a:gd name="T10" fmla="*/ 215 w 227"/>
                <a:gd name="T11" fmla="*/ 62 h 895"/>
                <a:gd name="T12" fmla="*/ 224 w 227"/>
                <a:gd name="T13" fmla="*/ 87 h 895"/>
                <a:gd name="T14" fmla="*/ 227 w 227"/>
                <a:gd name="T15" fmla="*/ 112 h 895"/>
                <a:gd name="T16" fmla="*/ 227 w 227"/>
                <a:gd name="T17" fmla="*/ 783 h 895"/>
                <a:gd name="T18" fmla="*/ 224 w 227"/>
                <a:gd name="T19" fmla="*/ 809 h 895"/>
                <a:gd name="T20" fmla="*/ 215 w 227"/>
                <a:gd name="T21" fmla="*/ 832 h 895"/>
                <a:gd name="T22" fmla="*/ 202 w 227"/>
                <a:gd name="T23" fmla="*/ 854 h 895"/>
                <a:gd name="T24" fmla="*/ 184 w 227"/>
                <a:gd name="T25" fmla="*/ 871 h 895"/>
                <a:gd name="T26" fmla="*/ 163 w 227"/>
                <a:gd name="T27" fmla="*/ 884 h 895"/>
                <a:gd name="T28" fmla="*/ 139 w 227"/>
                <a:gd name="T29" fmla="*/ 893 h 895"/>
                <a:gd name="T30" fmla="*/ 113 w 227"/>
                <a:gd name="T31" fmla="*/ 895 h 895"/>
                <a:gd name="T32" fmla="*/ 87 w 227"/>
                <a:gd name="T33" fmla="*/ 893 h 895"/>
                <a:gd name="T34" fmla="*/ 63 w 227"/>
                <a:gd name="T35" fmla="*/ 884 h 895"/>
                <a:gd name="T36" fmla="*/ 42 w 227"/>
                <a:gd name="T37" fmla="*/ 871 h 895"/>
                <a:gd name="T38" fmla="*/ 25 w 227"/>
                <a:gd name="T39" fmla="*/ 854 h 895"/>
                <a:gd name="T40" fmla="*/ 11 w 227"/>
                <a:gd name="T41" fmla="*/ 832 h 895"/>
                <a:gd name="T42" fmla="*/ 3 w 227"/>
                <a:gd name="T43" fmla="*/ 809 h 895"/>
                <a:gd name="T44" fmla="*/ 0 w 227"/>
                <a:gd name="T45" fmla="*/ 783 h 895"/>
                <a:gd name="T46" fmla="*/ 0 w 227"/>
                <a:gd name="T47" fmla="*/ 112 h 895"/>
                <a:gd name="T48" fmla="*/ 3 w 227"/>
                <a:gd name="T49" fmla="*/ 87 h 895"/>
                <a:gd name="T50" fmla="*/ 11 w 227"/>
                <a:gd name="T51" fmla="*/ 62 h 895"/>
                <a:gd name="T52" fmla="*/ 25 w 227"/>
                <a:gd name="T53" fmla="*/ 42 h 895"/>
                <a:gd name="T54" fmla="*/ 42 w 227"/>
                <a:gd name="T55" fmla="*/ 24 h 895"/>
                <a:gd name="T56" fmla="*/ 63 w 227"/>
                <a:gd name="T57" fmla="*/ 11 h 895"/>
                <a:gd name="T58" fmla="*/ 87 w 227"/>
                <a:gd name="T59" fmla="*/ 3 h 895"/>
                <a:gd name="T60" fmla="*/ 113 w 227"/>
                <a:gd name="T6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895">
                  <a:moveTo>
                    <a:pt x="113" y="0"/>
                  </a:moveTo>
                  <a:lnTo>
                    <a:pt x="139" y="3"/>
                  </a:lnTo>
                  <a:lnTo>
                    <a:pt x="163" y="11"/>
                  </a:lnTo>
                  <a:lnTo>
                    <a:pt x="184" y="24"/>
                  </a:lnTo>
                  <a:lnTo>
                    <a:pt x="202" y="42"/>
                  </a:lnTo>
                  <a:lnTo>
                    <a:pt x="215" y="62"/>
                  </a:lnTo>
                  <a:lnTo>
                    <a:pt x="224" y="87"/>
                  </a:lnTo>
                  <a:lnTo>
                    <a:pt x="227" y="112"/>
                  </a:lnTo>
                  <a:lnTo>
                    <a:pt x="227" y="783"/>
                  </a:lnTo>
                  <a:lnTo>
                    <a:pt x="224" y="809"/>
                  </a:lnTo>
                  <a:lnTo>
                    <a:pt x="215" y="832"/>
                  </a:lnTo>
                  <a:lnTo>
                    <a:pt x="202" y="854"/>
                  </a:lnTo>
                  <a:lnTo>
                    <a:pt x="184" y="871"/>
                  </a:lnTo>
                  <a:lnTo>
                    <a:pt x="163" y="884"/>
                  </a:lnTo>
                  <a:lnTo>
                    <a:pt x="139" y="893"/>
                  </a:lnTo>
                  <a:lnTo>
                    <a:pt x="113" y="895"/>
                  </a:lnTo>
                  <a:lnTo>
                    <a:pt x="87" y="893"/>
                  </a:lnTo>
                  <a:lnTo>
                    <a:pt x="63" y="884"/>
                  </a:lnTo>
                  <a:lnTo>
                    <a:pt x="42" y="871"/>
                  </a:lnTo>
                  <a:lnTo>
                    <a:pt x="25" y="854"/>
                  </a:lnTo>
                  <a:lnTo>
                    <a:pt x="11" y="832"/>
                  </a:lnTo>
                  <a:lnTo>
                    <a:pt x="3" y="809"/>
                  </a:lnTo>
                  <a:lnTo>
                    <a:pt x="0" y="783"/>
                  </a:lnTo>
                  <a:lnTo>
                    <a:pt x="0" y="112"/>
                  </a:lnTo>
                  <a:lnTo>
                    <a:pt x="3" y="87"/>
                  </a:lnTo>
                  <a:lnTo>
                    <a:pt x="11" y="62"/>
                  </a:lnTo>
                  <a:lnTo>
                    <a:pt x="25" y="42"/>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18" name="Freeform 21">
              <a:extLst>
                <a:ext uri="{FF2B5EF4-FFF2-40B4-BE49-F238E27FC236}">
                  <a16:creationId xmlns="" xmlns:a16="http://schemas.microsoft.com/office/drawing/2014/main" id="{38F55A56-E56A-4796-8936-159CB3046E04}"/>
                </a:ext>
              </a:extLst>
            </p:cNvPr>
            <p:cNvSpPr>
              <a:spLocks/>
            </p:cNvSpPr>
            <p:nvPr/>
          </p:nvSpPr>
          <p:spPr bwMode="auto">
            <a:xfrm>
              <a:off x="5976938" y="1301751"/>
              <a:ext cx="481013" cy="311150"/>
            </a:xfrm>
            <a:custGeom>
              <a:avLst/>
              <a:gdLst>
                <a:gd name="T0" fmla="*/ 3179 w 3330"/>
                <a:gd name="T1" fmla="*/ 0 h 2163"/>
                <a:gd name="T2" fmla="*/ 3239 w 3330"/>
                <a:gd name="T3" fmla="*/ 11 h 2163"/>
                <a:gd name="T4" fmla="*/ 3286 w 3330"/>
                <a:gd name="T5" fmla="*/ 43 h 2163"/>
                <a:gd name="T6" fmla="*/ 3319 w 3330"/>
                <a:gd name="T7" fmla="*/ 91 h 2163"/>
                <a:gd name="T8" fmla="*/ 3330 w 3330"/>
                <a:gd name="T9" fmla="*/ 149 h 2163"/>
                <a:gd name="T10" fmla="*/ 3127 w 3330"/>
                <a:gd name="T11" fmla="*/ 1640 h 2163"/>
                <a:gd name="T12" fmla="*/ 3184 w 3330"/>
                <a:gd name="T13" fmla="*/ 1516 h 2163"/>
                <a:gd name="T14" fmla="*/ 3220 w 3330"/>
                <a:gd name="T15" fmla="*/ 1384 h 2163"/>
                <a:gd name="T16" fmla="*/ 3232 w 3330"/>
                <a:gd name="T17" fmla="*/ 1249 h 2163"/>
                <a:gd name="T18" fmla="*/ 3221 w 3330"/>
                <a:gd name="T19" fmla="*/ 1119 h 2163"/>
                <a:gd name="T20" fmla="*/ 3191 w 3330"/>
                <a:gd name="T21" fmla="*/ 994 h 2163"/>
                <a:gd name="T22" fmla="*/ 3140 w 3330"/>
                <a:gd name="T23" fmla="*/ 878 h 2163"/>
                <a:gd name="T24" fmla="*/ 3069 w 3330"/>
                <a:gd name="T25" fmla="*/ 769 h 2163"/>
                <a:gd name="T26" fmla="*/ 3027 w 3330"/>
                <a:gd name="T27" fmla="*/ 299 h 2163"/>
                <a:gd name="T28" fmla="*/ 303 w 3330"/>
                <a:gd name="T29" fmla="*/ 1865 h 2163"/>
                <a:gd name="T30" fmla="*/ 1952 w 3330"/>
                <a:gd name="T31" fmla="*/ 1903 h 2163"/>
                <a:gd name="T32" fmla="*/ 2058 w 3330"/>
                <a:gd name="T33" fmla="*/ 1965 h 2163"/>
                <a:gd name="T34" fmla="*/ 2173 w 3330"/>
                <a:gd name="T35" fmla="*/ 2011 h 2163"/>
                <a:gd name="T36" fmla="*/ 2294 w 3330"/>
                <a:gd name="T37" fmla="*/ 2040 h 2163"/>
                <a:gd name="T38" fmla="*/ 2419 w 3330"/>
                <a:gd name="T39" fmla="*/ 2049 h 2163"/>
                <a:gd name="T40" fmla="*/ 2558 w 3330"/>
                <a:gd name="T41" fmla="*/ 2037 h 2163"/>
                <a:gd name="T42" fmla="*/ 2692 w 3330"/>
                <a:gd name="T43" fmla="*/ 2002 h 2163"/>
                <a:gd name="T44" fmla="*/ 2817 w 3330"/>
                <a:gd name="T45" fmla="*/ 1945 h 2163"/>
                <a:gd name="T46" fmla="*/ 3031 w 3330"/>
                <a:gd name="T47" fmla="*/ 2156 h 2163"/>
                <a:gd name="T48" fmla="*/ 3041 w 3330"/>
                <a:gd name="T49" fmla="*/ 2163 h 2163"/>
                <a:gd name="T50" fmla="*/ 121 w 3330"/>
                <a:gd name="T51" fmla="*/ 2160 h 2163"/>
                <a:gd name="T52" fmla="*/ 67 w 3330"/>
                <a:gd name="T53" fmla="*/ 2138 h 2163"/>
                <a:gd name="T54" fmla="*/ 26 w 3330"/>
                <a:gd name="T55" fmla="*/ 2097 h 2163"/>
                <a:gd name="T56" fmla="*/ 3 w 3330"/>
                <a:gd name="T57" fmla="*/ 2044 h 2163"/>
                <a:gd name="T58" fmla="*/ 0 w 3330"/>
                <a:gd name="T59" fmla="*/ 149 h 2163"/>
                <a:gd name="T60" fmla="*/ 12 w 3330"/>
                <a:gd name="T61" fmla="*/ 92 h 2163"/>
                <a:gd name="T62" fmla="*/ 45 w 3330"/>
                <a:gd name="T63" fmla="*/ 43 h 2163"/>
                <a:gd name="T64" fmla="*/ 93 w 3330"/>
                <a:gd name="T65" fmla="*/ 11 h 2163"/>
                <a:gd name="T66" fmla="*/ 152 w 3330"/>
                <a:gd name="T6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0" h="2163">
                  <a:moveTo>
                    <a:pt x="152" y="0"/>
                  </a:moveTo>
                  <a:lnTo>
                    <a:pt x="3179" y="0"/>
                  </a:lnTo>
                  <a:lnTo>
                    <a:pt x="3210" y="3"/>
                  </a:lnTo>
                  <a:lnTo>
                    <a:pt x="3239" y="11"/>
                  </a:lnTo>
                  <a:lnTo>
                    <a:pt x="3264" y="25"/>
                  </a:lnTo>
                  <a:lnTo>
                    <a:pt x="3286" y="43"/>
                  </a:lnTo>
                  <a:lnTo>
                    <a:pt x="3305" y="65"/>
                  </a:lnTo>
                  <a:lnTo>
                    <a:pt x="3319" y="91"/>
                  </a:lnTo>
                  <a:lnTo>
                    <a:pt x="3327" y="119"/>
                  </a:lnTo>
                  <a:lnTo>
                    <a:pt x="3330" y="149"/>
                  </a:lnTo>
                  <a:lnTo>
                    <a:pt x="3330" y="1841"/>
                  </a:lnTo>
                  <a:lnTo>
                    <a:pt x="3127" y="1640"/>
                  </a:lnTo>
                  <a:lnTo>
                    <a:pt x="3159" y="1579"/>
                  </a:lnTo>
                  <a:lnTo>
                    <a:pt x="3184" y="1516"/>
                  </a:lnTo>
                  <a:lnTo>
                    <a:pt x="3205" y="1452"/>
                  </a:lnTo>
                  <a:lnTo>
                    <a:pt x="3220" y="1384"/>
                  </a:lnTo>
                  <a:lnTo>
                    <a:pt x="3229" y="1317"/>
                  </a:lnTo>
                  <a:lnTo>
                    <a:pt x="3232" y="1249"/>
                  </a:lnTo>
                  <a:lnTo>
                    <a:pt x="3229" y="1183"/>
                  </a:lnTo>
                  <a:lnTo>
                    <a:pt x="3221" y="1119"/>
                  </a:lnTo>
                  <a:lnTo>
                    <a:pt x="3208" y="1056"/>
                  </a:lnTo>
                  <a:lnTo>
                    <a:pt x="3191" y="994"/>
                  </a:lnTo>
                  <a:lnTo>
                    <a:pt x="3167" y="935"/>
                  </a:lnTo>
                  <a:lnTo>
                    <a:pt x="3140" y="878"/>
                  </a:lnTo>
                  <a:lnTo>
                    <a:pt x="3107" y="821"/>
                  </a:lnTo>
                  <a:lnTo>
                    <a:pt x="3069" y="769"/>
                  </a:lnTo>
                  <a:lnTo>
                    <a:pt x="3027" y="719"/>
                  </a:lnTo>
                  <a:lnTo>
                    <a:pt x="3027" y="299"/>
                  </a:lnTo>
                  <a:lnTo>
                    <a:pt x="303" y="299"/>
                  </a:lnTo>
                  <a:lnTo>
                    <a:pt x="303" y="1865"/>
                  </a:lnTo>
                  <a:lnTo>
                    <a:pt x="1902" y="1865"/>
                  </a:lnTo>
                  <a:lnTo>
                    <a:pt x="1952" y="1903"/>
                  </a:lnTo>
                  <a:lnTo>
                    <a:pt x="2004" y="1936"/>
                  </a:lnTo>
                  <a:lnTo>
                    <a:pt x="2058" y="1965"/>
                  </a:lnTo>
                  <a:lnTo>
                    <a:pt x="2114" y="1990"/>
                  </a:lnTo>
                  <a:lnTo>
                    <a:pt x="2173" y="2011"/>
                  </a:lnTo>
                  <a:lnTo>
                    <a:pt x="2233" y="2028"/>
                  </a:lnTo>
                  <a:lnTo>
                    <a:pt x="2294" y="2040"/>
                  </a:lnTo>
                  <a:lnTo>
                    <a:pt x="2356" y="2047"/>
                  </a:lnTo>
                  <a:lnTo>
                    <a:pt x="2419" y="2049"/>
                  </a:lnTo>
                  <a:lnTo>
                    <a:pt x="2490" y="2046"/>
                  </a:lnTo>
                  <a:lnTo>
                    <a:pt x="2558" y="2037"/>
                  </a:lnTo>
                  <a:lnTo>
                    <a:pt x="2625" y="2023"/>
                  </a:lnTo>
                  <a:lnTo>
                    <a:pt x="2692" y="2002"/>
                  </a:lnTo>
                  <a:lnTo>
                    <a:pt x="2756" y="1976"/>
                  </a:lnTo>
                  <a:lnTo>
                    <a:pt x="2817" y="1945"/>
                  </a:lnTo>
                  <a:lnTo>
                    <a:pt x="3027" y="2152"/>
                  </a:lnTo>
                  <a:lnTo>
                    <a:pt x="3031" y="2156"/>
                  </a:lnTo>
                  <a:lnTo>
                    <a:pt x="3037" y="2159"/>
                  </a:lnTo>
                  <a:lnTo>
                    <a:pt x="3041" y="2163"/>
                  </a:lnTo>
                  <a:lnTo>
                    <a:pt x="152" y="2163"/>
                  </a:lnTo>
                  <a:lnTo>
                    <a:pt x="121" y="2160"/>
                  </a:lnTo>
                  <a:lnTo>
                    <a:pt x="93" y="2151"/>
                  </a:lnTo>
                  <a:lnTo>
                    <a:pt x="67" y="2138"/>
                  </a:lnTo>
                  <a:lnTo>
                    <a:pt x="45" y="2119"/>
                  </a:lnTo>
                  <a:lnTo>
                    <a:pt x="26" y="2097"/>
                  </a:lnTo>
                  <a:lnTo>
                    <a:pt x="12" y="2072"/>
                  </a:lnTo>
                  <a:lnTo>
                    <a:pt x="3" y="2044"/>
                  </a:lnTo>
                  <a:lnTo>
                    <a:pt x="0" y="2014"/>
                  </a:lnTo>
                  <a:lnTo>
                    <a:pt x="0" y="149"/>
                  </a:lnTo>
                  <a:lnTo>
                    <a:pt x="3" y="119"/>
                  </a:lnTo>
                  <a:lnTo>
                    <a:pt x="12" y="92"/>
                  </a:lnTo>
                  <a:lnTo>
                    <a:pt x="26" y="65"/>
                  </a:lnTo>
                  <a:lnTo>
                    <a:pt x="45" y="43"/>
                  </a:lnTo>
                  <a:lnTo>
                    <a:pt x="67" y="25"/>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19" name="Freeform 22">
              <a:extLst>
                <a:ext uri="{FF2B5EF4-FFF2-40B4-BE49-F238E27FC236}">
                  <a16:creationId xmlns="" xmlns:a16="http://schemas.microsoft.com/office/drawing/2014/main" id="{538F0F87-6458-4F1E-9152-B1125150004F}"/>
                </a:ext>
              </a:extLst>
            </p:cNvPr>
            <p:cNvSpPr>
              <a:spLocks noEditPoints="1"/>
            </p:cNvSpPr>
            <p:nvPr/>
          </p:nvSpPr>
          <p:spPr bwMode="auto">
            <a:xfrm>
              <a:off x="6230938" y="1387476"/>
              <a:ext cx="214313" cy="212725"/>
            </a:xfrm>
            <a:custGeom>
              <a:avLst/>
              <a:gdLst>
                <a:gd name="T0" fmla="*/ 558 w 1492"/>
                <a:gd name="T1" fmla="*/ 144 h 1469"/>
                <a:gd name="T2" fmla="*/ 415 w 1492"/>
                <a:gd name="T3" fmla="*/ 194 h 1469"/>
                <a:gd name="T4" fmla="*/ 290 w 1492"/>
                <a:gd name="T5" fmla="*/ 286 h 1469"/>
                <a:gd name="T6" fmla="*/ 198 w 1492"/>
                <a:gd name="T7" fmla="*/ 407 h 1469"/>
                <a:gd name="T8" fmla="*/ 146 w 1492"/>
                <a:gd name="T9" fmla="*/ 550 h 1469"/>
                <a:gd name="T10" fmla="*/ 139 w 1492"/>
                <a:gd name="T11" fmla="*/ 703 h 1469"/>
                <a:gd name="T12" fmla="*/ 176 w 1492"/>
                <a:gd name="T13" fmla="*/ 850 h 1469"/>
                <a:gd name="T14" fmla="*/ 255 w 1492"/>
                <a:gd name="T15" fmla="*/ 979 h 1469"/>
                <a:gd name="T16" fmla="*/ 371 w 1492"/>
                <a:gd name="T17" fmla="*/ 1082 h 1469"/>
                <a:gd name="T18" fmla="*/ 508 w 1492"/>
                <a:gd name="T19" fmla="*/ 1147 h 1469"/>
                <a:gd name="T20" fmla="*/ 661 w 1492"/>
                <a:gd name="T21" fmla="*/ 1169 h 1469"/>
                <a:gd name="T22" fmla="*/ 814 w 1492"/>
                <a:gd name="T23" fmla="*/ 1147 h 1469"/>
                <a:gd name="T24" fmla="*/ 953 w 1492"/>
                <a:gd name="T25" fmla="*/ 1082 h 1469"/>
                <a:gd name="T26" fmla="*/ 1068 w 1492"/>
                <a:gd name="T27" fmla="*/ 979 h 1469"/>
                <a:gd name="T28" fmla="*/ 1147 w 1492"/>
                <a:gd name="T29" fmla="*/ 850 h 1469"/>
                <a:gd name="T30" fmla="*/ 1185 w 1492"/>
                <a:gd name="T31" fmla="*/ 703 h 1469"/>
                <a:gd name="T32" fmla="*/ 1177 w 1492"/>
                <a:gd name="T33" fmla="*/ 550 h 1469"/>
                <a:gd name="T34" fmla="*/ 1126 w 1492"/>
                <a:gd name="T35" fmla="*/ 407 h 1469"/>
                <a:gd name="T36" fmla="*/ 1034 w 1492"/>
                <a:gd name="T37" fmla="*/ 286 h 1469"/>
                <a:gd name="T38" fmla="*/ 909 w 1492"/>
                <a:gd name="T39" fmla="*/ 194 h 1469"/>
                <a:gd name="T40" fmla="*/ 765 w 1492"/>
                <a:gd name="T41" fmla="*/ 144 h 1469"/>
                <a:gd name="T42" fmla="*/ 661 w 1492"/>
                <a:gd name="T43" fmla="*/ 0 h 1469"/>
                <a:gd name="T44" fmla="*/ 834 w 1492"/>
                <a:gd name="T45" fmla="*/ 22 h 1469"/>
                <a:gd name="T46" fmla="*/ 992 w 1492"/>
                <a:gd name="T47" fmla="*/ 87 h 1469"/>
                <a:gd name="T48" fmla="*/ 1130 w 1492"/>
                <a:gd name="T49" fmla="*/ 191 h 1469"/>
                <a:gd name="T50" fmla="*/ 1235 w 1492"/>
                <a:gd name="T51" fmla="*/ 326 h 1469"/>
                <a:gd name="T52" fmla="*/ 1300 w 1492"/>
                <a:gd name="T53" fmla="*/ 482 h 1469"/>
                <a:gd name="T54" fmla="*/ 1322 w 1492"/>
                <a:gd name="T55" fmla="*/ 652 h 1469"/>
                <a:gd name="T56" fmla="*/ 1298 w 1492"/>
                <a:gd name="T57" fmla="*/ 826 h 1469"/>
                <a:gd name="T58" fmla="*/ 1229 w 1492"/>
                <a:gd name="T59" fmla="*/ 986 h 1469"/>
                <a:gd name="T60" fmla="*/ 1189 w 1492"/>
                <a:gd name="T61" fmla="*/ 1112 h 1469"/>
                <a:gd name="T62" fmla="*/ 1233 w 1492"/>
                <a:gd name="T63" fmla="*/ 1122 h 1469"/>
                <a:gd name="T64" fmla="*/ 1484 w 1492"/>
                <a:gd name="T65" fmla="*/ 1370 h 1469"/>
                <a:gd name="T66" fmla="*/ 1490 w 1492"/>
                <a:gd name="T67" fmla="*/ 1419 h 1469"/>
                <a:gd name="T68" fmla="*/ 1458 w 1492"/>
                <a:gd name="T69" fmla="*/ 1461 h 1469"/>
                <a:gd name="T70" fmla="*/ 1407 w 1492"/>
                <a:gd name="T71" fmla="*/ 1467 h 1469"/>
                <a:gd name="T72" fmla="*/ 1149 w 1492"/>
                <a:gd name="T73" fmla="*/ 1225 h 1469"/>
                <a:gd name="T74" fmla="*/ 1130 w 1492"/>
                <a:gd name="T75" fmla="*/ 1186 h 1469"/>
                <a:gd name="T76" fmla="*/ 1051 w 1492"/>
                <a:gd name="T77" fmla="*/ 1177 h 1469"/>
                <a:gd name="T78" fmla="*/ 895 w 1492"/>
                <a:gd name="T79" fmla="*/ 1261 h 1469"/>
                <a:gd name="T80" fmla="*/ 722 w 1492"/>
                <a:gd name="T81" fmla="*/ 1300 h 1469"/>
                <a:gd name="T82" fmla="*/ 546 w 1492"/>
                <a:gd name="T83" fmla="*/ 1293 h 1469"/>
                <a:gd name="T84" fmla="*/ 383 w 1492"/>
                <a:gd name="T85" fmla="*/ 1242 h 1469"/>
                <a:gd name="T86" fmla="*/ 238 w 1492"/>
                <a:gd name="T87" fmla="*/ 1151 h 1469"/>
                <a:gd name="T88" fmla="*/ 120 w 1492"/>
                <a:gd name="T89" fmla="*/ 1024 h 1469"/>
                <a:gd name="T90" fmla="*/ 40 w 1492"/>
                <a:gd name="T91" fmla="*/ 875 h 1469"/>
                <a:gd name="T92" fmla="*/ 4 w 1492"/>
                <a:gd name="T93" fmla="*/ 709 h 1469"/>
                <a:gd name="T94" fmla="*/ 11 w 1492"/>
                <a:gd name="T95" fmla="*/ 537 h 1469"/>
                <a:gd name="T96" fmla="*/ 63 w 1492"/>
                <a:gd name="T97" fmla="*/ 376 h 1469"/>
                <a:gd name="T98" fmla="*/ 155 w 1492"/>
                <a:gd name="T99" fmla="*/ 233 h 1469"/>
                <a:gd name="T100" fmla="*/ 283 w 1492"/>
                <a:gd name="T101" fmla="*/ 117 h 1469"/>
                <a:gd name="T102" fmla="*/ 435 w 1492"/>
                <a:gd name="T103" fmla="*/ 39 h 1469"/>
                <a:gd name="T104" fmla="*/ 603 w 1492"/>
                <a:gd name="T105" fmla="*/ 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1469">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1"/>
                  </a:lnTo>
                  <a:lnTo>
                    <a:pt x="146" y="550"/>
                  </a:lnTo>
                  <a:lnTo>
                    <a:pt x="139" y="600"/>
                  </a:lnTo>
                  <a:lnTo>
                    <a:pt x="136" y="652"/>
                  </a:lnTo>
                  <a:lnTo>
                    <a:pt x="139" y="703"/>
                  </a:lnTo>
                  <a:lnTo>
                    <a:pt x="146" y="753"/>
                  </a:lnTo>
                  <a:lnTo>
                    <a:pt x="159" y="802"/>
                  </a:lnTo>
                  <a:lnTo>
                    <a:pt x="176" y="850"/>
                  </a:lnTo>
                  <a:lnTo>
                    <a:pt x="198" y="895"/>
                  </a:lnTo>
                  <a:lnTo>
                    <a:pt x="225" y="938"/>
                  </a:lnTo>
                  <a:lnTo>
                    <a:pt x="255" y="979"/>
                  </a:lnTo>
                  <a:lnTo>
                    <a:pt x="290" y="1017"/>
                  </a:lnTo>
                  <a:lnTo>
                    <a:pt x="329" y="1052"/>
                  </a:lnTo>
                  <a:lnTo>
                    <a:pt x="371" y="1082"/>
                  </a:lnTo>
                  <a:lnTo>
                    <a:pt x="415" y="1108"/>
                  </a:lnTo>
                  <a:lnTo>
                    <a:pt x="461" y="1130"/>
                  </a:lnTo>
                  <a:lnTo>
                    <a:pt x="508" y="1147"/>
                  </a:lnTo>
                  <a:lnTo>
                    <a:pt x="558" y="1159"/>
                  </a:lnTo>
                  <a:lnTo>
                    <a:pt x="609" y="1166"/>
                  </a:lnTo>
                  <a:lnTo>
                    <a:pt x="661" y="1169"/>
                  </a:lnTo>
                  <a:lnTo>
                    <a:pt x="713" y="1166"/>
                  </a:lnTo>
                  <a:lnTo>
                    <a:pt x="765" y="1159"/>
                  </a:lnTo>
                  <a:lnTo>
                    <a:pt x="814" y="1147"/>
                  </a:lnTo>
                  <a:lnTo>
                    <a:pt x="863" y="1130"/>
                  </a:lnTo>
                  <a:lnTo>
                    <a:pt x="909" y="1108"/>
                  </a:lnTo>
                  <a:lnTo>
                    <a:pt x="953" y="1082"/>
                  </a:lnTo>
                  <a:lnTo>
                    <a:pt x="995" y="1052"/>
                  </a:lnTo>
                  <a:lnTo>
                    <a:pt x="1034" y="1017"/>
                  </a:lnTo>
                  <a:lnTo>
                    <a:pt x="1068" y="979"/>
                  </a:lnTo>
                  <a:lnTo>
                    <a:pt x="1099" y="938"/>
                  </a:lnTo>
                  <a:lnTo>
                    <a:pt x="1126" y="895"/>
                  </a:lnTo>
                  <a:lnTo>
                    <a:pt x="1147" y="850"/>
                  </a:lnTo>
                  <a:lnTo>
                    <a:pt x="1164" y="802"/>
                  </a:lnTo>
                  <a:lnTo>
                    <a:pt x="1177" y="753"/>
                  </a:lnTo>
                  <a:lnTo>
                    <a:pt x="1185" y="703"/>
                  </a:lnTo>
                  <a:lnTo>
                    <a:pt x="1187" y="652"/>
                  </a:lnTo>
                  <a:lnTo>
                    <a:pt x="1185" y="600"/>
                  </a:lnTo>
                  <a:lnTo>
                    <a:pt x="1177" y="550"/>
                  </a:lnTo>
                  <a:lnTo>
                    <a:pt x="1164" y="501"/>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0"/>
                  </a:lnTo>
                  <a:lnTo>
                    <a:pt x="834" y="22"/>
                  </a:lnTo>
                  <a:lnTo>
                    <a:pt x="888" y="39"/>
                  </a:lnTo>
                  <a:lnTo>
                    <a:pt x="941" y="60"/>
                  </a:lnTo>
                  <a:lnTo>
                    <a:pt x="992" y="87"/>
                  </a:lnTo>
                  <a:lnTo>
                    <a:pt x="1040" y="117"/>
                  </a:lnTo>
                  <a:lnTo>
                    <a:pt x="1086" y="152"/>
                  </a:lnTo>
                  <a:lnTo>
                    <a:pt x="1130" y="191"/>
                  </a:lnTo>
                  <a:lnTo>
                    <a:pt x="1168" y="233"/>
                  </a:lnTo>
                  <a:lnTo>
                    <a:pt x="1204" y="279"/>
                  </a:lnTo>
                  <a:lnTo>
                    <a:pt x="1235" y="326"/>
                  </a:lnTo>
                  <a:lnTo>
                    <a:pt x="1261" y="376"/>
                  </a:lnTo>
                  <a:lnTo>
                    <a:pt x="1283" y="428"/>
                  </a:lnTo>
                  <a:lnTo>
                    <a:pt x="1300" y="482"/>
                  </a:lnTo>
                  <a:lnTo>
                    <a:pt x="1312" y="537"/>
                  </a:lnTo>
                  <a:lnTo>
                    <a:pt x="1320" y="593"/>
                  </a:lnTo>
                  <a:lnTo>
                    <a:pt x="1322" y="652"/>
                  </a:lnTo>
                  <a:lnTo>
                    <a:pt x="1319" y="711"/>
                  </a:lnTo>
                  <a:lnTo>
                    <a:pt x="1312" y="769"/>
                  </a:lnTo>
                  <a:lnTo>
                    <a:pt x="1298" y="826"/>
                  </a:lnTo>
                  <a:lnTo>
                    <a:pt x="1280" y="882"/>
                  </a:lnTo>
                  <a:lnTo>
                    <a:pt x="1256" y="935"/>
                  </a:lnTo>
                  <a:lnTo>
                    <a:pt x="1229" y="986"/>
                  </a:lnTo>
                  <a:lnTo>
                    <a:pt x="1195" y="1034"/>
                  </a:lnTo>
                  <a:lnTo>
                    <a:pt x="1157" y="1081"/>
                  </a:lnTo>
                  <a:lnTo>
                    <a:pt x="1189" y="1112"/>
                  </a:lnTo>
                  <a:lnTo>
                    <a:pt x="1204" y="1112"/>
                  </a:lnTo>
                  <a:lnTo>
                    <a:pt x="1218" y="1115"/>
                  </a:lnTo>
                  <a:lnTo>
                    <a:pt x="1233" y="1122"/>
                  </a:lnTo>
                  <a:lnTo>
                    <a:pt x="1245" y="1131"/>
                  </a:lnTo>
                  <a:lnTo>
                    <a:pt x="1472" y="1356"/>
                  </a:lnTo>
                  <a:lnTo>
                    <a:pt x="1484" y="1370"/>
                  </a:lnTo>
                  <a:lnTo>
                    <a:pt x="1490" y="1386"/>
                  </a:lnTo>
                  <a:lnTo>
                    <a:pt x="1492" y="1402"/>
                  </a:lnTo>
                  <a:lnTo>
                    <a:pt x="1490" y="1419"/>
                  </a:lnTo>
                  <a:lnTo>
                    <a:pt x="1484" y="1436"/>
                  </a:lnTo>
                  <a:lnTo>
                    <a:pt x="1472" y="1450"/>
                  </a:lnTo>
                  <a:lnTo>
                    <a:pt x="1458" y="1461"/>
                  </a:lnTo>
                  <a:lnTo>
                    <a:pt x="1442" y="1467"/>
                  </a:lnTo>
                  <a:lnTo>
                    <a:pt x="1424" y="1469"/>
                  </a:lnTo>
                  <a:lnTo>
                    <a:pt x="1407" y="1467"/>
                  </a:lnTo>
                  <a:lnTo>
                    <a:pt x="1391" y="1461"/>
                  </a:lnTo>
                  <a:lnTo>
                    <a:pt x="1376" y="1450"/>
                  </a:lnTo>
                  <a:lnTo>
                    <a:pt x="1149" y="1225"/>
                  </a:lnTo>
                  <a:lnTo>
                    <a:pt x="1139" y="1213"/>
                  </a:lnTo>
                  <a:lnTo>
                    <a:pt x="1133" y="1200"/>
                  </a:lnTo>
                  <a:lnTo>
                    <a:pt x="1130" y="1186"/>
                  </a:lnTo>
                  <a:lnTo>
                    <a:pt x="1130" y="1171"/>
                  </a:lnTo>
                  <a:lnTo>
                    <a:pt x="1098" y="1140"/>
                  </a:lnTo>
                  <a:lnTo>
                    <a:pt x="1051" y="1177"/>
                  </a:lnTo>
                  <a:lnTo>
                    <a:pt x="1001" y="1209"/>
                  </a:lnTo>
                  <a:lnTo>
                    <a:pt x="949" y="1238"/>
                  </a:lnTo>
                  <a:lnTo>
                    <a:pt x="895" y="1261"/>
                  </a:lnTo>
                  <a:lnTo>
                    <a:pt x="839" y="1279"/>
                  </a:lnTo>
                  <a:lnTo>
                    <a:pt x="782" y="1292"/>
                  </a:lnTo>
                  <a:lnTo>
                    <a:pt x="722" y="1300"/>
                  </a:lnTo>
                  <a:lnTo>
                    <a:pt x="661" y="1303"/>
                  </a:lnTo>
                  <a:lnTo>
                    <a:pt x="603" y="1300"/>
                  </a:lnTo>
                  <a:lnTo>
                    <a:pt x="546" y="1293"/>
                  </a:lnTo>
                  <a:lnTo>
                    <a:pt x="490" y="1281"/>
                  </a:lnTo>
                  <a:lnTo>
                    <a:pt x="435" y="1264"/>
                  </a:lnTo>
                  <a:lnTo>
                    <a:pt x="383" y="1242"/>
                  </a:lnTo>
                  <a:lnTo>
                    <a:pt x="332" y="1216"/>
                  </a:lnTo>
                  <a:lnTo>
                    <a:pt x="283" y="1185"/>
                  </a:lnTo>
                  <a:lnTo>
                    <a:pt x="238" y="1151"/>
                  </a:lnTo>
                  <a:lnTo>
                    <a:pt x="194" y="1112"/>
                  </a:lnTo>
                  <a:lnTo>
                    <a:pt x="155" y="1070"/>
                  </a:lnTo>
                  <a:lnTo>
                    <a:pt x="120" y="1024"/>
                  </a:lnTo>
                  <a:lnTo>
                    <a:pt x="89" y="976"/>
                  </a:lnTo>
                  <a:lnTo>
                    <a:pt x="63" y="926"/>
                  </a:lnTo>
                  <a:lnTo>
                    <a:pt x="40" y="875"/>
                  </a:lnTo>
                  <a:lnTo>
                    <a:pt x="23" y="820"/>
                  </a:lnTo>
                  <a:lnTo>
                    <a:pt x="11" y="765"/>
                  </a:lnTo>
                  <a:lnTo>
                    <a:pt x="4" y="709"/>
                  </a:lnTo>
                  <a:lnTo>
                    <a:pt x="0" y="652"/>
                  </a:lnTo>
                  <a:lnTo>
                    <a:pt x="4" y="593"/>
                  </a:lnTo>
                  <a:lnTo>
                    <a:pt x="11" y="537"/>
                  </a:lnTo>
                  <a:lnTo>
                    <a:pt x="23" y="482"/>
                  </a:lnTo>
                  <a:lnTo>
                    <a:pt x="40" y="428"/>
                  </a:lnTo>
                  <a:lnTo>
                    <a:pt x="63" y="376"/>
                  </a:lnTo>
                  <a:lnTo>
                    <a:pt x="89" y="326"/>
                  </a:lnTo>
                  <a:lnTo>
                    <a:pt x="120" y="279"/>
                  </a:lnTo>
                  <a:lnTo>
                    <a:pt x="155" y="233"/>
                  </a:lnTo>
                  <a:lnTo>
                    <a:pt x="194" y="191"/>
                  </a:lnTo>
                  <a:lnTo>
                    <a:pt x="238" y="152"/>
                  </a:lnTo>
                  <a:lnTo>
                    <a:pt x="283" y="117"/>
                  </a:lnTo>
                  <a:lnTo>
                    <a:pt x="332" y="87"/>
                  </a:lnTo>
                  <a:lnTo>
                    <a:pt x="383" y="60"/>
                  </a:lnTo>
                  <a:lnTo>
                    <a:pt x="435" y="39"/>
                  </a:lnTo>
                  <a:lnTo>
                    <a:pt x="490" y="22"/>
                  </a:lnTo>
                  <a:lnTo>
                    <a:pt x="546" y="10"/>
                  </a:lnTo>
                  <a:lnTo>
                    <a:pt x="603" y="2"/>
                  </a:lnTo>
                  <a:lnTo>
                    <a:pt x="6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grpSp>
      <p:grpSp>
        <p:nvGrpSpPr>
          <p:cNvPr id="21" name="Group 91">
            <a:extLst>
              <a:ext uri="{FF2B5EF4-FFF2-40B4-BE49-F238E27FC236}">
                <a16:creationId xmlns="" xmlns:a16="http://schemas.microsoft.com/office/drawing/2014/main" id="{7AF561D9-4795-438E-9D9C-04019BC6BCB7}"/>
              </a:ext>
            </a:extLst>
          </p:cNvPr>
          <p:cNvGrpSpPr/>
          <p:nvPr/>
        </p:nvGrpSpPr>
        <p:grpSpPr>
          <a:xfrm>
            <a:off x="7316913" y="2473644"/>
            <a:ext cx="879475" cy="722737"/>
            <a:chOff x="6964363" y="1689101"/>
            <a:chExt cx="481013" cy="395288"/>
          </a:xfrm>
          <a:solidFill>
            <a:schemeClr val="accent2"/>
          </a:solidFill>
        </p:grpSpPr>
        <p:sp>
          <p:nvSpPr>
            <p:cNvPr id="22" name="Freeform 6">
              <a:extLst>
                <a:ext uri="{FF2B5EF4-FFF2-40B4-BE49-F238E27FC236}">
                  <a16:creationId xmlns="" xmlns:a16="http://schemas.microsoft.com/office/drawing/2014/main" id="{AB324F8A-7BC6-42A6-B75F-F99638C4E7DD}"/>
                </a:ext>
              </a:extLst>
            </p:cNvPr>
            <p:cNvSpPr>
              <a:spLocks/>
            </p:cNvSpPr>
            <p:nvPr/>
          </p:nvSpPr>
          <p:spPr bwMode="auto">
            <a:xfrm>
              <a:off x="6964363" y="1717676"/>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23" name="Freeform 7">
              <a:extLst>
                <a:ext uri="{FF2B5EF4-FFF2-40B4-BE49-F238E27FC236}">
                  <a16:creationId xmlns="" xmlns:a16="http://schemas.microsoft.com/office/drawing/2014/main" id="{5C3B979A-1269-4C6C-BCB6-357DB3D94893}"/>
                </a:ext>
              </a:extLst>
            </p:cNvPr>
            <p:cNvSpPr>
              <a:spLocks noEditPoints="1"/>
            </p:cNvSpPr>
            <p:nvPr/>
          </p:nvSpPr>
          <p:spPr bwMode="auto">
            <a:xfrm>
              <a:off x="7296151" y="1689101"/>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5349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200" dirty="0"/>
              <a:t>Fortalecimiento y armonización de estadísticas de RAEE en la región</a:t>
            </a:r>
          </a:p>
        </p:txBody>
      </p:sp>
      <p:sp>
        <p:nvSpPr>
          <p:cNvPr id="4" name="Slide Number Placeholder 3"/>
          <p:cNvSpPr>
            <a:spLocks noGrp="1"/>
          </p:cNvSpPr>
          <p:nvPr>
            <p:ph type="sldNum" sz="quarter" idx="4"/>
          </p:nvPr>
        </p:nvSpPr>
        <p:spPr/>
        <p:txBody>
          <a:bodyPr/>
          <a:lstStyle/>
          <a:p>
            <a:fld id="{AA8CD916-19B6-0C42-9A31-7AE245FA3637}" type="slidenum">
              <a:rPr lang="it-IT" smtClean="0"/>
              <a:pPr/>
              <a:t>11</a:t>
            </a:fld>
            <a:endParaRPr lang="it-IT" dirty="0"/>
          </a:p>
        </p:txBody>
      </p:sp>
      <p:sp>
        <p:nvSpPr>
          <p:cNvPr id="8" name="Freeform 62">
            <a:extLst>
              <a:ext uri="{FF2B5EF4-FFF2-40B4-BE49-F238E27FC236}">
                <a16:creationId xmlns="" xmlns:a16="http://schemas.microsoft.com/office/drawing/2014/main" id="{37A808EC-7A0A-409B-84DB-9A4F6E3C2BED}"/>
              </a:ext>
            </a:extLst>
          </p:cNvPr>
          <p:cNvSpPr/>
          <p:nvPr/>
        </p:nvSpPr>
        <p:spPr>
          <a:xfrm>
            <a:off x="284162" y="1561038"/>
            <a:ext cx="8575675" cy="1472093"/>
          </a:xfrm>
          <a:custGeom>
            <a:avLst/>
            <a:gdLst>
              <a:gd name="connsiteX0" fmla="*/ 0 w 7838423"/>
              <a:gd name="connsiteY0" fmla="*/ 0 h 1078344"/>
              <a:gd name="connsiteX1" fmla="*/ 6843341 w 7838423"/>
              <a:gd name="connsiteY1" fmla="*/ 0 h 1078344"/>
              <a:gd name="connsiteX2" fmla="*/ 7112282 w 7838423"/>
              <a:gd name="connsiteY2" fmla="*/ 0 h 1078344"/>
              <a:gd name="connsiteX3" fmla="*/ 7340882 w 7838423"/>
              <a:gd name="connsiteY3" fmla="*/ 0 h 1078344"/>
              <a:gd name="connsiteX4" fmla="*/ 7838423 w 7838423"/>
              <a:gd name="connsiteY4" fmla="*/ 539172 h 1078344"/>
              <a:gd name="connsiteX5" fmla="*/ 7340882 w 7838423"/>
              <a:gd name="connsiteY5" fmla="*/ 1078344 h 1078344"/>
              <a:gd name="connsiteX6" fmla="*/ 6843341 w 7838423"/>
              <a:gd name="connsiteY6" fmla="*/ 1078343 h 1078344"/>
              <a:gd name="connsiteX7" fmla="*/ 0 w 7838423"/>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423" h="1078344">
                <a:moveTo>
                  <a:pt x="0" y="0"/>
                </a:moveTo>
                <a:lnTo>
                  <a:pt x="6843341" y="0"/>
                </a:lnTo>
                <a:lnTo>
                  <a:pt x="7112282" y="0"/>
                </a:lnTo>
                <a:lnTo>
                  <a:pt x="7340882" y="0"/>
                </a:lnTo>
                <a:cubicBezTo>
                  <a:pt x="7615666" y="0"/>
                  <a:pt x="7838423" y="241396"/>
                  <a:pt x="7838423" y="539172"/>
                </a:cubicBezTo>
                <a:cubicBezTo>
                  <a:pt x="7838423" y="836948"/>
                  <a:pt x="7615666" y="1078344"/>
                  <a:pt x="7340882" y="1078344"/>
                </a:cubicBezTo>
                <a:lnTo>
                  <a:pt x="6843341" y="1078343"/>
                </a:lnTo>
                <a:lnTo>
                  <a:pt x="0" y="10783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30">
            <a:extLst>
              <a:ext uri="{FF2B5EF4-FFF2-40B4-BE49-F238E27FC236}">
                <a16:creationId xmlns="" xmlns:a16="http://schemas.microsoft.com/office/drawing/2014/main" id="{A7B7E0ED-C104-4862-A9B1-A5D8E1DB8C53}"/>
              </a:ext>
            </a:extLst>
          </p:cNvPr>
          <p:cNvSpPr txBox="1"/>
          <p:nvPr/>
        </p:nvSpPr>
        <p:spPr>
          <a:xfrm>
            <a:off x="390526" y="1574708"/>
            <a:ext cx="6665692" cy="1200329"/>
          </a:xfrm>
          <a:prstGeom prst="rect">
            <a:avLst/>
          </a:prstGeom>
          <a:noFill/>
        </p:spPr>
        <p:txBody>
          <a:bodyPr wrap="square" rtlCol="0">
            <a:spAutoFit/>
          </a:bodyPr>
          <a:lstStyle/>
          <a:p>
            <a:pPr lvl="0" algn="just"/>
            <a:r>
              <a:rPr lang="es-ES" dirty="0">
                <a:solidFill>
                  <a:schemeClr val="bg1"/>
                </a:solidFill>
              </a:rPr>
              <a:t>Panorama general de la gestión de los residuos electrónicos en América Latina, incluidos los residuos electrónicos generados, la legislación, la recolección/tratamiento/reciclaje, aprovechando también la información disponible del desarrollo del proyecto LATAM.</a:t>
            </a:r>
          </a:p>
        </p:txBody>
      </p:sp>
      <p:grpSp>
        <p:nvGrpSpPr>
          <p:cNvPr id="3" name="Group 2"/>
          <p:cNvGrpSpPr/>
          <p:nvPr/>
        </p:nvGrpSpPr>
        <p:grpSpPr>
          <a:xfrm>
            <a:off x="7392603" y="1688730"/>
            <a:ext cx="1130849" cy="1080847"/>
            <a:chOff x="6333820" y="1688730"/>
            <a:chExt cx="1130849" cy="1080847"/>
          </a:xfrm>
        </p:grpSpPr>
        <p:sp>
          <p:nvSpPr>
            <p:cNvPr id="9" name="Oval 26">
              <a:extLst>
                <a:ext uri="{FF2B5EF4-FFF2-40B4-BE49-F238E27FC236}">
                  <a16:creationId xmlns="" xmlns:a16="http://schemas.microsoft.com/office/drawing/2014/main" id="{6B2B2B26-578A-4C20-B716-CA3BE7287725}"/>
                </a:ext>
              </a:extLst>
            </p:cNvPr>
            <p:cNvSpPr/>
            <p:nvPr/>
          </p:nvSpPr>
          <p:spPr>
            <a:xfrm>
              <a:off x="6333820" y="1688730"/>
              <a:ext cx="1130849" cy="108084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6">
              <a:extLst>
                <a:ext uri="{FF2B5EF4-FFF2-40B4-BE49-F238E27FC236}">
                  <a16:creationId xmlns="" xmlns:a16="http://schemas.microsoft.com/office/drawing/2014/main" id="{9D2CE313-4F49-4F72-A446-DB075F592317}"/>
                </a:ext>
              </a:extLst>
            </p:cNvPr>
            <p:cNvGrpSpPr>
              <a:grpSpLocks noChangeAspect="1"/>
            </p:cNvGrpSpPr>
            <p:nvPr/>
          </p:nvGrpSpPr>
          <p:grpSpPr bwMode="auto">
            <a:xfrm>
              <a:off x="6463213" y="1930264"/>
              <a:ext cx="868903" cy="572559"/>
              <a:chOff x="0" y="1024"/>
              <a:chExt cx="475" cy="313"/>
            </a:xfrm>
            <a:solidFill>
              <a:srgbClr val="4584D3"/>
            </a:solidFill>
          </p:grpSpPr>
          <p:sp>
            <p:nvSpPr>
              <p:cNvPr id="29" name="Freeform 28">
                <a:extLst>
                  <a:ext uri="{FF2B5EF4-FFF2-40B4-BE49-F238E27FC236}">
                    <a16:creationId xmlns="" xmlns:a16="http://schemas.microsoft.com/office/drawing/2014/main" id="{DF4923F7-AD95-43BB-B511-AA5537D02266}"/>
                  </a:ext>
                </a:extLst>
              </p:cNvPr>
              <p:cNvSpPr>
                <a:spLocks/>
              </p:cNvSpPr>
              <p:nvPr/>
            </p:nvSpPr>
            <p:spPr bwMode="auto">
              <a:xfrm>
                <a:off x="150" y="1228"/>
                <a:ext cx="217" cy="63"/>
              </a:xfrm>
              <a:custGeom>
                <a:avLst/>
                <a:gdLst>
                  <a:gd name="T0" fmla="*/ 0 w 1518"/>
                  <a:gd name="T1" fmla="*/ 0 h 442"/>
                  <a:gd name="T2" fmla="*/ 1518 w 1518"/>
                  <a:gd name="T3" fmla="*/ 0 h 442"/>
                  <a:gd name="T4" fmla="*/ 1518 w 1518"/>
                  <a:gd name="T5" fmla="*/ 246 h 442"/>
                  <a:gd name="T6" fmla="*/ 917 w 1518"/>
                  <a:gd name="T7" fmla="*/ 246 h 442"/>
                  <a:gd name="T8" fmla="*/ 917 w 1518"/>
                  <a:gd name="T9" fmla="*/ 353 h 442"/>
                  <a:gd name="T10" fmla="*/ 1457 w 1518"/>
                  <a:gd name="T11" fmla="*/ 353 h 442"/>
                  <a:gd name="T12" fmla="*/ 1457 w 1518"/>
                  <a:gd name="T13" fmla="*/ 442 h 442"/>
                  <a:gd name="T14" fmla="*/ 0 w 1518"/>
                  <a:gd name="T15" fmla="*/ 442 h 442"/>
                  <a:gd name="T16" fmla="*/ 0 w 1518"/>
                  <a:gd name="T17" fmla="*/ 353 h 442"/>
                  <a:gd name="T18" fmla="*/ 463 w 1518"/>
                  <a:gd name="T19" fmla="*/ 353 h 442"/>
                  <a:gd name="T20" fmla="*/ 463 w 1518"/>
                  <a:gd name="T21" fmla="*/ 246 h 442"/>
                  <a:gd name="T22" fmla="*/ 0 w 1518"/>
                  <a:gd name="T23" fmla="*/ 246 h 442"/>
                  <a:gd name="T24" fmla="*/ 0 w 1518"/>
                  <a:gd name="T2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8" h="442">
                    <a:moveTo>
                      <a:pt x="0" y="0"/>
                    </a:moveTo>
                    <a:lnTo>
                      <a:pt x="1518" y="0"/>
                    </a:lnTo>
                    <a:lnTo>
                      <a:pt x="1518" y="246"/>
                    </a:lnTo>
                    <a:lnTo>
                      <a:pt x="917" y="246"/>
                    </a:lnTo>
                    <a:lnTo>
                      <a:pt x="917" y="353"/>
                    </a:lnTo>
                    <a:lnTo>
                      <a:pt x="1457" y="353"/>
                    </a:lnTo>
                    <a:lnTo>
                      <a:pt x="1457" y="442"/>
                    </a:lnTo>
                    <a:lnTo>
                      <a:pt x="0" y="442"/>
                    </a:lnTo>
                    <a:lnTo>
                      <a:pt x="0" y="353"/>
                    </a:lnTo>
                    <a:lnTo>
                      <a:pt x="463" y="353"/>
                    </a:lnTo>
                    <a:lnTo>
                      <a:pt x="463" y="246"/>
                    </a:lnTo>
                    <a:lnTo>
                      <a:pt x="0" y="24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a:extLst>
                  <a:ext uri="{FF2B5EF4-FFF2-40B4-BE49-F238E27FC236}">
                    <a16:creationId xmlns="" xmlns:a16="http://schemas.microsoft.com/office/drawing/2014/main" id="{792A10CE-53F7-4FE3-AC18-0122F423F573}"/>
                  </a:ext>
                </a:extLst>
              </p:cNvPr>
              <p:cNvSpPr>
                <a:spLocks/>
              </p:cNvSpPr>
              <p:nvPr/>
            </p:nvSpPr>
            <p:spPr bwMode="auto">
              <a:xfrm>
                <a:off x="65" y="1024"/>
                <a:ext cx="370" cy="155"/>
              </a:xfrm>
              <a:custGeom>
                <a:avLst/>
                <a:gdLst>
                  <a:gd name="T0" fmla="*/ 0 w 2587"/>
                  <a:gd name="T1" fmla="*/ 0 h 1079"/>
                  <a:gd name="T2" fmla="*/ 2587 w 2587"/>
                  <a:gd name="T3" fmla="*/ 0 h 1079"/>
                  <a:gd name="T4" fmla="*/ 2587 w 2587"/>
                  <a:gd name="T5" fmla="*/ 1079 h 1079"/>
                  <a:gd name="T6" fmla="*/ 2398 w 2587"/>
                  <a:gd name="T7" fmla="*/ 1079 h 1079"/>
                  <a:gd name="T8" fmla="*/ 2398 w 2587"/>
                  <a:gd name="T9" fmla="*/ 190 h 1079"/>
                  <a:gd name="T10" fmla="*/ 188 w 2587"/>
                  <a:gd name="T11" fmla="*/ 190 h 1079"/>
                  <a:gd name="T12" fmla="*/ 188 w 2587"/>
                  <a:gd name="T13" fmla="*/ 595 h 1079"/>
                  <a:gd name="T14" fmla="*/ 0 w 2587"/>
                  <a:gd name="T15" fmla="*/ 595 h 1079"/>
                  <a:gd name="T16" fmla="*/ 0 w 2587"/>
                  <a:gd name="T17"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7" h="1079">
                    <a:moveTo>
                      <a:pt x="0" y="0"/>
                    </a:moveTo>
                    <a:lnTo>
                      <a:pt x="2587" y="0"/>
                    </a:lnTo>
                    <a:lnTo>
                      <a:pt x="2587" y="1079"/>
                    </a:lnTo>
                    <a:lnTo>
                      <a:pt x="2398" y="1079"/>
                    </a:lnTo>
                    <a:lnTo>
                      <a:pt x="2398" y="190"/>
                    </a:lnTo>
                    <a:lnTo>
                      <a:pt x="188" y="190"/>
                    </a:lnTo>
                    <a:lnTo>
                      <a:pt x="188" y="595"/>
                    </a:lnTo>
                    <a:lnTo>
                      <a:pt x="0" y="59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a:extLst>
                  <a:ext uri="{FF2B5EF4-FFF2-40B4-BE49-F238E27FC236}">
                    <a16:creationId xmlns="" xmlns:a16="http://schemas.microsoft.com/office/drawing/2014/main" id="{2F642E76-6646-43CF-A731-EC7838DF41EC}"/>
                  </a:ext>
                </a:extLst>
              </p:cNvPr>
              <p:cNvSpPr>
                <a:spLocks noEditPoints="1"/>
              </p:cNvSpPr>
              <p:nvPr/>
            </p:nvSpPr>
            <p:spPr bwMode="auto">
              <a:xfrm>
                <a:off x="0" y="1118"/>
                <a:ext cx="141" cy="213"/>
              </a:xfrm>
              <a:custGeom>
                <a:avLst/>
                <a:gdLst>
                  <a:gd name="T0" fmla="*/ 515 w 988"/>
                  <a:gd name="T1" fmla="*/ 1320 h 1491"/>
                  <a:gd name="T2" fmla="*/ 500 w 988"/>
                  <a:gd name="T3" fmla="*/ 1323 h 1491"/>
                  <a:gd name="T4" fmla="*/ 487 w 988"/>
                  <a:gd name="T5" fmla="*/ 1330 h 1491"/>
                  <a:gd name="T6" fmla="*/ 476 w 988"/>
                  <a:gd name="T7" fmla="*/ 1340 h 1491"/>
                  <a:gd name="T8" fmla="*/ 470 w 988"/>
                  <a:gd name="T9" fmla="*/ 1354 h 1491"/>
                  <a:gd name="T10" fmla="*/ 467 w 988"/>
                  <a:gd name="T11" fmla="*/ 1368 h 1491"/>
                  <a:gd name="T12" fmla="*/ 470 w 988"/>
                  <a:gd name="T13" fmla="*/ 1384 h 1491"/>
                  <a:gd name="T14" fmla="*/ 476 w 988"/>
                  <a:gd name="T15" fmla="*/ 1396 h 1491"/>
                  <a:gd name="T16" fmla="*/ 487 w 988"/>
                  <a:gd name="T17" fmla="*/ 1406 h 1491"/>
                  <a:gd name="T18" fmla="*/ 500 w 988"/>
                  <a:gd name="T19" fmla="*/ 1414 h 1491"/>
                  <a:gd name="T20" fmla="*/ 515 w 988"/>
                  <a:gd name="T21" fmla="*/ 1416 h 1491"/>
                  <a:gd name="T22" fmla="*/ 530 w 988"/>
                  <a:gd name="T23" fmla="*/ 1414 h 1491"/>
                  <a:gd name="T24" fmla="*/ 543 w 988"/>
                  <a:gd name="T25" fmla="*/ 1407 h 1491"/>
                  <a:gd name="T26" fmla="*/ 554 w 988"/>
                  <a:gd name="T27" fmla="*/ 1397 h 1491"/>
                  <a:gd name="T28" fmla="*/ 560 w 988"/>
                  <a:gd name="T29" fmla="*/ 1384 h 1491"/>
                  <a:gd name="T30" fmla="*/ 563 w 988"/>
                  <a:gd name="T31" fmla="*/ 1368 h 1491"/>
                  <a:gd name="T32" fmla="*/ 560 w 988"/>
                  <a:gd name="T33" fmla="*/ 1354 h 1491"/>
                  <a:gd name="T34" fmla="*/ 554 w 988"/>
                  <a:gd name="T35" fmla="*/ 1340 h 1491"/>
                  <a:gd name="T36" fmla="*/ 543 w 988"/>
                  <a:gd name="T37" fmla="*/ 1330 h 1491"/>
                  <a:gd name="T38" fmla="*/ 530 w 988"/>
                  <a:gd name="T39" fmla="*/ 1323 h 1491"/>
                  <a:gd name="T40" fmla="*/ 515 w 988"/>
                  <a:gd name="T41" fmla="*/ 1320 h 1491"/>
                  <a:gd name="T42" fmla="*/ 143 w 988"/>
                  <a:gd name="T43" fmla="*/ 144 h 1491"/>
                  <a:gd name="T44" fmla="*/ 143 w 988"/>
                  <a:gd name="T45" fmla="*/ 1244 h 1491"/>
                  <a:gd name="T46" fmla="*/ 845 w 988"/>
                  <a:gd name="T47" fmla="*/ 1244 h 1491"/>
                  <a:gd name="T48" fmla="*/ 845 w 988"/>
                  <a:gd name="T49" fmla="*/ 144 h 1491"/>
                  <a:gd name="T50" fmla="*/ 143 w 988"/>
                  <a:gd name="T51" fmla="*/ 144 h 1491"/>
                  <a:gd name="T52" fmla="*/ 0 w 988"/>
                  <a:gd name="T53" fmla="*/ 0 h 1491"/>
                  <a:gd name="T54" fmla="*/ 988 w 988"/>
                  <a:gd name="T55" fmla="*/ 0 h 1491"/>
                  <a:gd name="T56" fmla="*/ 988 w 988"/>
                  <a:gd name="T57" fmla="*/ 1491 h 1491"/>
                  <a:gd name="T58" fmla="*/ 0 w 988"/>
                  <a:gd name="T59" fmla="*/ 1491 h 1491"/>
                  <a:gd name="T60" fmla="*/ 0 w 988"/>
                  <a:gd name="T61"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8" h="1491">
                    <a:moveTo>
                      <a:pt x="515" y="1320"/>
                    </a:moveTo>
                    <a:lnTo>
                      <a:pt x="500" y="1323"/>
                    </a:lnTo>
                    <a:lnTo>
                      <a:pt x="487" y="1330"/>
                    </a:lnTo>
                    <a:lnTo>
                      <a:pt x="476" y="1340"/>
                    </a:lnTo>
                    <a:lnTo>
                      <a:pt x="470" y="1354"/>
                    </a:lnTo>
                    <a:lnTo>
                      <a:pt x="467" y="1368"/>
                    </a:lnTo>
                    <a:lnTo>
                      <a:pt x="470" y="1384"/>
                    </a:lnTo>
                    <a:lnTo>
                      <a:pt x="476" y="1396"/>
                    </a:lnTo>
                    <a:lnTo>
                      <a:pt x="487" y="1406"/>
                    </a:lnTo>
                    <a:lnTo>
                      <a:pt x="500" y="1414"/>
                    </a:lnTo>
                    <a:lnTo>
                      <a:pt x="515" y="1416"/>
                    </a:lnTo>
                    <a:lnTo>
                      <a:pt x="530" y="1414"/>
                    </a:lnTo>
                    <a:lnTo>
                      <a:pt x="543" y="1407"/>
                    </a:lnTo>
                    <a:lnTo>
                      <a:pt x="554" y="1397"/>
                    </a:lnTo>
                    <a:lnTo>
                      <a:pt x="560" y="1384"/>
                    </a:lnTo>
                    <a:lnTo>
                      <a:pt x="563" y="1368"/>
                    </a:lnTo>
                    <a:lnTo>
                      <a:pt x="560" y="1354"/>
                    </a:lnTo>
                    <a:lnTo>
                      <a:pt x="554" y="1340"/>
                    </a:lnTo>
                    <a:lnTo>
                      <a:pt x="543" y="1330"/>
                    </a:lnTo>
                    <a:lnTo>
                      <a:pt x="530" y="1323"/>
                    </a:lnTo>
                    <a:lnTo>
                      <a:pt x="515" y="1320"/>
                    </a:lnTo>
                    <a:close/>
                    <a:moveTo>
                      <a:pt x="143" y="144"/>
                    </a:moveTo>
                    <a:lnTo>
                      <a:pt x="143" y="1244"/>
                    </a:lnTo>
                    <a:lnTo>
                      <a:pt x="845" y="1244"/>
                    </a:lnTo>
                    <a:lnTo>
                      <a:pt x="845" y="144"/>
                    </a:lnTo>
                    <a:lnTo>
                      <a:pt x="143" y="144"/>
                    </a:lnTo>
                    <a:close/>
                    <a:moveTo>
                      <a:pt x="0" y="0"/>
                    </a:moveTo>
                    <a:lnTo>
                      <a:pt x="988" y="0"/>
                    </a:lnTo>
                    <a:lnTo>
                      <a:pt x="988" y="1491"/>
                    </a:lnTo>
                    <a:lnTo>
                      <a:pt x="0" y="14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 xmlns:a16="http://schemas.microsoft.com/office/drawing/2014/main" id="{1E456990-4BA5-4157-B194-60F0F0255D3B}"/>
                  </a:ext>
                </a:extLst>
              </p:cNvPr>
              <p:cNvSpPr>
                <a:spLocks noEditPoints="1"/>
              </p:cNvSpPr>
              <p:nvPr/>
            </p:nvSpPr>
            <p:spPr bwMode="auto">
              <a:xfrm>
                <a:off x="376" y="1187"/>
                <a:ext cx="99" cy="150"/>
              </a:xfrm>
              <a:custGeom>
                <a:avLst/>
                <a:gdLst>
                  <a:gd name="T0" fmla="*/ 338 w 689"/>
                  <a:gd name="T1" fmla="*/ 936 h 1050"/>
                  <a:gd name="T2" fmla="*/ 320 w 689"/>
                  <a:gd name="T3" fmla="*/ 954 h 1050"/>
                  <a:gd name="T4" fmla="*/ 320 w 689"/>
                  <a:gd name="T5" fmla="*/ 982 h 1050"/>
                  <a:gd name="T6" fmla="*/ 338 w 689"/>
                  <a:gd name="T7" fmla="*/ 1002 h 1050"/>
                  <a:gd name="T8" fmla="*/ 366 w 689"/>
                  <a:gd name="T9" fmla="*/ 1002 h 1050"/>
                  <a:gd name="T10" fmla="*/ 386 w 689"/>
                  <a:gd name="T11" fmla="*/ 982 h 1050"/>
                  <a:gd name="T12" fmla="*/ 386 w 689"/>
                  <a:gd name="T13" fmla="*/ 954 h 1050"/>
                  <a:gd name="T14" fmla="*/ 366 w 689"/>
                  <a:gd name="T15" fmla="*/ 936 h 1050"/>
                  <a:gd name="T16" fmla="*/ 100 w 689"/>
                  <a:gd name="T17" fmla="*/ 160 h 1050"/>
                  <a:gd name="T18" fmla="*/ 124 w 689"/>
                  <a:gd name="T19" fmla="*/ 882 h 1050"/>
                  <a:gd name="T20" fmla="*/ 188 w 689"/>
                  <a:gd name="T21" fmla="*/ 882 h 1050"/>
                  <a:gd name="T22" fmla="*/ 269 w 689"/>
                  <a:gd name="T23" fmla="*/ 882 h 1050"/>
                  <a:gd name="T24" fmla="*/ 361 w 689"/>
                  <a:gd name="T25" fmla="*/ 882 h 1050"/>
                  <a:gd name="T26" fmla="*/ 456 w 689"/>
                  <a:gd name="T27" fmla="*/ 882 h 1050"/>
                  <a:gd name="T28" fmla="*/ 547 w 689"/>
                  <a:gd name="T29" fmla="*/ 882 h 1050"/>
                  <a:gd name="T30" fmla="*/ 589 w 689"/>
                  <a:gd name="T31" fmla="*/ 160 h 1050"/>
                  <a:gd name="T32" fmla="*/ 269 w 689"/>
                  <a:gd name="T33" fmla="*/ 95 h 1050"/>
                  <a:gd name="T34" fmla="*/ 447 w 689"/>
                  <a:gd name="T35" fmla="*/ 108 h 1050"/>
                  <a:gd name="T36" fmla="*/ 269 w 689"/>
                  <a:gd name="T37" fmla="*/ 95 h 1050"/>
                  <a:gd name="T38" fmla="*/ 355 w 689"/>
                  <a:gd name="T39" fmla="*/ 44 h 1050"/>
                  <a:gd name="T40" fmla="*/ 347 w 689"/>
                  <a:gd name="T41" fmla="*/ 48 h 1050"/>
                  <a:gd name="T42" fmla="*/ 343 w 689"/>
                  <a:gd name="T43" fmla="*/ 55 h 1050"/>
                  <a:gd name="T44" fmla="*/ 344 w 689"/>
                  <a:gd name="T45" fmla="*/ 63 h 1050"/>
                  <a:gd name="T46" fmla="*/ 349 w 689"/>
                  <a:gd name="T47" fmla="*/ 71 h 1050"/>
                  <a:gd name="T48" fmla="*/ 359 w 689"/>
                  <a:gd name="T49" fmla="*/ 74 h 1050"/>
                  <a:gd name="T50" fmla="*/ 367 w 689"/>
                  <a:gd name="T51" fmla="*/ 71 h 1050"/>
                  <a:gd name="T52" fmla="*/ 372 w 689"/>
                  <a:gd name="T53" fmla="*/ 63 h 1050"/>
                  <a:gd name="T54" fmla="*/ 373 w 689"/>
                  <a:gd name="T55" fmla="*/ 55 h 1050"/>
                  <a:gd name="T56" fmla="*/ 369 w 689"/>
                  <a:gd name="T57" fmla="*/ 48 h 1050"/>
                  <a:gd name="T58" fmla="*/ 362 w 689"/>
                  <a:gd name="T59" fmla="*/ 44 h 1050"/>
                  <a:gd name="T60" fmla="*/ 0 w 689"/>
                  <a:gd name="T61" fmla="*/ 0 h 1050"/>
                  <a:gd name="T62" fmla="*/ 689 w 689"/>
                  <a:gd name="T63" fmla="*/ 1050 h 1050"/>
                  <a:gd name="T64" fmla="*/ 0 w 689"/>
                  <a:gd name="T65"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9" h="1050">
                    <a:moveTo>
                      <a:pt x="353" y="933"/>
                    </a:moveTo>
                    <a:lnTo>
                      <a:pt x="338" y="936"/>
                    </a:lnTo>
                    <a:lnTo>
                      <a:pt x="327" y="943"/>
                    </a:lnTo>
                    <a:lnTo>
                      <a:pt x="320" y="954"/>
                    </a:lnTo>
                    <a:lnTo>
                      <a:pt x="316" y="969"/>
                    </a:lnTo>
                    <a:lnTo>
                      <a:pt x="320" y="982"/>
                    </a:lnTo>
                    <a:lnTo>
                      <a:pt x="327" y="994"/>
                    </a:lnTo>
                    <a:lnTo>
                      <a:pt x="338" y="1002"/>
                    </a:lnTo>
                    <a:lnTo>
                      <a:pt x="353" y="1005"/>
                    </a:lnTo>
                    <a:lnTo>
                      <a:pt x="366" y="1002"/>
                    </a:lnTo>
                    <a:lnTo>
                      <a:pt x="377" y="994"/>
                    </a:lnTo>
                    <a:lnTo>
                      <a:pt x="386" y="982"/>
                    </a:lnTo>
                    <a:lnTo>
                      <a:pt x="388" y="969"/>
                    </a:lnTo>
                    <a:lnTo>
                      <a:pt x="386" y="954"/>
                    </a:lnTo>
                    <a:lnTo>
                      <a:pt x="377" y="943"/>
                    </a:lnTo>
                    <a:lnTo>
                      <a:pt x="366" y="936"/>
                    </a:lnTo>
                    <a:lnTo>
                      <a:pt x="353" y="933"/>
                    </a:lnTo>
                    <a:close/>
                    <a:moveTo>
                      <a:pt x="100" y="160"/>
                    </a:moveTo>
                    <a:lnTo>
                      <a:pt x="100" y="882"/>
                    </a:lnTo>
                    <a:lnTo>
                      <a:pt x="124" y="882"/>
                    </a:lnTo>
                    <a:lnTo>
                      <a:pt x="153" y="882"/>
                    </a:lnTo>
                    <a:lnTo>
                      <a:pt x="188" y="882"/>
                    </a:lnTo>
                    <a:lnTo>
                      <a:pt x="227" y="882"/>
                    </a:lnTo>
                    <a:lnTo>
                      <a:pt x="269" y="882"/>
                    </a:lnTo>
                    <a:lnTo>
                      <a:pt x="314" y="882"/>
                    </a:lnTo>
                    <a:lnTo>
                      <a:pt x="361" y="882"/>
                    </a:lnTo>
                    <a:lnTo>
                      <a:pt x="408" y="882"/>
                    </a:lnTo>
                    <a:lnTo>
                      <a:pt x="456" y="882"/>
                    </a:lnTo>
                    <a:lnTo>
                      <a:pt x="502" y="882"/>
                    </a:lnTo>
                    <a:lnTo>
                      <a:pt x="547" y="882"/>
                    </a:lnTo>
                    <a:lnTo>
                      <a:pt x="589" y="881"/>
                    </a:lnTo>
                    <a:lnTo>
                      <a:pt x="589" y="160"/>
                    </a:lnTo>
                    <a:lnTo>
                      <a:pt x="100" y="160"/>
                    </a:lnTo>
                    <a:close/>
                    <a:moveTo>
                      <a:pt x="269" y="95"/>
                    </a:moveTo>
                    <a:lnTo>
                      <a:pt x="269" y="108"/>
                    </a:lnTo>
                    <a:lnTo>
                      <a:pt x="447" y="108"/>
                    </a:lnTo>
                    <a:lnTo>
                      <a:pt x="447" y="95"/>
                    </a:lnTo>
                    <a:lnTo>
                      <a:pt x="269" y="95"/>
                    </a:lnTo>
                    <a:close/>
                    <a:moveTo>
                      <a:pt x="359" y="44"/>
                    </a:moveTo>
                    <a:lnTo>
                      <a:pt x="355" y="44"/>
                    </a:lnTo>
                    <a:lnTo>
                      <a:pt x="350" y="46"/>
                    </a:lnTo>
                    <a:lnTo>
                      <a:pt x="347" y="48"/>
                    </a:lnTo>
                    <a:lnTo>
                      <a:pt x="345" y="51"/>
                    </a:lnTo>
                    <a:lnTo>
                      <a:pt x="343" y="55"/>
                    </a:lnTo>
                    <a:lnTo>
                      <a:pt x="343" y="58"/>
                    </a:lnTo>
                    <a:lnTo>
                      <a:pt x="344" y="63"/>
                    </a:lnTo>
                    <a:lnTo>
                      <a:pt x="346" y="68"/>
                    </a:lnTo>
                    <a:lnTo>
                      <a:pt x="349" y="71"/>
                    </a:lnTo>
                    <a:lnTo>
                      <a:pt x="354" y="73"/>
                    </a:lnTo>
                    <a:lnTo>
                      <a:pt x="359" y="74"/>
                    </a:lnTo>
                    <a:lnTo>
                      <a:pt x="363" y="73"/>
                    </a:lnTo>
                    <a:lnTo>
                      <a:pt x="367" y="71"/>
                    </a:lnTo>
                    <a:lnTo>
                      <a:pt x="370" y="68"/>
                    </a:lnTo>
                    <a:lnTo>
                      <a:pt x="372" y="63"/>
                    </a:lnTo>
                    <a:lnTo>
                      <a:pt x="373" y="58"/>
                    </a:lnTo>
                    <a:lnTo>
                      <a:pt x="373" y="55"/>
                    </a:lnTo>
                    <a:lnTo>
                      <a:pt x="371" y="51"/>
                    </a:lnTo>
                    <a:lnTo>
                      <a:pt x="369" y="48"/>
                    </a:lnTo>
                    <a:lnTo>
                      <a:pt x="366" y="46"/>
                    </a:lnTo>
                    <a:lnTo>
                      <a:pt x="362" y="44"/>
                    </a:lnTo>
                    <a:lnTo>
                      <a:pt x="359" y="44"/>
                    </a:lnTo>
                    <a:close/>
                    <a:moveTo>
                      <a:pt x="0" y="0"/>
                    </a:moveTo>
                    <a:lnTo>
                      <a:pt x="689" y="0"/>
                    </a:lnTo>
                    <a:lnTo>
                      <a:pt x="689" y="1050"/>
                    </a:lnTo>
                    <a:lnTo>
                      <a:pt x="0" y="10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3" name="Freeform 62">
            <a:extLst>
              <a:ext uri="{FF2B5EF4-FFF2-40B4-BE49-F238E27FC236}">
                <a16:creationId xmlns="" xmlns:a16="http://schemas.microsoft.com/office/drawing/2014/main" id="{65B39A13-BFD0-40BD-A1D3-76B23459F263}"/>
              </a:ext>
            </a:extLst>
          </p:cNvPr>
          <p:cNvSpPr/>
          <p:nvPr/>
        </p:nvSpPr>
        <p:spPr>
          <a:xfrm>
            <a:off x="284161" y="3132562"/>
            <a:ext cx="8241191" cy="1472093"/>
          </a:xfrm>
          <a:custGeom>
            <a:avLst/>
            <a:gdLst>
              <a:gd name="connsiteX0" fmla="*/ 0 w 7838423"/>
              <a:gd name="connsiteY0" fmla="*/ 0 h 1078344"/>
              <a:gd name="connsiteX1" fmla="*/ 6843341 w 7838423"/>
              <a:gd name="connsiteY1" fmla="*/ 0 h 1078344"/>
              <a:gd name="connsiteX2" fmla="*/ 7112282 w 7838423"/>
              <a:gd name="connsiteY2" fmla="*/ 0 h 1078344"/>
              <a:gd name="connsiteX3" fmla="*/ 7340882 w 7838423"/>
              <a:gd name="connsiteY3" fmla="*/ 0 h 1078344"/>
              <a:gd name="connsiteX4" fmla="*/ 7838423 w 7838423"/>
              <a:gd name="connsiteY4" fmla="*/ 539172 h 1078344"/>
              <a:gd name="connsiteX5" fmla="*/ 7340882 w 7838423"/>
              <a:gd name="connsiteY5" fmla="*/ 1078344 h 1078344"/>
              <a:gd name="connsiteX6" fmla="*/ 6843341 w 7838423"/>
              <a:gd name="connsiteY6" fmla="*/ 1078343 h 1078344"/>
              <a:gd name="connsiteX7" fmla="*/ 0 w 7838423"/>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423" h="1078344">
                <a:moveTo>
                  <a:pt x="0" y="0"/>
                </a:moveTo>
                <a:lnTo>
                  <a:pt x="6843341" y="0"/>
                </a:lnTo>
                <a:lnTo>
                  <a:pt x="7112282" y="0"/>
                </a:lnTo>
                <a:lnTo>
                  <a:pt x="7340882" y="0"/>
                </a:lnTo>
                <a:cubicBezTo>
                  <a:pt x="7615666" y="0"/>
                  <a:pt x="7838423" y="241396"/>
                  <a:pt x="7838423" y="539172"/>
                </a:cubicBezTo>
                <a:cubicBezTo>
                  <a:pt x="7838423" y="836948"/>
                  <a:pt x="7615666" y="1078344"/>
                  <a:pt x="7340882" y="1078344"/>
                </a:cubicBezTo>
                <a:lnTo>
                  <a:pt x="6843341" y="1078343"/>
                </a:lnTo>
                <a:lnTo>
                  <a:pt x="0" y="1078343"/>
                </a:lnTo>
                <a:close/>
              </a:path>
            </a:pathLst>
          </a:custGeom>
          <a:solidFill>
            <a:srgbClr val="7DA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6">
            <a:extLst>
              <a:ext uri="{FF2B5EF4-FFF2-40B4-BE49-F238E27FC236}">
                <a16:creationId xmlns="" xmlns:a16="http://schemas.microsoft.com/office/drawing/2014/main" id="{C641A6B8-175A-4490-B389-89401B18CD74}"/>
              </a:ext>
            </a:extLst>
          </p:cNvPr>
          <p:cNvSpPr/>
          <p:nvPr/>
        </p:nvSpPr>
        <p:spPr>
          <a:xfrm>
            <a:off x="7160254" y="3260254"/>
            <a:ext cx="1208217" cy="120821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0">
            <a:extLst>
              <a:ext uri="{FF2B5EF4-FFF2-40B4-BE49-F238E27FC236}">
                <a16:creationId xmlns="" xmlns:a16="http://schemas.microsoft.com/office/drawing/2014/main" id="{F59F1772-FD1C-4D89-A61B-FFCAA7298FE8}"/>
              </a:ext>
            </a:extLst>
          </p:cNvPr>
          <p:cNvSpPr txBox="1"/>
          <p:nvPr/>
        </p:nvSpPr>
        <p:spPr>
          <a:xfrm>
            <a:off x="390526" y="3155399"/>
            <a:ext cx="6507139" cy="1477328"/>
          </a:xfrm>
          <a:prstGeom prst="rect">
            <a:avLst/>
          </a:prstGeom>
          <a:noFill/>
        </p:spPr>
        <p:txBody>
          <a:bodyPr wrap="square" rtlCol="0">
            <a:spAutoFit/>
          </a:bodyPr>
          <a:lstStyle/>
          <a:p>
            <a:pPr lvl="0" algn="just"/>
            <a:r>
              <a:rPr lang="es-ES" dirty="0">
                <a:solidFill>
                  <a:schemeClr val="bg1"/>
                </a:solidFill>
              </a:rPr>
              <a:t>Cuantificación de los volúmenes, los vertidos inadecuados, la obtención de plásticos ignífugos, los movimientos transfronterizos, la aplicación de la ley, la financiación del sistema, pero también la sinergia con los esfuerzos de la OMS y la OIT en materia de salud y trabajo</a:t>
            </a:r>
          </a:p>
        </p:txBody>
      </p:sp>
      <p:sp>
        <p:nvSpPr>
          <p:cNvPr id="41" name="Freeform 62">
            <a:extLst>
              <a:ext uri="{FF2B5EF4-FFF2-40B4-BE49-F238E27FC236}">
                <a16:creationId xmlns="" xmlns:a16="http://schemas.microsoft.com/office/drawing/2014/main" id="{30408A68-F848-45E4-A256-D2A8507EA271}"/>
              </a:ext>
            </a:extLst>
          </p:cNvPr>
          <p:cNvSpPr/>
          <p:nvPr/>
        </p:nvSpPr>
        <p:spPr>
          <a:xfrm>
            <a:off x="276449" y="4702198"/>
            <a:ext cx="7085197" cy="1472093"/>
          </a:xfrm>
          <a:custGeom>
            <a:avLst/>
            <a:gdLst>
              <a:gd name="connsiteX0" fmla="*/ 0 w 7838423"/>
              <a:gd name="connsiteY0" fmla="*/ 0 h 1078344"/>
              <a:gd name="connsiteX1" fmla="*/ 6843341 w 7838423"/>
              <a:gd name="connsiteY1" fmla="*/ 0 h 1078344"/>
              <a:gd name="connsiteX2" fmla="*/ 7112282 w 7838423"/>
              <a:gd name="connsiteY2" fmla="*/ 0 h 1078344"/>
              <a:gd name="connsiteX3" fmla="*/ 7340882 w 7838423"/>
              <a:gd name="connsiteY3" fmla="*/ 0 h 1078344"/>
              <a:gd name="connsiteX4" fmla="*/ 7838423 w 7838423"/>
              <a:gd name="connsiteY4" fmla="*/ 539172 h 1078344"/>
              <a:gd name="connsiteX5" fmla="*/ 7340882 w 7838423"/>
              <a:gd name="connsiteY5" fmla="*/ 1078344 h 1078344"/>
              <a:gd name="connsiteX6" fmla="*/ 6843341 w 7838423"/>
              <a:gd name="connsiteY6" fmla="*/ 1078343 h 1078344"/>
              <a:gd name="connsiteX7" fmla="*/ 0 w 7838423"/>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423" h="1078344">
                <a:moveTo>
                  <a:pt x="0" y="0"/>
                </a:moveTo>
                <a:lnTo>
                  <a:pt x="6843341" y="0"/>
                </a:lnTo>
                <a:lnTo>
                  <a:pt x="7112282" y="0"/>
                </a:lnTo>
                <a:lnTo>
                  <a:pt x="7340882" y="0"/>
                </a:lnTo>
                <a:cubicBezTo>
                  <a:pt x="7615666" y="0"/>
                  <a:pt x="7838423" y="241396"/>
                  <a:pt x="7838423" y="539172"/>
                </a:cubicBezTo>
                <a:cubicBezTo>
                  <a:pt x="7838423" y="836948"/>
                  <a:pt x="7615666" y="1078344"/>
                  <a:pt x="7340882" y="1078344"/>
                </a:cubicBezTo>
                <a:lnTo>
                  <a:pt x="6843341" y="1078343"/>
                </a:lnTo>
                <a:lnTo>
                  <a:pt x="0" y="107834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30">
            <a:extLst>
              <a:ext uri="{FF2B5EF4-FFF2-40B4-BE49-F238E27FC236}">
                <a16:creationId xmlns="" xmlns:a16="http://schemas.microsoft.com/office/drawing/2014/main" id="{A8037A1F-5E00-4314-950A-AAE5D14F0998}"/>
              </a:ext>
            </a:extLst>
          </p:cNvPr>
          <p:cNvSpPr txBox="1"/>
          <p:nvPr/>
        </p:nvSpPr>
        <p:spPr>
          <a:xfrm>
            <a:off x="390526" y="5086065"/>
            <a:ext cx="5305531" cy="646331"/>
          </a:xfrm>
          <a:prstGeom prst="rect">
            <a:avLst/>
          </a:prstGeom>
          <a:noFill/>
        </p:spPr>
        <p:txBody>
          <a:bodyPr wrap="square" rtlCol="0">
            <a:spAutoFit/>
          </a:bodyPr>
          <a:lstStyle/>
          <a:p>
            <a:pPr lvl="0"/>
            <a:r>
              <a:rPr lang="es-ES" dirty="0">
                <a:solidFill>
                  <a:schemeClr val="bg1"/>
                </a:solidFill>
              </a:rPr>
              <a:t>Presentación comparativa por países referente a la gestión de residuos eléctricos y electrónicos.</a:t>
            </a:r>
          </a:p>
        </p:txBody>
      </p:sp>
      <p:grpSp>
        <p:nvGrpSpPr>
          <p:cNvPr id="5" name="Group 4"/>
          <p:cNvGrpSpPr/>
          <p:nvPr/>
        </p:nvGrpSpPr>
        <p:grpSpPr>
          <a:xfrm>
            <a:off x="5838967" y="4806240"/>
            <a:ext cx="1208217" cy="1208217"/>
            <a:chOff x="5000320" y="4829890"/>
            <a:chExt cx="1208217" cy="1208217"/>
          </a:xfrm>
        </p:grpSpPr>
        <p:sp>
          <p:nvSpPr>
            <p:cNvPr id="42" name="Oval 26">
              <a:extLst>
                <a:ext uri="{FF2B5EF4-FFF2-40B4-BE49-F238E27FC236}">
                  <a16:creationId xmlns="" xmlns:a16="http://schemas.microsoft.com/office/drawing/2014/main" id="{E8E2468E-00CF-4934-8670-9FA8AC6E6E93}"/>
                </a:ext>
              </a:extLst>
            </p:cNvPr>
            <p:cNvSpPr/>
            <p:nvPr/>
          </p:nvSpPr>
          <p:spPr>
            <a:xfrm>
              <a:off x="5000320" y="4829890"/>
              <a:ext cx="1208217" cy="120821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68">
              <a:extLst>
                <a:ext uri="{FF2B5EF4-FFF2-40B4-BE49-F238E27FC236}">
                  <a16:creationId xmlns="" xmlns:a16="http://schemas.microsoft.com/office/drawing/2014/main" id="{20F914A8-88DF-4FC8-8C06-D62A9C380E6B}"/>
                </a:ext>
              </a:extLst>
            </p:cNvPr>
            <p:cNvGrpSpPr/>
            <p:nvPr/>
          </p:nvGrpSpPr>
          <p:grpSpPr>
            <a:xfrm>
              <a:off x="5213850" y="5153844"/>
              <a:ext cx="759682" cy="594207"/>
              <a:chOff x="5976938" y="1301751"/>
              <a:chExt cx="481013" cy="376238"/>
            </a:xfrm>
            <a:solidFill>
              <a:srgbClr val="0B87D6"/>
            </a:solidFill>
          </p:grpSpPr>
          <p:sp>
            <p:nvSpPr>
              <p:cNvPr id="50" name="Freeform 17">
                <a:extLst>
                  <a:ext uri="{FF2B5EF4-FFF2-40B4-BE49-F238E27FC236}">
                    <a16:creationId xmlns="" xmlns:a16="http://schemas.microsoft.com/office/drawing/2014/main" id="{E3BF7EF6-B44A-4AFD-864F-3441505DB96A}"/>
                  </a:ext>
                </a:extLst>
              </p:cNvPr>
              <p:cNvSpPr>
                <a:spLocks/>
              </p:cNvSpPr>
              <p:nvPr/>
            </p:nvSpPr>
            <p:spPr bwMode="auto">
              <a:xfrm>
                <a:off x="6059488" y="1635126"/>
                <a:ext cx="315913" cy="42863"/>
              </a:xfrm>
              <a:custGeom>
                <a:avLst/>
                <a:gdLst>
                  <a:gd name="T0" fmla="*/ 151 w 2195"/>
                  <a:gd name="T1" fmla="*/ 0 h 299"/>
                  <a:gd name="T2" fmla="*/ 2043 w 2195"/>
                  <a:gd name="T3" fmla="*/ 0 h 299"/>
                  <a:gd name="T4" fmla="*/ 2074 w 2195"/>
                  <a:gd name="T5" fmla="*/ 3 h 299"/>
                  <a:gd name="T6" fmla="*/ 2102 w 2195"/>
                  <a:gd name="T7" fmla="*/ 12 h 299"/>
                  <a:gd name="T8" fmla="*/ 2128 w 2195"/>
                  <a:gd name="T9" fmla="*/ 26 h 299"/>
                  <a:gd name="T10" fmla="*/ 2150 w 2195"/>
                  <a:gd name="T11" fmla="*/ 44 h 299"/>
                  <a:gd name="T12" fmla="*/ 2169 w 2195"/>
                  <a:gd name="T13" fmla="*/ 66 h 299"/>
                  <a:gd name="T14" fmla="*/ 2183 w 2195"/>
                  <a:gd name="T15" fmla="*/ 91 h 299"/>
                  <a:gd name="T16" fmla="*/ 2192 w 2195"/>
                  <a:gd name="T17" fmla="*/ 120 h 299"/>
                  <a:gd name="T18" fmla="*/ 2195 w 2195"/>
                  <a:gd name="T19" fmla="*/ 150 h 299"/>
                  <a:gd name="T20" fmla="*/ 2192 w 2195"/>
                  <a:gd name="T21" fmla="*/ 180 h 299"/>
                  <a:gd name="T22" fmla="*/ 2183 w 2195"/>
                  <a:gd name="T23" fmla="*/ 208 h 299"/>
                  <a:gd name="T24" fmla="*/ 2169 w 2195"/>
                  <a:gd name="T25" fmla="*/ 233 h 299"/>
                  <a:gd name="T26" fmla="*/ 2150 w 2195"/>
                  <a:gd name="T27" fmla="*/ 255 h 299"/>
                  <a:gd name="T28" fmla="*/ 2128 w 2195"/>
                  <a:gd name="T29" fmla="*/ 273 h 299"/>
                  <a:gd name="T30" fmla="*/ 2102 w 2195"/>
                  <a:gd name="T31" fmla="*/ 287 h 299"/>
                  <a:gd name="T32" fmla="*/ 2074 w 2195"/>
                  <a:gd name="T33" fmla="*/ 296 h 299"/>
                  <a:gd name="T34" fmla="*/ 2043 w 2195"/>
                  <a:gd name="T35" fmla="*/ 299 h 299"/>
                  <a:gd name="T36" fmla="*/ 151 w 2195"/>
                  <a:gd name="T37" fmla="*/ 299 h 299"/>
                  <a:gd name="T38" fmla="*/ 121 w 2195"/>
                  <a:gd name="T39" fmla="*/ 296 h 299"/>
                  <a:gd name="T40" fmla="*/ 92 w 2195"/>
                  <a:gd name="T41" fmla="*/ 287 h 299"/>
                  <a:gd name="T42" fmla="*/ 66 w 2195"/>
                  <a:gd name="T43" fmla="*/ 273 h 299"/>
                  <a:gd name="T44" fmla="*/ 44 w 2195"/>
                  <a:gd name="T45" fmla="*/ 255 h 299"/>
                  <a:gd name="T46" fmla="*/ 26 w 2195"/>
                  <a:gd name="T47" fmla="*/ 233 h 299"/>
                  <a:gd name="T48" fmla="*/ 11 w 2195"/>
                  <a:gd name="T49" fmla="*/ 208 h 299"/>
                  <a:gd name="T50" fmla="*/ 3 w 2195"/>
                  <a:gd name="T51" fmla="*/ 180 h 299"/>
                  <a:gd name="T52" fmla="*/ 0 w 2195"/>
                  <a:gd name="T53" fmla="*/ 150 h 299"/>
                  <a:gd name="T54" fmla="*/ 3 w 2195"/>
                  <a:gd name="T55" fmla="*/ 120 h 299"/>
                  <a:gd name="T56" fmla="*/ 11 w 2195"/>
                  <a:gd name="T57" fmla="*/ 91 h 299"/>
                  <a:gd name="T58" fmla="*/ 26 w 2195"/>
                  <a:gd name="T59" fmla="*/ 66 h 299"/>
                  <a:gd name="T60" fmla="*/ 44 w 2195"/>
                  <a:gd name="T61" fmla="*/ 44 h 299"/>
                  <a:gd name="T62" fmla="*/ 66 w 2195"/>
                  <a:gd name="T63" fmla="*/ 26 h 299"/>
                  <a:gd name="T64" fmla="*/ 92 w 2195"/>
                  <a:gd name="T65" fmla="*/ 12 h 299"/>
                  <a:gd name="T66" fmla="*/ 121 w 2195"/>
                  <a:gd name="T67" fmla="*/ 3 h 299"/>
                  <a:gd name="T68" fmla="*/ 151 w 2195"/>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99">
                    <a:moveTo>
                      <a:pt x="151" y="0"/>
                    </a:moveTo>
                    <a:lnTo>
                      <a:pt x="2043" y="0"/>
                    </a:lnTo>
                    <a:lnTo>
                      <a:pt x="2074" y="3"/>
                    </a:lnTo>
                    <a:lnTo>
                      <a:pt x="2102" y="12"/>
                    </a:lnTo>
                    <a:lnTo>
                      <a:pt x="2128" y="26"/>
                    </a:lnTo>
                    <a:lnTo>
                      <a:pt x="2150" y="44"/>
                    </a:lnTo>
                    <a:lnTo>
                      <a:pt x="2169" y="66"/>
                    </a:lnTo>
                    <a:lnTo>
                      <a:pt x="2183" y="91"/>
                    </a:lnTo>
                    <a:lnTo>
                      <a:pt x="2192" y="120"/>
                    </a:lnTo>
                    <a:lnTo>
                      <a:pt x="2195" y="150"/>
                    </a:lnTo>
                    <a:lnTo>
                      <a:pt x="2192" y="180"/>
                    </a:lnTo>
                    <a:lnTo>
                      <a:pt x="2183" y="208"/>
                    </a:lnTo>
                    <a:lnTo>
                      <a:pt x="2169" y="233"/>
                    </a:lnTo>
                    <a:lnTo>
                      <a:pt x="2150" y="255"/>
                    </a:lnTo>
                    <a:lnTo>
                      <a:pt x="2128" y="273"/>
                    </a:lnTo>
                    <a:lnTo>
                      <a:pt x="2102" y="287"/>
                    </a:lnTo>
                    <a:lnTo>
                      <a:pt x="2074" y="296"/>
                    </a:lnTo>
                    <a:lnTo>
                      <a:pt x="2043" y="299"/>
                    </a:lnTo>
                    <a:lnTo>
                      <a:pt x="151" y="299"/>
                    </a:lnTo>
                    <a:lnTo>
                      <a:pt x="121" y="296"/>
                    </a:lnTo>
                    <a:lnTo>
                      <a:pt x="92" y="287"/>
                    </a:lnTo>
                    <a:lnTo>
                      <a:pt x="66" y="273"/>
                    </a:lnTo>
                    <a:lnTo>
                      <a:pt x="44" y="255"/>
                    </a:lnTo>
                    <a:lnTo>
                      <a:pt x="26" y="233"/>
                    </a:lnTo>
                    <a:lnTo>
                      <a:pt x="11" y="208"/>
                    </a:lnTo>
                    <a:lnTo>
                      <a:pt x="3" y="180"/>
                    </a:lnTo>
                    <a:lnTo>
                      <a:pt x="0" y="150"/>
                    </a:lnTo>
                    <a:lnTo>
                      <a:pt x="3" y="120"/>
                    </a:lnTo>
                    <a:lnTo>
                      <a:pt x="11" y="91"/>
                    </a:lnTo>
                    <a:lnTo>
                      <a:pt x="26" y="66"/>
                    </a:lnTo>
                    <a:lnTo>
                      <a:pt x="44" y="44"/>
                    </a:lnTo>
                    <a:lnTo>
                      <a:pt x="66" y="26"/>
                    </a:lnTo>
                    <a:lnTo>
                      <a:pt x="92"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51" name="Freeform 18">
                <a:extLst>
                  <a:ext uri="{FF2B5EF4-FFF2-40B4-BE49-F238E27FC236}">
                    <a16:creationId xmlns="" xmlns:a16="http://schemas.microsoft.com/office/drawing/2014/main" id="{E4E8AA81-3854-4B20-89AF-D8317FE13A15}"/>
                  </a:ext>
                </a:extLst>
              </p:cNvPr>
              <p:cNvSpPr>
                <a:spLocks/>
              </p:cNvSpPr>
              <p:nvPr/>
            </p:nvSpPr>
            <p:spPr bwMode="auto">
              <a:xfrm>
                <a:off x="6053138" y="1457326"/>
                <a:ext cx="33338" cy="85725"/>
              </a:xfrm>
              <a:custGeom>
                <a:avLst/>
                <a:gdLst>
                  <a:gd name="T0" fmla="*/ 115 w 228"/>
                  <a:gd name="T1" fmla="*/ 0 h 596"/>
                  <a:gd name="T2" fmla="*/ 140 w 228"/>
                  <a:gd name="T3" fmla="*/ 3 h 596"/>
                  <a:gd name="T4" fmla="*/ 165 w 228"/>
                  <a:gd name="T5" fmla="*/ 11 h 596"/>
                  <a:gd name="T6" fmla="*/ 186 w 228"/>
                  <a:gd name="T7" fmla="*/ 24 h 596"/>
                  <a:gd name="T8" fmla="*/ 203 w 228"/>
                  <a:gd name="T9" fmla="*/ 42 h 596"/>
                  <a:gd name="T10" fmla="*/ 217 w 228"/>
                  <a:gd name="T11" fmla="*/ 62 h 596"/>
                  <a:gd name="T12" fmla="*/ 225 w 228"/>
                  <a:gd name="T13" fmla="*/ 86 h 596"/>
                  <a:gd name="T14" fmla="*/ 228 w 228"/>
                  <a:gd name="T15" fmla="*/ 111 h 596"/>
                  <a:gd name="T16" fmla="*/ 228 w 228"/>
                  <a:gd name="T17" fmla="*/ 484 h 596"/>
                  <a:gd name="T18" fmla="*/ 225 w 228"/>
                  <a:gd name="T19" fmla="*/ 510 h 596"/>
                  <a:gd name="T20" fmla="*/ 217 w 228"/>
                  <a:gd name="T21" fmla="*/ 533 h 596"/>
                  <a:gd name="T22" fmla="*/ 203 w 228"/>
                  <a:gd name="T23" fmla="*/ 555 h 596"/>
                  <a:gd name="T24" fmla="*/ 186 w 228"/>
                  <a:gd name="T25" fmla="*/ 572 h 596"/>
                  <a:gd name="T26" fmla="*/ 165 w 228"/>
                  <a:gd name="T27" fmla="*/ 585 h 596"/>
                  <a:gd name="T28" fmla="*/ 140 w 228"/>
                  <a:gd name="T29" fmla="*/ 594 h 596"/>
                  <a:gd name="T30" fmla="*/ 115 w 228"/>
                  <a:gd name="T31" fmla="*/ 596 h 596"/>
                  <a:gd name="T32" fmla="*/ 88 w 228"/>
                  <a:gd name="T33" fmla="*/ 594 h 596"/>
                  <a:gd name="T34" fmla="*/ 65 w 228"/>
                  <a:gd name="T35" fmla="*/ 585 h 596"/>
                  <a:gd name="T36" fmla="*/ 43 w 228"/>
                  <a:gd name="T37" fmla="*/ 572 h 596"/>
                  <a:gd name="T38" fmla="*/ 26 w 228"/>
                  <a:gd name="T39" fmla="*/ 555 h 596"/>
                  <a:gd name="T40" fmla="*/ 13 w 228"/>
                  <a:gd name="T41" fmla="*/ 533 h 596"/>
                  <a:gd name="T42" fmla="*/ 3 w 228"/>
                  <a:gd name="T43" fmla="*/ 510 h 596"/>
                  <a:gd name="T44" fmla="*/ 0 w 228"/>
                  <a:gd name="T45" fmla="*/ 484 h 596"/>
                  <a:gd name="T46" fmla="*/ 0 w 228"/>
                  <a:gd name="T47" fmla="*/ 111 h 596"/>
                  <a:gd name="T48" fmla="*/ 3 w 228"/>
                  <a:gd name="T49" fmla="*/ 86 h 596"/>
                  <a:gd name="T50" fmla="*/ 13 w 228"/>
                  <a:gd name="T51" fmla="*/ 62 h 596"/>
                  <a:gd name="T52" fmla="*/ 26 w 228"/>
                  <a:gd name="T53" fmla="*/ 42 h 596"/>
                  <a:gd name="T54" fmla="*/ 43 w 228"/>
                  <a:gd name="T55" fmla="*/ 24 h 596"/>
                  <a:gd name="T56" fmla="*/ 65 w 228"/>
                  <a:gd name="T57" fmla="*/ 11 h 596"/>
                  <a:gd name="T58" fmla="*/ 88 w 228"/>
                  <a:gd name="T59" fmla="*/ 3 h 596"/>
                  <a:gd name="T60" fmla="*/ 115 w 228"/>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596">
                    <a:moveTo>
                      <a:pt x="115" y="0"/>
                    </a:moveTo>
                    <a:lnTo>
                      <a:pt x="140" y="3"/>
                    </a:lnTo>
                    <a:lnTo>
                      <a:pt x="165" y="11"/>
                    </a:lnTo>
                    <a:lnTo>
                      <a:pt x="186" y="24"/>
                    </a:lnTo>
                    <a:lnTo>
                      <a:pt x="203" y="42"/>
                    </a:lnTo>
                    <a:lnTo>
                      <a:pt x="217" y="62"/>
                    </a:lnTo>
                    <a:lnTo>
                      <a:pt x="225" y="86"/>
                    </a:lnTo>
                    <a:lnTo>
                      <a:pt x="228" y="111"/>
                    </a:lnTo>
                    <a:lnTo>
                      <a:pt x="228" y="484"/>
                    </a:lnTo>
                    <a:lnTo>
                      <a:pt x="225" y="510"/>
                    </a:lnTo>
                    <a:lnTo>
                      <a:pt x="217" y="533"/>
                    </a:lnTo>
                    <a:lnTo>
                      <a:pt x="203" y="555"/>
                    </a:lnTo>
                    <a:lnTo>
                      <a:pt x="186" y="572"/>
                    </a:lnTo>
                    <a:lnTo>
                      <a:pt x="165" y="585"/>
                    </a:lnTo>
                    <a:lnTo>
                      <a:pt x="140" y="594"/>
                    </a:lnTo>
                    <a:lnTo>
                      <a:pt x="115" y="596"/>
                    </a:lnTo>
                    <a:lnTo>
                      <a:pt x="88" y="594"/>
                    </a:lnTo>
                    <a:lnTo>
                      <a:pt x="65" y="585"/>
                    </a:lnTo>
                    <a:lnTo>
                      <a:pt x="43" y="572"/>
                    </a:lnTo>
                    <a:lnTo>
                      <a:pt x="26" y="555"/>
                    </a:lnTo>
                    <a:lnTo>
                      <a:pt x="13" y="533"/>
                    </a:lnTo>
                    <a:lnTo>
                      <a:pt x="3" y="510"/>
                    </a:lnTo>
                    <a:lnTo>
                      <a:pt x="0" y="484"/>
                    </a:lnTo>
                    <a:lnTo>
                      <a:pt x="0" y="111"/>
                    </a:lnTo>
                    <a:lnTo>
                      <a:pt x="3" y="86"/>
                    </a:lnTo>
                    <a:lnTo>
                      <a:pt x="13" y="62"/>
                    </a:lnTo>
                    <a:lnTo>
                      <a:pt x="26" y="42"/>
                    </a:lnTo>
                    <a:lnTo>
                      <a:pt x="43" y="24"/>
                    </a:lnTo>
                    <a:lnTo>
                      <a:pt x="65" y="11"/>
                    </a:lnTo>
                    <a:lnTo>
                      <a:pt x="88"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52" name="Freeform 19">
                <a:extLst>
                  <a:ext uri="{FF2B5EF4-FFF2-40B4-BE49-F238E27FC236}">
                    <a16:creationId xmlns="" xmlns:a16="http://schemas.microsoft.com/office/drawing/2014/main" id="{246D9574-DAEE-41F9-9AD4-C16424D0ABF2}"/>
                  </a:ext>
                </a:extLst>
              </p:cNvPr>
              <p:cNvSpPr>
                <a:spLocks/>
              </p:cNvSpPr>
              <p:nvPr/>
            </p:nvSpPr>
            <p:spPr bwMode="auto">
              <a:xfrm>
                <a:off x="6108701" y="1435101"/>
                <a:ext cx="31750" cy="107950"/>
              </a:xfrm>
              <a:custGeom>
                <a:avLst/>
                <a:gdLst>
                  <a:gd name="T0" fmla="*/ 114 w 227"/>
                  <a:gd name="T1" fmla="*/ 0 h 746"/>
                  <a:gd name="T2" fmla="*/ 140 w 227"/>
                  <a:gd name="T3" fmla="*/ 3 h 746"/>
                  <a:gd name="T4" fmla="*/ 164 w 227"/>
                  <a:gd name="T5" fmla="*/ 12 h 746"/>
                  <a:gd name="T6" fmla="*/ 184 w 227"/>
                  <a:gd name="T7" fmla="*/ 25 h 746"/>
                  <a:gd name="T8" fmla="*/ 203 w 227"/>
                  <a:gd name="T9" fmla="*/ 42 h 746"/>
                  <a:gd name="T10" fmla="*/ 216 w 227"/>
                  <a:gd name="T11" fmla="*/ 63 h 746"/>
                  <a:gd name="T12" fmla="*/ 224 w 227"/>
                  <a:gd name="T13" fmla="*/ 86 h 746"/>
                  <a:gd name="T14" fmla="*/ 227 w 227"/>
                  <a:gd name="T15" fmla="*/ 112 h 746"/>
                  <a:gd name="T16" fmla="*/ 227 w 227"/>
                  <a:gd name="T17" fmla="*/ 634 h 746"/>
                  <a:gd name="T18" fmla="*/ 224 w 227"/>
                  <a:gd name="T19" fmla="*/ 660 h 746"/>
                  <a:gd name="T20" fmla="*/ 216 w 227"/>
                  <a:gd name="T21" fmla="*/ 683 h 746"/>
                  <a:gd name="T22" fmla="*/ 203 w 227"/>
                  <a:gd name="T23" fmla="*/ 705 h 746"/>
                  <a:gd name="T24" fmla="*/ 184 w 227"/>
                  <a:gd name="T25" fmla="*/ 722 h 746"/>
                  <a:gd name="T26" fmla="*/ 164 w 227"/>
                  <a:gd name="T27" fmla="*/ 735 h 746"/>
                  <a:gd name="T28" fmla="*/ 140 w 227"/>
                  <a:gd name="T29" fmla="*/ 744 h 746"/>
                  <a:gd name="T30" fmla="*/ 114 w 227"/>
                  <a:gd name="T31" fmla="*/ 746 h 746"/>
                  <a:gd name="T32" fmla="*/ 88 w 227"/>
                  <a:gd name="T33" fmla="*/ 744 h 746"/>
                  <a:gd name="T34" fmla="*/ 64 w 227"/>
                  <a:gd name="T35" fmla="*/ 735 h 746"/>
                  <a:gd name="T36" fmla="*/ 43 w 227"/>
                  <a:gd name="T37" fmla="*/ 722 h 746"/>
                  <a:gd name="T38" fmla="*/ 25 w 227"/>
                  <a:gd name="T39" fmla="*/ 705 h 746"/>
                  <a:gd name="T40" fmla="*/ 12 w 227"/>
                  <a:gd name="T41" fmla="*/ 683 h 746"/>
                  <a:gd name="T42" fmla="*/ 3 w 227"/>
                  <a:gd name="T43" fmla="*/ 660 h 746"/>
                  <a:gd name="T44" fmla="*/ 0 w 227"/>
                  <a:gd name="T45" fmla="*/ 634 h 746"/>
                  <a:gd name="T46" fmla="*/ 0 w 227"/>
                  <a:gd name="T47" fmla="*/ 112 h 746"/>
                  <a:gd name="T48" fmla="*/ 3 w 227"/>
                  <a:gd name="T49" fmla="*/ 86 h 746"/>
                  <a:gd name="T50" fmla="*/ 12 w 227"/>
                  <a:gd name="T51" fmla="*/ 63 h 746"/>
                  <a:gd name="T52" fmla="*/ 25 w 227"/>
                  <a:gd name="T53" fmla="*/ 42 h 746"/>
                  <a:gd name="T54" fmla="*/ 43 w 227"/>
                  <a:gd name="T55" fmla="*/ 25 h 746"/>
                  <a:gd name="T56" fmla="*/ 64 w 227"/>
                  <a:gd name="T57" fmla="*/ 12 h 746"/>
                  <a:gd name="T58" fmla="*/ 88 w 227"/>
                  <a:gd name="T59" fmla="*/ 3 h 746"/>
                  <a:gd name="T60" fmla="*/ 114 w 227"/>
                  <a:gd name="T6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746">
                    <a:moveTo>
                      <a:pt x="114" y="0"/>
                    </a:moveTo>
                    <a:lnTo>
                      <a:pt x="140" y="3"/>
                    </a:lnTo>
                    <a:lnTo>
                      <a:pt x="164" y="12"/>
                    </a:lnTo>
                    <a:lnTo>
                      <a:pt x="184" y="25"/>
                    </a:lnTo>
                    <a:lnTo>
                      <a:pt x="203" y="42"/>
                    </a:lnTo>
                    <a:lnTo>
                      <a:pt x="216" y="63"/>
                    </a:lnTo>
                    <a:lnTo>
                      <a:pt x="224" y="86"/>
                    </a:lnTo>
                    <a:lnTo>
                      <a:pt x="227" y="112"/>
                    </a:lnTo>
                    <a:lnTo>
                      <a:pt x="227" y="634"/>
                    </a:lnTo>
                    <a:lnTo>
                      <a:pt x="224" y="660"/>
                    </a:lnTo>
                    <a:lnTo>
                      <a:pt x="216" y="683"/>
                    </a:lnTo>
                    <a:lnTo>
                      <a:pt x="203" y="705"/>
                    </a:lnTo>
                    <a:lnTo>
                      <a:pt x="184" y="722"/>
                    </a:lnTo>
                    <a:lnTo>
                      <a:pt x="164" y="735"/>
                    </a:lnTo>
                    <a:lnTo>
                      <a:pt x="140" y="744"/>
                    </a:lnTo>
                    <a:lnTo>
                      <a:pt x="114" y="746"/>
                    </a:lnTo>
                    <a:lnTo>
                      <a:pt x="88" y="744"/>
                    </a:lnTo>
                    <a:lnTo>
                      <a:pt x="64" y="735"/>
                    </a:lnTo>
                    <a:lnTo>
                      <a:pt x="43" y="722"/>
                    </a:lnTo>
                    <a:lnTo>
                      <a:pt x="25" y="705"/>
                    </a:lnTo>
                    <a:lnTo>
                      <a:pt x="12" y="683"/>
                    </a:lnTo>
                    <a:lnTo>
                      <a:pt x="3" y="660"/>
                    </a:lnTo>
                    <a:lnTo>
                      <a:pt x="0" y="634"/>
                    </a:lnTo>
                    <a:lnTo>
                      <a:pt x="0" y="112"/>
                    </a:lnTo>
                    <a:lnTo>
                      <a:pt x="3" y="86"/>
                    </a:lnTo>
                    <a:lnTo>
                      <a:pt x="12" y="63"/>
                    </a:lnTo>
                    <a:lnTo>
                      <a:pt x="25" y="42"/>
                    </a:lnTo>
                    <a:lnTo>
                      <a:pt x="43" y="25"/>
                    </a:lnTo>
                    <a:lnTo>
                      <a:pt x="64" y="12"/>
                    </a:lnTo>
                    <a:lnTo>
                      <a:pt x="88" y="3"/>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53" name="Freeform 20">
                <a:extLst>
                  <a:ext uri="{FF2B5EF4-FFF2-40B4-BE49-F238E27FC236}">
                    <a16:creationId xmlns="" xmlns:a16="http://schemas.microsoft.com/office/drawing/2014/main" id="{729940CB-337A-4C42-8393-DDA6A2453A3D}"/>
                  </a:ext>
                </a:extLst>
              </p:cNvPr>
              <p:cNvSpPr>
                <a:spLocks/>
              </p:cNvSpPr>
              <p:nvPr/>
            </p:nvSpPr>
            <p:spPr bwMode="auto">
              <a:xfrm>
                <a:off x="6162676" y="1414463"/>
                <a:ext cx="33338" cy="128588"/>
              </a:xfrm>
              <a:custGeom>
                <a:avLst/>
                <a:gdLst>
                  <a:gd name="T0" fmla="*/ 113 w 227"/>
                  <a:gd name="T1" fmla="*/ 0 h 895"/>
                  <a:gd name="T2" fmla="*/ 139 w 227"/>
                  <a:gd name="T3" fmla="*/ 3 h 895"/>
                  <a:gd name="T4" fmla="*/ 163 w 227"/>
                  <a:gd name="T5" fmla="*/ 11 h 895"/>
                  <a:gd name="T6" fmla="*/ 184 w 227"/>
                  <a:gd name="T7" fmla="*/ 24 h 895"/>
                  <a:gd name="T8" fmla="*/ 202 w 227"/>
                  <a:gd name="T9" fmla="*/ 42 h 895"/>
                  <a:gd name="T10" fmla="*/ 215 w 227"/>
                  <a:gd name="T11" fmla="*/ 62 h 895"/>
                  <a:gd name="T12" fmla="*/ 224 w 227"/>
                  <a:gd name="T13" fmla="*/ 87 h 895"/>
                  <a:gd name="T14" fmla="*/ 227 w 227"/>
                  <a:gd name="T15" fmla="*/ 112 h 895"/>
                  <a:gd name="T16" fmla="*/ 227 w 227"/>
                  <a:gd name="T17" fmla="*/ 783 h 895"/>
                  <a:gd name="T18" fmla="*/ 224 w 227"/>
                  <a:gd name="T19" fmla="*/ 809 h 895"/>
                  <a:gd name="T20" fmla="*/ 215 w 227"/>
                  <a:gd name="T21" fmla="*/ 832 h 895"/>
                  <a:gd name="T22" fmla="*/ 202 w 227"/>
                  <a:gd name="T23" fmla="*/ 854 h 895"/>
                  <a:gd name="T24" fmla="*/ 184 w 227"/>
                  <a:gd name="T25" fmla="*/ 871 h 895"/>
                  <a:gd name="T26" fmla="*/ 163 w 227"/>
                  <a:gd name="T27" fmla="*/ 884 h 895"/>
                  <a:gd name="T28" fmla="*/ 139 w 227"/>
                  <a:gd name="T29" fmla="*/ 893 h 895"/>
                  <a:gd name="T30" fmla="*/ 113 w 227"/>
                  <a:gd name="T31" fmla="*/ 895 h 895"/>
                  <a:gd name="T32" fmla="*/ 87 w 227"/>
                  <a:gd name="T33" fmla="*/ 893 h 895"/>
                  <a:gd name="T34" fmla="*/ 63 w 227"/>
                  <a:gd name="T35" fmla="*/ 884 h 895"/>
                  <a:gd name="T36" fmla="*/ 42 w 227"/>
                  <a:gd name="T37" fmla="*/ 871 h 895"/>
                  <a:gd name="T38" fmla="*/ 25 w 227"/>
                  <a:gd name="T39" fmla="*/ 854 h 895"/>
                  <a:gd name="T40" fmla="*/ 11 w 227"/>
                  <a:gd name="T41" fmla="*/ 832 h 895"/>
                  <a:gd name="T42" fmla="*/ 3 w 227"/>
                  <a:gd name="T43" fmla="*/ 809 h 895"/>
                  <a:gd name="T44" fmla="*/ 0 w 227"/>
                  <a:gd name="T45" fmla="*/ 783 h 895"/>
                  <a:gd name="T46" fmla="*/ 0 w 227"/>
                  <a:gd name="T47" fmla="*/ 112 h 895"/>
                  <a:gd name="T48" fmla="*/ 3 w 227"/>
                  <a:gd name="T49" fmla="*/ 87 h 895"/>
                  <a:gd name="T50" fmla="*/ 11 w 227"/>
                  <a:gd name="T51" fmla="*/ 62 h 895"/>
                  <a:gd name="T52" fmla="*/ 25 w 227"/>
                  <a:gd name="T53" fmla="*/ 42 h 895"/>
                  <a:gd name="T54" fmla="*/ 42 w 227"/>
                  <a:gd name="T55" fmla="*/ 24 h 895"/>
                  <a:gd name="T56" fmla="*/ 63 w 227"/>
                  <a:gd name="T57" fmla="*/ 11 h 895"/>
                  <a:gd name="T58" fmla="*/ 87 w 227"/>
                  <a:gd name="T59" fmla="*/ 3 h 895"/>
                  <a:gd name="T60" fmla="*/ 113 w 227"/>
                  <a:gd name="T6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895">
                    <a:moveTo>
                      <a:pt x="113" y="0"/>
                    </a:moveTo>
                    <a:lnTo>
                      <a:pt x="139" y="3"/>
                    </a:lnTo>
                    <a:lnTo>
                      <a:pt x="163" y="11"/>
                    </a:lnTo>
                    <a:lnTo>
                      <a:pt x="184" y="24"/>
                    </a:lnTo>
                    <a:lnTo>
                      <a:pt x="202" y="42"/>
                    </a:lnTo>
                    <a:lnTo>
                      <a:pt x="215" y="62"/>
                    </a:lnTo>
                    <a:lnTo>
                      <a:pt x="224" y="87"/>
                    </a:lnTo>
                    <a:lnTo>
                      <a:pt x="227" y="112"/>
                    </a:lnTo>
                    <a:lnTo>
                      <a:pt x="227" y="783"/>
                    </a:lnTo>
                    <a:lnTo>
                      <a:pt x="224" y="809"/>
                    </a:lnTo>
                    <a:lnTo>
                      <a:pt x="215" y="832"/>
                    </a:lnTo>
                    <a:lnTo>
                      <a:pt x="202" y="854"/>
                    </a:lnTo>
                    <a:lnTo>
                      <a:pt x="184" y="871"/>
                    </a:lnTo>
                    <a:lnTo>
                      <a:pt x="163" y="884"/>
                    </a:lnTo>
                    <a:lnTo>
                      <a:pt x="139" y="893"/>
                    </a:lnTo>
                    <a:lnTo>
                      <a:pt x="113" y="895"/>
                    </a:lnTo>
                    <a:lnTo>
                      <a:pt x="87" y="893"/>
                    </a:lnTo>
                    <a:lnTo>
                      <a:pt x="63" y="884"/>
                    </a:lnTo>
                    <a:lnTo>
                      <a:pt x="42" y="871"/>
                    </a:lnTo>
                    <a:lnTo>
                      <a:pt x="25" y="854"/>
                    </a:lnTo>
                    <a:lnTo>
                      <a:pt x="11" y="832"/>
                    </a:lnTo>
                    <a:lnTo>
                      <a:pt x="3" y="809"/>
                    </a:lnTo>
                    <a:lnTo>
                      <a:pt x="0" y="783"/>
                    </a:lnTo>
                    <a:lnTo>
                      <a:pt x="0" y="112"/>
                    </a:lnTo>
                    <a:lnTo>
                      <a:pt x="3" y="87"/>
                    </a:lnTo>
                    <a:lnTo>
                      <a:pt x="11" y="62"/>
                    </a:lnTo>
                    <a:lnTo>
                      <a:pt x="25" y="42"/>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54" name="Freeform 21">
                <a:extLst>
                  <a:ext uri="{FF2B5EF4-FFF2-40B4-BE49-F238E27FC236}">
                    <a16:creationId xmlns="" xmlns:a16="http://schemas.microsoft.com/office/drawing/2014/main" id="{2F8E2461-BC49-4302-89CC-B354365913E5}"/>
                  </a:ext>
                </a:extLst>
              </p:cNvPr>
              <p:cNvSpPr>
                <a:spLocks/>
              </p:cNvSpPr>
              <p:nvPr/>
            </p:nvSpPr>
            <p:spPr bwMode="auto">
              <a:xfrm>
                <a:off x="5976938" y="1301751"/>
                <a:ext cx="481013" cy="311150"/>
              </a:xfrm>
              <a:custGeom>
                <a:avLst/>
                <a:gdLst>
                  <a:gd name="T0" fmla="*/ 3179 w 3330"/>
                  <a:gd name="T1" fmla="*/ 0 h 2163"/>
                  <a:gd name="T2" fmla="*/ 3239 w 3330"/>
                  <a:gd name="T3" fmla="*/ 11 h 2163"/>
                  <a:gd name="T4" fmla="*/ 3286 w 3330"/>
                  <a:gd name="T5" fmla="*/ 43 h 2163"/>
                  <a:gd name="T6" fmla="*/ 3319 w 3330"/>
                  <a:gd name="T7" fmla="*/ 91 h 2163"/>
                  <a:gd name="T8" fmla="*/ 3330 w 3330"/>
                  <a:gd name="T9" fmla="*/ 149 h 2163"/>
                  <a:gd name="T10" fmla="*/ 3127 w 3330"/>
                  <a:gd name="T11" fmla="*/ 1640 h 2163"/>
                  <a:gd name="T12" fmla="*/ 3184 w 3330"/>
                  <a:gd name="T13" fmla="*/ 1516 h 2163"/>
                  <a:gd name="T14" fmla="*/ 3220 w 3330"/>
                  <a:gd name="T15" fmla="*/ 1384 h 2163"/>
                  <a:gd name="T16" fmla="*/ 3232 w 3330"/>
                  <a:gd name="T17" fmla="*/ 1249 h 2163"/>
                  <a:gd name="T18" fmla="*/ 3221 w 3330"/>
                  <a:gd name="T19" fmla="*/ 1119 h 2163"/>
                  <a:gd name="T20" fmla="*/ 3191 w 3330"/>
                  <a:gd name="T21" fmla="*/ 994 h 2163"/>
                  <a:gd name="T22" fmla="*/ 3140 w 3330"/>
                  <a:gd name="T23" fmla="*/ 878 h 2163"/>
                  <a:gd name="T24" fmla="*/ 3069 w 3330"/>
                  <a:gd name="T25" fmla="*/ 769 h 2163"/>
                  <a:gd name="T26" fmla="*/ 3027 w 3330"/>
                  <a:gd name="T27" fmla="*/ 299 h 2163"/>
                  <a:gd name="T28" fmla="*/ 303 w 3330"/>
                  <a:gd name="T29" fmla="*/ 1865 h 2163"/>
                  <a:gd name="T30" fmla="*/ 1952 w 3330"/>
                  <a:gd name="T31" fmla="*/ 1903 h 2163"/>
                  <a:gd name="T32" fmla="*/ 2058 w 3330"/>
                  <a:gd name="T33" fmla="*/ 1965 h 2163"/>
                  <a:gd name="T34" fmla="*/ 2173 w 3330"/>
                  <a:gd name="T35" fmla="*/ 2011 h 2163"/>
                  <a:gd name="T36" fmla="*/ 2294 w 3330"/>
                  <a:gd name="T37" fmla="*/ 2040 h 2163"/>
                  <a:gd name="T38" fmla="*/ 2419 w 3330"/>
                  <a:gd name="T39" fmla="*/ 2049 h 2163"/>
                  <a:gd name="T40" fmla="*/ 2558 w 3330"/>
                  <a:gd name="T41" fmla="*/ 2037 h 2163"/>
                  <a:gd name="T42" fmla="*/ 2692 w 3330"/>
                  <a:gd name="T43" fmla="*/ 2002 h 2163"/>
                  <a:gd name="T44" fmla="*/ 2817 w 3330"/>
                  <a:gd name="T45" fmla="*/ 1945 h 2163"/>
                  <a:gd name="T46" fmla="*/ 3031 w 3330"/>
                  <a:gd name="T47" fmla="*/ 2156 h 2163"/>
                  <a:gd name="T48" fmla="*/ 3041 w 3330"/>
                  <a:gd name="T49" fmla="*/ 2163 h 2163"/>
                  <a:gd name="T50" fmla="*/ 121 w 3330"/>
                  <a:gd name="T51" fmla="*/ 2160 h 2163"/>
                  <a:gd name="T52" fmla="*/ 67 w 3330"/>
                  <a:gd name="T53" fmla="*/ 2138 h 2163"/>
                  <a:gd name="T54" fmla="*/ 26 w 3330"/>
                  <a:gd name="T55" fmla="*/ 2097 h 2163"/>
                  <a:gd name="T56" fmla="*/ 3 w 3330"/>
                  <a:gd name="T57" fmla="*/ 2044 h 2163"/>
                  <a:gd name="T58" fmla="*/ 0 w 3330"/>
                  <a:gd name="T59" fmla="*/ 149 h 2163"/>
                  <a:gd name="T60" fmla="*/ 12 w 3330"/>
                  <a:gd name="T61" fmla="*/ 92 h 2163"/>
                  <a:gd name="T62" fmla="*/ 45 w 3330"/>
                  <a:gd name="T63" fmla="*/ 43 h 2163"/>
                  <a:gd name="T64" fmla="*/ 93 w 3330"/>
                  <a:gd name="T65" fmla="*/ 11 h 2163"/>
                  <a:gd name="T66" fmla="*/ 152 w 3330"/>
                  <a:gd name="T6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0" h="2163">
                    <a:moveTo>
                      <a:pt x="152" y="0"/>
                    </a:moveTo>
                    <a:lnTo>
                      <a:pt x="3179" y="0"/>
                    </a:lnTo>
                    <a:lnTo>
                      <a:pt x="3210" y="3"/>
                    </a:lnTo>
                    <a:lnTo>
                      <a:pt x="3239" y="11"/>
                    </a:lnTo>
                    <a:lnTo>
                      <a:pt x="3264" y="25"/>
                    </a:lnTo>
                    <a:lnTo>
                      <a:pt x="3286" y="43"/>
                    </a:lnTo>
                    <a:lnTo>
                      <a:pt x="3305" y="65"/>
                    </a:lnTo>
                    <a:lnTo>
                      <a:pt x="3319" y="91"/>
                    </a:lnTo>
                    <a:lnTo>
                      <a:pt x="3327" y="119"/>
                    </a:lnTo>
                    <a:lnTo>
                      <a:pt x="3330" y="149"/>
                    </a:lnTo>
                    <a:lnTo>
                      <a:pt x="3330" y="1841"/>
                    </a:lnTo>
                    <a:lnTo>
                      <a:pt x="3127" y="1640"/>
                    </a:lnTo>
                    <a:lnTo>
                      <a:pt x="3159" y="1579"/>
                    </a:lnTo>
                    <a:lnTo>
                      <a:pt x="3184" y="1516"/>
                    </a:lnTo>
                    <a:lnTo>
                      <a:pt x="3205" y="1452"/>
                    </a:lnTo>
                    <a:lnTo>
                      <a:pt x="3220" y="1384"/>
                    </a:lnTo>
                    <a:lnTo>
                      <a:pt x="3229" y="1317"/>
                    </a:lnTo>
                    <a:lnTo>
                      <a:pt x="3232" y="1249"/>
                    </a:lnTo>
                    <a:lnTo>
                      <a:pt x="3229" y="1183"/>
                    </a:lnTo>
                    <a:lnTo>
                      <a:pt x="3221" y="1119"/>
                    </a:lnTo>
                    <a:lnTo>
                      <a:pt x="3208" y="1056"/>
                    </a:lnTo>
                    <a:lnTo>
                      <a:pt x="3191" y="994"/>
                    </a:lnTo>
                    <a:lnTo>
                      <a:pt x="3167" y="935"/>
                    </a:lnTo>
                    <a:lnTo>
                      <a:pt x="3140" y="878"/>
                    </a:lnTo>
                    <a:lnTo>
                      <a:pt x="3107" y="821"/>
                    </a:lnTo>
                    <a:lnTo>
                      <a:pt x="3069" y="769"/>
                    </a:lnTo>
                    <a:lnTo>
                      <a:pt x="3027" y="719"/>
                    </a:lnTo>
                    <a:lnTo>
                      <a:pt x="3027" y="299"/>
                    </a:lnTo>
                    <a:lnTo>
                      <a:pt x="303" y="299"/>
                    </a:lnTo>
                    <a:lnTo>
                      <a:pt x="303" y="1865"/>
                    </a:lnTo>
                    <a:lnTo>
                      <a:pt x="1902" y="1865"/>
                    </a:lnTo>
                    <a:lnTo>
                      <a:pt x="1952" y="1903"/>
                    </a:lnTo>
                    <a:lnTo>
                      <a:pt x="2004" y="1936"/>
                    </a:lnTo>
                    <a:lnTo>
                      <a:pt x="2058" y="1965"/>
                    </a:lnTo>
                    <a:lnTo>
                      <a:pt x="2114" y="1990"/>
                    </a:lnTo>
                    <a:lnTo>
                      <a:pt x="2173" y="2011"/>
                    </a:lnTo>
                    <a:lnTo>
                      <a:pt x="2233" y="2028"/>
                    </a:lnTo>
                    <a:lnTo>
                      <a:pt x="2294" y="2040"/>
                    </a:lnTo>
                    <a:lnTo>
                      <a:pt x="2356" y="2047"/>
                    </a:lnTo>
                    <a:lnTo>
                      <a:pt x="2419" y="2049"/>
                    </a:lnTo>
                    <a:lnTo>
                      <a:pt x="2490" y="2046"/>
                    </a:lnTo>
                    <a:lnTo>
                      <a:pt x="2558" y="2037"/>
                    </a:lnTo>
                    <a:lnTo>
                      <a:pt x="2625" y="2023"/>
                    </a:lnTo>
                    <a:lnTo>
                      <a:pt x="2692" y="2002"/>
                    </a:lnTo>
                    <a:lnTo>
                      <a:pt x="2756" y="1976"/>
                    </a:lnTo>
                    <a:lnTo>
                      <a:pt x="2817" y="1945"/>
                    </a:lnTo>
                    <a:lnTo>
                      <a:pt x="3027" y="2152"/>
                    </a:lnTo>
                    <a:lnTo>
                      <a:pt x="3031" y="2156"/>
                    </a:lnTo>
                    <a:lnTo>
                      <a:pt x="3037" y="2159"/>
                    </a:lnTo>
                    <a:lnTo>
                      <a:pt x="3041" y="2163"/>
                    </a:lnTo>
                    <a:lnTo>
                      <a:pt x="152" y="2163"/>
                    </a:lnTo>
                    <a:lnTo>
                      <a:pt x="121" y="2160"/>
                    </a:lnTo>
                    <a:lnTo>
                      <a:pt x="93" y="2151"/>
                    </a:lnTo>
                    <a:lnTo>
                      <a:pt x="67" y="2138"/>
                    </a:lnTo>
                    <a:lnTo>
                      <a:pt x="45" y="2119"/>
                    </a:lnTo>
                    <a:lnTo>
                      <a:pt x="26" y="2097"/>
                    </a:lnTo>
                    <a:lnTo>
                      <a:pt x="12" y="2072"/>
                    </a:lnTo>
                    <a:lnTo>
                      <a:pt x="3" y="2044"/>
                    </a:lnTo>
                    <a:lnTo>
                      <a:pt x="0" y="2014"/>
                    </a:lnTo>
                    <a:lnTo>
                      <a:pt x="0" y="149"/>
                    </a:lnTo>
                    <a:lnTo>
                      <a:pt x="3" y="119"/>
                    </a:lnTo>
                    <a:lnTo>
                      <a:pt x="12" y="92"/>
                    </a:lnTo>
                    <a:lnTo>
                      <a:pt x="26" y="65"/>
                    </a:lnTo>
                    <a:lnTo>
                      <a:pt x="45" y="43"/>
                    </a:lnTo>
                    <a:lnTo>
                      <a:pt x="67" y="25"/>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55" name="Freeform 22">
                <a:extLst>
                  <a:ext uri="{FF2B5EF4-FFF2-40B4-BE49-F238E27FC236}">
                    <a16:creationId xmlns="" xmlns:a16="http://schemas.microsoft.com/office/drawing/2014/main" id="{A8FCDE8D-8F62-4E0B-A31F-AC08FBB57C80}"/>
                  </a:ext>
                </a:extLst>
              </p:cNvPr>
              <p:cNvSpPr>
                <a:spLocks noEditPoints="1"/>
              </p:cNvSpPr>
              <p:nvPr/>
            </p:nvSpPr>
            <p:spPr bwMode="auto">
              <a:xfrm>
                <a:off x="6230938" y="1387476"/>
                <a:ext cx="214313" cy="212725"/>
              </a:xfrm>
              <a:custGeom>
                <a:avLst/>
                <a:gdLst>
                  <a:gd name="T0" fmla="*/ 558 w 1492"/>
                  <a:gd name="T1" fmla="*/ 144 h 1469"/>
                  <a:gd name="T2" fmla="*/ 415 w 1492"/>
                  <a:gd name="T3" fmla="*/ 194 h 1469"/>
                  <a:gd name="T4" fmla="*/ 290 w 1492"/>
                  <a:gd name="T5" fmla="*/ 286 h 1469"/>
                  <a:gd name="T6" fmla="*/ 198 w 1492"/>
                  <a:gd name="T7" fmla="*/ 407 h 1469"/>
                  <a:gd name="T8" fmla="*/ 146 w 1492"/>
                  <a:gd name="T9" fmla="*/ 550 h 1469"/>
                  <a:gd name="T10" fmla="*/ 139 w 1492"/>
                  <a:gd name="T11" fmla="*/ 703 h 1469"/>
                  <a:gd name="T12" fmla="*/ 176 w 1492"/>
                  <a:gd name="T13" fmla="*/ 850 h 1469"/>
                  <a:gd name="T14" fmla="*/ 255 w 1492"/>
                  <a:gd name="T15" fmla="*/ 979 h 1469"/>
                  <a:gd name="T16" fmla="*/ 371 w 1492"/>
                  <a:gd name="T17" fmla="*/ 1082 h 1469"/>
                  <a:gd name="T18" fmla="*/ 508 w 1492"/>
                  <a:gd name="T19" fmla="*/ 1147 h 1469"/>
                  <a:gd name="T20" fmla="*/ 661 w 1492"/>
                  <a:gd name="T21" fmla="*/ 1169 h 1469"/>
                  <a:gd name="T22" fmla="*/ 814 w 1492"/>
                  <a:gd name="T23" fmla="*/ 1147 h 1469"/>
                  <a:gd name="T24" fmla="*/ 953 w 1492"/>
                  <a:gd name="T25" fmla="*/ 1082 h 1469"/>
                  <a:gd name="T26" fmla="*/ 1068 w 1492"/>
                  <a:gd name="T27" fmla="*/ 979 h 1469"/>
                  <a:gd name="T28" fmla="*/ 1147 w 1492"/>
                  <a:gd name="T29" fmla="*/ 850 h 1469"/>
                  <a:gd name="T30" fmla="*/ 1185 w 1492"/>
                  <a:gd name="T31" fmla="*/ 703 h 1469"/>
                  <a:gd name="T32" fmla="*/ 1177 w 1492"/>
                  <a:gd name="T33" fmla="*/ 550 h 1469"/>
                  <a:gd name="T34" fmla="*/ 1126 w 1492"/>
                  <a:gd name="T35" fmla="*/ 407 h 1469"/>
                  <a:gd name="T36" fmla="*/ 1034 w 1492"/>
                  <a:gd name="T37" fmla="*/ 286 h 1469"/>
                  <a:gd name="T38" fmla="*/ 909 w 1492"/>
                  <a:gd name="T39" fmla="*/ 194 h 1469"/>
                  <a:gd name="T40" fmla="*/ 765 w 1492"/>
                  <a:gd name="T41" fmla="*/ 144 h 1469"/>
                  <a:gd name="T42" fmla="*/ 661 w 1492"/>
                  <a:gd name="T43" fmla="*/ 0 h 1469"/>
                  <a:gd name="T44" fmla="*/ 834 w 1492"/>
                  <a:gd name="T45" fmla="*/ 22 h 1469"/>
                  <a:gd name="T46" fmla="*/ 992 w 1492"/>
                  <a:gd name="T47" fmla="*/ 87 h 1469"/>
                  <a:gd name="T48" fmla="*/ 1130 w 1492"/>
                  <a:gd name="T49" fmla="*/ 191 h 1469"/>
                  <a:gd name="T50" fmla="*/ 1235 w 1492"/>
                  <a:gd name="T51" fmla="*/ 326 h 1469"/>
                  <a:gd name="T52" fmla="*/ 1300 w 1492"/>
                  <a:gd name="T53" fmla="*/ 482 h 1469"/>
                  <a:gd name="T54" fmla="*/ 1322 w 1492"/>
                  <a:gd name="T55" fmla="*/ 652 h 1469"/>
                  <a:gd name="T56" fmla="*/ 1298 w 1492"/>
                  <a:gd name="T57" fmla="*/ 826 h 1469"/>
                  <a:gd name="T58" fmla="*/ 1229 w 1492"/>
                  <a:gd name="T59" fmla="*/ 986 h 1469"/>
                  <a:gd name="T60" fmla="*/ 1189 w 1492"/>
                  <a:gd name="T61" fmla="*/ 1112 h 1469"/>
                  <a:gd name="T62" fmla="*/ 1233 w 1492"/>
                  <a:gd name="T63" fmla="*/ 1122 h 1469"/>
                  <a:gd name="T64" fmla="*/ 1484 w 1492"/>
                  <a:gd name="T65" fmla="*/ 1370 h 1469"/>
                  <a:gd name="T66" fmla="*/ 1490 w 1492"/>
                  <a:gd name="T67" fmla="*/ 1419 h 1469"/>
                  <a:gd name="T68" fmla="*/ 1458 w 1492"/>
                  <a:gd name="T69" fmla="*/ 1461 h 1469"/>
                  <a:gd name="T70" fmla="*/ 1407 w 1492"/>
                  <a:gd name="T71" fmla="*/ 1467 h 1469"/>
                  <a:gd name="T72" fmla="*/ 1149 w 1492"/>
                  <a:gd name="T73" fmla="*/ 1225 h 1469"/>
                  <a:gd name="T74" fmla="*/ 1130 w 1492"/>
                  <a:gd name="T75" fmla="*/ 1186 h 1469"/>
                  <a:gd name="T76" fmla="*/ 1051 w 1492"/>
                  <a:gd name="T77" fmla="*/ 1177 h 1469"/>
                  <a:gd name="T78" fmla="*/ 895 w 1492"/>
                  <a:gd name="T79" fmla="*/ 1261 h 1469"/>
                  <a:gd name="T80" fmla="*/ 722 w 1492"/>
                  <a:gd name="T81" fmla="*/ 1300 h 1469"/>
                  <a:gd name="T82" fmla="*/ 546 w 1492"/>
                  <a:gd name="T83" fmla="*/ 1293 h 1469"/>
                  <a:gd name="T84" fmla="*/ 383 w 1492"/>
                  <a:gd name="T85" fmla="*/ 1242 h 1469"/>
                  <a:gd name="T86" fmla="*/ 238 w 1492"/>
                  <a:gd name="T87" fmla="*/ 1151 h 1469"/>
                  <a:gd name="T88" fmla="*/ 120 w 1492"/>
                  <a:gd name="T89" fmla="*/ 1024 h 1469"/>
                  <a:gd name="T90" fmla="*/ 40 w 1492"/>
                  <a:gd name="T91" fmla="*/ 875 h 1469"/>
                  <a:gd name="T92" fmla="*/ 4 w 1492"/>
                  <a:gd name="T93" fmla="*/ 709 h 1469"/>
                  <a:gd name="T94" fmla="*/ 11 w 1492"/>
                  <a:gd name="T95" fmla="*/ 537 h 1469"/>
                  <a:gd name="T96" fmla="*/ 63 w 1492"/>
                  <a:gd name="T97" fmla="*/ 376 h 1469"/>
                  <a:gd name="T98" fmla="*/ 155 w 1492"/>
                  <a:gd name="T99" fmla="*/ 233 h 1469"/>
                  <a:gd name="T100" fmla="*/ 283 w 1492"/>
                  <a:gd name="T101" fmla="*/ 117 h 1469"/>
                  <a:gd name="T102" fmla="*/ 435 w 1492"/>
                  <a:gd name="T103" fmla="*/ 39 h 1469"/>
                  <a:gd name="T104" fmla="*/ 603 w 1492"/>
                  <a:gd name="T105" fmla="*/ 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1469">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1"/>
                    </a:lnTo>
                    <a:lnTo>
                      <a:pt x="146" y="550"/>
                    </a:lnTo>
                    <a:lnTo>
                      <a:pt x="139" y="600"/>
                    </a:lnTo>
                    <a:lnTo>
                      <a:pt x="136" y="652"/>
                    </a:lnTo>
                    <a:lnTo>
                      <a:pt x="139" y="703"/>
                    </a:lnTo>
                    <a:lnTo>
                      <a:pt x="146" y="753"/>
                    </a:lnTo>
                    <a:lnTo>
                      <a:pt x="159" y="802"/>
                    </a:lnTo>
                    <a:lnTo>
                      <a:pt x="176" y="850"/>
                    </a:lnTo>
                    <a:lnTo>
                      <a:pt x="198" y="895"/>
                    </a:lnTo>
                    <a:lnTo>
                      <a:pt x="225" y="938"/>
                    </a:lnTo>
                    <a:lnTo>
                      <a:pt x="255" y="979"/>
                    </a:lnTo>
                    <a:lnTo>
                      <a:pt x="290" y="1017"/>
                    </a:lnTo>
                    <a:lnTo>
                      <a:pt x="329" y="1052"/>
                    </a:lnTo>
                    <a:lnTo>
                      <a:pt x="371" y="1082"/>
                    </a:lnTo>
                    <a:lnTo>
                      <a:pt x="415" y="1108"/>
                    </a:lnTo>
                    <a:lnTo>
                      <a:pt x="461" y="1130"/>
                    </a:lnTo>
                    <a:lnTo>
                      <a:pt x="508" y="1147"/>
                    </a:lnTo>
                    <a:lnTo>
                      <a:pt x="558" y="1159"/>
                    </a:lnTo>
                    <a:lnTo>
                      <a:pt x="609" y="1166"/>
                    </a:lnTo>
                    <a:lnTo>
                      <a:pt x="661" y="1169"/>
                    </a:lnTo>
                    <a:lnTo>
                      <a:pt x="713" y="1166"/>
                    </a:lnTo>
                    <a:lnTo>
                      <a:pt x="765" y="1159"/>
                    </a:lnTo>
                    <a:lnTo>
                      <a:pt x="814" y="1147"/>
                    </a:lnTo>
                    <a:lnTo>
                      <a:pt x="863" y="1130"/>
                    </a:lnTo>
                    <a:lnTo>
                      <a:pt x="909" y="1108"/>
                    </a:lnTo>
                    <a:lnTo>
                      <a:pt x="953" y="1082"/>
                    </a:lnTo>
                    <a:lnTo>
                      <a:pt x="995" y="1052"/>
                    </a:lnTo>
                    <a:lnTo>
                      <a:pt x="1034" y="1017"/>
                    </a:lnTo>
                    <a:lnTo>
                      <a:pt x="1068" y="979"/>
                    </a:lnTo>
                    <a:lnTo>
                      <a:pt x="1099" y="938"/>
                    </a:lnTo>
                    <a:lnTo>
                      <a:pt x="1126" y="895"/>
                    </a:lnTo>
                    <a:lnTo>
                      <a:pt x="1147" y="850"/>
                    </a:lnTo>
                    <a:lnTo>
                      <a:pt x="1164" y="802"/>
                    </a:lnTo>
                    <a:lnTo>
                      <a:pt x="1177" y="753"/>
                    </a:lnTo>
                    <a:lnTo>
                      <a:pt x="1185" y="703"/>
                    </a:lnTo>
                    <a:lnTo>
                      <a:pt x="1187" y="652"/>
                    </a:lnTo>
                    <a:lnTo>
                      <a:pt x="1185" y="600"/>
                    </a:lnTo>
                    <a:lnTo>
                      <a:pt x="1177" y="550"/>
                    </a:lnTo>
                    <a:lnTo>
                      <a:pt x="1164" y="501"/>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0"/>
                    </a:lnTo>
                    <a:lnTo>
                      <a:pt x="834" y="22"/>
                    </a:lnTo>
                    <a:lnTo>
                      <a:pt x="888" y="39"/>
                    </a:lnTo>
                    <a:lnTo>
                      <a:pt x="941" y="60"/>
                    </a:lnTo>
                    <a:lnTo>
                      <a:pt x="992" y="87"/>
                    </a:lnTo>
                    <a:lnTo>
                      <a:pt x="1040" y="117"/>
                    </a:lnTo>
                    <a:lnTo>
                      <a:pt x="1086" y="152"/>
                    </a:lnTo>
                    <a:lnTo>
                      <a:pt x="1130" y="191"/>
                    </a:lnTo>
                    <a:lnTo>
                      <a:pt x="1168" y="233"/>
                    </a:lnTo>
                    <a:lnTo>
                      <a:pt x="1204" y="279"/>
                    </a:lnTo>
                    <a:lnTo>
                      <a:pt x="1235" y="326"/>
                    </a:lnTo>
                    <a:lnTo>
                      <a:pt x="1261" y="376"/>
                    </a:lnTo>
                    <a:lnTo>
                      <a:pt x="1283" y="428"/>
                    </a:lnTo>
                    <a:lnTo>
                      <a:pt x="1300" y="482"/>
                    </a:lnTo>
                    <a:lnTo>
                      <a:pt x="1312" y="537"/>
                    </a:lnTo>
                    <a:lnTo>
                      <a:pt x="1320" y="593"/>
                    </a:lnTo>
                    <a:lnTo>
                      <a:pt x="1322" y="652"/>
                    </a:lnTo>
                    <a:lnTo>
                      <a:pt x="1319" y="711"/>
                    </a:lnTo>
                    <a:lnTo>
                      <a:pt x="1312" y="769"/>
                    </a:lnTo>
                    <a:lnTo>
                      <a:pt x="1298" y="826"/>
                    </a:lnTo>
                    <a:lnTo>
                      <a:pt x="1280" y="882"/>
                    </a:lnTo>
                    <a:lnTo>
                      <a:pt x="1256" y="935"/>
                    </a:lnTo>
                    <a:lnTo>
                      <a:pt x="1229" y="986"/>
                    </a:lnTo>
                    <a:lnTo>
                      <a:pt x="1195" y="1034"/>
                    </a:lnTo>
                    <a:lnTo>
                      <a:pt x="1157" y="1081"/>
                    </a:lnTo>
                    <a:lnTo>
                      <a:pt x="1189" y="1112"/>
                    </a:lnTo>
                    <a:lnTo>
                      <a:pt x="1204" y="1112"/>
                    </a:lnTo>
                    <a:lnTo>
                      <a:pt x="1218" y="1115"/>
                    </a:lnTo>
                    <a:lnTo>
                      <a:pt x="1233" y="1122"/>
                    </a:lnTo>
                    <a:lnTo>
                      <a:pt x="1245" y="1131"/>
                    </a:lnTo>
                    <a:lnTo>
                      <a:pt x="1472" y="1356"/>
                    </a:lnTo>
                    <a:lnTo>
                      <a:pt x="1484" y="1370"/>
                    </a:lnTo>
                    <a:lnTo>
                      <a:pt x="1490" y="1386"/>
                    </a:lnTo>
                    <a:lnTo>
                      <a:pt x="1492" y="1402"/>
                    </a:lnTo>
                    <a:lnTo>
                      <a:pt x="1490" y="1419"/>
                    </a:lnTo>
                    <a:lnTo>
                      <a:pt x="1484" y="1436"/>
                    </a:lnTo>
                    <a:lnTo>
                      <a:pt x="1472" y="1450"/>
                    </a:lnTo>
                    <a:lnTo>
                      <a:pt x="1458" y="1461"/>
                    </a:lnTo>
                    <a:lnTo>
                      <a:pt x="1442" y="1467"/>
                    </a:lnTo>
                    <a:lnTo>
                      <a:pt x="1424" y="1469"/>
                    </a:lnTo>
                    <a:lnTo>
                      <a:pt x="1407" y="1467"/>
                    </a:lnTo>
                    <a:lnTo>
                      <a:pt x="1391" y="1461"/>
                    </a:lnTo>
                    <a:lnTo>
                      <a:pt x="1376" y="1450"/>
                    </a:lnTo>
                    <a:lnTo>
                      <a:pt x="1149" y="1225"/>
                    </a:lnTo>
                    <a:lnTo>
                      <a:pt x="1139" y="1213"/>
                    </a:lnTo>
                    <a:lnTo>
                      <a:pt x="1133" y="1200"/>
                    </a:lnTo>
                    <a:lnTo>
                      <a:pt x="1130" y="1186"/>
                    </a:lnTo>
                    <a:lnTo>
                      <a:pt x="1130" y="1171"/>
                    </a:lnTo>
                    <a:lnTo>
                      <a:pt x="1098" y="1140"/>
                    </a:lnTo>
                    <a:lnTo>
                      <a:pt x="1051" y="1177"/>
                    </a:lnTo>
                    <a:lnTo>
                      <a:pt x="1001" y="1209"/>
                    </a:lnTo>
                    <a:lnTo>
                      <a:pt x="949" y="1238"/>
                    </a:lnTo>
                    <a:lnTo>
                      <a:pt x="895" y="1261"/>
                    </a:lnTo>
                    <a:lnTo>
                      <a:pt x="839" y="1279"/>
                    </a:lnTo>
                    <a:lnTo>
                      <a:pt x="782" y="1292"/>
                    </a:lnTo>
                    <a:lnTo>
                      <a:pt x="722" y="1300"/>
                    </a:lnTo>
                    <a:lnTo>
                      <a:pt x="661" y="1303"/>
                    </a:lnTo>
                    <a:lnTo>
                      <a:pt x="603" y="1300"/>
                    </a:lnTo>
                    <a:lnTo>
                      <a:pt x="546" y="1293"/>
                    </a:lnTo>
                    <a:lnTo>
                      <a:pt x="490" y="1281"/>
                    </a:lnTo>
                    <a:lnTo>
                      <a:pt x="435" y="1264"/>
                    </a:lnTo>
                    <a:lnTo>
                      <a:pt x="383" y="1242"/>
                    </a:lnTo>
                    <a:lnTo>
                      <a:pt x="332" y="1216"/>
                    </a:lnTo>
                    <a:lnTo>
                      <a:pt x="283" y="1185"/>
                    </a:lnTo>
                    <a:lnTo>
                      <a:pt x="238" y="1151"/>
                    </a:lnTo>
                    <a:lnTo>
                      <a:pt x="194" y="1112"/>
                    </a:lnTo>
                    <a:lnTo>
                      <a:pt x="155" y="1070"/>
                    </a:lnTo>
                    <a:lnTo>
                      <a:pt x="120" y="1024"/>
                    </a:lnTo>
                    <a:lnTo>
                      <a:pt x="89" y="976"/>
                    </a:lnTo>
                    <a:lnTo>
                      <a:pt x="63" y="926"/>
                    </a:lnTo>
                    <a:lnTo>
                      <a:pt x="40" y="875"/>
                    </a:lnTo>
                    <a:lnTo>
                      <a:pt x="23" y="820"/>
                    </a:lnTo>
                    <a:lnTo>
                      <a:pt x="11" y="765"/>
                    </a:lnTo>
                    <a:lnTo>
                      <a:pt x="4" y="709"/>
                    </a:lnTo>
                    <a:lnTo>
                      <a:pt x="0" y="652"/>
                    </a:lnTo>
                    <a:lnTo>
                      <a:pt x="4" y="593"/>
                    </a:lnTo>
                    <a:lnTo>
                      <a:pt x="11" y="537"/>
                    </a:lnTo>
                    <a:lnTo>
                      <a:pt x="23" y="482"/>
                    </a:lnTo>
                    <a:lnTo>
                      <a:pt x="40" y="428"/>
                    </a:lnTo>
                    <a:lnTo>
                      <a:pt x="63" y="376"/>
                    </a:lnTo>
                    <a:lnTo>
                      <a:pt x="89" y="326"/>
                    </a:lnTo>
                    <a:lnTo>
                      <a:pt x="120" y="279"/>
                    </a:lnTo>
                    <a:lnTo>
                      <a:pt x="155" y="233"/>
                    </a:lnTo>
                    <a:lnTo>
                      <a:pt x="194" y="191"/>
                    </a:lnTo>
                    <a:lnTo>
                      <a:pt x="238" y="152"/>
                    </a:lnTo>
                    <a:lnTo>
                      <a:pt x="283" y="117"/>
                    </a:lnTo>
                    <a:lnTo>
                      <a:pt x="332" y="87"/>
                    </a:lnTo>
                    <a:lnTo>
                      <a:pt x="383" y="60"/>
                    </a:lnTo>
                    <a:lnTo>
                      <a:pt x="435" y="39"/>
                    </a:lnTo>
                    <a:lnTo>
                      <a:pt x="490" y="22"/>
                    </a:lnTo>
                    <a:lnTo>
                      <a:pt x="546" y="10"/>
                    </a:lnTo>
                    <a:lnTo>
                      <a:pt x="603" y="2"/>
                    </a:lnTo>
                    <a:lnTo>
                      <a:pt x="6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grpSp>
      </p:grpSp>
      <p:sp>
        <p:nvSpPr>
          <p:cNvPr id="56" name="Freeform 27">
            <a:extLst>
              <a:ext uri="{FF2B5EF4-FFF2-40B4-BE49-F238E27FC236}">
                <a16:creationId xmlns="" xmlns:a16="http://schemas.microsoft.com/office/drawing/2014/main" id="{1E67B3DE-53E0-4981-BE4E-01761DA0E791}"/>
              </a:ext>
            </a:extLst>
          </p:cNvPr>
          <p:cNvSpPr>
            <a:spLocks noEditPoints="1"/>
          </p:cNvSpPr>
          <p:nvPr/>
        </p:nvSpPr>
        <p:spPr bwMode="auto">
          <a:xfrm>
            <a:off x="7361647" y="3559053"/>
            <a:ext cx="729376" cy="730865"/>
          </a:xfrm>
          <a:custGeom>
            <a:avLst/>
            <a:gdLst>
              <a:gd name="T0" fmla="*/ 1582 w 3628"/>
              <a:gd name="T1" fmla="*/ 2173 h 3641"/>
              <a:gd name="T2" fmla="*/ 1539 w 3628"/>
              <a:gd name="T3" fmla="*/ 2454 h 3641"/>
              <a:gd name="T4" fmla="*/ 1257 w 3628"/>
              <a:gd name="T5" fmla="*/ 2497 h 3641"/>
              <a:gd name="T6" fmla="*/ 1129 w 3628"/>
              <a:gd name="T7" fmla="*/ 2245 h 3641"/>
              <a:gd name="T8" fmla="*/ 1329 w 3628"/>
              <a:gd name="T9" fmla="*/ 2048 h 3641"/>
              <a:gd name="T10" fmla="*/ 1011 w 3628"/>
              <a:gd name="T11" fmla="*/ 1760 h 3641"/>
              <a:gd name="T12" fmla="*/ 743 w 3628"/>
              <a:gd name="T13" fmla="*/ 2156 h 3641"/>
              <a:gd name="T14" fmla="*/ 839 w 3628"/>
              <a:gd name="T15" fmla="*/ 2638 h 3641"/>
              <a:gd name="T16" fmla="*/ 1240 w 3628"/>
              <a:gd name="T17" fmla="*/ 2904 h 3641"/>
              <a:gd name="T18" fmla="*/ 1724 w 3628"/>
              <a:gd name="T19" fmla="*/ 2809 h 3641"/>
              <a:gd name="T20" fmla="*/ 1992 w 3628"/>
              <a:gd name="T21" fmla="*/ 2411 h 3641"/>
              <a:gd name="T22" fmla="*/ 1896 w 3628"/>
              <a:gd name="T23" fmla="*/ 1931 h 3641"/>
              <a:gd name="T24" fmla="*/ 1496 w 3628"/>
              <a:gd name="T25" fmla="*/ 1665 h 3641"/>
              <a:gd name="T26" fmla="*/ 1561 w 3628"/>
              <a:gd name="T27" fmla="*/ 968 h 3641"/>
              <a:gd name="T28" fmla="*/ 2018 w 3628"/>
              <a:gd name="T29" fmla="*/ 1340 h 3641"/>
              <a:gd name="T30" fmla="*/ 2426 w 3628"/>
              <a:gd name="T31" fmla="*/ 1422 h 3641"/>
              <a:gd name="T32" fmla="*/ 2356 w 3628"/>
              <a:gd name="T33" fmla="*/ 1693 h 3641"/>
              <a:gd name="T34" fmla="*/ 2711 w 3628"/>
              <a:gd name="T35" fmla="*/ 2093 h 3641"/>
              <a:gd name="T36" fmla="*/ 2694 w 3628"/>
              <a:gd name="T37" fmla="*/ 2484 h 3641"/>
              <a:gd name="T38" fmla="*/ 2322 w 3628"/>
              <a:gd name="T39" fmla="*/ 2953 h 3641"/>
              <a:gd name="T40" fmla="*/ 2228 w 3628"/>
              <a:gd name="T41" fmla="*/ 3347 h 3641"/>
              <a:gd name="T42" fmla="*/ 1963 w 3628"/>
              <a:gd name="T43" fmla="*/ 3288 h 3641"/>
              <a:gd name="T44" fmla="*/ 1552 w 3628"/>
              <a:gd name="T45" fmla="*/ 3617 h 3641"/>
              <a:gd name="T46" fmla="*/ 1160 w 3628"/>
              <a:gd name="T47" fmla="*/ 3601 h 3641"/>
              <a:gd name="T48" fmla="*/ 681 w 3628"/>
              <a:gd name="T49" fmla="*/ 3239 h 3641"/>
              <a:gd name="T50" fmla="*/ 289 w 3628"/>
              <a:gd name="T51" fmla="*/ 3141 h 3641"/>
              <a:gd name="T52" fmla="*/ 350 w 3628"/>
              <a:gd name="T53" fmla="*/ 2878 h 3641"/>
              <a:gd name="T54" fmla="*/ 25 w 3628"/>
              <a:gd name="T55" fmla="*/ 2475 h 3641"/>
              <a:gd name="T56" fmla="*/ 41 w 3628"/>
              <a:gd name="T57" fmla="*/ 2085 h 3641"/>
              <a:gd name="T58" fmla="*/ 409 w 3628"/>
              <a:gd name="T59" fmla="*/ 1626 h 3641"/>
              <a:gd name="T60" fmla="*/ 498 w 3628"/>
              <a:gd name="T61" fmla="*/ 1227 h 3641"/>
              <a:gd name="T62" fmla="*/ 842 w 3628"/>
              <a:gd name="T63" fmla="*/ 1258 h 3641"/>
              <a:gd name="T64" fmla="*/ 1181 w 3628"/>
              <a:gd name="T65" fmla="*/ 939 h 3641"/>
              <a:gd name="T66" fmla="*/ 2984 w 3628"/>
              <a:gd name="T67" fmla="*/ 676 h 3641"/>
              <a:gd name="T68" fmla="*/ 2945 w 3628"/>
              <a:gd name="T69" fmla="*/ 865 h 3641"/>
              <a:gd name="T70" fmla="*/ 2753 w 3628"/>
              <a:gd name="T71" fmla="*/ 826 h 3641"/>
              <a:gd name="T72" fmla="*/ 2793 w 3628"/>
              <a:gd name="T73" fmla="*/ 636 h 3641"/>
              <a:gd name="T74" fmla="*/ 2693 w 3628"/>
              <a:gd name="T75" fmla="*/ 435 h 3641"/>
              <a:gd name="T76" fmla="*/ 2507 w 3628"/>
              <a:gd name="T77" fmla="*/ 711 h 3641"/>
              <a:gd name="T78" fmla="*/ 2633 w 3628"/>
              <a:gd name="T79" fmla="*/ 1026 h 3641"/>
              <a:gd name="T80" fmla="*/ 2960 w 3628"/>
              <a:gd name="T81" fmla="*/ 1101 h 3641"/>
              <a:gd name="T82" fmla="*/ 3211 w 3628"/>
              <a:gd name="T83" fmla="*/ 874 h 3641"/>
              <a:gd name="T84" fmla="*/ 3164 w 3628"/>
              <a:gd name="T85" fmla="*/ 539 h 3641"/>
              <a:gd name="T86" fmla="*/ 2865 w 3628"/>
              <a:gd name="T87" fmla="*/ 389 h 3641"/>
              <a:gd name="T88" fmla="*/ 2943 w 3628"/>
              <a:gd name="T89" fmla="*/ 102 h 3641"/>
              <a:gd name="T90" fmla="*/ 3258 w 3628"/>
              <a:gd name="T91" fmla="*/ 79 h 3641"/>
              <a:gd name="T92" fmla="*/ 3397 w 3628"/>
              <a:gd name="T93" fmla="*/ 357 h 3641"/>
              <a:gd name="T94" fmla="*/ 3628 w 3628"/>
              <a:gd name="T95" fmla="*/ 554 h 3641"/>
              <a:gd name="T96" fmla="*/ 3528 w 3628"/>
              <a:gd name="T97" fmla="*/ 848 h 3641"/>
              <a:gd name="T98" fmla="*/ 3544 w 3628"/>
              <a:gd name="T99" fmla="*/ 1146 h 3641"/>
              <a:gd name="T100" fmla="*/ 3267 w 3628"/>
              <a:gd name="T101" fmla="*/ 1289 h 3641"/>
              <a:gd name="T102" fmla="*/ 3064 w 3628"/>
              <a:gd name="T103" fmla="*/ 1505 h 3641"/>
              <a:gd name="T104" fmla="*/ 2766 w 3628"/>
              <a:gd name="T105" fmla="*/ 1413 h 3641"/>
              <a:gd name="T106" fmla="*/ 2467 w 3628"/>
              <a:gd name="T107" fmla="*/ 1424 h 3641"/>
              <a:gd name="T108" fmla="*/ 2329 w 3628"/>
              <a:gd name="T109" fmla="*/ 1149 h 3641"/>
              <a:gd name="T110" fmla="*/ 2109 w 3628"/>
              <a:gd name="T111" fmla="*/ 948 h 3641"/>
              <a:gd name="T112" fmla="*/ 2208 w 3628"/>
              <a:gd name="T113" fmla="*/ 658 h 3641"/>
              <a:gd name="T114" fmla="*/ 2189 w 3628"/>
              <a:gd name="T115" fmla="*/ 360 h 3641"/>
              <a:gd name="T116" fmla="*/ 2469 w 3628"/>
              <a:gd name="T117" fmla="*/ 227 h 3641"/>
              <a:gd name="T118" fmla="*/ 2665 w 3628"/>
              <a:gd name="T119" fmla="*/ 0 h 3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28" h="3641">
                <a:moveTo>
                  <a:pt x="1367" y="2044"/>
                </a:moveTo>
                <a:lnTo>
                  <a:pt x="1407" y="2048"/>
                </a:lnTo>
                <a:lnTo>
                  <a:pt x="1444" y="2057"/>
                </a:lnTo>
                <a:lnTo>
                  <a:pt x="1479" y="2072"/>
                </a:lnTo>
                <a:lnTo>
                  <a:pt x="1510" y="2091"/>
                </a:lnTo>
                <a:lnTo>
                  <a:pt x="1539" y="2115"/>
                </a:lnTo>
                <a:lnTo>
                  <a:pt x="1563" y="2143"/>
                </a:lnTo>
                <a:lnTo>
                  <a:pt x="1582" y="2173"/>
                </a:lnTo>
                <a:lnTo>
                  <a:pt x="1597" y="2209"/>
                </a:lnTo>
                <a:lnTo>
                  <a:pt x="1606" y="2245"/>
                </a:lnTo>
                <a:lnTo>
                  <a:pt x="1609" y="2284"/>
                </a:lnTo>
                <a:lnTo>
                  <a:pt x="1606" y="2323"/>
                </a:lnTo>
                <a:lnTo>
                  <a:pt x="1597" y="2360"/>
                </a:lnTo>
                <a:lnTo>
                  <a:pt x="1582" y="2394"/>
                </a:lnTo>
                <a:lnTo>
                  <a:pt x="1563" y="2426"/>
                </a:lnTo>
                <a:lnTo>
                  <a:pt x="1539" y="2454"/>
                </a:lnTo>
                <a:lnTo>
                  <a:pt x="1510" y="2478"/>
                </a:lnTo>
                <a:lnTo>
                  <a:pt x="1479" y="2497"/>
                </a:lnTo>
                <a:lnTo>
                  <a:pt x="1444" y="2512"/>
                </a:lnTo>
                <a:lnTo>
                  <a:pt x="1407" y="2521"/>
                </a:lnTo>
                <a:lnTo>
                  <a:pt x="1367" y="2525"/>
                </a:lnTo>
                <a:lnTo>
                  <a:pt x="1329" y="2521"/>
                </a:lnTo>
                <a:lnTo>
                  <a:pt x="1291" y="2512"/>
                </a:lnTo>
                <a:lnTo>
                  <a:pt x="1257" y="2497"/>
                </a:lnTo>
                <a:lnTo>
                  <a:pt x="1225" y="2478"/>
                </a:lnTo>
                <a:lnTo>
                  <a:pt x="1197" y="2454"/>
                </a:lnTo>
                <a:lnTo>
                  <a:pt x="1172" y="2426"/>
                </a:lnTo>
                <a:lnTo>
                  <a:pt x="1153" y="2394"/>
                </a:lnTo>
                <a:lnTo>
                  <a:pt x="1138" y="2360"/>
                </a:lnTo>
                <a:lnTo>
                  <a:pt x="1129" y="2323"/>
                </a:lnTo>
                <a:lnTo>
                  <a:pt x="1125" y="2284"/>
                </a:lnTo>
                <a:lnTo>
                  <a:pt x="1129" y="2245"/>
                </a:lnTo>
                <a:lnTo>
                  <a:pt x="1138" y="2209"/>
                </a:lnTo>
                <a:lnTo>
                  <a:pt x="1153" y="2173"/>
                </a:lnTo>
                <a:lnTo>
                  <a:pt x="1172" y="2143"/>
                </a:lnTo>
                <a:lnTo>
                  <a:pt x="1197" y="2115"/>
                </a:lnTo>
                <a:lnTo>
                  <a:pt x="1225" y="2091"/>
                </a:lnTo>
                <a:lnTo>
                  <a:pt x="1257" y="2072"/>
                </a:lnTo>
                <a:lnTo>
                  <a:pt x="1291" y="2057"/>
                </a:lnTo>
                <a:lnTo>
                  <a:pt x="1329" y="2048"/>
                </a:lnTo>
                <a:lnTo>
                  <a:pt x="1367" y="2044"/>
                </a:lnTo>
                <a:close/>
                <a:moveTo>
                  <a:pt x="1367" y="1652"/>
                </a:moveTo>
                <a:lnTo>
                  <a:pt x="1302" y="1656"/>
                </a:lnTo>
                <a:lnTo>
                  <a:pt x="1240" y="1665"/>
                </a:lnTo>
                <a:lnTo>
                  <a:pt x="1178" y="1681"/>
                </a:lnTo>
                <a:lnTo>
                  <a:pt x="1120" y="1702"/>
                </a:lnTo>
                <a:lnTo>
                  <a:pt x="1064" y="1728"/>
                </a:lnTo>
                <a:lnTo>
                  <a:pt x="1011" y="1760"/>
                </a:lnTo>
                <a:lnTo>
                  <a:pt x="962" y="1796"/>
                </a:lnTo>
                <a:lnTo>
                  <a:pt x="916" y="1837"/>
                </a:lnTo>
                <a:lnTo>
                  <a:pt x="875" y="1882"/>
                </a:lnTo>
                <a:lnTo>
                  <a:pt x="839" y="1931"/>
                </a:lnTo>
                <a:lnTo>
                  <a:pt x="807" y="1983"/>
                </a:lnTo>
                <a:lnTo>
                  <a:pt x="781" y="2039"/>
                </a:lnTo>
                <a:lnTo>
                  <a:pt x="759" y="2096"/>
                </a:lnTo>
                <a:lnTo>
                  <a:pt x="743" y="2156"/>
                </a:lnTo>
                <a:lnTo>
                  <a:pt x="734" y="2220"/>
                </a:lnTo>
                <a:lnTo>
                  <a:pt x="730" y="2284"/>
                </a:lnTo>
                <a:lnTo>
                  <a:pt x="734" y="2349"/>
                </a:lnTo>
                <a:lnTo>
                  <a:pt x="743" y="2411"/>
                </a:lnTo>
                <a:lnTo>
                  <a:pt x="759" y="2473"/>
                </a:lnTo>
                <a:lnTo>
                  <a:pt x="781" y="2530"/>
                </a:lnTo>
                <a:lnTo>
                  <a:pt x="807" y="2586"/>
                </a:lnTo>
                <a:lnTo>
                  <a:pt x="839" y="2638"/>
                </a:lnTo>
                <a:lnTo>
                  <a:pt x="875" y="2687"/>
                </a:lnTo>
                <a:lnTo>
                  <a:pt x="916" y="2731"/>
                </a:lnTo>
                <a:lnTo>
                  <a:pt x="962" y="2772"/>
                </a:lnTo>
                <a:lnTo>
                  <a:pt x="1011" y="2809"/>
                </a:lnTo>
                <a:lnTo>
                  <a:pt x="1064" y="2841"/>
                </a:lnTo>
                <a:lnTo>
                  <a:pt x="1120" y="2867"/>
                </a:lnTo>
                <a:lnTo>
                  <a:pt x="1178" y="2888"/>
                </a:lnTo>
                <a:lnTo>
                  <a:pt x="1240" y="2904"/>
                </a:lnTo>
                <a:lnTo>
                  <a:pt x="1302" y="2913"/>
                </a:lnTo>
                <a:lnTo>
                  <a:pt x="1367" y="2917"/>
                </a:lnTo>
                <a:lnTo>
                  <a:pt x="1432" y="2913"/>
                </a:lnTo>
                <a:lnTo>
                  <a:pt x="1496" y="2904"/>
                </a:lnTo>
                <a:lnTo>
                  <a:pt x="1557" y="2888"/>
                </a:lnTo>
                <a:lnTo>
                  <a:pt x="1616" y="2867"/>
                </a:lnTo>
                <a:lnTo>
                  <a:pt x="1671" y="2841"/>
                </a:lnTo>
                <a:lnTo>
                  <a:pt x="1724" y="2809"/>
                </a:lnTo>
                <a:lnTo>
                  <a:pt x="1773" y="2772"/>
                </a:lnTo>
                <a:lnTo>
                  <a:pt x="1818" y="2731"/>
                </a:lnTo>
                <a:lnTo>
                  <a:pt x="1859" y="2687"/>
                </a:lnTo>
                <a:lnTo>
                  <a:pt x="1896" y="2638"/>
                </a:lnTo>
                <a:lnTo>
                  <a:pt x="1928" y="2586"/>
                </a:lnTo>
                <a:lnTo>
                  <a:pt x="1955" y="2530"/>
                </a:lnTo>
                <a:lnTo>
                  <a:pt x="1976" y="2473"/>
                </a:lnTo>
                <a:lnTo>
                  <a:pt x="1992" y="2411"/>
                </a:lnTo>
                <a:lnTo>
                  <a:pt x="2002" y="2349"/>
                </a:lnTo>
                <a:lnTo>
                  <a:pt x="2004" y="2284"/>
                </a:lnTo>
                <a:lnTo>
                  <a:pt x="2002" y="2220"/>
                </a:lnTo>
                <a:lnTo>
                  <a:pt x="1992" y="2156"/>
                </a:lnTo>
                <a:lnTo>
                  <a:pt x="1976" y="2096"/>
                </a:lnTo>
                <a:lnTo>
                  <a:pt x="1955" y="2039"/>
                </a:lnTo>
                <a:lnTo>
                  <a:pt x="1928" y="1983"/>
                </a:lnTo>
                <a:lnTo>
                  <a:pt x="1896" y="1931"/>
                </a:lnTo>
                <a:lnTo>
                  <a:pt x="1859" y="1882"/>
                </a:lnTo>
                <a:lnTo>
                  <a:pt x="1818" y="1837"/>
                </a:lnTo>
                <a:lnTo>
                  <a:pt x="1773" y="1796"/>
                </a:lnTo>
                <a:lnTo>
                  <a:pt x="1724" y="1760"/>
                </a:lnTo>
                <a:lnTo>
                  <a:pt x="1671" y="1728"/>
                </a:lnTo>
                <a:lnTo>
                  <a:pt x="1616" y="1702"/>
                </a:lnTo>
                <a:lnTo>
                  <a:pt x="1557" y="1681"/>
                </a:lnTo>
                <a:lnTo>
                  <a:pt x="1496" y="1665"/>
                </a:lnTo>
                <a:lnTo>
                  <a:pt x="1432" y="1656"/>
                </a:lnTo>
                <a:lnTo>
                  <a:pt x="1367" y="1652"/>
                </a:lnTo>
                <a:close/>
                <a:moveTo>
                  <a:pt x="1217" y="927"/>
                </a:moveTo>
                <a:lnTo>
                  <a:pt x="1503" y="927"/>
                </a:lnTo>
                <a:lnTo>
                  <a:pt x="1523" y="931"/>
                </a:lnTo>
                <a:lnTo>
                  <a:pt x="1540" y="939"/>
                </a:lnTo>
                <a:lnTo>
                  <a:pt x="1552" y="952"/>
                </a:lnTo>
                <a:lnTo>
                  <a:pt x="1561" y="968"/>
                </a:lnTo>
                <a:lnTo>
                  <a:pt x="1564" y="988"/>
                </a:lnTo>
                <a:lnTo>
                  <a:pt x="1564" y="1156"/>
                </a:lnTo>
                <a:lnTo>
                  <a:pt x="1645" y="1173"/>
                </a:lnTo>
                <a:lnTo>
                  <a:pt x="1724" y="1196"/>
                </a:lnTo>
                <a:lnTo>
                  <a:pt x="1800" y="1224"/>
                </a:lnTo>
                <a:lnTo>
                  <a:pt x="1875" y="1257"/>
                </a:lnTo>
                <a:lnTo>
                  <a:pt x="1947" y="1297"/>
                </a:lnTo>
                <a:lnTo>
                  <a:pt x="2018" y="1340"/>
                </a:lnTo>
                <a:lnTo>
                  <a:pt x="2137" y="1222"/>
                </a:lnTo>
                <a:lnTo>
                  <a:pt x="2150" y="1212"/>
                </a:lnTo>
                <a:lnTo>
                  <a:pt x="2164" y="1206"/>
                </a:lnTo>
                <a:lnTo>
                  <a:pt x="2180" y="1204"/>
                </a:lnTo>
                <a:lnTo>
                  <a:pt x="2195" y="1206"/>
                </a:lnTo>
                <a:lnTo>
                  <a:pt x="2210" y="1212"/>
                </a:lnTo>
                <a:lnTo>
                  <a:pt x="2222" y="1222"/>
                </a:lnTo>
                <a:lnTo>
                  <a:pt x="2426" y="1422"/>
                </a:lnTo>
                <a:lnTo>
                  <a:pt x="2436" y="1435"/>
                </a:lnTo>
                <a:lnTo>
                  <a:pt x="2442" y="1450"/>
                </a:lnTo>
                <a:lnTo>
                  <a:pt x="2444" y="1466"/>
                </a:lnTo>
                <a:lnTo>
                  <a:pt x="2442" y="1480"/>
                </a:lnTo>
                <a:lnTo>
                  <a:pt x="2436" y="1495"/>
                </a:lnTo>
                <a:lnTo>
                  <a:pt x="2426" y="1507"/>
                </a:lnTo>
                <a:lnTo>
                  <a:pt x="2309" y="1623"/>
                </a:lnTo>
                <a:lnTo>
                  <a:pt x="2356" y="1693"/>
                </a:lnTo>
                <a:lnTo>
                  <a:pt x="2397" y="1766"/>
                </a:lnTo>
                <a:lnTo>
                  <a:pt x="2434" y="1842"/>
                </a:lnTo>
                <a:lnTo>
                  <a:pt x="2463" y="1920"/>
                </a:lnTo>
                <a:lnTo>
                  <a:pt x="2488" y="2000"/>
                </a:lnTo>
                <a:lnTo>
                  <a:pt x="2507" y="2082"/>
                </a:lnTo>
                <a:lnTo>
                  <a:pt x="2674" y="2082"/>
                </a:lnTo>
                <a:lnTo>
                  <a:pt x="2694" y="2085"/>
                </a:lnTo>
                <a:lnTo>
                  <a:pt x="2711" y="2093"/>
                </a:lnTo>
                <a:lnTo>
                  <a:pt x="2724" y="2107"/>
                </a:lnTo>
                <a:lnTo>
                  <a:pt x="2733" y="2123"/>
                </a:lnTo>
                <a:lnTo>
                  <a:pt x="2735" y="2142"/>
                </a:lnTo>
                <a:lnTo>
                  <a:pt x="2735" y="2426"/>
                </a:lnTo>
                <a:lnTo>
                  <a:pt x="2732" y="2445"/>
                </a:lnTo>
                <a:lnTo>
                  <a:pt x="2724" y="2462"/>
                </a:lnTo>
                <a:lnTo>
                  <a:pt x="2710" y="2475"/>
                </a:lnTo>
                <a:lnTo>
                  <a:pt x="2694" y="2484"/>
                </a:lnTo>
                <a:lnTo>
                  <a:pt x="2674" y="2487"/>
                </a:lnTo>
                <a:lnTo>
                  <a:pt x="2512" y="2487"/>
                </a:lnTo>
                <a:lnTo>
                  <a:pt x="2495" y="2569"/>
                </a:lnTo>
                <a:lnTo>
                  <a:pt x="2472" y="2650"/>
                </a:lnTo>
                <a:lnTo>
                  <a:pt x="2443" y="2730"/>
                </a:lnTo>
                <a:lnTo>
                  <a:pt x="2408" y="2807"/>
                </a:lnTo>
                <a:lnTo>
                  <a:pt x="2367" y="2881"/>
                </a:lnTo>
                <a:lnTo>
                  <a:pt x="2322" y="2953"/>
                </a:lnTo>
                <a:lnTo>
                  <a:pt x="2431" y="3060"/>
                </a:lnTo>
                <a:lnTo>
                  <a:pt x="2440" y="3074"/>
                </a:lnTo>
                <a:lnTo>
                  <a:pt x="2447" y="3088"/>
                </a:lnTo>
                <a:lnTo>
                  <a:pt x="2448" y="3103"/>
                </a:lnTo>
                <a:lnTo>
                  <a:pt x="2447" y="3118"/>
                </a:lnTo>
                <a:lnTo>
                  <a:pt x="2440" y="3133"/>
                </a:lnTo>
                <a:lnTo>
                  <a:pt x="2431" y="3145"/>
                </a:lnTo>
                <a:lnTo>
                  <a:pt x="2228" y="3347"/>
                </a:lnTo>
                <a:lnTo>
                  <a:pt x="2216" y="3356"/>
                </a:lnTo>
                <a:lnTo>
                  <a:pt x="2201" y="3362"/>
                </a:lnTo>
                <a:lnTo>
                  <a:pt x="2186" y="3364"/>
                </a:lnTo>
                <a:lnTo>
                  <a:pt x="2170" y="3362"/>
                </a:lnTo>
                <a:lnTo>
                  <a:pt x="2155" y="3356"/>
                </a:lnTo>
                <a:lnTo>
                  <a:pt x="2142" y="3347"/>
                </a:lnTo>
                <a:lnTo>
                  <a:pt x="2036" y="3241"/>
                </a:lnTo>
                <a:lnTo>
                  <a:pt x="1963" y="3288"/>
                </a:lnTo>
                <a:lnTo>
                  <a:pt x="1889" y="3330"/>
                </a:lnTo>
                <a:lnTo>
                  <a:pt x="1810" y="3365"/>
                </a:lnTo>
                <a:lnTo>
                  <a:pt x="1730" y="3396"/>
                </a:lnTo>
                <a:lnTo>
                  <a:pt x="1648" y="3419"/>
                </a:lnTo>
                <a:lnTo>
                  <a:pt x="1564" y="3438"/>
                </a:lnTo>
                <a:lnTo>
                  <a:pt x="1564" y="3581"/>
                </a:lnTo>
                <a:lnTo>
                  <a:pt x="1561" y="3601"/>
                </a:lnTo>
                <a:lnTo>
                  <a:pt x="1552" y="3617"/>
                </a:lnTo>
                <a:lnTo>
                  <a:pt x="1540" y="3629"/>
                </a:lnTo>
                <a:lnTo>
                  <a:pt x="1523" y="3638"/>
                </a:lnTo>
                <a:lnTo>
                  <a:pt x="1503" y="3641"/>
                </a:lnTo>
                <a:lnTo>
                  <a:pt x="1217" y="3641"/>
                </a:lnTo>
                <a:lnTo>
                  <a:pt x="1197" y="3638"/>
                </a:lnTo>
                <a:lnTo>
                  <a:pt x="1181" y="3629"/>
                </a:lnTo>
                <a:lnTo>
                  <a:pt x="1168" y="3617"/>
                </a:lnTo>
                <a:lnTo>
                  <a:pt x="1160" y="3601"/>
                </a:lnTo>
                <a:lnTo>
                  <a:pt x="1156" y="3581"/>
                </a:lnTo>
                <a:lnTo>
                  <a:pt x="1156" y="3438"/>
                </a:lnTo>
                <a:lnTo>
                  <a:pt x="1072" y="3419"/>
                </a:lnTo>
                <a:lnTo>
                  <a:pt x="988" y="3395"/>
                </a:lnTo>
                <a:lnTo>
                  <a:pt x="907" y="3365"/>
                </a:lnTo>
                <a:lnTo>
                  <a:pt x="829" y="3329"/>
                </a:lnTo>
                <a:lnTo>
                  <a:pt x="753" y="3287"/>
                </a:lnTo>
                <a:lnTo>
                  <a:pt x="681" y="3239"/>
                </a:lnTo>
                <a:lnTo>
                  <a:pt x="577" y="3342"/>
                </a:lnTo>
                <a:lnTo>
                  <a:pt x="565" y="3352"/>
                </a:lnTo>
                <a:lnTo>
                  <a:pt x="550" y="3357"/>
                </a:lnTo>
                <a:lnTo>
                  <a:pt x="535" y="3359"/>
                </a:lnTo>
                <a:lnTo>
                  <a:pt x="519" y="3357"/>
                </a:lnTo>
                <a:lnTo>
                  <a:pt x="504" y="3352"/>
                </a:lnTo>
                <a:lnTo>
                  <a:pt x="492" y="3342"/>
                </a:lnTo>
                <a:lnTo>
                  <a:pt x="289" y="3141"/>
                </a:lnTo>
                <a:lnTo>
                  <a:pt x="280" y="3127"/>
                </a:lnTo>
                <a:lnTo>
                  <a:pt x="273" y="3114"/>
                </a:lnTo>
                <a:lnTo>
                  <a:pt x="272" y="3098"/>
                </a:lnTo>
                <a:lnTo>
                  <a:pt x="273" y="3083"/>
                </a:lnTo>
                <a:lnTo>
                  <a:pt x="280" y="3068"/>
                </a:lnTo>
                <a:lnTo>
                  <a:pt x="289" y="3056"/>
                </a:lnTo>
                <a:lnTo>
                  <a:pt x="396" y="2949"/>
                </a:lnTo>
                <a:lnTo>
                  <a:pt x="350" y="2878"/>
                </a:lnTo>
                <a:lnTo>
                  <a:pt x="310" y="2804"/>
                </a:lnTo>
                <a:lnTo>
                  <a:pt x="276" y="2727"/>
                </a:lnTo>
                <a:lnTo>
                  <a:pt x="248" y="2649"/>
                </a:lnTo>
                <a:lnTo>
                  <a:pt x="225" y="2569"/>
                </a:lnTo>
                <a:lnTo>
                  <a:pt x="208" y="2487"/>
                </a:lnTo>
                <a:lnTo>
                  <a:pt x="60" y="2487"/>
                </a:lnTo>
                <a:lnTo>
                  <a:pt x="41" y="2484"/>
                </a:lnTo>
                <a:lnTo>
                  <a:pt x="25" y="2475"/>
                </a:lnTo>
                <a:lnTo>
                  <a:pt x="11" y="2462"/>
                </a:lnTo>
                <a:lnTo>
                  <a:pt x="3" y="2445"/>
                </a:lnTo>
                <a:lnTo>
                  <a:pt x="0" y="2427"/>
                </a:lnTo>
                <a:lnTo>
                  <a:pt x="0" y="2142"/>
                </a:lnTo>
                <a:lnTo>
                  <a:pt x="3" y="2123"/>
                </a:lnTo>
                <a:lnTo>
                  <a:pt x="11" y="2107"/>
                </a:lnTo>
                <a:lnTo>
                  <a:pt x="25" y="2093"/>
                </a:lnTo>
                <a:lnTo>
                  <a:pt x="41" y="2085"/>
                </a:lnTo>
                <a:lnTo>
                  <a:pt x="60" y="2082"/>
                </a:lnTo>
                <a:lnTo>
                  <a:pt x="213" y="2082"/>
                </a:lnTo>
                <a:lnTo>
                  <a:pt x="232" y="2000"/>
                </a:lnTo>
                <a:lnTo>
                  <a:pt x="256" y="1921"/>
                </a:lnTo>
                <a:lnTo>
                  <a:pt x="286" y="1844"/>
                </a:lnTo>
                <a:lnTo>
                  <a:pt x="322" y="1768"/>
                </a:lnTo>
                <a:lnTo>
                  <a:pt x="362" y="1695"/>
                </a:lnTo>
                <a:lnTo>
                  <a:pt x="409" y="1626"/>
                </a:lnTo>
                <a:lnTo>
                  <a:pt x="294" y="1513"/>
                </a:lnTo>
                <a:lnTo>
                  <a:pt x="284" y="1501"/>
                </a:lnTo>
                <a:lnTo>
                  <a:pt x="278" y="1486"/>
                </a:lnTo>
                <a:lnTo>
                  <a:pt x="276" y="1470"/>
                </a:lnTo>
                <a:lnTo>
                  <a:pt x="278" y="1455"/>
                </a:lnTo>
                <a:lnTo>
                  <a:pt x="284" y="1441"/>
                </a:lnTo>
                <a:lnTo>
                  <a:pt x="294" y="1428"/>
                </a:lnTo>
                <a:lnTo>
                  <a:pt x="498" y="1227"/>
                </a:lnTo>
                <a:lnTo>
                  <a:pt x="512" y="1215"/>
                </a:lnTo>
                <a:lnTo>
                  <a:pt x="531" y="1210"/>
                </a:lnTo>
                <a:lnTo>
                  <a:pt x="549" y="1210"/>
                </a:lnTo>
                <a:lnTo>
                  <a:pt x="567" y="1215"/>
                </a:lnTo>
                <a:lnTo>
                  <a:pt x="583" y="1227"/>
                </a:lnTo>
                <a:lnTo>
                  <a:pt x="700" y="1342"/>
                </a:lnTo>
                <a:lnTo>
                  <a:pt x="769" y="1298"/>
                </a:lnTo>
                <a:lnTo>
                  <a:pt x="842" y="1258"/>
                </a:lnTo>
                <a:lnTo>
                  <a:pt x="918" y="1224"/>
                </a:lnTo>
                <a:lnTo>
                  <a:pt x="995" y="1196"/>
                </a:lnTo>
                <a:lnTo>
                  <a:pt x="1075" y="1173"/>
                </a:lnTo>
                <a:lnTo>
                  <a:pt x="1156" y="1156"/>
                </a:lnTo>
                <a:lnTo>
                  <a:pt x="1156" y="988"/>
                </a:lnTo>
                <a:lnTo>
                  <a:pt x="1160" y="968"/>
                </a:lnTo>
                <a:lnTo>
                  <a:pt x="1168" y="952"/>
                </a:lnTo>
                <a:lnTo>
                  <a:pt x="1181" y="939"/>
                </a:lnTo>
                <a:lnTo>
                  <a:pt x="1197" y="931"/>
                </a:lnTo>
                <a:lnTo>
                  <a:pt x="1217" y="927"/>
                </a:lnTo>
                <a:close/>
                <a:moveTo>
                  <a:pt x="2872" y="614"/>
                </a:moveTo>
                <a:lnTo>
                  <a:pt x="2898" y="617"/>
                </a:lnTo>
                <a:lnTo>
                  <a:pt x="2923" y="625"/>
                </a:lnTo>
                <a:lnTo>
                  <a:pt x="2947" y="638"/>
                </a:lnTo>
                <a:lnTo>
                  <a:pt x="2968" y="654"/>
                </a:lnTo>
                <a:lnTo>
                  <a:pt x="2984" y="676"/>
                </a:lnTo>
                <a:lnTo>
                  <a:pt x="2997" y="700"/>
                </a:lnTo>
                <a:lnTo>
                  <a:pt x="3004" y="727"/>
                </a:lnTo>
                <a:lnTo>
                  <a:pt x="3007" y="753"/>
                </a:lnTo>
                <a:lnTo>
                  <a:pt x="3003" y="780"/>
                </a:lnTo>
                <a:lnTo>
                  <a:pt x="2995" y="805"/>
                </a:lnTo>
                <a:lnTo>
                  <a:pt x="2983" y="828"/>
                </a:lnTo>
                <a:lnTo>
                  <a:pt x="2966" y="848"/>
                </a:lnTo>
                <a:lnTo>
                  <a:pt x="2945" y="865"/>
                </a:lnTo>
                <a:lnTo>
                  <a:pt x="2920" y="878"/>
                </a:lnTo>
                <a:lnTo>
                  <a:pt x="2892" y="886"/>
                </a:lnTo>
                <a:lnTo>
                  <a:pt x="2866" y="888"/>
                </a:lnTo>
                <a:lnTo>
                  <a:pt x="2839" y="884"/>
                </a:lnTo>
                <a:lnTo>
                  <a:pt x="2814" y="877"/>
                </a:lnTo>
                <a:lnTo>
                  <a:pt x="2791" y="864"/>
                </a:lnTo>
                <a:lnTo>
                  <a:pt x="2770" y="847"/>
                </a:lnTo>
                <a:lnTo>
                  <a:pt x="2753" y="826"/>
                </a:lnTo>
                <a:lnTo>
                  <a:pt x="2741" y="802"/>
                </a:lnTo>
                <a:lnTo>
                  <a:pt x="2733" y="775"/>
                </a:lnTo>
                <a:lnTo>
                  <a:pt x="2730" y="747"/>
                </a:lnTo>
                <a:lnTo>
                  <a:pt x="2734" y="721"/>
                </a:lnTo>
                <a:lnTo>
                  <a:pt x="2742" y="696"/>
                </a:lnTo>
                <a:lnTo>
                  <a:pt x="2754" y="674"/>
                </a:lnTo>
                <a:lnTo>
                  <a:pt x="2771" y="653"/>
                </a:lnTo>
                <a:lnTo>
                  <a:pt x="2793" y="636"/>
                </a:lnTo>
                <a:lnTo>
                  <a:pt x="2818" y="624"/>
                </a:lnTo>
                <a:lnTo>
                  <a:pt x="2845" y="616"/>
                </a:lnTo>
                <a:lnTo>
                  <a:pt x="2872" y="614"/>
                </a:lnTo>
                <a:close/>
                <a:moveTo>
                  <a:pt x="2865" y="389"/>
                </a:moveTo>
                <a:lnTo>
                  <a:pt x="2822" y="393"/>
                </a:lnTo>
                <a:lnTo>
                  <a:pt x="2777" y="401"/>
                </a:lnTo>
                <a:lnTo>
                  <a:pt x="2734" y="415"/>
                </a:lnTo>
                <a:lnTo>
                  <a:pt x="2693" y="435"/>
                </a:lnTo>
                <a:lnTo>
                  <a:pt x="2655" y="459"/>
                </a:lnTo>
                <a:lnTo>
                  <a:pt x="2621" y="486"/>
                </a:lnTo>
                <a:lnTo>
                  <a:pt x="2591" y="517"/>
                </a:lnTo>
                <a:lnTo>
                  <a:pt x="2565" y="551"/>
                </a:lnTo>
                <a:lnTo>
                  <a:pt x="2543" y="589"/>
                </a:lnTo>
                <a:lnTo>
                  <a:pt x="2526" y="627"/>
                </a:lnTo>
                <a:lnTo>
                  <a:pt x="2515" y="668"/>
                </a:lnTo>
                <a:lnTo>
                  <a:pt x="2507" y="711"/>
                </a:lnTo>
                <a:lnTo>
                  <a:pt x="2504" y="754"/>
                </a:lnTo>
                <a:lnTo>
                  <a:pt x="2508" y="797"/>
                </a:lnTo>
                <a:lnTo>
                  <a:pt x="2516" y="841"/>
                </a:lnTo>
                <a:lnTo>
                  <a:pt x="2531" y="884"/>
                </a:lnTo>
                <a:lnTo>
                  <a:pt x="2550" y="925"/>
                </a:lnTo>
                <a:lnTo>
                  <a:pt x="2574" y="963"/>
                </a:lnTo>
                <a:lnTo>
                  <a:pt x="2601" y="997"/>
                </a:lnTo>
                <a:lnTo>
                  <a:pt x="2633" y="1026"/>
                </a:lnTo>
                <a:lnTo>
                  <a:pt x="2668" y="1052"/>
                </a:lnTo>
                <a:lnTo>
                  <a:pt x="2705" y="1074"/>
                </a:lnTo>
                <a:lnTo>
                  <a:pt x="2744" y="1091"/>
                </a:lnTo>
                <a:lnTo>
                  <a:pt x="2786" y="1103"/>
                </a:lnTo>
                <a:lnTo>
                  <a:pt x="2829" y="1110"/>
                </a:lnTo>
                <a:lnTo>
                  <a:pt x="2872" y="1112"/>
                </a:lnTo>
                <a:lnTo>
                  <a:pt x="2916" y="1109"/>
                </a:lnTo>
                <a:lnTo>
                  <a:pt x="2960" y="1101"/>
                </a:lnTo>
                <a:lnTo>
                  <a:pt x="3003" y="1086"/>
                </a:lnTo>
                <a:lnTo>
                  <a:pt x="3044" y="1067"/>
                </a:lnTo>
                <a:lnTo>
                  <a:pt x="3082" y="1043"/>
                </a:lnTo>
                <a:lnTo>
                  <a:pt x="3116" y="1016"/>
                </a:lnTo>
                <a:lnTo>
                  <a:pt x="3147" y="984"/>
                </a:lnTo>
                <a:lnTo>
                  <a:pt x="3172" y="950"/>
                </a:lnTo>
                <a:lnTo>
                  <a:pt x="3194" y="913"/>
                </a:lnTo>
                <a:lnTo>
                  <a:pt x="3211" y="874"/>
                </a:lnTo>
                <a:lnTo>
                  <a:pt x="3224" y="832"/>
                </a:lnTo>
                <a:lnTo>
                  <a:pt x="3230" y="790"/>
                </a:lnTo>
                <a:lnTo>
                  <a:pt x="3233" y="747"/>
                </a:lnTo>
                <a:lnTo>
                  <a:pt x="3230" y="704"/>
                </a:lnTo>
                <a:lnTo>
                  <a:pt x="3221" y="660"/>
                </a:lnTo>
                <a:lnTo>
                  <a:pt x="3208" y="617"/>
                </a:lnTo>
                <a:lnTo>
                  <a:pt x="3188" y="576"/>
                </a:lnTo>
                <a:lnTo>
                  <a:pt x="3164" y="539"/>
                </a:lnTo>
                <a:lnTo>
                  <a:pt x="3136" y="505"/>
                </a:lnTo>
                <a:lnTo>
                  <a:pt x="3104" y="476"/>
                </a:lnTo>
                <a:lnTo>
                  <a:pt x="3069" y="449"/>
                </a:lnTo>
                <a:lnTo>
                  <a:pt x="3032" y="428"/>
                </a:lnTo>
                <a:lnTo>
                  <a:pt x="2993" y="411"/>
                </a:lnTo>
                <a:lnTo>
                  <a:pt x="2952" y="398"/>
                </a:lnTo>
                <a:lnTo>
                  <a:pt x="2908" y="392"/>
                </a:lnTo>
                <a:lnTo>
                  <a:pt x="2865" y="389"/>
                </a:lnTo>
                <a:close/>
                <a:moveTo>
                  <a:pt x="2665" y="0"/>
                </a:moveTo>
                <a:lnTo>
                  <a:pt x="2679" y="2"/>
                </a:lnTo>
                <a:lnTo>
                  <a:pt x="2689" y="9"/>
                </a:lnTo>
                <a:lnTo>
                  <a:pt x="2697" y="21"/>
                </a:lnTo>
                <a:lnTo>
                  <a:pt x="2733" y="111"/>
                </a:lnTo>
                <a:lnTo>
                  <a:pt x="2802" y="101"/>
                </a:lnTo>
                <a:lnTo>
                  <a:pt x="2873" y="97"/>
                </a:lnTo>
                <a:lnTo>
                  <a:pt x="2943" y="102"/>
                </a:lnTo>
                <a:lnTo>
                  <a:pt x="3013" y="113"/>
                </a:lnTo>
                <a:lnTo>
                  <a:pt x="3051" y="25"/>
                </a:lnTo>
                <a:lnTo>
                  <a:pt x="3059" y="13"/>
                </a:lnTo>
                <a:lnTo>
                  <a:pt x="3071" y="7"/>
                </a:lnTo>
                <a:lnTo>
                  <a:pt x="3083" y="4"/>
                </a:lnTo>
                <a:lnTo>
                  <a:pt x="3097" y="7"/>
                </a:lnTo>
                <a:lnTo>
                  <a:pt x="3247" y="71"/>
                </a:lnTo>
                <a:lnTo>
                  <a:pt x="3258" y="79"/>
                </a:lnTo>
                <a:lnTo>
                  <a:pt x="3266" y="90"/>
                </a:lnTo>
                <a:lnTo>
                  <a:pt x="3268" y="104"/>
                </a:lnTo>
                <a:lnTo>
                  <a:pt x="3266" y="116"/>
                </a:lnTo>
                <a:lnTo>
                  <a:pt x="3228" y="203"/>
                </a:lnTo>
                <a:lnTo>
                  <a:pt x="3275" y="235"/>
                </a:lnTo>
                <a:lnTo>
                  <a:pt x="3319" y="273"/>
                </a:lnTo>
                <a:lnTo>
                  <a:pt x="3360" y="314"/>
                </a:lnTo>
                <a:lnTo>
                  <a:pt x="3397" y="357"/>
                </a:lnTo>
                <a:lnTo>
                  <a:pt x="3431" y="404"/>
                </a:lnTo>
                <a:lnTo>
                  <a:pt x="3519" y="369"/>
                </a:lnTo>
                <a:lnTo>
                  <a:pt x="3533" y="367"/>
                </a:lnTo>
                <a:lnTo>
                  <a:pt x="3547" y="370"/>
                </a:lnTo>
                <a:lnTo>
                  <a:pt x="3557" y="377"/>
                </a:lnTo>
                <a:lnTo>
                  <a:pt x="3565" y="388"/>
                </a:lnTo>
                <a:lnTo>
                  <a:pt x="3625" y="540"/>
                </a:lnTo>
                <a:lnTo>
                  <a:pt x="3628" y="554"/>
                </a:lnTo>
                <a:lnTo>
                  <a:pt x="3624" y="566"/>
                </a:lnTo>
                <a:lnTo>
                  <a:pt x="3617" y="576"/>
                </a:lnTo>
                <a:lnTo>
                  <a:pt x="3606" y="584"/>
                </a:lnTo>
                <a:lnTo>
                  <a:pt x="3519" y="618"/>
                </a:lnTo>
                <a:lnTo>
                  <a:pt x="3529" y="675"/>
                </a:lnTo>
                <a:lnTo>
                  <a:pt x="3534" y="733"/>
                </a:lnTo>
                <a:lnTo>
                  <a:pt x="3534" y="790"/>
                </a:lnTo>
                <a:lnTo>
                  <a:pt x="3528" y="848"/>
                </a:lnTo>
                <a:lnTo>
                  <a:pt x="3518" y="906"/>
                </a:lnTo>
                <a:lnTo>
                  <a:pt x="3599" y="940"/>
                </a:lnTo>
                <a:lnTo>
                  <a:pt x="3610" y="948"/>
                </a:lnTo>
                <a:lnTo>
                  <a:pt x="3617" y="959"/>
                </a:lnTo>
                <a:lnTo>
                  <a:pt x="3620" y="972"/>
                </a:lnTo>
                <a:lnTo>
                  <a:pt x="3616" y="985"/>
                </a:lnTo>
                <a:lnTo>
                  <a:pt x="3552" y="1135"/>
                </a:lnTo>
                <a:lnTo>
                  <a:pt x="3544" y="1146"/>
                </a:lnTo>
                <a:lnTo>
                  <a:pt x="3533" y="1153"/>
                </a:lnTo>
                <a:lnTo>
                  <a:pt x="3519" y="1155"/>
                </a:lnTo>
                <a:lnTo>
                  <a:pt x="3507" y="1153"/>
                </a:lnTo>
                <a:lnTo>
                  <a:pt x="3427" y="1119"/>
                </a:lnTo>
                <a:lnTo>
                  <a:pt x="3392" y="1166"/>
                </a:lnTo>
                <a:lnTo>
                  <a:pt x="3355" y="1211"/>
                </a:lnTo>
                <a:lnTo>
                  <a:pt x="3313" y="1251"/>
                </a:lnTo>
                <a:lnTo>
                  <a:pt x="3267" y="1289"/>
                </a:lnTo>
                <a:lnTo>
                  <a:pt x="3219" y="1322"/>
                </a:lnTo>
                <a:lnTo>
                  <a:pt x="3249" y="1399"/>
                </a:lnTo>
                <a:lnTo>
                  <a:pt x="3252" y="1411"/>
                </a:lnTo>
                <a:lnTo>
                  <a:pt x="3249" y="1425"/>
                </a:lnTo>
                <a:lnTo>
                  <a:pt x="3242" y="1435"/>
                </a:lnTo>
                <a:lnTo>
                  <a:pt x="3229" y="1443"/>
                </a:lnTo>
                <a:lnTo>
                  <a:pt x="3077" y="1503"/>
                </a:lnTo>
                <a:lnTo>
                  <a:pt x="3064" y="1505"/>
                </a:lnTo>
                <a:lnTo>
                  <a:pt x="3051" y="1503"/>
                </a:lnTo>
                <a:lnTo>
                  <a:pt x="3040" y="1495"/>
                </a:lnTo>
                <a:lnTo>
                  <a:pt x="3033" y="1484"/>
                </a:lnTo>
                <a:lnTo>
                  <a:pt x="3002" y="1408"/>
                </a:lnTo>
                <a:lnTo>
                  <a:pt x="2943" y="1417"/>
                </a:lnTo>
                <a:lnTo>
                  <a:pt x="2883" y="1420"/>
                </a:lnTo>
                <a:lnTo>
                  <a:pt x="2825" y="1419"/>
                </a:lnTo>
                <a:lnTo>
                  <a:pt x="2766" y="1413"/>
                </a:lnTo>
                <a:lnTo>
                  <a:pt x="2708" y="1402"/>
                </a:lnTo>
                <a:lnTo>
                  <a:pt x="2674" y="1478"/>
                </a:lnTo>
                <a:lnTo>
                  <a:pt x="2666" y="1489"/>
                </a:lnTo>
                <a:lnTo>
                  <a:pt x="2655" y="1496"/>
                </a:lnTo>
                <a:lnTo>
                  <a:pt x="2642" y="1498"/>
                </a:lnTo>
                <a:lnTo>
                  <a:pt x="2629" y="1496"/>
                </a:lnTo>
                <a:lnTo>
                  <a:pt x="2478" y="1432"/>
                </a:lnTo>
                <a:lnTo>
                  <a:pt x="2467" y="1424"/>
                </a:lnTo>
                <a:lnTo>
                  <a:pt x="2460" y="1412"/>
                </a:lnTo>
                <a:lnTo>
                  <a:pt x="2458" y="1400"/>
                </a:lnTo>
                <a:lnTo>
                  <a:pt x="2460" y="1386"/>
                </a:lnTo>
                <a:lnTo>
                  <a:pt x="2494" y="1308"/>
                </a:lnTo>
                <a:lnTo>
                  <a:pt x="2447" y="1273"/>
                </a:lnTo>
                <a:lnTo>
                  <a:pt x="2404" y="1236"/>
                </a:lnTo>
                <a:lnTo>
                  <a:pt x="2364" y="1194"/>
                </a:lnTo>
                <a:lnTo>
                  <a:pt x="2329" y="1149"/>
                </a:lnTo>
                <a:lnTo>
                  <a:pt x="2297" y="1101"/>
                </a:lnTo>
                <a:lnTo>
                  <a:pt x="2218" y="1133"/>
                </a:lnTo>
                <a:lnTo>
                  <a:pt x="2204" y="1135"/>
                </a:lnTo>
                <a:lnTo>
                  <a:pt x="2192" y="1131"/>
                </a:lnTo>
                <a:lnTo>
                  <a:pt x="2180" y="1125"/>
                </a:lnTo>
                <a:lnTo>
                  <a:pt x="2173" y="1113"/>
                </a:lnTo>
                <a:lnTo>
                  <a:pt x="2113" y="961"/>
                </a:lnTo>
                <a:lnTo>
                  <a:pt x="2109" y="948"/>
                </a:lnTo>
                <a:lnTo>
                  <a:pt x="2113" y="935"/>
                </a:lnTo>
                <a:lnTo>
                  <a:pt x="2120" y="924"/>
                </a:lnTo>
                <a:lnTo>
                  <a:pt x="2131" y="917"/>
                </a:lnTo>
                <a:lnTo>
                  <a:pt x="2212" y="886"/>
                </a:lnTo>
                <a:lnTo>
                  <a:pt x="2204" y="829"/>
                </a:lnTo>
                <a:lnTo>
                  <a:pt x="2201" y="772"/>
                </a:lnTo>
                <a:lnTo>
                  <a:pt x="2202" y="715"/>
                </a:lnTo>
                <a:lnTo>
                  <a:pt x="2208" y="658"/>
                </a:lnTo>
                <a:lnTo>
                  <a:pt x="2219" y="602"/>
                </a:lnTo>
                <a:lnTo>
                  <a:pt x="2134" y="566"/>
                </a:lnTo>
                <a:lnTo>
                  <a:pt x="2123" y="558"/>
                </a:lnTo>
                <a:lnTo>
                  <a:pt x="2116" y="547"/>
                </a:lnTo>
                <a:lnTo>
                  <a:pt x="2114" y="534"/>
                </a:lnTo>
                <a:lnTo>
                  <a:pt x="2116" y="521"/>
                </a:lnTo>
                <a:lnTo>
                  <a:pt x="2181" y="371"/>
                </a:lnTo>
                <a:lnTo>
                  <a:pt x="2189" y="360"/>
                </a:lnTo>
                <a:lnTo>
                  <a:pt x="2201" y="353"/>
                </a:lnTo>
                <a:lnTo>
                  <a:pt x="2213" y="351"/>
                </a:lnTo>
                <a:lnTo>
                  <a:pt x="2227" y="353"/>
                </a:lnTo>
                <a:lnTo>
                  <a:pt x="2314" y="391"/>
                </a:lnTo>
                <a:lnTo>
                  <a:pt x="2347" y="345"/>
                </a:lnTo>
                <a:lnTo>
                  <a:pt x="2384" y="302"/>
                </a:lnTo>
                <a:lnTo>
                  <a:pt x="2426" y="264"/>
                </a:lnTo>
                <a:lnTo>
                  <a:pt x="2469" y="227"/>
                </a:lnTo>
                <a:lnTo>
                  <a:pt x="2516" y="196"/>
                </a:lnTo>
                <a:lnTo>
                  <a:pt x="2480" y="106"/>
                </a:lnTo>
                <a:lnTo>
                  <a:pt x="2478" y="93"/>
                </a:lnTo>
                <a:lnTo>
                  <a:pt x="2480" y="80"/>
                </a:lnTo>
                <a:lnTo>
                  <a:pt x="2488" y="69"/>
                </a:lnTo>
                <a:lnTo>
                  <a:pt x="2500" y="62"/>
                </a:lnTo>
                <a:lnTo>
                  <a:pt x="2652" y="2"/>
                </a:lnTo>
                <a:lnTo>
                  <a:pt x="2665" y="0"/>
                </a:lnTo>
                <a:lnTo>
                  <a:pt x="2665" y="0"/>
                </a:lnTo>
                <a:close/>
              </a:path>
            </a:pathLst>
          </a:custGeom>
          <a:solidFill>
            <a:srgbClr val="7DA9D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85761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dirty="0"/>
              <a:t>Fortalecimiento y armonización de estadísticas de RAEE en la región</a:t>
            </a:r>
            <a:br>
              <a:rPr lang="es-ES" sz="2800" dirty="0"/>
            </a:br>
            <a:r>
              <a:rPr lang="en-US" sz="2800" dirty="0"/>
              <a:t/>
            </a:r>
            <a:br>
              <a:rPr lang="en-US" sz="2800" dirty="0"/>
            </a:br>
            <a:endParaRPr lang="en-US" sz="2800" dirty="0"/>
          </a:p>
        </p:txBody>
      </p:sp>
      <p:sp>
        <p:nvSpPr>
          <p:cNvPr id="3" name="Content Placeholder 2"/>
          <p:cNvSpPr>
            <a:spLocks noGrp="1"/>
          </p:cNvSpPr>
          <p:nvPr>
            <p:ph idx="1"/>
          </p:nvPr>
        </p:nvSpPr>
        <p:spPr/>
        <p:txBody>
          <a:bodyPr/>
          <a:lstStyle/>
          <a:p>
            <a:endParaRPr lang="en-US" dirty="0"/>
          </a:p>
          <a:p>
            <a:endParaRPr lang="en-US" dirty="0"/>
          </a:p>
          <a:p>
            <a:r>
              <a:rPr lang="en-US" dirty="0" err="1"/>
              <a:t>Resultados</a:t>
            </a:r>
            <a:r>
              <a:rPr lang="en-US" dirty="0"/>
              <a:t> </a:t>
            </a:r>
            <a:r>
              <a:rPr lang="en-US" dirty="0" err="1"/>
              <a:t>esperados</a:t>
            </a:r>
            <a:r>
              <a:rPr lang="en-US" dirty="0"/>
              <a:t>:</a:t>
            </a:r>
          </a:p>
          <a:p>
            <a:endParaRPr lang="en-US" dirty="0"/>
          </a:p>
          <a:p>
            <a:endParaRPr lang="en-US" dirty="0"/>
          </a:p>
        </p:txBody>
      </p:sp>
      <p:sp>
        <p:nvSpPr>
          <p:cNvPr id="4" name="Slide Number Placeholder 3"/>
          <p:cNvSpPr>
            <a:spLocks noGrp="1"/>
          </p:cNvSpPr>
          <p:nvPr>
            <p:ph type="sldNum" sz="quarter" idx="4"/>
          </p:nvPr>
        </p:nvSpPr>
        <p:spPr/>
        <p:txBody>
          <a:bodyPr/>
          <a:lstStyle/>
          <a:p>
            <a:fld id="{AA8CD916-19B6-0C42-9A31-7AE245FA3637}" type="slidenum">
              <a:rPr lang="it-IT" smtClean="0"/>
              <a:pPr/>
              <a:t>12</a:t>
            </a:fld>
            <a:endParaRPr lang="it-IT" dirty="0"/>
          </a:p>
        </p:txBody>
      </p:sp>
      <p:sp>
        <p:nvSpPr>
          <p:cNvPr id="5" name="TextBox 4"/>
          <p:cNvSpPr txBox="1"/>
          <p:nvPr/>
        </p:nvSpPr>
        <p:spPr>
          <a:xfrm>
            <a:off x="4743850" y="4449864"/>
            <a:ext cx="3805967" cy="1754326"/>
          </a:xfrm>
          <a:prstGeom prst="rect">
            <a:avLst/>
          </a:prstGeom>
          <a:noFill/>
        </p:spPr>
        <p:txBody>
          <a:bodyPr wrap="square" rtlCol="0">
            <a:spAutoFit/>
          </a:bodyPr>
          <a:lstStyle/>
          <a:p>
            <a:pPr algn="just"/>
            <a:r>
              <a:rPr lang="es-ES" u="sng" dirty="0">
                <a:solidFill>
                  <a:schemeClr val="tx1">
                    <a:lumMod val="65000"/>
                    <a:lumOff val="35000"/>
                  </a:schemeClr>
                </a:solidFill>
              </a:rPr>
              <a:t>Beneficiarios</a:t>
            </a:r>
            <a:r>
              <a:rPr lang="es-ES" dirty="0">
                <a:solidFill>
                  <a:schemeClr val="tx1">
                    <a:lumMod val="65000"/>
                    <a:lumOff val="35000"/>
                  </a:schemeClr>
                </a:solidFill>
              </a:rPr>
              <a:t>: </a:t>
            </a:r>
          </a:p>
          <a:p>
            <a:pPr marL="285750" indent="-285750" algn="just">
              <a:buFont typeface="Arial" panose="020B0604020202020204" pitchFamily="34" charset="0"/>
              <a:buChar char="•"/>
            </a:pPr>
            <a:r>
              <a:rPr lang="es-ES" dirty="0">
                <a:solidFill>
                  <a:schemeClr val="tx1">
                    <a:lumMod val="65000"/>
                    <a:lumOff val="35000"/>
                  </a:schemeClr>
                </a:solidFill>
              </a:rPr>
              <a:t>representantes gubernamentales,</a:t>
            </a:r>
          </a:p>
          <a:p>
            <a:pPr marL="285750" indent="-285750" algn="just">
              <a:buFont typeface="Arial" panose="020B0604020202020204" pitchFamily="34" charset="0"/>
              <a:buChar char="•"/>
            </a:pPr>
            <a:r>
              <a:rPr lang="es-ES" dirty="0">
                <a:solidFill>
                  <a:schemeClr val="tx1">
                    <a:lumMod val="65000"/>
                    <a:lumOff val="35000"/>
                  </a:schemeClr>
                </a:solidFill>
              </a:rPr>
              <a:t>profesionales de empresas y negocios, </a:t>
            </a:r>
          </a:p>
          <a:p>
            <a:pPr marL="285750" indent="-285750" algn="just">
              <a:buFont typeface="Arial" panose="020B0604020202020204" pitchFamily="34" charset="0"/>
              <a:buChar char="•"/>
            </a:pPr>
            <a:r>
              <a:rPr lang="es-ES" dirty="0">
                <a:solidFill>
                  <a:schemeClr val="tx1">
                    <a:lumMod val="65000"/>
                    <a:lumOff val="35000"/>
                  </a:schemeClr>
                </a:solidFill>
              </a:rPr>
              <a:t>grupos de consumidores,</a:t>
            </a:r>
          </a:p>
          <a:p>
            <a:pPr marL="285750" indent="-285750" algn="just">
              <a:buFont typeface="Arial" panose="020B0604020202020204" pitchFamily="34" charset="0"/>
              <a:buChar char="•"/>
            </a:pPr>
            <a:r>
              <a:rPr lang="es-ES" dirty="0">
                <a:solidFill>
                  <a:schemeClr val="tx1">
                    <a:lumMod val="65000"/>
                    <a:lumOff val="35000"/>
                  </a:schemeClr>
                </a:solidFill>
              </a:rPr>
              <a:t>audiencia internacional.</a:t>
            </a:r>
            <a:endParaRPr lang="en-US" dirty="0">
              <a:solidFill>
                <a:schemeClr val="tx1">
                  <a:lumMod val="65000"/>
                  <a:lumOff val="35000"/>
                </a:schemeClr>
              </a:solidFill>
            </a:endParaRPr>
          </a:p>
        </p:txBody>
      </p:sp>
      <p:sp>
        <p:nvSpPr>
          <p:cNvPr id="9" name="Moon 32">
            <a:extLst>
              <a:ext uri="{FF2B5EF4-FFF2-40B4-BE49-F238E27FC236}">
                <a16:creationId xmlns="" xmlns:a16="http://schemas.microsoft.com/office/drawing/2014/main" id="{91621536-04D5-4A0F-9398-57703062BE49}"/>
              </a:ext>
            </a:extLst>
          </p:cNvPr>
          <p:cNvSpPr/>
          <p:nvPr/>
        </p:nvSpPr>
        <p:spPr>
          <a:xfrm rot="9684742">
            <a:off x="2181297" y="3145923"/>
            <a:ext cx="1055604" cy="2967422"/>
          </a:xfrm>
          <a:prstGeom prst="moon">
            <a:avLst>
              <a:gd name="adj" fmla="val 4221"/>
            </a:avLst>
          </a:prstGeom>
          <a:solidFill>
            <a:srgbClr val="458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2">
            <a:extLst>
              <a:ext uri="{FF2B5EF4-FFF2-40B4-BE49-F238E27FC236}">
                <a16:creationId xmlns="" xmlns:a16="http://schemas.microsoft.com/office/drawing/2014/main" id="{95D0A45E-B7D1-494D-B09D-6630EE740B8C}"/>
              </a:ext>
            </a:extLst>
          </p:cNvPr>
          <p:cNvSpPr/>
          <p:nvPr/>
        </p:nvSpPr>
        <p:spPr>
          <a:xfrm rot="16200000">
            <a:off x="1362887" y="2331043"/>
            <a:ext cx="1493071" cy="1453114"/>
          </a:xfrm>
          <a:prstGeom prst="round2DiagRect">
            <a:avLst>
              <a:gd name="adj1" fmla="val 50000"/>
              <a:gd name="adj2" fmla="val 0"/>
            </a:avLst>
          </a:prstGeom>
          <a:gradFill flip="none" rotWithShape="1">
            <a:gsLst>
              <a:gs pos="0">
                <a:schemeClr val="accent6">
                  <a:lumMod val="40000"/>
                  <a:lumOff val="60000"/>
                </a:schemeClr>
              </a:gs>
              <a:gs pos="46000">
                <a:srgbClr val="6BD4FF"/>
              </a:gs>
              <a:gs pos="100000">
                <a:srgbClr val="4584D3"/>
              </a:gs>
            </a:gsLst>
            <a:path path="circle">
              <a:fillToRect l="50000" t="130000" r="50000" b="-30000"/>
            </a:path>
            <a:tileRect/>
          </a:gradFill>
          <a:ln w="57150">
            <a:solidFill>
              <a:srgbClr val="4584D3"/>
            </a:solidFill>
          </a:ln>
          <a:effectLst>
            <a:outerShdw blurRad="292100" dist="38100" dir="8100000" sx="103000" sy="103000" algn="tr"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feld 10">
            <a:extLst>
              <a:ext uri="{FF2B5EF4-FFF2-40B4-BE49-F238E27FC236}">
                <a16:creationId xmlns="" xmlns:a16="http://schemas.microsoft.com/office/drawing/2014/main" id="{5C93559F-BC9A-48FD-99BC-9B6A80D65113}"/>
              </a:ext>
            </a:extLst>
          </p:cNvPr>
          <p:cNvSpPr txBox="1"/>
          <p:nvPr/>
        </p:nvSpPr>
        <p:spPr>
          <a:xfrm>
            <a:off x="1819962" y="2767913"/>
            <a:ext cx="806631" cy="461665"/>
          </a:xfrm>
          <a:prstGeom prst="rect">
            <a:avLst/>
          </a:prstGeom>
          <a:noFill/>
        </p:spPr>
        <p:txBody>
          <a:bodyPr wrap="none" rtlCol="0">
            <a:spAutoFit/>
          </a:bodyPr>
          <a:lstStyle/>
          <a:p>
            <a:r>
              <a:rPr lang="de-DE" sz="2400" dirty="0">
                <a:solidFill>
                  <a:schemeClr val="bg1"/>
                </a:solidFill>
              </a:rPr>
              <a:t>2020</a:t>
            </a:r>
          </a:p>
        </p:txBody>
      </p:sp>
      <p:sp>
        <p:nvSpPr>
          <p:cNvPr id="12" name="Rechteck 11">
            <a:extLst>
              <a:ext uri="{FF2B5EF4-FFF2-40B4-BE49-F238E27FC236}">
                <a16:creationId xmlns="" xmlns:a16="http://schemas.microsoft.com/office/drawing/2014/main" id="{5B44669D-5B27-44CF-9EAB-0BBAC7D302BC}"/>
              </a:ext>
            </a:extLst>
          </p:cNvPr>
          <p:cNvSpPr/>
          <p:nvPr/>
        </p:nvSpPr>
        <p:spPr>
          <a:xfrm>
            <a:off x="860404" y="4306468"/>
            <a:ext cx="2088400" cy="646331"/>
          </a:xfrm>
          <a:prstGeom prst="rect">
            <a:avLst/>
          </a:prstGeom>
        </p:spPr>
        <p:txBody>
          <a:bodyPr wrap="square">
            <a:spAutoFit/>
          </a:bodyPr>
          <a:lstStyle/>
          <a:p>
            <a:pPr lvl="0"/>
            <a:r>
              <a:rPr lang="en-US" dirty="0">
                <a:solidFill>
                  <a:schemeClr val="tx1">
                    <a:lumMod val="65000"/>
                    <a:lumOff val="35000"/>
                  </a:schemeClr>
                </a:solidFill>
              </a:rPr>
              <a:t>Primer </a:t>
            </a:r>
            <a:r>
              <a:rPr lang="en-US" dirty="0" err="1">
                <a:solidFill>
                  <a:schemeClr val="tx1">
                    <a:lumMod val="65000"/>
                    <a:lumOff val="35000"/>
                  </a:schemeClr>
                </a:solidFill>
              </a:rPr>
              <a:t>monitoreo</a:t>
            </a:r>
            <a:r>
              <a:rPr lang="en-US" dirty="0">
                <a:solidFill>
                  <a:schemeClr val="tx1">
                    <a:lumMod val="65000"/>
                    <a:lumOff val="35000"/>
                  </a:schemeClr>
                </a:solidFill>
              </a:rPr>
              <a:t> regional de RAEE</a:t>
            </a:r>
          </a:p>
        </p:txBody>
      </p:sp>
      <p:pic>
        <p:nvPicPr>
          <p:cNvPr id="7" name="Grafik 6">
            <a:extLst>
              <a:ext uri="{FF2B5EF4-FFF2-40B4-BE49-F238E27FC236}">
                <a16:creationId xmlns="" xmlns:a16="http://schemas.microsoft.com/office/drawing/2014/main" id="{8A41681E-77C9-48B1-B1AA-FBE3AAFD1CC5}"/>
              </a:ext>
            </a:extLst>
          </p:cNvPr>
          <p:cNvPicPr>
            <a:picLocks noChangeAspect="1"/>
          </p:cNvPicPr>
          <p:nvPr/>
        </p:nvPicPr>
        <p:blipFill>
          <a:blip r:embed="rId3"/>
          <a:stretch>
            <a:fillRect/>
          </a:stretch>
        </p:blipFill>
        <p:spPr>
          <a:xfrm>
            <a:off x="4303698" y="1108515"/>
            <a:ext cx="4341828" cy="3149112"/>
          </a:xfrm>
          <a:prstGeom prst="rect">
            <a:avLst/>
          </a:prstGeom>
          <a:ln w="22225">
            <a:noFill/>
          </a:ln>
          <a:effectLst>
            <a:outerShdw blurRad="50800" dist="38100" dir="2700000" algn="tl" rotWithShape="0">
              <a:prstClr val="black">
                <a:alpha val="40000"/>
              </a:prstClr>
            </a:outerShdw>
          </a:effectLst>
        </p:spPr>
      </p:pic>
      <p:sp>
        <p:nvSpPr>
          <p:cNvPr id="14" name="Ellipse 13">
            <a:extLst>
              <a:ext uri="{FF2B5EF4-FFF2-40B4-BE49-F238E27FC236}">
                <a16:creationId xmlns="" xmlns:a16="http://schemas.microsoft.com/office/drawing/2014/main" id="{59FBFD99-40FE-4E84-9BFD-8295173547AD}"/>
              </a:ext>
            </a:extLst>
          </p:cNvPr>
          <p:cNvSpPr/>
          <p:nvPr/>
        </p:nvSpPr>
        <p:spPr>
          <a:xfrm>
            <a:off x="7306867" y="3399520"/>
            <a:ext cx="810814" cy="810814"/>
          </a:xfrm>
          <a:prstGeom prst="ellipse">
            <a:avLst/>
          </a:prstGeom>
          <a:solidFill>
            <a:srgbClr val="4584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aa-ET" dirty="0"/>
          </a:p>
        </p:txBody>
      </p:sp>
      <p:sp>
        <p:nvSpPr>
          <p:cNvPr id="15" name="Rechteck 14">
            <a:extLst>
              <a:ext uri="{FF2B5EF4-FFF2-40B4-BE49-F238E27FC236}">
                <a16:creationId xmlns="" xmlns:a16="http://schemas.microsoft.com/office/drawing/2014/main" id="{D1C097AE-B91E-4006-8C7D-0D00658BB3E5}"/>
              </a:ext>
            </a:extLst>
          </p:cNvPr>
          <p:cNvSpPr/>
          <p:nvPr/>
        </p:nvSpPr>
        <p:spPr>
          <a:xfrm>
            <a:off x="7112246" y="3486150"/>
            <a:ext cx="1154306" cy="584775"/>
          </a:xfrm>
          <a:prstGeom prst="rect">
            <a:avLst/>
          </a:prstGeom>
        </p:spPr>
        <p:txBody>
          <a:bodyPr wrap="square">
            <a:spAutoFit/>
          </a:bodyPr>
          <a:lstStyle/>
          <a:p>
            <a:pPr algn="ctr"/>
            <a:r>
              <a:rPr lang="en-US" sz="1600" dirty="0">
                <a:solidFill>
                  <a:schemeClr val="bg1"/>
                </a:solidFill>
              </a:rPr>
              <a:t>Latin America</a:t>
            </a:r>
            <a:endParaRPr lang="aa-ET" sz="1600" dirty="0">
              <a:solidFill>
                <a:schemeClr val="bg1"/>
              </a:solidFill>
            </a:endParaRPr>
          </a:p>
        </p:txBody>
      </p:sp>
    </p:spTree>
    <p:extLst>
      <p:ext uri="{BB962C8B-B14F-4D97-AF65-F5344CB8AC3E}">
        <p14:creationId xmlns:p14="http://schemas.microsoft.com/office/powerpoint/2010/main" val="1598488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Contribución</a:t>
            </a:r>
            <a:r>
              <a:rPr lang="en-US" dirty="0"/>
              <a:t> al </a:t>
            </a:r>
            <a:r>
              <a:rPr lang="en-US" dirty="0" err="1"/>
              <a:t>proyecto</a:t>
            </a:r>
            <a:endParaRPr lang="en-US" dirty="0"/>
          </a:p>
        </p:txBody>
      </p:sp>
      <p:sp>
        <p:nvSpPr>
          <p:cNvPr id="3" name="Content Placeholder 2"/>
          <p:cNvSpPr>
            <a:spLocks noGrp="1"/>
          </p:cNvSpPr>
          <p:nvPr>
            <p:ph idx="1"/>
          </p:nvPr>
        </p:nvSpPr>
        <p:spPr/>
        <p:txBody>
          <a:bodyPr>
            <a:normAutofit/>
          </a:bodyPr>
          <a:lstStyle/>
          <a:p>
            <a:endParaRPr lang="en-GB" dirty="0"/>
          </a:p>
          <a:p>
            <a:endParaRPr lang="en-GB" dirty="0"/>
          </a:p>
          <a:p>
            <a:endParaRPr lang="en-US" dirty="0"/>
          </a:p>
          <a:p>
            <a:endParaRPr lang="en-US" dirty="0"/>
          </a:p>
        </p:txBody>
      </p:sp>
      <p:sp>
        <p:nvSpPr>
          <p:cNvPr id="4" name="Slide Number Placeholder 3"/>
          <p:cNvSpPr>
            <a:spLocks noGrp="1"/>
          </p:cNvSpPr>
          <p:nvPr>
            <p:ph type="sldNum" sz="quarter" idx="4"/>
          </p:nvPr>
        </p:nvSpPr>
        <p:spPr/>
        <p:txBody>
          <a:bodyPr/>
          <a:lstStyle/>
          <a:p>
            <a:fld id="{AA8CD916-19B6-0C42-9A31-7AE245FA3637}" type="slidenum">
              <a:rPr lang="it-IT" smtClean="0"/>
              <a:pPr/>
              <a:t>13</a:t>
            </a:fld>
            <a:endParaRPr lang="it-IT" dirty="0"/>
          </a:p>
        </p:txBody>
      </p:sp>
      <p:sp>
        <p:nvSpPr>
          <p:cNvPr id="6" name="Freeform 5">
            <a:extLst>
              <a:ext uri="{FF2B5EF4-FFF2-40B4-BE49-F238E27FC236}">
                <a16:creationId xmlns="" xmlns:a16="http://schemas.microsoft.com/office/drawing/2014/main" id="{837CA0D6-7448-426B-B5C2-4C105D699DAD}"/>
              </a:ext>
            </a:extLst>
          </p:cNvPr>
          <p:cNvSpPr>
            <a:spLocks/>
          </p:cNvSpPr>
          <p:nvPr/>
        </p:nvSpPr>
        <p:spPr bwMode="auto">
          <a:xfrm>
            <a:off x="5996715" y="3995229"/>
            <a:ext cx="1635086" cy="2102984"/>
          </a:xfrm>
          <a:custGeom>
            <a:avLst/>
            <a:gdLst>
              <a:gd name="T0" fmla="*/ 0 w 922"/>
              <a:gd name="T1" fmla="*/ 1044 h 1374"/>
              <a:gd name="T2" fmla="*/ 0 w 922"/>
              <a:gd name="T3" fmla="*/ 0 h 1374"/>
              <a:gd name="T4" fmla="*/ 922 w 922"/>
              <a:gd name="T5" fmla="*/ 0 h 1374"/>
              <a:gd name="T6" fmla="*/ 922 w 922"/>
              <a:gd name="T7" fmla="*/ 1044 h 1374"/>
              <a:gd name="T8" fmla="*/ 452 w 922"/>
              <a:gd name="T9" fmla="*/ 1374 h 1374"/>
              <a:gd name="T10" fmla="*/ 0 w 922"/>
              <a:gd name="T11" fmla="*/ 1044 h 1374"/>
            </a:gdLst>
            <a:ahLst/>
            <a:cxnLst>
              <a:cxn ang="0">
                <a:pos x="T0" y="T1"/>
              </a:cxn>
              <a:cxn ang="0">
                <a:pos x="T2" y="T3"/>
              </a:cxn>
              <a:cxn ang="0">
                <a:pos x="T4" y="T5"/>
              </a:cxn>
              <a:cxn ang="0">
                <a:pos x="T6" y="T7"/>
              </a:cxn>
              <a:cxn ang="0">
                <a:pos x="T8" y="T9"/>
              </a:cxn>
              <a:cxn ang="0">
                <a:pos x="T10" y="T11"/>
              </a:cxn>
            </a:cxnLst>
            <a:rect l="0" t="0" r="r" b="b"/>
            <a:pathLst>
              <a:path w="922" h="1374">
                <a:moveTo>
                  <a:pt x="0" y="1044"/>
                </a:moveTo>
                <a:lnTo>
                  <a:pt x="0" y="0"/>
                </a:lnTo>
                <a:lnTo>
                  <a:pt x="922" y="0"/>
                </a:lnTo>
                <a:lnTo>
                  <a:pt x="922" y="1044"/>
                </a:lnTo>
                <a:lnTo>
                  <a:pt x="452" y="1374"/>
                </a:lnTo>
                <a:lnTo>
                  <a:pt x="0" y="1044"/>
                </a:lnTo>
                <a:close/>
              </a:path>
            </a:pathLst>
          </a:custGeom>
          <a:gradFill>
            <a:gsLst>
              <a:gs pos="45000">
                <a:schemeClr val="accent1"/>
              </a:gs>
              <a:gs pos="0">
                <a:schemeClr val="accent1"/>
              </a:gs>
              <a:gs pos="100000">
                <a:schemeClr val="accent1">
                  <a:lumMod val="75000"/>
                </a:schemeClr>
              </a:gs>
            </a:gsLst>
            <a:lin ang="16200000" scaled="1"/>
          </a:gradFill>
          <a:ln w="9525">
            <a:noFill/>
            <a:round/>
            <a:headEnd/>
            <a:tailEnd/>
          </a:ln>
        </p:spPr>
        <p:txBody>
          <a:bodyPr vert="horz" wrap="square" lIns="0" tIns="0" rIns="0" bIns="0" numCol="1" anchor="ctr" anchorCtr="1" compatLnSpc="1">
            <a:prstTxWarp prst="textNoShape">
              <a:avLst/>
            </a:prstTxWarp>
          </a:bodyPr>
          <a:lstStyle/>
          <a:p>
            <a:pPr algn="ctr" defTabSz="1218987"/>
            <a:r>
              <a:rPr lang="en-US" sz="4400" b="1" dirty="0">
                <a:solidFill>
                  <a:prstClr val="white"/>
                </a:solidFill>
                <a:latin typeface="Arial" panose="020B0604020202020204" pitchFamily="34" charset="0"/>
                <a:cs typeface="Arial" panose="020B0604020202020204" pitchFamily="34" charset="0"/>
              </a:rPr>
              <a:t>3.3</a:t>
            </a:r>
          </a:p>
        </p:txBody>
      </p:sp>
      <p:sp>
        <p:nvSpPr>
          <p:cNvPr id="7" name="Freeform 6">
            <a:extLst>
              <a:ext uri="{FF2B5EF4-FFF2-40B4-BE49-F238E27FC236}">
                <a16:creationId xmlns="" xmlns:a16="http://schemas.microsoft.com/office/drawing/2014/main" id="{449BF78A-FE99-4A07-952F-28B7D0581D0C}"/>
              </a:ext>
            </a:extLst>
          </p:cNvPr>
          <p:cNvSpPr>
            <a:spLocks/>
          </p:cNvSpPr>
          <p:nvPr/>
        </p:nvSpPr>
        <p:spPr bwMode="auto">
          <a:xfrm>
            <a:off x="5996716" y="3995230"/>
            <a:ext cx="860105" cy="557123"/>
          </a:xfrm>
          <a:custGeom>
            <a:avLst/>
            <a:gdLst>
              <a:gd name="T0" fmla="*/ 276 w 485"/>
              <a:gd name="T1" fmla="*/ 364 h 364"/>
              <a:gd name="T2" fmla="*/ 0 w 485"/>
              <a:gd name="T3" fmla="*/ 0 h 364"/>
              <a:gd name="T4" fmla="*/ 485 w 485"/>
              <a:gd name="T5" fmla="*/ 0 h 364"/>
              <a:gd name="T6" fmla="*/ 276 w 485"/>
              <a:gd name="T7" fmla="*/ 364 h 364"/>
            </a:gdLst>
            <a:ahLst/>
            <a:cxnLst>
              <a:cxn ang="0">
                <a:pos x="T0" y="T1"/>
              </a:cxn>
              <a:cxn ang="0">
                <a:pos x="T2" y="T3"/>
              </a:cxn>
              <a:cxn ang="0">
                <a:pos x="T4" y="T5"/>
              </a:cxn>
              <a:cxn ang="0">
                <a:pos x="T6" y="T7"/>
              </a:cxn>
            </a:cxnLst>
            <a:rect l="0" t="0" r="r" b="b"/>
            <a:pathLst>
              <a:path w="485" h="364">
                <a:moveTo>
                  <a:pt x="276" y="364"/>
                </a:moveTo>
                <a:lnTo>
                  <a:pt x="0" y="0"/>
                </a:lnTo>
                <a:lnTo>
                  <a:pt x="485" y="0"/>
                </a:lnTo>
                <a:lnTo>
                  <a:pt x="276" y="364"/>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8" name="Freeform 7">
            <a:extLst>
              <a:ext uri="{FF2B5EF4-FFF2-40B4-BE49-F238E27FC236}">
                <a16:creationId xmlns="" xmlns:a16="http://schemas.microsoft.com/office/drawing/2014/main" id="{639DB166-A146-4DBC-8CC3-B318346BF921}"/>
              </a:ext>
            </a:extLst>
          </p:cNvPr>
          <p:cNvSpPr>
            <a:spLocks/>
          </p:cNvSpPr>
          <p:nvPr/>
        </p:nvSpPr>
        <p:spPr bwMode="auto">
          <a:xfrm>
            <a:off x="815781" y="3995229"/>
            <a:ext cx="1640407" cy="2102984"/>
          </a:xfrm>
          <a:custGeom>
            <a:avLst/>
            <a:gdLst>
              <a:gd name="T0" fmla="*/ 0 w 925"/>
              <a:gd name="T1" fmla="*/ 1044 h 1374"/>
              <a:gd name="T2" fmla="*/ 0 w 925"/>
              <a:gd name="T3" fmla="*/ 0 h 1374"/>
              <a:gd name="T4" fmla="*/ 925 w 925"/>
              <a:gd name="T5" fmla="*/ 0 h 1374"/>
              <a:gd name="T6" fmla="*/ 925 w 925"/>
              <a:gd name="T7" fmla="*/ 1044 h 1374"/>
              <a:gd name="T8" fmla="*/ 453 w 925"/>
              <a:gd name="T9" fmla="*/ 1374 h 1374"/>
              <a:gd name="T10" fmla="*/ 0 w 925"/>
              <a:gd name="T11" fmla="*/ 1044 h 1374"/>
            </a:gdLst>
            <a:ahLst/>
            <a:cxnLst>
              <a:cxn ang="0">
                <a:pos x="T0" y="T1"/>
              </a:cxn>
              <a:cxn ang="0">
                <a:pos x="T2" y="T3"/>
              </a:cxn>
              <a:cxn ang="0">
                <a:pos x="T4" y="T5"/>
              </a:cxn>
              <a:cxn ang="0">
                <a:pos x="T6" y="T7"/>
              </a:cxn>
              <a:cxn ang="0">
                <a:pos x="T8" y="T9"/>
              </a:cxn>
              <a:cxn ang="0">
                <a:pos x="T10" y="T11"/>
              </a:cxn>
            </a:cxnLst>
            <a:rect l="0" t="0" r="r" b="b"/>
            <a:pathLst>
              <a:path w="925" h="1374">
                <a:moveTo>
                  <a:pt x="0" y="1044"/>
                </a:moveTo>
                <a:lnTo>
                  <a:pt x="0" y="0"/>
                </a:lnTo>
                <a:lnTo>
                  <a:pt x="925" y="0"/>
                </a:lnTo>
                <a:lnTo>
                  <a:pt x="925" y="1044"/>
                </a:lnTo>
                <a:lnTo>
                  <a:pt x="453" y="1374"/>
                </a:lnTo>
                <a:lnTo>
                  <a:pt x="0" y="1044"/>
                </a:lnTo>
                <a:close/>
              </a:path>
            </a:pathLst>
          </a:custGeom>
          <a:gradFill>
            <a:gsLst>
              <a:gs pos="45000">
                <a:schemeClr val="tx2"/>
              </a:gs>
              <a:gs pos="0">
                <a:schemeClr val="tx2"/>
              </a:gs>
              <a:gs pos="100000">
                <a:schemeClr val="tx2">
                  <a:lumMod val="75000"/>
                </a:schemeClr>
              </a:gs>
            </a:gsLst>
            <a:lin ang="16200000" scaled="1"/>
          </a:gradFill>
          <a:ln w="9525">
            <a:noFill/>
            <a:round/>
            <a:headEnd/>
            <a:tailEnd/>
          </a:ln>
        </p:spPr>
        <p:txBody>
          <a:bodyPr vert="horz" wrap="square" lIns="0" tIns="0" rIns="0" bIns="0" numCol="1" anchor="ctr" anchorCtr="1" compatLnSpc="1">
            <a:prstTxWarp prst="textNoShape">
              <a:avLst/>
            </a:prstTxWarp>
          </a:bodyPr>
          <a:lstStyle/>
          <a:p>
            <a:pPr algn="ctr" defTabSz="1218987"/>
            <a:r>
              <a:rPr lang="en-US" sz="4400" b="1" dirty="0" smtClean="0">
                <a:solidFill>
                  <a:prstClr val="white"/>
                </a:solidFill>
                <a:latin typeface="Arial" panose="020B0604020202020204" pitchFamily="34" charset="0"/>
                <a:cs typeface="Arial" panose="020B0604020202020204" pitchFamily="34" charset="0"/>
              </a:rPr>
              <a:t>3.1</a:t>
            </a:r>
            <a:endParaRPr lang="en-US" sz="4400" b="1" dirty="0">
              <a:solidFill>
                <a:prstClr val="white"/>
              </a:solidFill>
              <a:latin typeface="Arial" panose="020B0604020202020204" pitchFamily="34" charset="0"/>
              <a:cs typeface="Arial" panose="020B0604020202020204" pitchFamily="34" charset="0"/>
            </a:endParaRPr>
          </a:p>
        </p:txBody>
      </p:sp>
      <p:sp>
        <p:nvSpPr>
          <p:cNvPr id="9" name="Freeform 8">
            <a:extLst>
              <a:ext uri="{FF2B5EF4-FFF2-40B4-BE49-F238E27FC236}">
                <a16:creationId xmlns="" xmlns:a16="http://schemas.microsoft.com/office/drawing/2014/main" id="{208A4FEC-6762-48CC-981B-4E84B71968DD}"/>
              </a:ext>
            </a:extLst>
          </p:cNvPr>
          <p:cNvSpPr>
            <a:spLocks/>
          </p:cNvSpPr>
          <p:nvPr/>
        </p:nvSpPr>
        <p:spPr bwMode="auto">
          <a:xfrm>
            <a:off x="815780" y="3995230"/>
            <a:ext cx="863652" cy="557123"/>
          </a:xfrm>
          <a:custGeom>
            <a:avLst/>
            <a:gdLst>
              <a:gd name="T0" fmla="*/ 279 w 487"/>
              <a:gd name="T1" fmla="*/ 364 h 364"/>
              <a:gd name="T2" fmla="*/ 0 w 487"/>
              <a:gd name="T3" fmla="*/ 0 h 364"/>
              <a:gd name="T4" fmla="*/ 487 w 487"/>
              <a:gd name="T5" fmla="*/ 0 h 364"/>
              <a:gd name="T6" fmla="*/ 279 w 487"/>
              <a:gd name="T7" fmla="*/ 364 h 364"/>
            </a:gdLst>
            <a:ahLst/>
            <a:cxnLst>
              <a:cxn ang="0">
                <a:pos x="T0" y="T1"/>
              </a:cxn>
              <a:cxn ang="0">
                <a:pos x="T2" y="T3"/>
              </a:cxn>
              <a:cxn ang="0">
                <a:pos x="T4" y="T5"/>
              </a:cxn>
              <a:cxn ang="0">
                <a:pos x="T6" y="T7"/>
              </a:cxn>
            </a:cxnLst>
            <a:rect l="0" t="0" r="r" b="b"/>
            <a:pathLst>
              <a:path w="487" h="364">
                <a:moveTo>
                  <a:pt x="279" y="364"/>
                </a:moveTo>
                <a:lnTo>
                  <a:pt x="0" y="0"/>
                </a:lnTo>
                <a:lnTo>
                  <a:pt x="487" y="0"/>
                </a:lnTo>
                <a:lnTo>
                  <a:pt x="279" y="364"/>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10" name="Freeform 9">
            <a:extLst>
              <a:ext uri="{FF2B5EF4-FFF2-40B4-BE49-F238E27FC236}">
                <a16:creationId xmlns="" xmlns:a16="http://schemas.microsoft.com/office/drawing/2014/main" id="{3A3C3B2D-5AF6-4A6D-B300-D68E5E3D3727}"/>
              </a:ext>
            </a:extLst>
          </p:cNvPr>
          <p:cNvSpPr>
            <a:spLocks/>
          </p:cNvSpPr>
          <p:nvPr/>
        </p:nvSpPr>
        <p:spPr bwMode="auto">
          <a:xfrm>
            <a:off x="3431213" y="3995229"/>
            <a:ext cx="1638633" cy="2102984"/>
          </a:xfrm>
          <a:custGeom>
            <a:avLst/>
            <a:gdLst>
              <a:gd name="T0" fmla="*/ 0 w 924"/>
              <a:gd name="T1" fmla="*/ 1044 h 1374"/>
              <a:gd name="T2" fmla="*/ 0 w 924"/>
              <a:gd name="T3" fmla="*/ 0 h 1374"/>
              <a:gd name="T4" fmla="*/ 924 w 924"/>
              <a:gd name="T5" fmla="*/ 0 h 1374"/>
              <a:gd name="T6" fmla="*/ 924 w 924"/>
              <a:gd name="T7" fmla="*/ 1044 h 1374"/>
              <a:gd name="T8" fmla="*/ 452 w 924"/>
              <a:gd name="T9" fmla="*/ 1374 h 1374"/>
              <a:gd name="T10" fmla="*/ 0 w 924"/>
              <a:gd name="T11" fmla="*/ 1044 h 1374"/>
            </a:gdLst>
            <a:ahLst/>
            <a:cxnLst>
              <a:cxn ang="0">
                <a:pos x="T0" y="T1"/>
              </a:cxn>
              <a:cxn ang="0">
                <a:pos x="T2" y="T3"/>
              </a:cxn>
              <a:cxn ang="0">
                <a:pos x="T4" y="T5"/>
              </a:cxn>
              <a:cxn ang="0">
                <a:pos x="T6" y="T7"/>
              </a:cxn>
              <a:cxn ang="0">
                <a:pos x="T8" y="T9"/>
              </a:cxn>
              <a:cxn ang="0">
                <a:pos x="T10" y="T11"/>
              </a:cxn>
            </a:cxnLst>
            <a:rect l="0" t="0" r="r" b="b"/>
            <a:pathLst>
              <a:path w="924" h="1374">
                <a:moveTo>
                  <a:pt x="0" y="1044"/>
                </a:moveTo>
                <a:lnTo>
                  <a:pt x="0" y="0"/>
                </a:lnTo>
                <a:lnTo>
                  <a:pt x="924" y="0"/>
                </a:lnTo>
                <a:lnTo>
                  <a:pt x="924" y="1044"/>
                </a:lnTo>
                <a:lnTo>
                  <a:pt x="452" y="1374"/>
                </a:lnTo>
                <a:lnTo>
                  <a:pt x="0" y="1044"/>
                </a:lnTo>
                <a:close/>
              </a:path>
            </a:pathLst>
          </a:custGeom>
          <a:gradFill flip="none" rotWithShape="1">
            <a:gsLst>
              <a:gs pos="45000">
                <a:srgbClr val="4584D3"/>
              </a:gs>
              <a:gs pos="0">
                <a:schemeClr val="bg2"/>
              </a:gs>
              <a:gs pos="100000">
                <a:srgbClr val="4584D3"/>
              </a:gs>
            </a:gsLst>
            <a:lin ang="16200000" scaled="1"/>
            <a:tileRect/>
          </a:gradFill>
          <a:ln w="9525">
            <a:noFill/>
            <a:round/>
            <a:headEnd/>
            <a:tailEnd/>
          </a:ln>
        </p:spPr>
        <p:txBody>
          <a:bodyPr vert="horz" wrap="square" lIns="0" tIns="0" rIns="0" bIns="0" numCol="1" anchor="ctr" anchorCtr="1" compatLnSpc="1">
            <a:prstTxWarp prst="textNoShape">
              <a:avLst/>
            </a:prstTxWarp>
          </a:bodyPr>
          <a:lstStyle/>
          <a:p>
            <a:pPr lvl="0" algn="ctr" defTabSz="1218987"/>
            <a:r>
              <a:rPr lang="en-GB" sz="4400" b="1" dirty="0" smtClean="0">
                <a:solidFill>
                  <a:prstClr val="white"/>
                </a:solidFill>
                <a:latin typeface="Arial" panose="020B0604020202020204" pitchFamily="34" charset="0"/>
                <a:cs typeface="Arial" panose="020B0604020202020204" pitchFamily="34" charset="0"/>
              </a:rPr>
              <a:t>3.2</a:t>
            </a:r>
            <a:endParaRPr lang="en-US" sz="4400" b="1" dirty="0">
              <a:solidFill>
                <a:prstClr val="white"/>
              </a:solidFill>
              <a:latin typeface="Arial" panose="020B0604020202020204" pitchFamily="34" charset="0"/>
              <a:cs typeface="Arial" panose="020B0604020202020204" pitchFamily="34" charset="0"/>
            </a:endParaRPr>
          </a:p>
        </p:txBody>
      </p:sp>
      <p:sp>
        <p:nvSpPr>
          <p:cNvPr id="11" name="Freeform 10">
            <a:extLst>
              <a:ext uri="{FF2B5EF4-FFF2-40B4-BE49-F238E27FC236}">
                <a16:creationId xmlns="" xmlns:a16="http://schemas.microsoft.com/office/drawing/2014/main" id="{D570D002-FC94-4630-886E-C5322AB04CA3}"/>
              </a:ext>
            </a:extLst>
          </p:cNvPr>
          <p:cNvSpPr>
            <a:spLocks/>
          </p:cNvSpPr>
          <p:nvPr/>
        </p:nvSpPr>
        <p:spPr bwMode="auto">
          <a:xfrm>
            <a:off x="3431213" y="3995230"/>
            <a:ext cx="860105" cy="557123"/>
          </a:xfrm>
          <a:custGeom>
            <a:avLst/>
            <a:gdLst>
              <a:gd name="T0" fmla="*/ 276 w 485"/>
              <a:gd name="T1" fmla="*/ 364 h 364"/>
              <a:gd name="T2" fmla="*/ 0 w 485"/>
              <a:gd name="T3" fmla="*/ 0 h 364"/>
              <a:gd name="T4" fmla="*/ 485 w 485"/>
              <a:gd name="T5" fmla="*/ 0 h 364"/>
              <a:gd name="T6" fmla="*/ 276 w 485"/>
              <a:gd name="T7" fmla="*/ 364 h 364"/>
            </a:gdLst>
            <a:ahLst/>
            <a:cxnLst>
              <a:cxn ang="0">
                <a:pos x="T0" y="T1"/>
              </a:cxn>
              <a:cxn ang="0">
                <a:pos x="T2" y="T3"/>
              </a:cxn>
              <a:cxn ang="0">
                <a:pos x="T4" y="T5"/>
              </a:cxn>
              <a:cxn ang="0">
                <a:pos x="T6" y="T7"/>
              </a:cxn>
            </a:cxnLst>
            <a:rect l="0" t="0" r="r" b="b"/>
            <a:pathLst>
              <a:path w="485" h="364">
                <a:moveTo>
                  <a:pt x="276" y="364"/>
                </a:moveTo>
                <a:lnTo>
                  <a:pt x="0" y="0"/>
                </a:lnTo>
                <a:lnTo>
                  <a:pt x="485" y="0"/>
                </a:lnTo>
                <a:lnTo>
                  <a:pt x="276" y="364"/>
                </a:lnTo>
                <a:close/>
              </a:path>
            </a:pathLst>
          </a:custGeom>
          <a:solidFill>
            <a:srgbClr val="A5C4E9"/>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12" name="Rectangle 14">
            <a:extLst>
              <a:ext uri="{FF2B5EF4-FFF2-40B4-BE49-F238E27FC236}">
                <a16:creationId xmlns="" xmlns:a16="http://schemas.microsoft.com/office/drawing/2014/main" id="{065C6BF9-40DF-42CF-96C4-612A840A3F48}"/>
              </a:ext>
            </a:extLst>
          </p:cNvPr>
          <p:cNvSpPr>
            <a:spLocks noChangeArrowheads="1"/>
          </p:cNvSpPr>
          <p:nvPr/>
        </p:nvSpPr>
        <p:spPr bwMode="auto">
          <a:xfrm>
            <a:off x="6486178" y="1292267"/>
            <a:ext cx="1640407" cy="3260085"/>
          </a:xfrm>
          <a:prstGeom prst="rect">
            <a:avLst/>
          </a:prstGeom>
          <a:gradFill>
            <a:gsLst>
              <a:gs pos="45000">
                <a:schemeClr val="accent1"/>
              </a:gs>
              <a:gs pos="0">
                <a:schemeClr val="accent1"/>
              </a:gs>
              <a:gs pos="100000">
                <a:schemeClr val="accent1">
                  <a:lumMod val="75000"/>
                </a:schemeClr>
              </a:gs>
            </a:gsLst>
            <a:lin ang="16200000" scaled="1"/>
          </a:gradFill>
          <a:ln w="9525">
            <a:noFill/>
            <a:miter lim="800000"/>
            <a:headEnd/>
            <a:tailEnd/>
          </a:ln>
        </p:spPr>
        <p:txBody>
          <a:bodyPr vert="horz" wrap="square" lIns="91440" tIns="1097280" rIns="91440" bIns="45720" numCol="1" anchor="t" anchorCtr="0" compatLnSpc="1">
            <a:prstTxWarp prst="textNoShape">
              <a:avLst/>
            </a:prstTxWarp>
          </a:bodyPr>
          <a:lstStyle/>
          <a:p>
            <a:pPr algn="ctr" defTabSz="1218987"/>
            <a:endParaRPr lang="en-US" dirty="0">
              <a:solidFill>
                <a:prstClr val="white"/>
              </a:solidFill>
              <a:latin typeface="Arial" panose="020B0604020202020204" pitchFamily="34" charset="0"/>
              <a:cs typeface="Arial" panose="020B0604020202020204" pitchFamily="34" charset="0"/>
            </a:endParaRPr>
          </a:p>
        </p:txBody>
      </p:sp>
      <p:sp>
        <p:nvSpPr>
          <p:cNvPr id="13" name="Rectangle 15">
            <a:extLst>
              <a:ext uri="{FF2B5EF4-FFF2-40B4-BE49-F238E27FC236}">
                <a16:creationId xmlns="" xmlns:a16="http://schemas.microsoft.com/office/drawing/2014/main" id="{8DEAD3F0-098F-4713-974C-812C618DF29C}"/>
              </a:ext>
            </a:extLst>
          </p:cNvPr>
          <p:cNvSpPr>
            <a:spLocks noChangeArrowheads="1"/>
          </p:cNvSpPr>
          <p:nvPr/>
        </p:nvSpPr>
        <p:spPr bwMode="auto">
          <a:xfrm>
            <a:off x="1310563" y="1292267"/>
            <a:ext cx="1638633" cy="3260085"/>
          </a:xfrm>
          <a:prstGeom prst="rect">
            <a:avLst/>
          </a:prstGeom>
          <a:gradFill>
            <a:gsLst>
              <a:gs pos="45000">
                <a:schemeClr val="tx2"/>
              </a:gs>
              <a:gs pos="0">
                <a:schemeClr val="tx2"/>
              </a:gs>
              <a:gs pos="100000">
                <a:schemeClr val="tx2">
                  <a:lumMod val="75000"/>
                </a:schemeClr>
              </a:gs>
            </a:gsLst>
            <a:lin ang="16200000" scaled="1"/>
          </a:gradFill>
          <a:ln w="9525">
            <a:noFill/>
            <a:miter lim="800000"/>
            <a:headEnd/>
            <a:tailEnd/>
          </a:ln>
        </p:spPr>
        <p:txBody>
          <a:bodyPr vert="horz" wrap="square" lIns="91440" tIns="1097280" rIns="91440" bIns="45720" numCol="1" anchor="t" anchorCtr="0" compatLnSpc="1">
            <a:prstTxWarp prst="textNoShape">
              <a:avLst/>
            </a:prstTxWarp>
          </a:bodyPr>
          <a:lstStyle/>
          <a:p>
            <a:pPr algn="ctr" defTabSz="1218987"/>
            <a:endParaRPr lang="en-US" dirty="0">
              <a:solidFill>
                <a:prstClr val="white"/>
              </a:solidFill>
              <a:latin typeface="Arial" panose="020B0604020202020204" pitchFamily="34" charset="0"/>
              <a:cs typeface="Arial" panose="020B0604020202020204" pitchFamily="34" charset="0"/>
            </a:endParaRPr>
          </a:p>
        </p:txBody>
      </p:sp>
      <p:sp>
        <p:nvSpPr>
          <p:cNvPr id="15" name="Rectangle 16">
            <a:extLst>
              <a:ext uri="{FF2B5EF4-FFF2-40B4-BE49-F238E27FC236}">
                <a16:creationId xmlns="" xmlns:a16="http://schemas.microsoft.com/office/drawing/2014/main" id="{88269F65-117B-42A6-9F72-335CFFC494B7}"/>
              </a:ext>
            </a:extLst>
          </p:cNvPr>
          <p:cNvSpPr>
            <a:spLocks noChangeArrowheads="1"/>
          </p:cNvSpPr>
          <p:nvPr/>
        </p:nvSpPr>
        <p:spPr bwMode="auto">
          <a:xfrm>
            <a:off x="3920675" y="1292267"/>
            <a:ext cx="1640407" cy="3260085"/>
          </a:xfrm>
          <a:prstGeom prst="rect">
            <a:avLst/>
          </a:prstGeom>
          <a:gradFill flip="none" rotWithShape="1">
            <a:gsLst>
              <a:gs pos="45000">
                <a:srgbClr val="4584D3"/>
              </a:gs>
              <a:gs pos="0">
                <a:srgbClr val="A5C4E9"/>
              </a:gs>
              <a:gs pos="100000">
                <a:srgbClr val="4584D3"/>
              </a:gs>
            </a:gsLst>
            <a:lin ang="16200000" scaled="1"/>
            <a:tileRect/>
          </a:gradFill>
          <a:ln w="9525">
            <a:noFill/>
            <a:miter lim="800000"/>
            <a:headEnd/>
            <a:tailEnd/>
          </a:ln>
        </p:spPr>
        <p:txBody>
          <a:bodyPr vert="horz" wrap="square" lIns="91440" tIns="1097280" rIns="91440" bIns="45720" numCol="1" anchor="t" anchorCtr="0" compatLnSpc="1">
            <a:prstTxWarp prst="textNoShape">
              <a:avLst/>
            </a:prstTxWarp>
          </a:bodyPr>
          <a:lstStyle/>
          <a:p>
            <a:pPr algn="ctr" defTabSz="1218987"/>
            <a:endParaRPr lang="en-US" dirty="0">
              <a:solidFill>
                <a:prstClr val="white"/>
              </a:solidFill>
              <a:latin typeface="Arial" panose="020B0604020202020204" pitchFamily="34" charset="0"/>
              <a:cs typeface="Arial" panose="020B0604020202020204" pitchFamily="34" charset="0"/>
            </a:endParaRPr>
          </a:p>
        </p:txBody>
      </p:sp>
      <p:sp>
        <p:nvSpPr>
          <p:cNvPr id="16" name="TextBox 86">
            <a:extLst>
              <a:ext uri="{FF2B5EF4-FFF2-40B4-BE49-F238E27FC236}">
                <a16:creationId xmlns="" xmlns:a16="http://schemas.microsoft.com/office/drawing/2014/main" id="{CABD62C0-082D-4A16-846D-D179E1E45546}"/>
              </a:ext>
            </a:extLst>
          </p:cNvPr>
          <p:cNvSpPr txBox="1"/>
          <p:nvPr/>
        </p:nvSpPr>
        <p:spPr>
          <a:xfrm>
            <a:off x="3998334" y="2582282"/>
            <a:ext cx="1484342" cy="1384995"/>
          </a:xfrm>
          <a:prstGeom prst="rect">
            <a:avLst/>
          </a:prstGeom>
          <a:noFill/>
        </p:spPr>
        <p:txBody>
          <a:bodyPr wrap="square" rtlCol="0">
            <a:spAutoFit/>
          </a:bodyPr>
          <a:lstStyle/>
          <a:p>
            <a:pPr lvl="0"/>
            <a:r>
              <a:rPr lang="es-ES" sz="1400" dirty="0">
                <a:solidFill>
                  <a:schemeClr val="bg1"/>
                </a:solidFill>
              </a:rPr>
              <a:t>Fortalecimiento de los sistemas de gestión de los conocimientos y del intercambio de información </a:t>
            </a:r>
          </a:p>
        </p:txBody>
      </p:sp>
      <p:grpSp>
        <p:nvGrpSpPr>
          <p:cNvPr id="17" name="Group 91">
            <a:extLst>
              <a:ext uri="{FF2B5EF4-FFF2-40B4-BE49-F238E27FC236}">
                <a16:creationId xmlns="" xmlns:a16="http://schemas.microsoft.com/office/drawing/2014/main" id="{B8E5970A-1968-48CF-A4B5-30DFE17C2F63}"/>
              </a:ext>
            </a:extLst>
          </p:cNvPr>
          <p:cNvGrpSpPr/>
          <p:nvPr/>
        </p:nvGrpSpPr>
        <p:grpSpPr>
          <a:xfrm>
            <a:off x="6920262" y="1590130"/>
            <a:ext cx="772236" cy="634610"/>
            <a:chOff x="6964363" y="1689101"/>
            <a:chExt cx="481013" cy="395288"/>
          </a:xfrm>
          <a:solidFill>
            <a:schemeClr val="bg1"/>
          </a:solidFill>
        </p:grpSpPr>
        <p:sp>
          <p:nvSpPr>
            <p:cNvPr id="18" name="Freeform 6">
              <a:extLst>
                <a:ext uri="{FF2B5EF4-FFF2-40B4-BE49-F238E27FC236}">
                  <a16:creationId xmlns="" xmlns:a16="http://schemas.microsoft.com/office/drawing/2014/main" id="{ACFABC5D-5B32-40CB-8BA4-A62051633157}"/>
                </a:ext>
              </a:extLst>
            </p:cNvPr>
            <p:cNvSpPr>
              <a:spLocks/>
            </p:cNvSpPr>
            <p:nvPr/>
          </p:nvSpPr>
          <p:spPr bwMode="auto">
            <a:xfrm>
              <a:off x="6964363" y="1717676"/>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19" name="Freeform 7">
              <a:extLst>
                <a:ext uri="{FF2B5EF4-FFF2-40B4-BE49-F238E27FC236}">
                  <a16:creationId xmlns="" xmlns:a16="http://schemas.microsoft.com/office/drawing/2014/main" id="{3547CB3E-05A9-486F-9050-A16A6EFB7E9E}"/>
                </a:ext>
              </a:extLst>
            </p:cNvPr>
            <p:cNvSpPr>
              <a:spLocks noEditPoints="1"/>
            </p:cNvSpPr>
            <p:nvPr/>
          </p:nvSpPr>
          <p:spPr bwMode="auto">
            <a:xfrm>
              <a:off x="7296151" y="1689101"/>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grpSp>
      <p:sp>
        <p:nvSpPr>
          <p:cNvPr id="33" name="Freeform 43">
            <a:extLst>
              <a:ext uri="{FF2B5EF4-FFF2-40B4-BE49-F238E27FC236}">
                <a16:creationId xmlns="" xmlns:a16="http://schemas.microsoft.com/office/drawing/2014/main" id="{1B289382-B24A-43D0-BD18-9F7590D0734C}"/>
              </a:ext>
            </a:extLst>
          </p:cNvPr>
          <p:cNvSpPr>
            <a:spLocks noEditPoints="1"/>
          </p:cNvSpPr>
          <p:nvPr/>
        </p:nvSpPr>
        <p:spPr bwMode="auto">
          <a:xfrm>
            <a:off x="1789734" y="1584024"/>
            <a:ext cx="680289" cy="815174"/>
          </a:xfrm>
          <a:custGeom>
            <a:avLst/>
            <a:gdLst>
              <a:gd name="T0" fmla="*/ 1063 w 2784"/>
              <a:gd name="T1" fmla="*/ 1489 h 3336"/>
              <a:gd name="T2" fmla="*/ 1410 w 2784"/>
              <a:gd name="T3" fmla="*/ 1742 h 3336"/>
              <a:gd name="T4" fmla="*/ 1721 w 2784"/>
              <a:gd name="T5" fmla="*/ 1488 h 3336"/>
              <a:gd name="T6" fmla="*/ 1558 w 2784"/>
              <a:gd name="T7" fmla="*/ 1038 h 3336"/>
              <a:gd name="T8" fmla="*/ 2377 w 2784"/>
              <a:gd name="T9" fmla="*/ 901 h 3336"/>
              <a:gd name="T10" fmla="*/ 1879 w 2784"/>
              <a:gd name="T11" fmla="*/ 1012 h 3336"/>
              <a:gd name="T12" fmla="*/ 1879 w 2784"/>
              <a:gd name="T13" fmla="*/ 1771 h 3336"/>
              <a:gd name="T14" fmla="*/ 2378 w 2784"/>
              <a:gd name="T15" fmla="*/ 1882 h 3336"/>
              <a:gd name="T16" fmla="*/ 2554 w 2784"/>
              <a:gd name="T17" fmla="*/ 1548 h 3336"/>
              <a:gd name="T18" fmla="*/ 2524 w 2784"/>
              <a:gd name="T19" fmla="*/ 1085 h 3336"/>
              <a:gd name="T20" fmla="*/ 1740 w 2784"/>
              <a:gd name="T21" fmla="*/ 376 h 3336"/>
              <a:gd name="T22" fmla="*/ 1858 w 2784"/>
              <a:gd name="T23" fmla="*/ 838 h 3336"/>
              <a:gd name="T24" fmla="*/ 2296 w 2784"/>
              <a:gd name="T25" fmla="*/ 743 h 3336"/>
              <a:gd name="T26" fmla="*/ 2093 w 2784"/>
              <a:gd name="T27" fmla="*/ 453 h 3336"/>
              <a:gd name="T28" fmla="*/ 1685 w 2784"/>
              <a:gd name="T29" fmla="*/ 257 h 3336"/>
              <a:gd name="T30" fmla="*/ 727 w 2784"/>
              <a:gd name="T31" fmla="*/ 428 h 3336"/>
              <a:gd name="T32" fmla="*/ 496 w 2784"/>
              <a:gd name="T33" fmla="*/ 733 h 3336"/>
              <a:gd name="T34" fmla="*/ 927 w 2784"/>
              <a:gd name="T35" fmla="*/ 833 h 3336"/>
              <a:gd name="T36" fmla="*/ 1045 w 2784"/>
              <a:gd name="T37" fmla="*/ 376 h 3336"/>
              <a:gd name="T38" fmla="*/ 1311 w 2784"/>
              <a:gd name="T39" fmla="*/ 258 h 3336"/>
              <a:gd name="T40" fmla="*/ 1186 w 2784"/>
              <a:gd name="T41" fmla="*/ 501 h 3336"/>
              <a:gd name="T42" fmla="*/ 1215 w 2784"/>
              <a:gd name="T43" fmla="*/ 860 h 3336"/>
              <a:gd name="T44" fmla="*/ 1654 w 2784"/>
              <a:gd name="T45" fmla="*/ 699 h 3336"/>
              <a:gd name="T46" fmla="*/ 1538 w 2784"/>
              <a:gd name="T47" fmla="*/ 356 h 3336"/>
              <a:gd name="T48" fmla="*/ 1392 w 2784"/>
              <a:gd name="T49" fmla="*/ 219 h 3336"/>
              <a:gd name="T50" fmla="*/ 1850 w 2784"/>
              <a:gd name="T51" fmla="*/ 77 h 3336"/>
              <a:gd name="T52" fmla="*/ 2312 w 2784"/>
              <a:gd name="T53" fmla="*/ 347 h 3336"/>
              <a:gd name="T54" fmla="*/ 2637 w 2784"/>
              <a:gd name="T55" fmla="*/ 768 h 3336"/>
              <a:gd name="T56" fmla="*/ 2781 w 2784"/>
              <a:gd name="T57" fmla="*/ 1297 h 3336"/>
              <a:gd name="T58" fmla="*/ 2713 w 2784"/>
              <a:gd name="T59" fmla="*/ 1831 h 3336"/>
              <a:gd name="T60" fmla="*/ 2461 w 2784"/>
              <a:gd name="T61" fmla="*/ 2276 h 3336"/>
              <a:gd name="T62" fmla="*/ 2195 w 2784"/>
              <a:gd name="T63" fmla="*/ 2245 h 3336"/>
              <a:gd name="T64" fmla="*/ 2165 w 2784"/>
              <a:gd name="T65" fmla="*/ 2002 h 3336"/>
              <a:gd name="T66" fmla="*/ 1826 w 2784"/>
              <a:gd name="T67" fmla="*/ 2116 h 3336"/>
              <a:gd name="T68" fmla="*/ 1595 w 2784"/>
              <a:gd name="T69" fmla="*/ 1923 h 3336"/>
              <a:gd name="T70" fmla="*/ 1060 w 2784"/>
              <a:gd name="T71" fmla="*/ 2193 h 3336"/>
              <a:gd name="T72" fmla="*/ 1011 w 2784"/>
              <a:gd name="T73" fmla="*/ 2186 h 3336"/>
              <a:gd name="T74" fmla="*/ 927 w 2784"/>
              <a:gd name="T75" fmla="*/ 1950 h 3336"/>
              <a:gd name="T76" fmla="*/ 617 w 2784"/>
              <a:gd name="T77" fmla="*/ 1946 h 3336"/>
              <a:gd name="T78" fmla="*/ 623 w 2784"/>
              <a:gd name="T79" fmla="*/ 1829 h 3336"/>
              <a:gd name="T80" fmla="*/ 887 w 2784"/>
              <a:gd name="T81" fmla="*/ 1392 h 3336"/>
              <a:gd name="T82" fmla="*/ 639 w 2784"/>
              <a:gd name="T83" fmla="*/ 958 h 3336"/>
              <a:gd name="T84" fmla="*/ 287 w 2784"/>
              <a:gd name="T85" fmla="*/ 1000 h 3336"/>
              <a:gd name="T86" fmla="*/ 223 w 2784"/>
              <a:gd name="T87" fmla="*/ 1380 h 3336"/>
              <a:gd name="T88" fmla="*/ 301 w 2784"/>
              <a:gd name="T89" fmla="*/ 1726 h 3336"/>
              <a:gd name="T90" fmla="*/ 491 w 2784"/>
              <a:gd name="T91" fmla="*/ 2029 h 3336"/>
              <a:gd name="T92" fmla="*/ 791 w 2784"/>
              <a:gd name="T93" fmla="*/ 2243 h 3336"/>
              <a:gd name="T94" fmla="*/ 1196 w 2784"/>
              <a:gd name="T95" fmla="*/ 2325 h 3336"/>
              <a:gd name="T96" fmla="*/ 1007 w 2784"/>
              <a:gd name="T97" fmla="*/ 2925 h 3336"/>
              <a:gd name="T98" fmla="*/ 536 w 2784"/>
              <a:gd name="T99" fmla="*/ 2645 h 3336"/>
              <a:gd name="T100" fmla="*/ 211 w 2784"/>
              <a:gd name="T101" fmla="*/ 2250 h 3336"/>
              <a:gd name="T102" fmla="*/ 34 w 2784"/>
              <a:gd name="T103" fmla="*/ 1761 h 3336"/>
              <a:gd name="T104" fmla="*/ 10 w 2784"/>
              <a:gd name="T105" fmla="*/ 1226 h 3336"/>
              <a:gd name="T106" fmla="*/ 168 w 2784"/>
              <a:gd name="T107" fmla="*/ 730 h 3336"/>
              <a:gd name="T108" fmla="*/ 494 w 2784"/>
              <a:gd name="T109" fmla="*/ 329 h 3336"/>
              <a:gd name="T110" fmla="*/ 948 w 2784"/>
              <a:gd name="T111" fmla="*/ 73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4" h="3336">
                <a:moveTo>
                  <a:pt x="1079" y="1027"/>
                </a:moveTo>
                <a:lnTo>
                  <a:pt x="1072" y="1112"/>
                </a:lnTo>
                <a:lnTo>
                  <a:pt x="1067" y="1201"/>
                </a:lnTo>
                <a:lnTo>
                  <a:pt x="1063" y="1294"/>
                </a:lnTo>
                <a:lnTo>
                  <a:pt x="1062" y="1392"/>
                </a:lnTo>
                <a:lnTo>
                  <a:pt x="1063" y="1489"/>
                </a:lnTo>
                <a:lnTo>
                  <a:pt x="1067" y="1582"/>
                </a:lnTo>
                <a:lnTo>
                  <a:pt x="1072" y="1671"/>
                </a:lnTo>
                <a:lnTo>
                  <a:pt x="1079" y="1756"/>
                </a:lnTo>
                <a:lnTo>
                  <a:pt x="1187" y="1749"/>
                </a:lnTo>
                <a:lnTo>
                  <a:pt x="1297" y="1744"/>
                </a:lnTo>
                <a:lnTo>
                  <a:pt x="1410" y="1742"/>
                </a:lnTo>
                <a:lnTo>
                  <a:pt x="1511" y="1744"/>
                </a:lnTo>
                <a:lnTo>
                  <a:pt x="1609" y="1747"/>
                </a:lnTo>
                <a:lnTo>
                  <a:pt x="1705" y="1754"/>
                </a:lnTo>
                <a:lnTo>
                  <a:pt x="1713" y="1669"/>
                </a:lnTo>
                <a:lnTo>
                  <a:pt x="1718" y="1581"/>
                </a:lnTo>
                <a:lnTo>
                  <a:pt x="1721" y="1488"/>
                </a:lnTo>
                <a:lnTo>
                  <a:pt x="1722" y="1392"/>
                </a:lnTo>
                <a:lnTo>
                  <a:pt x="1721" y="1295"/>
                </a:lnTo>
                <a:lnTo>
                  <a:pt x="1718" y="1203"/>
                </a:lnTo>
                <a:lnTo>
                  <a:pt x="1713" y="1114"/>
                </a:lnTo>
                <a:lnTo>
                  <a:pt x="1705" y="1029"/>
                </a:lnTo>
                <a:lnTo>
                  <a:pt x="1558" y="1038"/>
                </a:lnTo>
                <a:lnTo>
                  <a:pt x="1410" y="1041"/>
                </a:lnTo>
                <a:lnTo>
                  <a:pt x="1297" y="1039"/>
                </a:lnTo>
                <a:lnTo>
                  <a:pt x="1187" y="1035"/>
                </a:lnTo>
                <a:lnTo>
                  <a:pt x="1079" y="1027"/>
                </a:lnTo>
                <a:close/>
                <a:moveTo>
                  <a:pt x="2444" y="874"/>
                </a:moveTo>
                <a:lnTo>
                  <a:pt x="2377" y="901"/>
                </a:lnTo>
                <a:lnTo>
                  <a:pt x="2306" y="924"/>
                </a:lnTo>
                <a:lnTo>
                  <a:pt x="2229" y="946"/>
                </a:lnTo>
                <a:lnTo>
                  <a:pt x="2148" y="965"/>
                </a:lnTo>
                <a:lnTo>
                  <a:pt x="2062" y="984"/>
                </a:lnTo>
                <a:lnTo>
                  <a:pt x="1973" y="999"/>
                </a:lnTo>
                <a:lnTo>
                  <a:pt x="1879" y="1012"/>
                </a:lnTo>
                <a:lnTo>
                  <a:pt x="1890" y="1137"/>
                </a:lnTo>
                <a:lnTo>
                  <a:pt x="1896" y="1264"/>
                </a:lnTo>
                <a:lnTo>
                  <a:pt x="1898" y="1392"/>
                </a:lnTo>
                <a:lnTo>
                  <a:pt x="1896" y="1519"/>
                </a:lnTo>
                <a:lnTo>
                  <a:pt x="1890" y="1647"/>
                </a:lnTo>
                <a:lnTo>
                  <a:pt x="1879" y="1771"/>
                </a:lnTo>
                <a:lnTo>
                  <a:pt x="1973" y="1784"/>
                </a:lnTo>
                <a:lnTo>
                  <a:pt x="2062" y="1799"/>
                </a:lnTo>
                <a:lnTo>
                  <a:pt x="2148" y="1818"/>
                </a:lnTo>
                <a:lnTo>
                  <a:pt x="2230" y="1837"/>
                </a:lnTo>
                <a:lnTo>
                  <a:pt x="2307" y="1859"/>
                </a:lnTo>
                <a:lnTo>
                  <a:pt x="2378" y="1882"/>
                </a:lnTo>
                <a:lnTo>
                  <a:pt x="2445" y="1909"/>
                </a:lnTo>
                <a:lnTo>
                  <a:pt x="2476" y="1840"/>
                </a:lnTo>
                <a:lnTo>
                  <a:pt x="2502" y="1770"/>
                </a:lnTo>
                <a:lnTo>
                  <a:pt x="2524" y="1698"/>
                </a:lnTo>
                <a:lnTo>
                  <a:pt x="2541" y="1624"/>
                </a:lnTo>
                <a:lnTo>
                  <a:pt x="2554" y="1548"/>
                </a:lnTo>
                <a:lnTo>
                  <a:pt x="2563" y="1471"/>
                </a:lnTo>
                <a:lnTo>
                  <a:pt x="2565" y="1392"/>
                </a:lnTo>
                <a:lnTo>
                  <a:pt x="2563" y="1313"/>
                </a:lnTo>
                <a:lnTo>
                  <a:pt x="2554" y="1235"/>
                </a:lnTo>
                <a:lnTo>
                  <a:pt x="2541" y="1160"/>
                </a:lnTo>
                <a:lnTo>
                  <a:pt x="2524" y="1085"/>
                </a:lnTo>
                <a:lnTo>
                  <a:pt x="2502" y="1013"/>
                </a:lnTo>
                <a:lnTo>
                  <a:pt x="2476" y="942"/>
                </a:lnTo>
                <a:lnTo>
                  <a:pt x="2444" y="874"/>
                </a:lnTo>
                <a:close/>
                <a:moveTo>
                  <a:pt x="1685" y="257"/>
                </a:moveTo>
                <a:lnTo>
                  <a:pt x="1714" y="313"/>
                </a:lnTo>
                <a:lnTo>
                  <a:pt x="1740" y="376"/>
                </a:lnTo>
                <a:lnTo>
                  <a:pt x="1766" y="444"/>
                </a:lnTo>
                <a:lnTo>
                  <a:pt x="1788" y="516"/>
                </a:lnTo>
                <a:lnTo>
                  <a:pt x="1809" y="591"/>
                </a:lnTo>
                <a:lnTo>
                  <a:pt x="1827" y="670"/>
                </a:lnTo>
                <a:lnTo>
                  <a:pt x="1844" y="752"/>
                </a:lnTo>
                <a:lnTo>
                  <a:pt x="1858" y="838"/>
                </a:lnTo>
                <a:lnTo>
                  <a:pt x="1940" y="826"/>
                </a:lnTo>
                <a:lnTo>
                  <a:pt x="2018" y="813"/>
                </a:lnTo>
                <a:lnTo>
                  <a:pt x="2093" y="799"/>
                </a:lnTo>
                <a:lnTo>
                  <a:pt x="2165" y="781"/>
                </a:lnTo>
                <a:lnTo>
                  <a:pt x="2232" y="763"/>
                </a:lnTo>
                <a:lnTo>
                  <a:pt x="2296" y="743"/>
                </a:lnTo>
                <a:lnTo>
                  <a:pt x="2354" y="722"/>
                </a:lnTo>
                <a:lnTo>
                  <a:pt x="2309" y="662"/>
                </a:lnTo>
                <a:lnTo>
                  <a:pt x="2260" y="605"/>
                </a:lnTo>
                <a:lnTo>
                  <a:pt x="2208" y="551"/>
                </a:lnTo>
                <a:lnTo>
                  <a:pt x="2152" y="499"/>
                </a:lnTo>
                <a:lnTo>
                  <a:pt x="2093" y="453"/>
                </a:lnTo>
                <a:lnTo>
                  <a:pt x="2032" y="409"/>
                </a:lnTo>
                <a:lnTo>
                  <a:pt x="1968" y="370"/>
                </a:lnTo>
                <a:lnTo>
                  <a:pt x="1900" y="336"/>
                </a:lnTo>
                <a:lnTo>
                  <a:pt x="1831" y="304"/>
                </a:lnTo>
                <a:lnTo>
                  <a:pt x="1760" y="278"/>
                </a:lnTo>
                <a:lnTo>
                  <a:pt x="1685" y="257"/>
                </a:lnTo>
                <a:close/>
                <a:moveTo>
                  <a:pt x="1100" y="257"/>
                </a:moveTo>
                <a:lnTo>
                  <a:pt x="1020" y="280"/>
                </a:lnTo>
                <a:lnTo>
                  <a:pt x="942" y="309"/>
                </a:lnTo>
                <a:lnTo>
                  <a:pt x="868" y="344"/>
                </a:lnTo>
                <a:lnTo>
                  <a:pt x="796" y="383"/>
                </a:lnTo>
                <a:lnTo>
                  <a:pt x="727" y="428"/>
                </a:lnTo>
                <a:lnTo>
                  <a:pt x="662" y="476"/>
                </a:lnTo>
                <a:lnTo>
                  <a:pt x="600" y="529"/>
                </a:lnTo>
                <a:lnTo>
                  <a:pt x="542" y="585"/>
                </a:lnTo>
                <a:lnTo>
                  <a:pt x="488" y="647"/>
                </a:lnTo>
                <a:lnTo>
                  <a:pt x="439" y="711"/>
                </a:lnTo>
                <a:lnTo>
                  <a:pt x="496" y="733"/>
                </a:lnTo>
                <a:lnTo>
                  <a:pt x="557" y="754"/>
                </a:lnTo>
                <a:lnTo>
                  <a:pt x="624" y="773"/>
                </a:lnTo>
                <a:lnTo>
                  <a:pt x="695" y="791"/>
                </a:lnTo>
                <a:lnTo>
                  <a:pt x="769" y="807"/>
                </a:lnTo>
                <a:lnTo>
                  <a:pt x="846" y="821"/>
                </a:lnTo>
                <a:lnTo>
                  <a:pt x="927" y="833"/>
                </a:lnTo>
                <a:lnTo>
                  <a:pt x="941" y="749"/>
                </a:lnTo>
                <a:lnTo>
                  <a:pt x="958" y="667"/>
                </a:lnTo>
                <a:lnTo>
                  <a:pt x="977" y="588"/>
                </a:lnTo>
                <a:lnTo>
                  <a:pt x="997" y="514"/>
                </a:lnTo>
                <a:lnTo>
                  <a:pt x="1019" y="443"/>
                </a:lnTo>
                <a:lnTo>
                  <a:pt x="1045" y="376"/>
                </a:lnTo>
                <a:lnTo>
                  <a:pt x="1071" y="313"/>
                </a:lnTo>
                <a:lnTo>
                  <a:pt x="1100" y="257"/>
                </a:lnTo>
                <a:close/>
                <a:moveTo>
                  <a:pt x="1392" y="219"/>
                </a:moveTo>
                <a:lnTo>
                  <a:pt x="1350" y="220"/>
                </a:lnTo>
                <a:lnTo>
                  <a:pt x="1331" y="237"/>
                </a:lnTo>
                <a:lnTo>
                  <a:pt x="1311" y="258"/>
                </a:lnTo>
                <a:lnTo>
                  <a:pt x="1289" y="284"/>
                </a:lnTo>
                <a:lnTo>
                  <a:pt x="1268" y="316"/>
                </a:lnTo>
                <a:lnTo>
                  <a:pt x="1248" y="355"/>
                </a:lnTo>
                <a:lnTo>
                  <a:pt x="1227" y="398"/>
                </a:lnTo>
                <a:lnTo>
                  <a:pt x="1205" y="447"/>
                </a:lnTo>
                <a:lnTo>
                  <a:pt x="1186" y="501"/>
                </a:lnTo>
                <a:lnTo>
                  <a:pt x="1167" y="561"/>
                </a:lnTo>
                <a:lnTo>
                  <a:pt x="1149" y="626"/>
                </a:lnTo>
                <a:lnTo>
                  <a:pt x="1132" y="696"/>
                </a:lnTo>
                <a:lnTo>
                  <a:pt x="1115" y="771"/>
                </a:lnTo>
                <a:lnTo>
                  <a:pt x="1101" y="852"/>
                </a:lnTo>
                <a:lnTo>
                  <a:pt x="1215" y="860"/>
                </a:lnTo>
                <a:lnTo>
                  <a:pt x="1330" y="864"/>
                </a:lnTo>
                <a:lnTo>
                  <a:pt x="1448" y="865"/>
                </a:lnTo>
                <a:lnTo>
                  <a:pt x="1566" y="862"/>
                </a:lnTo>
                <a:lnTo>
                  <a:pt x="1684" y="855"/>
                </a:lnTo>
                <a:lnTo>
                  <a:pt x="1670" y="774"/>
                </a:lnTo>
                <a:lnTo>
                  <a:pt x="1654" y="699"/>
                </a:lnTo>
                <a:lnTo>
                  <a:pt x="1637" y="628"/>
                </a:lnTo>
                <a:lnTo>
                  <a:pt x="1619" y="562"/>
                </a:lnTo>
                <a:lnTo>
                  <a:pt x="1600" y="502"/>
                </a:lnTo>
                <a:lnTo>
                  <a:pt x="1580" y="448"/>
                </a:lnTo>
                <a:lnTo>
                  <a:pt x="1558" y="399"/>
                </a:lnTo>
                <a:lnTo>
                  <a:pt x="1538" y="356"/>
                </a:lnTo>
                <a:lnTo>
                  <a:pt x="1517" y="317"/>
                </a:lnTo>
                <a:lnTo>
                  <a:pt x="1496" y="285"/>
                </a:lnTo>
                <a:lnTo>
                  <a:pt x="1474" y="258"/>
                </a:lnTo>
                <a:lnTo>
                  <a:pt x="1454" y="237"/>
                </a:lnTo>
                <a:lnTo>
                  <a:pt x="1435" y="220"/>
                </a:lnTo>
                <a:lnTo>
                  <a:pt x="1392" y="219"/>
                </a:lnTo>
                <a:close/>
                <a:moveTo>
                  <a:pt x="1392" y="0"/>
                </a:moveTo>
                <a:lnTo>
                  <a:pt x="1488" y="3"/>
                </a:lnTo>
                <a:lnTo>
                  <a:pt x="1582" y="13"/>
                </a:lnTo>
                <a:lnTo>
                  <a:pt x="1673" y="28"/>
                </a:lnTo>
                <a:lnTo>
                  <a:pt x="1763" y="50"/>
                </a:lnTo>
                <a:lnTo>
                  <a:pt x="1850" y="77"/>
                </a:lnTo>
                <a:lnTo>
                  <a:pt x="1934" y="109"/>
                </a:lnTo>
                <a:lnTo>
                  <a:pt x="2015" y="148"/>
                </a:lnTo>
                <a:lnTo>
                  <a:pt x="2094" y="190"/>
                </a:lnTo>
                <a:lnTo>
                  <a:pt x="2170" y="238"/>
                </a:lnTo>
                <a:lnTo>
                  <a:pt x="2243" y="290"/>
                </a:lnTo>
                <a:lnTo>
                  <a:pt x="2312" y="347"/>
                </a:lnTo>
                <a:lnTo>
                  <a:pt x="2376" y="408"/>
                </a:lnTo>
                <a:lnTo>
                  <a:pt x="2437" y="473"/>
                </a:lnTo>
                <a:lnTo>
                  <a:pt x="2494" y="542"/>
                </a:lnTo>
                <a:lnTo>
                  <a:pt x="2546" y="614"/>
                </a:lnTo>
                <a:lnTo>
                  <a:pt x="2594" y="689"/>
                </a:lnTo>
                <a:lnTo>
                  <a:pt x="2637" y="768"/>
                </a:lnTo>
                <a:lnTo>
                  <a:pt x="2675" y="850"/>
                </a:lnTo>
                <a:lnTo>
                  <a:pt x="2707" y="935"/>
                </a:lnTo>
                <a:lnTo>
                  <a:pt x="2734" y="1022"/>
                </a:lnTo>
                <a:lnTo>
                  <a:pt x="2756" y="1112"/>
                </a:lnTo>
                <a:lnTo>
                  <a:pt x="2772" y="1203"/>
                </a:lnTo>
                <a:lnTo>
                  <a:pt x="2781" y="1297"/>
                </a:lnTo>
                <a:lnTo>
                  <a:pt x="2784" y="1392"/>
                </a:lnTo>
                <a:lnTo>
                  <a:pt x="2781" y="1484"/>
                </a:lnTo>
                <a:lnTo>
                  <a:pt x="2773" y="1574"/>
                </a:lnTo>
                <a:lnTo>
                  <a:pt x="2759" y="1662"/>
                </a:lnTo>
                <a:lnTo>
                  <a:pt x="2738" y="1747"/>
                </a:lnTo>
                <a:lnTo>
                  <a:pt x="2713" y="1831"/>
                </a:lnTo>
                <a:lnTo>
                  <a:pt x="2683" y="1912"/>
                </a:lnTo>
                <a:lnTo>
                  <a:pt x="2647" y="1990"/>
                </a:lnTo>
                <a:lnTo>
                  <a:pt x="2608" y="2066"/>
                </a:lnTo>
                <a:lnTo>
                  <a:pt x="2564" y="2139"/>
                </a:lnTo>
                <a:lnTo>
                  <a:pt x="2514" y="2209"/>
                </a:lnTo>
                <a:lnTo>
                  <a:pt x="2461" y="2276"/>
                </a:lnTo>
                <a:lnTo>
                  <a:pt x="2404" y="2339"/>
                </a:lnTo>
                <a:lnTo>
                  <a:pt x="2343" y="2399"/>
                </a:lnTo>
                <a:lnTo>
                  <a:pt x="2277" y="2455"/>
                </a:lnTo>
                <a:lnTo>
                  <a:pt x="2070" y="2348"/>
                </a:lnTo>
                <a:lnTo>
                  <a:pt x="2135" y="2299"/>
                </a:lnTo>
                <a:lnTo>
                  <a:pt x="2195" y="2245"/>
                </a:lnTo>
                <a:lnTo>
                  <a:pt x="2252" y="2188"/>
                </a:lnTo>
                <a:lnTo>
                  <a:pt x="2306" y="2126"/>
                </a:lnTo>
                <a:lnTo>
                  <a:pt x="2354" y="2061"/>
                </a:lnTo>
                <a:lnTo>
                  <a:pt x="2296" y="2040"/>
                </a:lnTo>
                <a:lnTo>
                  <a:pt x="2233" y="2020"/>
                </a:lnTo>
                <a:lnTo>
                  <a:pt x="2165" y="2002"/>
                </a:lnTo>
                <a:lnTo>
                  <a:pt x="2094" y="1985"/>
                </a:lnTo>
                <a:lnTo>
                  <a:pt x="2018" y="1970"/>
                </a:lnTo>
                <a:lnTo>
                  <a:pt x="1940" y="1957"/>
                </a:lnTo>
                <a:lnTo>
                  <a:pt x="1858" y="1946"/>
                </a:lnTo>
                <a:lnTo>
                  <a:pt x="1844" y="2032"/>
                </a:lnTo>
                <a:lnTo>
                  <a:pt x="1826" y="2116"/>
                </a:lnTo>
                <a:lnTo>
                  <a:pt x="1808" y="2197"/>
                </a:lnTo>
                <a:lnTo>
                  <a:pt x="1649" y="2106"/>
                </a:lnTo>
                <a:lnTo>
                  <a:pt x="1661" y="2049"/>
                </a:lnTo>
                <a:lnTo>
                  <a:pt x="1674" y="1990"/>
                </a:lnTo>
                <a:lnTo>
                  <a:pt x="1684" y="1928"/>
                </a:lnTo>
                <a:lnTo>
                  <a:pt x="1595" y="1923"/>
                </a:lnTo>
                <a:lnTo>
                  <a:pt x="1503" y="1919"/>
                </a:lnTo>
                <a:lnTo>
                  <a:pt x="1410" y="1918"/>
                </a:lnTo>
                <a:lnTo>
                  <a:pt x="1327" y="1919"/>
                </a:lnTo>
                <a:lnTo>
                  <a:pt x="1065" y="1768"/>
                </a:lnTo>
                <a:lnTo>
                  <a:pt x="1065" y="2193"/>
                </a:lnTo>
                <a:lnTo>
                  <a:pt x="1060" y="2193"/>
                </a:lnTo>
                <a:lnTo>
                  <a:pt x="1055" y="2192"/>
                </a:lnTo>
                <a:lnTo>
                  <a:pt x="1050" y="2192"/>
                </a:lnTo>
                <a:lnTo>
                  <a:pt x="1048" y="2192"/>
                </a:lnTo>
                <a:lnTo>
                  <a:pt x="1043" y="2192"/>
                </a:lnTo>
                <a:lnTo>
                  <a:pt x="1028" y="2190"/>
                </a:lnTo>
                <a:lnTo>
                  <a:pt x="1011" y="2186"/>
                </a:lnTo>
                <a:lnTo>
                  <a:pt x="992" y="2181"/>
                </a:lnTo>
                <a:lnTo>
                  <a:pt x="972" y="2174"/>
                </a:lnTo>
                <a:lnTo>
                  <a:pt x="971" y="2174"/>
                </a:lnTo>
                <a:lnTo>
                  <a:pt x="955" y="2102"/>
                </a:lnTo>
                <a:lnTo>
                  <a:pt x="940" y="2027"/>
                </a:lnTo>
                <a:lnTo>
                  <a:pt x="927" y="1950"/>
                </a:lnTo>
                <a:lnTo>
                  <a:pt x="837" y="1963"/>
                </a:lnTo>
                <a:lnTo>
                  <a:pt x="752" y="1979"/>
                </a:lnTo>
                <a:lnTo>
                  <a:pt x="671" y="1998"/>
                </a:lnTo>
                <a:lnTo>
                  <a:pt x="644" y="1974"/>
                </a:lnTo>
                <a:lnTo>
                  <a:pt x="621" y="1950"/>
                </a:lnTo>
                <a:lnTo>
                  <a:pt x="617" y="1946"/>
                </a:lnTo>
                <a:lnTo>
                  <a:pt x="613" y="1942"/>
                </a:lnTo>
                <a:lnTo>
                  <a:pt x="594" y="1922"/>
                </a:lnTo>
                <a:lnTo>
                  <a:pt x="575" y="1899"/>
                </a:lnTo>
                <a:lnTo>
                  <a:pt x="556" y="1875"/>
                </a:lnTo>
                <a:lnTo>
                  <a:pt x="538" y="1852"/>
                </a:lnTo>
                <a:lnTo>
                  <a:pt x="623" y="1829"/>
                </a:lnTo>
                <a:lnTo>
                  <a:pt x="713" y="1809"/>
                </a:lnTo>
                <a:lnTo>
                  <a:pt x="807" y="1790"/>
                </a:lnTo>
                <a:lnTo>
                  <a:pt x="906" y="1776"/>
                </a:lnTo>
                <a:lnTo>
                  <a:pt x="895" y="1649"/>
                </a:lnTo>
                <a:lnTo>
                  <a:pt x="889" y="1521"/>
                </a:lnTo>
                <a:lnTo>
                  <a:pt x="887" y="1392"/>
                </a:lnTo>
                <a:lnTo>
                  <a:pt x="889" y="1263"/>
                </a:lnTo>
                <a:lnTo>
                  <a:pt x="895" y="1134"/>
                </a:lnTo>
                <a:lnTo>
                  <a:pt x="906" y="1008"/>
                </a:lnTo>
                <a:lnTo>
                  <a:pt x="813" y="994"/>
                </a:lnTo>
                <a:lnTo>
                  <a:pt x="724" y="978"/>
                </a:lnTo>
                <a:lnTo>
                  <a:pt x="639" y="958"/>
                </a:lnTo>
                <a:lnTo>
                  <a:pt x="558" y="937"/>
                </a:lnTo>
                <a:lnTo>
                  <a:pt x="482" y="915"/>
                </a:lnTo>
                <a:lnTo>
                  <a:pt x="412" y="890"/>
                </a:lnTo>
                <a:lnTo>
                  <a:pt x="347" y="863"/>
                </a:lnTo>
                <a:lnTo>
                  <a:pt x="314" y="930"/>
                </a:lnTo>
                <a:lnTo>
                  <a:pt x="287" y="1000"/>
                </a:lnTo>
                <a:lnTo>
                  <a:pt x="264" y="1072"/>
                </a:lnTo>
                <a:lnTo>
                  <a:pt x="246" y="1146"/>
                </a:lnTo>
                <a:lnTo>
                  <a:pt x="235" y="1203"/>
                </a:lnTo>
                <a:lnTo>
                  <a:pt x="228" y="1262"/>
                </a:lnTo>
                <a:lnTo>
                  <a:pt x="222" y="1321"/>
                </a:lnTo>
                <a:lnTo>
                  <a:pt x="223" y="1380"/>
                </a:lnTo>
                <a:lnTo>
                  <a:pt x="229" y="1439"/>
                </a:lnTo>
                <a:lnTo>
                  <a:pt x="237" y="1497"/>
                </a:lnTo>
                <a:lnTo>
                  <a:pt x="248" y="1556"/>
                </a:lnTo>
                <a:lnTo>
                  <a:pt x="263" y="1613"/>
                </a:lnTo>
                <a:lnTo>
                  <a:pt x="280" y="1670"/>
                </a:lnTo>
                <a:lnTo>
                  <a:pt x="301" y="1726"/>
                </a:lnTo>
                <a:lnTo>
                  <a:pt x="325" y="1781"/>
                </a:lnTo>
                <a:lnTo>
                  <a:pt x="352" y="1834"/>
                </a:lnTo>
                <a:lnTo>
                  <a:pt x="382" y="1885"/>
                </a:lnTo>
                <a:lnTo>
                  <a:pt x="416" y="1936"/>
                </a:lnTo>
                <a:lnTo>
                  <a:pt x="452" y="1983"/>
                </a:lnTo>
                <a:lnTo>
                  <a:pt x="491" y="2029"/>
                </a:lnTo>
                <a:lnTo>
                  <a:pt x="534" y="2072"/>
                </a:lnTo>
                <a:lnTo>
                  <a:pt x="578" y="2113"/>
                </a:lnTo>
                <a:lnTo>
                  <a:pt x="627" y="2150"/>
                </a:lnTo>
                <a:lnTo>
                  <a:pt x="679" y="2185"/>
                </a:lnTo>
                <a:lnTo>
                  <a:pt x="733" y="2216"/>
                </a:lnTo>
                <a:lnTo>
                  <a:pt x="791" y="2243"/>
                </a:lnTo>
                <a:lnTo>
                  <a:pt x="851" y="2267"/>
                </a:lnTo>
                <a:lnTo>
                  <a:pt x="914" y="2288"/>
                </a:lnTo>
                <a:lnTo>
                  <a:pt x="981" y="2304"/>
                </a:lnTo>
                <a:lnTo>
                  <a:pt x="1050" y="2315"/>
                </a:lnTo>
                <a:lnTo>
                  <a:pt x="1121" y="2322"/>
                </a:lnTo>
                <a:lnTo>
                  <a:pt x="1196" y="2325"/>
                </a:lnTo>
                <a:lnTo>
                  <a:pt x="1196" y="1996"/>
                </a:lnTo>
                <a:lnTo>
                  <a:pt x="2357" y="2666"/>
                </a:lnTo>
                <a:lnTo>
                  <a:pt x="1196" y="3336"/>
                </a:lnTo>
                <a:lnTo>
                  <a:pt x="1196" y="2988"/>
                </a:lnTo>
                <a:lnTo>
                  <a:pt x="1100" y="2958"/>
                </a:lnTo>
                <a:lnTo>
                  <a:pt x="1007" y="2925"/>
                </a:lnTo>
                <a:lnTo>
                  <a:pt x="919" y="2886"/>
                </a:lnTo>
                <a:lnTo>
                  <a:pt x="834" y="2845"/>
                </a:lnTo>
                <a:lnTo>
                  <a:pt x="753" y="2800"/>
                </a:lnTo>
                <a:lnTo>
                  <a:pt x="678" y="2752"/>
                </a:lnTo>
                <a:lnTo>
                  <a:pt x="605" y="2699"/>
                </a:lnTo>
                <a:lnTo>
                  <a:pt x="536" y="2645"/>
                </a:lnTo>
                <a:lnTo>
                  <a:pt x="472" y="2586"/>
                </a:lnTo>
                <a:lnTo>
                  <a:pt x="412" y="2524"/>
                </a:lnTo>
                <a:lnTo>
                  <a:pt x="355" y="2461"/>
                </a:lnTo>
                <a:lnTo>
                  <a:pt x="303" y="2393"/>
                </a:lnTo>
                <a:lnTo>
                  <a:pt x="255" y="2323"/>
                </a:lnTo>
                <a:lnTo>
                  <a:pt x="211" y="2250"/>
                </a:lnTo>
                <a:lnTo>
                  <a:pt x="171" y="2174"/>
                </a:lnTo>
                <a:lnTo>
                  <a:pt x="135" y="2097"/>
                </a:lnTo>
                <a:lnTo>
                  <a:pt x="104" y="2016"/>
                </a:lnTo>
                <a:lnTo>
                  <a:pt x="77" y="1933"/>
                </a:lnTo>
                <a:lnTo>
                  <a:pt x="54" y="1848"/>
                </a:lnTo>
                <a:lnTo>
                  <a:pt x="34" y="1761"/>
                </a:lnTo>
                <a:lnTo>
                  <a:pt x="19" y="1672"/>
                </a:lnTo>
                <a:lnTo>
                  <a:pt x="9" y="1580"/>
                </a:lnTo>
                <a:lnTo>
                  <a:pt x="2" y="1487"/>
                </a:lnTo>
                <a:lnTo>
                  <a:pt x="0" y="1392"/>
                </a:lnTo>
                <a:lnTo>
                  <a:pt x="3" y="1308"/>
                </a:lnTo>
                <a:lnTo>
                  <a:pt x="10" y="1226"/>
                </a:lnTo>
                <a:lnTo>
                  <a:pt x="22" y="1146"/>
                </a:lnTo>
                <a:lnTo>
                  <a:pt x="40" y="1058"/>
                </a:lnTo>
                <a:lnTo>
                  <a:pt x="65" y="972"/>
                </a:lnTo>
                <a:lnTo>
                  <a:pt x="94" y="890"/>
                </a:lnTo>
                <a:lnTo>
                  <a:pt x="128" y="809"/>
                </a:lnTo>
                <a:lnTo>
                  <a:pt x="168" y="730"/>
                </a:lnTo>
                <a:lnTo>
                  <a:pt x="211" y="655"/>
                </a:lnTo>
                <a:lnTo>
                  <a:pt x="260" y="583"/>
                </a:lnTo>
                <a:lnTo>
                  <a:pt x="312" y="514"/>
                </a:lnTo>
                <a:lnTo>
                  <a:pt x="369" y="449"/>
                </a:lnTo>
                <a:lnTo>
                  <a:pt x="430" y="387"/>
                </a:lnTo>
                <a:lnTo>
                  <a:pt x="494" y="329"/>
                </a:lnTo>
                <a:lnTo>
                  <a:pt x="562" y="275"/>
                </a:lnTo>
                <a:lnTo>
                  <a:pt x="634" y="225"/>
                </a:lnTo>
                <a:lnTo>
                  <a:pt x="708" y="180"/>
                </a:lnTo>
                <a:lnTo>
                  <a:pt x="785" y="140"/>
                </a:lnTo>
                <a:lnTo>
                  <a:pt x="866" y="103"/>
                </a:lnTo>
                <a:lnTo>
                  <a:pt x="948" y="73"/>
                </a:lnTo>
                <a:lnTo>
                  <a:pt x="1032" y="48"/>
                </a:lnTo>
                <a:lnTo>
                  <a:pt x="1120" y="26"/>
                </a:lnTo>
                <a:lnTo>
                  <a:pt x="1209" y="12"/>
                </a:lnTo>
                <a:lnTo>
                  <a:pt x="1300" y="3"/>
                </a:lnTo>
                <a:lnTo>
                  <a:pt x="13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34" name="TextBox 124">
            <a:extLst>
              <a:ext uri="{FF2B5EF4-FFF2-40B4-BE49-F238E27FC236}">
                <a16:creationId xmlns="" xmlns:a16="http://schemas.microsoft.com/office/drawing/2014/main" id="{56BC59C5-1768-4E51-BF9F-662BD6160137}"/>
              </a:ext>
            </a:extLst>
          </p:cNvPr>
          <p:cNvSpPr txBox="1"/>
          <p:nvPr/>
        </p:nvSpPr>
        <p:spPr>
          <a:xfrm>
            <a:off x="1504515" y="2582282"/>
            <a:ext cx="1250725" cy="1600438"/>
          </a:xfrm>
          <a:prstGeom prst="rect">
            <a:avLst/>
          </a:prstGeom>
          <a:noFill/>
        </p:spPr>
        <p:txBody>
          <a:bodyPr wrap="square" rtlCol="0">
            <a:spAutoFit/>
          </a:bodyPr>
          <a:lstStyle/>
          <a:p>
            <a:pPr lvl="0"/>
            <a:r>
              <a:rPr lang="es-ES" sz="1400" dirty="0">
                <a:solidFill>
                  <a:schemeClr val="bg1"/>
                </a:solidFill>
              </a:rPr>
              <a:t>Armonización a nivel regional de políticas en materia de residuos electrónicos</a:t>
            </a:r>
          </a:p>
        </p:txBody>
      </p:sp>
      <p:sp>
        <p:nvSpPr>
          <p:cNvPr id="35" name="TextBox 125">
            <a:extLst>
              <a:ext uri="{FF2B5EF4-FFF2-40B4-BE49-F238E27FC236}">
                <a16:creationId xmlns="" xmlns:a16="http://schemas.microsoft.com/office/drawing/2014/main" id="{D5498A68-4037-47B5-890C-640755CDC5F8}"/>
              </a:ext>
            </a:extLst>
          </p:cNvPr>
          <p:cNvSpPr txBox="1"/>
          <p:nvPr/>
        </p:nvSpPr>
        <p:spPr>
          <a:xfrm>
            <a:off x="6714593" y="2582282"/>
            <a:ext cx="1232852" cy="738664"/>
          </a:xfrm>
          <a:prstGeom prst="rect">
            <a:avLst/>
          </a:prstGeom>
          <a:noFill/>
        </p:spPr>
        <p:txBody>
          <a:bodyPr wrap="square" rtlCol="0">
            <a:spAutoFit/>
          </a:bodyPr>
          <a:lstStyle/>
          <a:p>
            <a:pPr lvl="0"/>
            <a:r>
              <a:rPr lang="es-ES" sz="1400" dirty="0">
                <a:solidFill>
                  <a:schemeClr val="bg1"/>
                </a:solidFill>
              </a:rPr>
              <a:t>Mejora de la cooperación Sur-Sur</a:t>
            </a:r>
          </a:p>
        </p:txBody>
      </p:sp>
      <p:grpSp>
        <p:nvGrpSpPr>
          <p:cNvPr id="36" name="Group 68">
            <a:extLst>
              <a:ext uri="{FF2B5EF4-FFF2-40B4-BE49-F238E27FC236}">
                <a16:creationId xmlns="" xmlns:a16="http://schemas.microsoft.com/office/drawing/2014/main" id="{7C08C7E8-2104-4E82-96E0-429819A2CFCF}"/>
              </a:ext>
            </a:extLst>
          </p:cNvPr>
          <p:cNvGrpSpPr/>
          <p:nvPr/>
        </p:nvGrpSpPr>
        <p:grpSpPr>
          <a:xfrm>
            <a:off x="4311827" y="1584024"/>
            <a:ext cx="857357" cy="670606"/>
            <a:chOff x="5976938" y="1301751"/>
            <a:chExt cx="481013" cy="376238"/>
          </a:xfrm>
          <a:solidFill>
            <a:schemeClr val="bg1"/>
          </a:solidFill>
        </p:grpSpPr>
        <p:sp>
          <p:nvSpPr>
            <p:cNvPr id="37" name="Freeform 17">
              <a:extLst>
                <a:ext uri="{FF2B5EF4-FFF2-40B4-BE49-F238E27FC236}">
                  <a16:creationId xmlns="" xmlns:a16="http://schemas.microsoft.com/office/drawing/2014/main" id="{8310E441-2E55-4B61-91DB-2619FB78FB60}"/>
                </a:ext>
              </a:extLst>
            </p:cNvPr>
            <p:cNvSpPr>
              <a:spLocks/>
            </p:cNvSpPr>
            <p:nvPr/>
          </p:nvSpPr>
          <p:spPr bwMode="auto">
            <a:xfrm>
              <a:off x="6059488" y="1635126"/>
              <a:ext cx="315913" cy="42863"/>
            </a:xfrm>
            <a:custGeom>
              <a:avLst/>
              <a:gdLst>
                <a:gd name="T0" fmla="*/ 151 w 2195"/>
                <a:gd name="T1" fmla="*/ 0 h 299"/>
                <a:gd name="T2" fmla="*/ 2043 w 2195"/>
                <a:gd name="T3" fmla="*/ 0 h 299"/>
                <a:gd name="T4" fmla="*/ 2074 w 2195"/>
                <a:gd name="T5" fmla="*/ 3 h 299"/>
                <a:gd name="T6" fmla="*/ 2102 w 2195"/>
                <a:gd name="T7" fmla="*/ 12 h 299"/>
                <a:gd name="T8" fmla="*/ 2128 w 2195"/>
                <a:gd name="T9" fmla="*/ 26 h 299"/>
                <a:gd name="T10" fmla="*/ 2150 w 2195"/>
                <a:gd name="T11" fmla="*/ 44 h 299"/>
                <a:gd name="T12" fmla="*/ 2169 w 2195"/>
                <a:gd name="T13" fmla="*/ 66 h 299"/>
                <a:gd name="T14" fmla="*/ 2183 w 2195"/>
                <a:gd name="T15" fmla="*/ 91 h 299"/>
                <a:gd name="T16" fmla="*/ 2192 w 2195"/>
                <a:gd name="T17" fmla="*/ 120 h 299"/>
                <a:gd name="T18" fmla="*/ 2195 w 2195"/>
                <a:gd name="T19" fmla="*/ 150 h 299"/>
                <a:gd name="T20" fmla="*/ 2192 w 2195"/>
                <a:gd name="T21" fmla="*/ 180 h 299"/>
                <a:gd name="T22" fmla="*/ 2183 w 2195"/>
                <a:gd name="T23" fmla="*/ 208 h 299"/>
                <a:gd name="T24" fmla="*/ 2169 w 2195"/>
                <a:gd name="T25" fmla="*/ 233 h 299"/>
                <a:gd name="T26" fmla="*/ 2150 w 2195"/>
                <a:gd name="T27" fmla="*/ 255 h 299"/>
                <a:gd name="T28" fmla="*/ 2128 w 2195"/>
                <a:gd name="T29" fmla="*/ 273 h 299"/>
                <a:gd name="T30" fmla="*/ 2102 w 2195"/>
                <a:gd name="T31" fmla="*/ 287 h 299"/>
                <a:gd name="T32" fmla="*/ 2074 w 2195"/>
                <a:gd name="T33" fmla="*/ 296 h 299"/>
                <a:gd name="T34" fmla="*/ 2043 w 2195"/>
                <a:gd name="T35" fmla="*/ 299 h 299"/>
                <a:gd name="T36" fmla="*/ 151 w 2195"/>
                <a:gd name="T37" fmla="*/ 299 h 299"/>
                <a:gd name="T38" fmla="*/ 121 w 2195"/>
                <a:gd name="T39" fmla="*/ 296 h 299"/>
                <a:gd name="T40" fmla="*/ 92 w 2195"/>
                <a:gd name="T41" fmla="*/ 287 h 299"/>
                <a:gd name="T42" fmla="*/ 66 w 2195"/>
                <a:gd name="T43" fmla="*/ 273 h 299"/>
                <a:gd name="T44" fmla="*/ 44 w 2195"/>
                <a:gd name="T45" fmla="*/ 255 h 299"/>
                <a:gd name="T46" fmla="*/ 26 w 2195"/>
                <a:gd name="T47" fmla="*/ 233 h 299"/>
                <a:gd name="T48" fmla="*/ 11 w 2195"/>
                <a:gd name="T49" fmla="*/ 208 h 299"/>
                <a:gd name="T50" fmla="*/ 3 w 2195"/>
                <a:gd name="T51" fmla="*/ 180 h 299"/>
                <a:gd name="T52" fmla="*/ 0 w 2195"/>
                <a:gd name="T53" fmla="*/ 150 h 299"/>
                <a:gd name="T54" fmla="*/ 3 w 2195"/>
                <a:gd name="T55" fmla="*/ 120 h 299"/>
                <a:gd name="T56" fmla="*/ 11 w 2195"/>
                <a:gd name="T57" fmla="*/ 91 h 299"/>
                <a:gd name="T58" fmla="*/ 26 w 2195"/>
                <a:gd name="T59" fmla="*/ 66 h 299"/>
                <a:gd name="T60" fmla="*/ 44 w 2195"/>
                <a:gd name="T61" fmla="*/ 44 h 299"/>
                <a:gd name="T62" fmla="*/ 66 w 2195"/>
                <a:gd name="T63" fmla="*/ 26 h 299"/>
                <a:gd name="T64" fmla="*/ 92 w 2195"/>
                <a:gd name="T65" fmla="*/ 12 h 299"/>
                <a:gd name="T66" fmla="*/ 121 w 2195"/>
                <a:gd name="T67" fmla="*/ 3 h 299"/>
                <a:gd name="T68" fmla="*/ 151 w 2195"/>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99">
                  <a:moveTo>
                    <a:pt x="151" y="0"/>
                  </a:moveTo>
                  <a:lnTo>
                    <a:pt x="2043" y="0"/>
                  </a:lnTo>
                  <a:lnTo>
                    <a:pt x="2074" y="3"/>
                  </a:lnTo>
                  <a:lnTo>
                    <a:pt x="2102" y="12"/>
                  </a:lnTo>
                  <a:lnTo>
                    <a:pt x="2128" y="26"/>
                  </a:lnTo>
                  <a:lnTo>
                    <a:pt x="2150" y="44"/>
                  </a:lnTo>
                  <a:lnTo>
                    <a:pt x="2169" y="66"/>
                  </a:lnTo>
                  <a:lnTo>
                    <a:pt x="2183" y="91"/>
                  </a:lnTo>
                  <a:lnTo>
                    <a:pt x="2192" y="120"/>
                  </a:lnTo>
                  <a:lnTo>
                    <a:pt x="2195" y="150"/>
                  </a:lnTo>
                  <a:lnTo>
                    <a:pt x="2192" y="180"/>
                  </a:lnTo>
                  <a:lnTo>
                    <a:pt x="2183" y="208"/>
                  </a:lnTo>
                  <a:lnTo>
                    <a:pt x="2169" y="233"/>
                  </a:lnTo>
                  <a:lnTo>
                    <a:pt x="2150" y="255"/>
                  </a:lnTo>
                  <a:lnTo>
                    <a:pt x="2128" y="273"/>
                  </a:lnTo>
                  <a:lnTo>
                    <a:pt x="2102" y="287"/>
                  </a:lnTo>
                  <a:lnTo>
                    <a:pt x="2074" y="296"/>
                  </a:lnTo>
                  <a:lnTo>
                    <a:pt x="2043" y="299"/>
                  </a:lnTo>
                  <a:lnTo>
                    <a:pt x="151" y="299"/>
                  </a:lnTo>
                  <a:lnTo>
                    <a:pt x="121" y="296"/>
                  </a:lnTo>
                  <a:lnTo>
                    <a:pt x="92" y="287"/>
                  </a:lnTo>
                  <a:lnTo>
                    <a:pt x="66" y="273"/>
                  </a:lnTo>
                  <a:lnTo>
                    <a:pt x="44" y="255"/>
                  </a:lnTo>
                  <a:lnTo>
                    <a:pt x="26" y="233"/>
                  </a:lnTo>
                  <a:lnTo>
                    <a:pt x="11" y="208"/>
                  </a:lnTo>
                  <a:lnTo>
                    <a:pt x="3" y="180"/>
                  </a:lnTo>
                  <a:lnTo>
                    <a:pt x="0" y="150"/>
                  </a:lnTo>
                  <a:lnTo>
                    <a:pt x="3" y="120"/>
                  </a:lnTo>
                  <a:lnTo>
                    <a:pt x="11" y="91"/>
                  </a:lnTo>
                  <a:lnTo>
                    <a:pt x="26" y="66"/>
                  </a:lnTo>
                  <a:lnTo>
                    <a:pt x="44" y="44"/>
                  </a:lnTo>
                  <a:lnTo>
                    <a:pt x="66" y="26"/>
                  </a:lnTo>
                  <a:lnTo>
                    <a:pt x="92"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38" name="Freeform 18">
              <a:extLst>
                <a:ext uri="{FF2B5EF4-FFF2-40B4-BE49-F238E27FC236}">
                  <a16:creationId xmlns="" xmlns:a16="http://schemas.microsoft.com/office/drawing/2014/main" id="{4817CA9C-EC5C-4110-AB96-E7A5F88B8977}"/>
                </a:ext>
              </a:extLst>
            </p:cNvPr>
            <p:cNvSpPr>
              <a:spLocks/>
            </p:cNvSpPr>
            <p:nvPr/>
          </p:nvSpPr>
          <p:spPr bwMode="auto">
            <a:xfrm>
              <a:off x="6053138" y="1457326"/>
              <a:ext cx="33338" cy="85725"/>
            </a:xfrm>
            <a:custGeom>
              <a:avLst/>
              <a:gdLst>
                <a:gd name="T0" fmla="*/ 115 w 228"/>
                <a:gd name="T1" fmla="*/ 0 h 596"/>
                <a:gd name="T2" fmla="*/ 140 w 228"/>
                <a:gd name="T3" fmla="*/ 3 h 596"/>
                <a:gd name="T4" fmla="*/ 165 w 228"/>
                <a:gd name="T5" fmla="*/ 11 h 596"/>
                <a:gd name="T6" fmla="*/ 186 w 228"/>
                <a:gd name="T7" fmla="*/ 24 h 596"/>
                <a:gd name="T8" fmla="*/ 203 w 228"/>
                <a:gd name="T9" fmla="*/ 42 h 596"/>
                <a:gd name="T10" fmla="*/ 217 w 228"/>
                <a:gd name="T11" fmla="*/ 62 h 596"/>
                <a:gd name="T12" fmla="*/ 225 w 228"/>
                <a:gd name="T13" fmla="*/ 86 h 596"/>
                <a:gd name="T14" fmla="*/ 228 w 228"/>
                <a:gd name="T15" fmla="*/ 111 h 596"/>
                <a:gd name="T16" fmla="*/ 228 w 228"/>
                <a:gd name="T17" fmla="*/ 484 h 596"/>
                <a:gd name="T18" fmla="*/ 225 w 228"/>
                <a:gd name="T19" fmla="*/ 510 h 596"/>
                <a:gd name="T20" fmla="*/ 217 w 228"/>
                <a:gd name="T21" fmla="*/ 533 h 596"/>
                <a:gd name="T22" fmla="*/ 203 w 228"/>
                <a:gd name="T23" fmla="*/ 555 h 596"/>
                <a:gd name="T24" fmla="*/ 186 w 228"/>
                <a:gd name="T25" fmla="*/ 572 h 596"/>
                <a:gd name="T26" fmla="*/ 165 w 228"/>
                <a:gd name="T27" fmla="*/ 585 h 596"/>
                <a:gd name="T28" fmla="*/ 140 w 228"/>
                <a:gd name="T29" fmla="*/ 594 h 596"/>
                <a:gd name="T30" fmla="*/ 115 w 228"/>
                <a:gd name="T31" fmla="*/ 596 h 596"/>
                <a:gd name="T32" fmla="*/ 88 w 228"/>
                <a:gd name="T33" fmla="*/ 594 h 596"/>
                <a:gd name="T34" fmla="*/ 65 w 228"/>
                <a:gd name="T35" fmla="*/ 585 h 596"/>
                <a:gd name="T36" fmla="*/ 43 w 228"/>
                <a:gd name="T37" fmla="*/ 572 h 596"/>
                <a:gd name="T38" fmla="*/ 26 w 228"/>
                <a:gd name="T39" fmla="*/ 555 h 596"/>
                <a:gd name="T40" fmla="*/ 13 w 228"/>
                <a:gd name="T41" fmla="*/ 533 h 596"/>
                <a:gd name="T42" fmla="*/ 3 w 228"/>
                <a:gd name="T43" fmla="*/ 510 h 596"/>
                <a:gd name="T44" fmla="*/ 0 w 228"/>
                <a:gd name="T45" fmla="*/ 484 h 596"/>
                <a:gd name="T46" fmla="*/ 0 w 228"/>
                <a:gd name="T47" fmla="*/ 111 h 596"/>
                <a:gd name="T48" fmla="*/ 3 w 228"/>
                <a:gd name="T49" fmla="*/ 86 h 596"/>
                <a:gd name="T50" fmla="*/ 13 w 228"/>
                <a:gd name="T51" fmla="*/ 62 h 596"/>
                <a:gd name="T52" fmla="*/ 26 w 228"/>
                <a:gd name="T53" fmla="*/ 42 h 596"/>
                <a:gd name="T54" fmla="*/ 43 w 228"/>
                <a:gd name="T55" fmla="*/ 24 h 596"/>
                <a:gd name="T56" fmla="*/ 65 w 228"/>
                <a:gd name="T57" fmla="*/ 11 h 596"/>
                <a:gd name="T58" fmla="*/ 88 w 228"/>
                <a:gd name="T59" fmla="*/ 3 h 596"/>
                <a:gd name="T60" fmla="*/ 115 w 228"/>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596">
                  <a:moveTo>
                    <a:pt x="115" y="0"/>
                  </a:moveTo>
                  <a:lnTo>
                    <a:pt x="140" y="3"/>
                  </a:lnTo>
                  <a:lnTo>
                    <a:pt x="165" y="11"/>
                  </a:lnTo>
                  <a:lnTo>
                    <a:pt x="186" y="24"/>
                  </a:lnTo>
                  <a:lnTo>
                    <a:pt x="203" y="42"/>
                  </a:lnTo>
                  <a:lnTo>
                    <a:pt x="217" y="62"/>
                  </a:lnTo>
                  <a:lnTo>
                    <a:pt x="225" y="86"/>
                  </a:lnTo>
                  <a:lnTo>
                    <a:pt x="228" y="111"/>
                  </a:lnTo>
                  <a:lnTo>
                    <a:pt x="228" y="484"/>
                  </a:lnTo>
                  <a:lnTo>
                    <a:pt x="225" y="510"/>
                  </a:lnTo>
                  <a:lnTo>
                    <a:pt x="217" y="533"/>
                  </a:lnTo>
                  <a:lnTo>
                    <a:pt x="203" y="555"/>
                  </a:lnTo>
                  <a:lnTo>
                    <a:pt x="186" y="572"/>
                  </a:lnTo>
                  <a:lnTo>
                    <a:pt x="165" y="585"/>
                  </a:lnTo>
                  <a:lnTo>
                    <a:pt x="140" y="594"/>
                  </a:lnTo>
                  <a:lnTo>
                    <a:pt x="115" y="596"/>
                  </a:lnTo>
                  <a:lnTo>
                    <a:pt x="88" y="594"/>
                  </a:lnTo>
                  <a:lnTo>
                    <a:pt x="65" y="585"/>
                  </a:lnTo>
                  <a:lnTo>
                    <a:pt x="43" y="572"/>
                  </a:lnTo>
                  <a:lnTo>
                    <a:pt x="26" y="555"/>
                  </a:lnTo>
                  <a:lnTo>
                    <a:pt x="13" y="533"/>
                  </a:lnTo>
                  <a:lnTo>
                    <a:pt x="3" y="510"/>
                  </a:lnTo>
                  <a:lnTo>
                    <a:pt x="0" y="484"/>
                  </a:lnTo>
                  <a:lnTo>
                    <a:pt x="0" y="111"/>
                  </a:lnTo>
                  <a:lnTo>
                    <a:pt x="3" y="86"/>
                  </a:lnTo>
                  <a:lnTo>
                    <a:pt x="13" y="62"/>
                  </a:lnTo>
                  <a:lnTo>
                    <a:pt x="26" y="42"/>
                  </a:lnTo>
                  <a:lnTo>
                    <a:pt x="43" y="24"/>
                  </a:lnTo>
                  <a:lnTo>
                    <a:pt x="65" y="11"/>
                  </a:lnTo>
                  <a:lnTo>
                    <a:pt x="88" y="3"/>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39" name="Freeform 19">
              <a:extLst>
                <a:ext uri="{FF2B5EF4-FFF2-40B4-BE49-F238E27FC236}">
                  <a16:creationId xmlns="" xmlns:a16="http://schemas.microsoft.com/office/drawing/2014/main" id="{B00ABA43-855C-45D2-BD2A-6B4922CC43AC}"/>
                </a:ext>
              </a:extLst>
            </p:cNvPr>
            <p:cNvSpPr>
              <a:spLocks/>
            </p:cNvSpPr>
            <p:nvPr/>
          </p:nvSpPr>
          <p:spPr bwMode="auto">
            <a:xfrm>
              <a:off x="6108701" y="1435101"/>
              <a:ext cx="31750" cy="107950"/>
            </a:xfrm>
            <a:custGeom>
              <a:avLst/>
              <a:gdLst>
                <a:gd name="T0" fmla="*/ 114 w 227"/>
                <a:gd name="T1" fmla="*/ 0 h 746"/>
                <a:gd name="T2" fmla="*/ 140 w 227"/>
                <a:gd name="T3" fmla="*/ 3 h 746"/>
                <a:gd name="T4" fmla="*/ 164 w 227"/>
                <a:gd name="T5" fmla="*/ 12 h 746"/>
                <a:gd name="T6" fmla="*/ 184 w 227"/>
                <a:gd name="T7" fmla="*/ 25 h 746"/>
                <a:gd name="T8" fmla="*/ 203 w 227"/>
                <a:gd name="T9" fmla="*/ 42 h 746"/>
                <a:gd name="T10" fmla="*/ 216 w 227"/>
                <a:gd name="T11" fmla="*/ 63 h 746"/>
                <a:gd name="T12" fmla="*/ 224 w 227"/>
                <a:gd name="T13" fmla="*/ 86 h 746"/>
                <a:gd name="T14" fmla="*/ 227 w 227"/>
                <a:gd name="T15" fmla="*/ 112 h 746"/>
                <a:gd name="T16" fmla="*/ 227 w 227"/>
                <a:gd name="T17" fmla="*/ 634 h 746"/>
                <a:gd name="T18" fmla="*/ 224 w 227"/>
                <a:gd name="T19" fmla="*/ 660 h 746"/>
                <a:gd name="T20" fmla="*/ 216 w 227"/>
                <a:gd name="T21" fmla="*/ 683 h 746"/>
                <a:gd name="T22" fmla="*/ 203 w 227"/>
                <a:gd name="T23" fmla="*/ 705 h 746"/>
                <a:gd name="T24" fmla="*/ 184 w 227"/>
                <a:gd name="T25" fmla="*/ 722 h 746"/>
                <a:gd name="T26" fmla="*/ 164 w 227"/>
                <a:gd name="T27" fmla="*/ 735 h 746"/>
                <a:gd name="T28" fmla="*/ 140 w 227"/>
                <a:gd name="T29" fmla="*/ 744 h 746"/>
                <a:gd name="T30" fmla="*/ 114 w 227"/>
                <a:gd name="T31" fmla="*/ 746 h 746"/>
                <a:gd name="T32" fmla="*/ 88 w 227"/>
                <a:gd name="T33" fmla="*/ 744 h 746"/>
                <a:gd name="T34" fmla="*/ 64 w 227"/>
                <a:gd name="T35" fmla="*/ 735 h 746"/>
                <a:gd name="T36" fmla="*/ 43 w 227"/>
                <a:gd name="T37" fmla="*/ 722 h 746"/>
                <a:gd name="T38" fmla="*/ 25 w 227"/>
                <a:gd name="T39" fmla="*/ 705 h 746"/>
                <a:gd name="T40" fmla="*/ 12 w 227"/>
                <a:gd name="T41" fmla="*/ 683 h 746"/>
                <a:gd name="T42" fmla="*/ 3 w 227"/>
                <a:gd name="T43" fmla="*/ 660 h 746"/>
                <a:gd name="T44" fmla="*/ 0 w 227"/>
                <a:gd name="T45" fmla="*/ 634 h 746"/>
                <a:gd name="T46" fmla="*/ 0 w 227"/>
                <a:gd name="T47" fmla="*/ 112 h 746"/>
                <a:gd name="T48" fmla="*/ 3 w 227"/>
                <a:gd name="T49" fmla="*/ 86 h 746"/>
                <a:gd name="T50" fmla="*/ 12 w 227"/>
                <a:gd name="T51" fmla="*/ 63 h 746"/>
                <a:gd name="T52" fmla="*/ 25 w 227"/>
                <a:gd name="T53" fmla="*/ 42 h 746"/>
                <a:gd name="T54" fmla="*/ 43 w 227"/>
                <a:gd name="T55" fmla="*/ 25 h 746"/>
                <a:gd name="T56" fmla="*/ 64 w 227"/>
                <a:gd name="T57" fmla="*/ 12 h 746"/>
                <a:gd name="T58" fmla="*/ 88 w 227"/>
                <a:gd name="T59" fmla="*/ 3 h 746"/>
                <a:gd name="T60" fmla="*/ 114 w 227"/>
                <a:gd name="T6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746">
                  <a:moveTo>
                    <a:pt x="114" y="0"/>
                  </a:moveTo>
                  <a:lnTo>
                    <a:pt x="140" y="3"/>
                  </a:lnTo>
                  <a:lnTo>
                    <a:pt x="164" y="12"/>
                  </a:lnTo>
                  <a:lnTo>
                    <a:pt x="184" y="25"/>
                  </a:lnTo>
                  <a:lnTo>
                    <a:pt x="203" y="42"/>
                  </a:lnTo>
                  <a:lnTo>
                    <a:pt x="216" y="63"/>
                  </a:lnTo>
                  <a:lnTo>
                    <a:pt x="224" y="86"/>
                  </a:lnTo>
                  <a:lnTo>
                    <a:pt x="227" y="112"/>
                  </a:lnTo>
                  <a:lnTo>
                    <a:pt x="227" y="634"/>
                  </a:lnTo>
                  <a:lnTo>
                    <a:pt x="224" y="660"/>
                  </a:lnTo>
                  <a:lnTo>
                    <a:pt x="216" y="683"/>
                  </a:lnTo>
                  <a:lnTo>
                    <a:pt x="203" y="705"/>
                  </a:lnTo>
                  <a:lnTo>
                    <a:pt x="184" y="722"/>
                  </a:lnTo>
                  <a:lnTo>
                    <a:pt x="164" y="735"/>
                  </a:lnTo>
                  <a:lnTo>
                    <a:pt x="140" y="744"/>
                  </a:lnTo>
                  <a:lnTo>
                    <a:pt x="114" y="746"/>
                  </a:lnTo>
                  <a:lnTo>
                    <a:pt x="88" y="744"/>
                  </a:lnTo>
                  <a:lnTo>
                    <a:pt x="64" y="735"/>
                  </a:lnTo>
                  <a:lnTo>
                    <a:pt x="43" y="722"/>
                  </a:lnTo>
                  <a:lnTo>
                    <a:pt x="25" y="705"/>
                  </a:lnTo>
                  <a:lnTo>
                    <a:pt x="12" y="683"/>
                  </a:lnTo>
                  <a:lnTo>
                    <a:pt x="3" y="660"/>
                  </a:lnTo>
                  <a:lnTo>
                    <a:pt x="0" y="634"/>
                  </a:lnTo>
                  <a:lnTo>
                    <a:pt x="0" y="112"/>
                  </a:lnTo>
                  <a:lnTo>
                    <a:pt x="3" y="86"/>
                  </a:lnTo>
                  <a:lnTo>
                    <a:pt x="12" y="63"/>
                  </a:lnTo>
                  <a:lnTo>
                    <a:pt x="25" y="42"/>
                  </a:lnTo>
                  <a:lnTo>
                    <a:pt x="43" y="25"/>
                  </a:lnTo>
                  <a:lnTo>
                    <a:pt x="64" y="12"/>
                  </a:lnTo>
                  <a:lnTo>
                    <a:pt x="88" y="3"/>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40" name="Freeform 20">
              <a:extLst>
                <a:ext uri="{FF2B5EF4-FFF2-40B4-BE49-F238E27FC236}">
                  <a16:creationId xmlns="" xmlns:a16="http://schemas.microsoft.com/office/drawing/2014/main" id="{1B581451-0C4D-4B35-A453-05556FA40346}"/>
                </a:ext>
              </a:extLst>
            </p:cNvPr>
            <p:cNvSpPr>
              <a:spLocks/>
            </p:cNvSpPr>
            <p:nvPr/>
          </p:nvSpPr>
          <p:spPr bwMode="auto">
            <a:xfrm>
              <a:off x="6162676" y="1414463"/>
              <a:ext cx="33338" cy="128588"/>
            </a:xfrm>
            <a:custGeom>
              <a:avLst/>
              <a:gdLst>
                <a:gd name="T0" fmla="*/ 113 w 227"/>
                <a:gd name="T1" fmla="*/ 0 h 895"/>
                <a:gd name="T2" fmla="*/ 139 w 227"/>
                <a:gd name="T3" fmla="*/ 3 h 895"/>
                <a:gd name="T4" fmla="*/ 163 w 227"/>
                <a:gd name="T5" fmla="*/ 11 h 895"/>
                <a:gd name="T6" fmla="*/ 184 w 227"/>
                <a:gd name="T7" fmla="*/ 24 h 895"/>
                <a:gd name="T8" fmla="*/ 202 w 227"/>
                <a:gd name="T9" fmla="*/ 42 h 895"/>
                <a:gd name="T10" fmla="*/ 215 w 227"/>
                <a:gd name="T11" fmla="*/ 62 h 895"/>
                <a:gd name="T12" fmla="*/ 224 w 227"/>
                <a:gd name="T13" fmla="*/ 87 h 895"/>
                <a:gd name="T14" fmla="*/ 227 w 227"/>
                <a:gd name="T15" fmla="*/ 112 h 895"/>
                <a:gd name="T16" fmla="*/ 227 w 227"/>
                <a:gd name="T17" fmla="*/ 783 h 895"/>
                <a:gd name="T18" fmla="*/ 224 w 227"/>
                <a:gd name="T19" fmla="*/ 809 h 895"/>
                <a:gd name="T20" fmla="*/ 215 w 227"/>
                <a:gd name="T21" fmla="*/ 832 h 895"/>
                <a:gd name="T22" fmla="*/ 202 w 227"/>
                <a:gd name="T23" fmla="*/ 854 h 895"/>
                <a:gd name="T24" fmla="*/ 184 w 227"/>
                <a:gd name="T25" fmla="*/ 871 h 895"/>
                <a:gd name="T26" fmla="*/ 163 w 227"/>
                <a:gd name="T27" fmla="*/ 884 h 895"/>
                <a:gd name="T28" fmla="*/ 139 w 227"/>
                <a:gd name="T29" fmla="*/ 893 h 895"/>
                <a:gd name="T30" fmla="*/ 113 w 227"/>
                <a:gd name="T31" fmla="*/ 895 h 895"/>
                <a:gd name="T32" fmla="*/ 87 w 227"/>
                <a:gd name="T33" fmla="*/ 893 h 895"/>
                <a:gd name="T34" fmla="*/ 63 w 227"/>
                <a:gd name="T35" fmla="*/ 884 h 895"/>
                <a:gd name="T36" fmla="*/ 42 w 227"/>
                <a:gd name="T37" fmla="*/ 871 h 895"/>
                <a:gd name="T38" fmla="*/ 25 w 227"/>
                <a:gd name="T39" fmla="*/ 854 h 895"/>
                <a:gd name="T40" fmla="*/ 11 w 227"/>
                <a:gd name="T41" fmla="*/ 832 h 895"/>
                <a:gd name="T42" fmla="*/ 3 w 227"/>
                <a:gd name="T43" fmla="*/ 809 h 895"/>
                <a:gd name="T44" fmla="*/ 0 w 227"/>
                <a:gd name="T45" fmla="*/ 783 h 895"/>
                <a:gd name="T46" fmla="*/ 0 w 227"/>
                <a:gd name="T47" fmla="*/ 112 h 895"/>
                <a:gd name="T48" fmla="*/ 3 w 227"/>
                <a:gd name="T49" fmla="*/ 87 h 895"/>
                <a:gd name="T50" fmla="*/ 11 w 227"/>
                <a:gd name="T51" fmla="*/ 62 h 895"/>
                <a:gd name="T52" fmla="*/ 25 w 227"/>
                <a:gd name="T53" fmla="*/ 42 h 895"/>
                <a:gd name="T54" fmla="*/ 42 w 227"/>
                <a:gd name="T55" fmla="*/ 24 h 895"/>
                <a:gd name="T56" fmla="*/ 63 w 227"/>
                <a:gd name="T57" fmla="*/ 11 h 895"/>
                <a:gd name="T58" fmla="*/ 87 w 227"/>
                <a:gd name="T59" fmla="*/ 3 h 895"/>
                <a:gd name="T60" fmla="*/ 113 w 227"/>
                <a:gd name="T6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895">
                  <a:moveTo>
                    <a:pt x="113" y="0"/>
                  </a:moveTo>
                  <a:lnTo>
                    <a:pt x="139" y="3"/>
                  </a:lnTo>
                  <a:lnTo>
                    <a:pt x="163" y="11"/>
                  </a:lnTo>
                  <a:lnTo>
                    <a:pt x="184" y="24"/>
                  </a:lnTo>
                  <a:lnTo>
                    <a:pt x="202" y="42"/>
                  </a:lnTo>
                  <a:lnTo>
                    <a:pt x="215" y="62"/>
                  </a:lnTo>
                  <a:lnTo>
                    <a:pt x="224" y="87"/>
                  </a:lnTo>
                  <a:lnTo>
                    <a:pt x="227" y="112"/>
                  </a:lnTo>
                  <a:lnTo>
                    <a:pt x="227" y="783"/>
                  </a:lnTo>
                  <a:lnTo>
                    <a:pt x="224" y="809"/>
                  </a:lnTo>
                  <a:lnTo>
                    <a:pt x="215" y="832"/>
                  </a:lnTo>
                  <a:lnTo>
                    <a:pt x="202" y="854"/>
                  </a:lnTo>
                  <a:lnTo>
                    <a:pt x="184" y="871"/>
                  </a:lnTo>
                  <a:lnTo>
                    <a:pt x="163" y="884"/>
                  </a:lnTo>
                  <a:lnTo>
                    <a:pt x="139" y="893"/>
                  </a:lnTo>
                  <a:lnTo>
                    <a:pt x="113" y="895"/>
                  </a:lnTo>
                  <a:lnTo>
                    <a:pt x="87" y="893"/>
                  </a:lnTo>
                  <a:lnTo>
                    <a:pt x="63" y="884"/>
                  </a:lnTo>
                  <a:lnTo>
                    <a:pt x="42" y="871"/>
                  </a:lnTo>
                  <a:lnTo>
                    <a:pt x="25" y="854"/>
                  </a:lnTo>
                  <a:lnTo>
                    <a:pt x="11" y="832"/>
                  </a:lnTo>
                  <a:lnTo>
                    <a:pt x="3" y="809"/>
                  </a:lnTo>
                  <a:lnTo>
                    <a:pt x="0" y="783"/>
                  </a:lnTo>
                  <a:lnTo>
                    <a:pt x="0" y="112"/>
                  </a:lnTo>
                  <a:lnTo>
                    <a:pt x="3" y="87"/>
                  </a:lnTo>
                  <a:lnTo>
                    <a:pt x="11" y="62"/>
                  </a:lnTo>
                  <a:lnTo>
                    <a:pt x="25" y="42"/>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41" name="Freeform 21">
              <a:extLst>
                <a:ext uri="{FF2B5EF4-FFF2-40B4-BE49-F238E27FC236}">
                  <a16:creationId xmlns="" xmlns:a16="http://schemas.microsoft.com/office/drawing/2014/main" id="{97A53E7C-066C-492E-BCC0-2EE335285F1F}"/>
                </a:ext>
              </a:extLst>
            </p:cNvPr>
            <p:cNvSpPr>
              <a:spLocks/>
            </p:cNvSpPr>
            <p:nvPr/>
          </p:nvSpPr>
          <p:spPr bwMode="auto">
            <a:xfrm>
              <a:off x="5976938" y="1301751"/>
              <a:ext cx="481013" cy="311150"/>
            </a:xfrm>
            <a:custGeom>
              <a:avLst/>
              <a:gdLst>
                <a:gd name="T0" fmla="*/ 3179 w 3330"/>
                <a:gd name="T1" fmla="*/ 0 h 2163"/>
                <a:gd name="T2" fmla="*/ 3239 w 3330"/>
                <a:gd name="T3" fmla="*/ 11 h 2163"/>
                <a:gd name="T4" fmla="*/ 3286 w 3330"/>
                <a:gd name="T5" fmla="*/ 43 h 2163"/>
                <a:gd name="T6" fmla="*/ 3319 w 3330"/>
                <a:gd name="T7" fmla="*/ 91 h 2163"/>
                <a:gd name="T8" fmla="*/ 3330 w 3330"/>
                <a:gd name="T9" fmla="*/ 149 h 2163"/>
                <a:gd name="T10" fmla="*/ 3127 w 3330"/>
                <a:gd name="T11" fmla="*/ 1640 h 2163"/>
                <a:gd name="T12" fmla="*/ 3184 w 3330"/>
                <a:gd name="T13" fmla="*/ 1516 h 2163"/>
                <a:gd name="T14" fmla="*/ 3220 w 3330"/>
                <a:gd name="T15" fmla="*/ 1384 h 2163"/>
                <a:gd name="T16" fmla="*/ 3232 w 3330"/>
                <a:gd name="T17" fmla="*/ 1249 h 2163"/>
                <a:gd name="T18" fmla="*/ 3221 w 3330"/>
                <a:gd name="T19" fmla="*/ 1119 h 2163"/>
                <a:gd name="T20" fmla="*/ 3191 w 3330"/>
                <a:gd name="T21" fmla="*/ 994 h 2163"/>
                <a:gd name="T22" fmla="*/ 3140 w 3330"/>
                <a:gd name="T23" fmla="*/ 878 h 2163"/>
                <a:gd name="T24" fmla="*/ 3069 w 3330"/>
                <a:gd name="T25" fmla="*/ 769 h 2163"/>
                <a:gd name="T26" fmla="*/ 3027 w 3330"/>
                <a:gd name="T27" fmla="*/ 299 h 2163"/>
                <a:gd name="T28" fmla="*/ 303 w 3330"/>
                <a:gd name="T29" fmla="*/ 1865 h 2163"/>
                <a:gd name="T30" fmla="*/ 1952 w 3330"/>
                <a:gd name="T31" fmla="*/ 1903 h 2163"/>
                <a:gd name="T32" fmla="*/ 2058 w 3330"/>
                <a:gd name="T33" fmla="*/ 1965 h 2163"/>
                <a:gd name="T34" fmla="*/ 2173 w 3330"/>
                <a:gd name="T35" fmla="*/ 2011 h 2163"/>
                <a:gd name="T36" fmla="*/ 2294 w 3330"/>
                <a:gd name="T37" fmla="*/ 2040 h 2163"/>
                <a:gd name="T38" fmla="*/ 2419 w 3330"/>
                <a:gd name="T39" fmla="*/ 2049 h 2163"/>
                <a:gd name="T40" fmla="*/ 2558 w 3330"/>
                <a:gd name="T41" fmla="*/ 2037 h 2163"/>
                <a:gd name="T42" fmla="*/ 2692 w 3330"/>
                <a:gd name="T43" fmla="*/ 2002 h 2163"/>
                <a:gd name="T44" fmla="*/ 2817 w 3330"/>
                <a:gd name="T45" fmla="*/ 1945 h 2163"/>
                <a:gd name="T46" fmla="*/ 3031 w 3330"/>
                <a:gd name="T47" fmla="*/ 2156 h 2163"/>
                <a:gd name="T48" fmla="*/ 3041 w 3330"/>
                <a:gd name="T49" fmla="*/ 2163 h 2163"/>
                <a:gd name="T50" fmla="*/ 121 w 3330"/>
                <a:gd name="T51" fmla="*/ 2160 h 2163"/>
                <a:gd name="T52" fmla="*/ 67 w 3330"/>
                <a:gd name="T53" fmla="*/ 2138 h 2163"/>
                <a:gd name="T54" fmla="*/ 26 w 3330"/>
                <a:gd name="T55" fmla="*/ 2097 h 2163"/>
                <a:gd name="T56" fmla="*/ 3 w 3330"/>
                <a:gd name="T57" fmla="*/ 2044 h 2163"/>
                <a:gd name="T58" fmla="*/ 0 w 3330"/>
                <a:gd name="T59" fmla="*/ 149 h 2163"/>
                <a:gd name="T60" fmla="*/ 12 w 3330"/>
                <a:gd name="T61" fmla="*/ 92 h 2163"/>
                <a:gd name="T62" fmla="*/ 45 w 3330"/>
                <a:gd name="T63" fmla="*/ 43 h 2163"/>
                <a:gd name="T64" fmla="*/ 93 w 3330"/>
                <a:gd name="T65" fmla="*/ 11 h 2163"/>
                <a:gd name="T66" fmla="*/ 152 w 3330"/>
                <a:gd name="T6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0" h="2163">
                  <a:moveTo>
                    <a:pt x="152" y="0"/>
                  </a:moveTo>
                  <a:lnTo>
                    <a:pt x="3179" y="0"/>
                  </a:lnTo>
                  <a:lnTo>
                    <a:pt x="3210" y="3"/>
                  </a:lnTo>
                  <a:lnTo>
                    <a:pt x="3239" y="11"/>
                  </a:lnTo>
                  <a:lnTo>
                    <a:pt x="3264" y="25"/>
                  </a:lnTo>
                  <a:lnTo>
                    <a:pt x="3286" y="43"/>
                  </a:lnTo>
                  <a:lnTo>
                    <a:pt x="3305" y="65"/>
                  </a:lnTo>
                  <a:lnTo>
                    <a:pt x="3319" y="91"/>
                  </a:lnTo>
                  <a:lnTo>
                    <a:pt x="3327" y="119"/>
                  </a:lnTo>
                  <a:lnTo>
                    <a:pt x="3330" y="149"/>
                  </a:lnTo>
                  <a:lnTo>
                    <a:pt x="3330" y="1841"/>
                  </a:lnTo>
                  <a:lnTo>
                    <a:pt x="3127" y="1640"/>
                  </a:lnTo>
                  <a:lnTo>
                    <a:pt x="3159" y="1579"/>
                  </a:lnTo>
                  <a:lnTo>
                    <a:pt x="3184" y="1516"/>
                  </a:lnTo>
                  <a:lnTo>
                    <a:pt x="3205" y="1452"/>
                  </a:lnTo>
                  <a:lnTo>
                    <a:pt x="3220" y="1384"/>
                  </a:lnTo>
                  <a:lnTo>
                    <a:pt x="3229" y="1317"/>
                  </a:lnTo>
                  <a:lnTo>
                    <a:pt x="3232" y="1249"/>
                  </a:lnTo>
                  <a:lnTo>
                    <a:pt x="3229" y="1183"/>
                  </a:lnTo>
                  <a:lnTo>
                    <a:pt x="3221" y="1119"/>
                  </a:lnTo>
                  <a:lnTo>
                    <a:pt x="3208" y="1056"/>
                  </a:lnTo>
                  <a:lnTo>
                    <a:pt x="3191" y="994"/>
                  </a:lnTo>
                  <a:lnTo>
                    <a:pt x="3167" y="935"/>
                  </a:lnTo>
                  <a:lnTo>
                    <a:pt x="3140" y="878"/>
                  </a:lnTo>
                  <a:lnTo>
                    <a:pt x="3107" y="821"/>
                  </a:lnTo>
                  <a:lnTo>
                    <a:pt x="3069" y="769"/>
                  </a:lnTo>
                  <a:lnTo>
                    <a:pt x="3027" y="719"/>
                  </a:lnTo>
                  <a:lnTo>
                    <a:pt x="3027" y="299"/>
                  </a:lnTo>
                  <a:lnTo>
                    <a:pt x="303" y="299"/>
                  </a:lnTo>
                  <a:lnTo>
                    <a:pt x="303" y="1865"/>
                  </a:lnTo>
                  <a:lnTo>
                    <a:pt x="1902" y="1865"/>
                  </a:lnTo>
                  <a:lnTo>
                    <a:pt x="1952" y="1903"/>
                  </a:lnTo>
                  <a:lnTo>
                    <a:pt x="2004" y="1936"/>
                  </a:lnTo>
                  <a:lnTo>
                    <a:pt x="2058" y="1965"/>
                  </a:lnTo>
                  <a:lnTo>
                    <a:pt x="2114" y="1990"/>
                  </a:lnTo>
                  <a:lnTo>
                    <a:pt x="2173" y="2011"/>
                  </a:lnTo>
                  <a:lnTo>
                    <a:pt x="2233" y="2028"/>
                  </a:lnTo>
                  <a:lnTo>
                    <a:pt x="2294" y="2040"/>
                  </a:lnTo>
                  <a:lnTo>
                    <a:pt x="2356" y="2047"/>
                  </a:lnTo>
                  <a:lnTo>
                    <a:pt x="2419" y="2049"/>
                  </a:lnTo>
                  <a:lnTo>
                    <a:pt x="2490" y="2046"/>
                  </a:lnTo>
                  <a:lnTo>
                    <a:pt x="2558" y="2037"/>
                  </a:lnTo>
                  <a:lnTo>
                    <a:pt x="2625" y="2023"/>
                  </a:lnTo>
                  <a:lnTo>
                    <a:pt x="2692" y="2002"/>
                  </a:lnTo>
                  <a:lnTo>
                    <a:pt x="2756" y="1976"/>
                  </a:lnTo>
                  <a:lnTo>
                    <a:pt x="2817" y="1945"/>
                  </a:lnTo>
                  <a:lnTo>
                    <a:pt x="3027" y="2152"/>
                  </a:lnTo>
                  <a:lnTo>
                    <a:pt x="3031" y="2156"/>
                  </a:lnTo>
                  <a:lnTo>
                    <a:pt x="3037" y="2159"/>
                  </a:lnTo>
                  <a:lnTo>
                    <a:pt x="3041" y="2163"/>
                  </a:lnTo>
                  <a:lnTo>
                    <a:pt x="152" y="2163"/>
                  </a:lnTo>
                  <a:lnTo>
                    <a:pt x="121" y="2160"/>
                  </a:lnTo>
                  <a:lnTo>
                    <a:pt x="93" y="2151"/>
                  </a:lnTo>
                  <a:lnTo>
                    <a:pt x="67" y="2138"/>
                  </a:lnTo>
                  <a:lnTo>
                    <a:pt x="45" y="2119"/>
                  </a:lnTo>
                  <a:lnTo>
                    <a:pt x="26" y="2097"/>
                  </a:lnTo>
                  <a:lnTo>
                    <a:pt x="12" y="2072"/>
                  </a:lnTo>
                  <a:lnTo>
                    <a:pt x="3" y="2044"/>
                  </a:lnTo>
                  <a:lnTo>
                    <a:pt x="0" y="2014"/>
                  </a:lnTo>
                  <a:lnTo>
                    <a:pt x="0" y="149"/>
                  </a:lnTo>
                  <a:lnTo>
                    <a:pt x="3" y="119"/>
                  </a:lnTo>
                  <a:lnTo>
                    <a:pt x="12" y="92"/>
                  </a:lnTo>
                  <a:lnTo>
                    <a:pt x="26" y="65"/>
                  </a:lnTo>
                  <a:lnTo>
                    <a:pt x="45" y="43"/>
                  </a:lnTo>
                  <a:lnTo>
                    <a:pt x="67" y="25"/>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42" name="Freeform 22">
              <a:extLst>
                <a:ext uri="{FF2B5EF4-FFF2-40B4-BE49-F238E27FC236}">
                  <a16:creationId xmlns="" xmlns:a16="http://schemas.microsoft.com/office/drawing/2014/main" id="{1E320631-4AB2-416E-B7BE-FE9F935D4420}"/>
                </a:ext>
              </a:extLst>
            </p:cNvPr>
            <p:cNvSpPr>
              <a:spLocks noEditPoints="1"/>
            </p:cNvSpPr>
            <p:nvPr/>
          </p:nvSpPr>
          <p:spPr bwMode="auto">
            <a:xfrm>
              <a:off x="6230938" y="1387476"/>
              <a:ext cx="214313" cy="212725"/>
            </a:xfrm>
            <a:custGeom>
              <a:avLst/>
              <a:gdLst>
                <a:gd name="T0" fmla="*/ 558 w 1492"/>
                <a:gd name="T1" fmla="*/ 144 h 1469"/>
                <a:gd name="T2" fmla="*/ 415 w 1492"/>
                <a:gd name="T3" fmla="*/ 194 h 1469"/>
                <a:gd name="T4" fmla="*/ 290 w 1492"/>
                <a:gd name="T5" fmla="*/ 286 h 1469"/>
                <a:gd name="T6" fmla="*/ 198 w 1492"/>
                <a:gd name="T7" fmla="*/ 407 h 1469"/>
                <a:gd name="T8" fmla="*/ 146 w 1492"/>
                <a:gd name="T9" fmla="*/ 550 h 1469"/>
                <a:gd name="T10" fmla="*/ 139 w 1492"/>
                <a:gd name="T11" fmla="*/ 703 h 1469"/>
                <a:gd name="T12" fmla="*/ 176 w 1492"/>
                <a:gd name="T13" fmla="*/ 850 h 1469"/>
                <a:gd name="T14" fmla="*/ 255 w 1492"/>
                <a:gd name="T15" fmla="*/ 979 h 1469"/>
                <a:gd name="T16" fmla="*/ 371 w 1492"/>
                <a:gd name="T17" fmla="*/ 1082 h 1469"/>
                <a:gd name="T18" fmla="*/ 508 w 1492"/>
                <a:gd name="T19" fmla="*/ 1147 h 1469"/>
                <a:gd name="T20" fmla="*/ 661 w 1492"/>
                <a:gd name="T21" fmla="*/ 1169 h 1469"/>
                <a:gd name="T22" fmla="*/ 814 w 1492"/>
                <a:gd name="T23" fmla="*/ 1147 h 1469"/>
                <a:gd name="T24" fmla="*/ 953 w 1492"/>
                <a:gd name="T25" fmla="*/ 1082 h 1469"/>
                <a:gd name="T26" fmla="*/ 1068 w 1492"/>
                <a:gd name="T27" fmla="*/ 979 h 1469"/>
                <a:gd name="T28" fmla="*/ 1147 w 1492"/>
                <a:gd name="T29" fmla="*/ 850 h 1469"/>
                <a:gd name="T30" fmla="*/ 1185 w 1492"/>
                <a:gd name="T31" fmla="*/ 703 h 1469"/>
                <a:gd name="T32" fmla="*/ 1177 w 1492"/>
                <a:gd name="T33" fmla="*/ 550 h 1469"/>
                <a:gd name="T34" fmla="*/ 1126 w 1492"/>
                <a:gd name="T35" fmla="*/ 407 h 1469"/>
                <a:gd name="T36" fmla="*/ 1034 w 1492"/>
                <a:gd name="T37" fmla="*/ 286 h 1469"/>
                <a:gd name="T38" fmla="*/ 909 w 1492"/>
                <a:gd name="T39" fmla="*/ 194 h 1469"/>
                <a:gd name="T40" fmla="*/ 765 w 1492"/>
                <a:gd name="T41" fmla="*/ 144 h 1469"/>
                <a:gd name="T42" fmla="*/ 661 w 1492"/>
                <a:gd name="T43" fmla="*/ 0 h 1469"/>
                <a:gd name="T44" fmla="*/ 834 w 1492"/>
                <a:gd name="T45" fmla="*/ 22 h 1469"/>
                <a:gd name="T46" fmla="*/ 992 w 1492"/>
                <a:gd name="T47" fmla="*/ 87 h 1469"/>
                <a:gd name="T48" fmla="*/ 1130 w 1492"/>
                <a:gd name="T49" fmla="*/ 191 h 1469"/>
                <a:gd name="T50" fmla="*/ 1235 w 1492"/>
                <a:gd name="T51" fmla="*/ 326 h 1469"/>
                <a:gd name="T52" fmla="*/ 1300 w 1492"/>
                <a:gd name="T53" fmla="*/ 482 h 1469"/>
                <a:gd name="T54" fmla="*/ 1322 w 1492"/>
                <a:gd name="T55" fmla="*/ 652 h 1469"/>
                <a:gd name="T56" fmla="*/ 1298 w 1492"/>
                <a:gd name="T57" fmla="*/ 826 h 1469"/>
                <a:gd name="T58" fmla="*/ 1229 w 1492"/>
                <a:gd name="T59" fmla="*/ 986 h 1469"/>
                <a:gd name="T60" fmla="*/ 1189 w 1492"/>
                <a:gd name="T61" fmla="*/ 1112 h 1469"/>
                <a:gd name="T62" fmla="*/ 1233 w 1492"/>
                <a:gd name="T63" fmla="*/ 1122 h 1469"/>
                <a:gd name="T64" fmla="*/ 1484 w 1492"/>
                <a:gd name="T65" fmla="*/ 1370 h 1469"/>
                <a:gd name="T66" fmla="*/ 1490 w 1492"/>
                <a:gd name="T67" fmla="*/ 1419 h 1469"/>
                <a:gd name="T68" fmla="*/ 1458 w 1492"/>
                <a:gd name="T69" fmla="*/ 1461 h 1469"/>
                <a:gd name="T70" fmla="*/ 1407 w 1492"/>
                <a:gd name="T71" fmla="*/ 1467 h 1469"/>
                <a:gd name="T72" fmla="*/ 1149 w 1492"/>
                <a:gd name="T73" fmla="*/ 1225 h 1469"/>
                <a:gd name="T74" fmla="*/ 1130 w 1492"/>
                <a:gd name="T75" fmla="*/ 1186 h 1469"/>
                <a:gd name="T76" fmla="*/ 1051 w 1492"/>
                <a:gd name="T77" fmla="*/ 1177 h 1469"/>
                <a:gd name="T78" fmla="*/ 895 w 1492"/>
                <a:gd name="T79" fmla="*/ 1261 h 1469"/>
                <a:gd name="T80" fmla="*/ 722 w 1492"/>
                <a:gd name="T81" fmla="*/ 1300 h 1469"/>
                <a:gd name="T82" fmla="*/ 546 w 1492"/>
                <a:gd name="T83" fmla="*/ 1293 h 1469"/>
                <a:gd name="T84" fmla="*/ 383 w 1492"/>
                <a:gd name="T85" fmla="*/ 1242 h 1469"/>
                <a:gd name="T86" fmla="*/ 238 w 1492"/>
                <a:gd name="T87" fmla="*/ 1151 h 1469"/>
                <a:gd name="T88" fmla="*/ 120 w 1492"/>
                <a:gd name="T89" fmla="*/ 1024 h 1469"/>
                <a:gd name="T90" fmla="*/ 40 w 1492"/>
                <a:gd name="T91" fmla="*/ 875 h 1469"/>
                <a:gd name="T92" fmla="*/ 4 w 1492"/>
                <a:gd name="T93" fmla="*/ 709 h 1469"/>
                <a:gd name="T94" fmla="*/ 11 w 1492"/>
                <a:gd name="T95" fmla="*/ 537 h 1469"/>
                <a:gd name="T96" fmla="*/ 63 w 1492"/>
                <a:gd name="T97" fmla="*/ 376 h 1469"/>
                <a:gd name="T98" fmla="*/ 155 w 1492"/>
                <a:gd name="T99" fmla="*/ 233 h 1469"/>
                <a:gd name="T100" fmla="*/ 283 w 1492"/>
                <a:gd name="T101" fmla="*/ 117 h 1469"/>
                <a:gd name="T102" fmla="*/ 435 w 1492"/>
                <a:gd name="T103" fmla="*/ 39 h 1469"/>
                <a:gd name="T104" fmla="*/ 603 w 1492"/>
                <a:gd name="T105" fmla="*/ 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1469">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1"/>
                  </a:lnTo>
                  <a:lnTo>
                    <a:pt x="146" y="550"/>
                  </a:lnTo>
                  <a:lnTo>
                    <a:pt x="139" y="600"/>
                  </a:lnTo>
                  <a:lnTo>
                    <a:pt x="136" y="652"/>
                  </a:lnTo>
                  <a:lnTo>
                    <a:pt x="139" y="703"/>
                  </a:lnTo>
                  <a:lnTo>
                    <a:pt x="146" y="753"/>
                  </a:lnTo>
                  <a:lnTo>
                    <a:pt x="159" y="802"/>
                  </a:lnTo>
                  <a:lnTo>
                    <a:pt x="176" y="850"/>
                  </a:lnTo>
                  <a:lnTo>
                    <a:pt x="198" y="895"/>
                  </a:lnTo>
                  <a:lnTo>
                    <a:pt x="225" y="938"/>
                  </a:lnTo>
                  <a:lnTo>
                    <a:pt x="255" y="979"/>
                  </a:lnTo>
                  <a:lnTo>
                    <a:pt x="290" y="1017"/>
                  </a:lnTo>
                  <a:lnTo>
                    <a:pt x="329" y="1052"/>
                  </a:lnTo>
                  <a:lnTo>
                    <a:pt x="371" y="1082"/>
                  </a:lnTo>
                  <a:lnTo>
                    <a:pt x="415" y="1108"/>
                  </a:lnTo>
                  <a:lnTo>
                    <a:pt x="461" y="1130"/>
                  </a:lnTo>
                  <a:lnTo>
                    <a:pt x="508" y="1147"/>
                  </a:lnTo>
                  <a:lnTo>
                    <a:pt x="558" y="1159"/>
                  </a:lnTo>
                  <a:lnTo>
                    <a:pt x="609" y="1166"/>
                  </a:lnTo>
                  <a:lnTo>
                    <a:pt x="661" y="1169"/>
                  </a:lnTo>
                  <a:lnTo>
                    <a:pt x="713" y="1166"/>
                  </a:lnTo>
                  <a:lnTo>
                    <a:pt x="765" y="1159"/>
                  </a:lnTo>
                  <a:lnTo>
                    <a:pt x="814" y="1147"/>
                  </a:lnTo>
                  <a:lnTo>
                    <a:pt x="863" y="1130"/>
                  </a:lnTo>
                  <a:lnTo>
                    <a:pt x="909" y="1108"/>
                  </a:lnTo>
                  <a:lnTo>
                    <a:pt x="953" y="1082"/>
                  </a:lnTo>
                  <a:lnTo>
                    <a:pt x="995" y="1052"/>
                  </a:lnTo>
                  <a:lnTo>
                    <a:pt x="1034" y="1017"/>
                  </a:lnTo>
                  <a:lnTo>
                    <a:pt x="1068" y="979"/>
                  </a:lnTo>
                  <a:lnTo>
                    <a:pt x="1099" y="938"/>
                  </a:lnTo>
                  <a:lnTo>
                    <a:pt x="1126" y="895"/>
                  </a:lnTo>
                  <a:lnTo>
                    <a:pt x="1147" y="850"/>
                  </a:lnTo>
                  <a:lnTo>
                    <a:pt x="1164" y="802"/>
                  </a:lnTo>
                  <a:lnTo>
                    <a:pt x="1177" y="753"/>
                  </a:lnTo>
                  <a:lnTo>
                    <a:pt x="1185" y="703"/>
                  </a:lnTo>
                  <a:lnTo>
                    <a:pt x="1187" y="652"/>
                  </a:lnTo>
                  <a:lnTo>
                    <a:pt x="1185" y="600"/>
                  </a:lnTo>
                  <a:lnTo>
                    <a:pt x="1177" y="550"/>
                  </a:lnTo>
                  <a:lnTo>
                    <a:pt x="1164" y="501"/>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0"/>
                  </a:lnTo>
                  <a:lnTo>
                    <a:pt x="834" y="22"/>
                  </a:lnTo>
                  <a:lnTo>
                    <a:pt x="888" y="39"/>
                  </a:lnTo>
                  <a:lnTo>
                    <a:pt x="941" y="60"/>
                  </a:lnTo>
                  <a:lnTo>
                    <a:pt x="992" y="87"/>
                  </a:lnTo>
                  <a:lnTo>
                    <a:pt x="1040" y="117"/>
                  </a:lnTo>
                  <a:lnTo>
                    <a:pt x="1086" y="152"/>
                  </a:lnTo>
                  <a:lnTo>
                    <a:pt x="1130" y="191"/>
                  </a:lnTo>
                  <a:lnTo>
                    <a:pt x="1168" y="233"/>
                  </a:lnTo>
                  <a:lnTo>
                    <a:pt x="1204" y="279"/>
                  </a:lnTo>
                  <a:lnTo>
                    <a:pt x="1235" y="326"/>
                  </a:lnTo>
                  <a:lnTo>
                    <a:pt x="1261" y="376"/>
                  </a:lnTo>
                  <a:lnTo>
                    <a:pt x="1283" y="428"/>
                  </a:lnTo>
                  <a:lnTo>
                    <a:pt x="1300" y="482"/>
                  </a:lnTo>
                  <a:lnTo>
                    <a:pt x="1312" y="537"/>
                  </a:lnTo>
                  <a:lnTo>
                    <a:pt x="1320" y="593"/>
                  </a:lnTo>
                  <a:lnTo>
                    <a:pt x="1322" y="652"/>
                  </a:lnTo>
                  <a:lnTo>
                    <a:pt x="1319" y="711"/>
                  </a:lnTo>
                  <a:lnTo>
                    <a:pt x="1312" y="769"/>
                  </a:lnTo>
                  <a:lnTo>
                    <a:pt x="1298" y="826"/>
                  </a:lnTo>
                  <a:lnTo>
                    <a:pt x="1280" y="882"/>
                  </a:lnTo>
                  <a:lnTo>
                    <a:pt x="1256" y="935"/>
                  </a:lnTo>
                  <a:lnTo>
                    <a:pt x="1229" y="986"/>
                  </a:lnTo>
                  <a:lnTo>
                    <a:pt x="1195" y="1034"/>
                  </a:lnTo>
                  <a:lnTo>
                    <a:pt x="1157" y="1081"/>
                  </a:lnTo>
                  <a:lnTo>
                    <a:pt x="1189" y="1112"/>
                  </a:lnTo>
                  <a:lnTo>
                    <a:pt x="1204" y="1112"/>
                  </a:lnTo>
                  <a:lnTo>
                    <a:pt x="1218" y="1115"/>
                  </a:lnTo>
                  <a:lnTo>
                    <a:pt x="1233" y="1122"/>
                  </a:lnTo>
                  <a:lnTo>
                    <a:pt x="1245" y="1131"/>
                  </a:lnTo>
                  <a:lnTo>
                    <a:pt x="1472" y="1356"/>
                  </a:lnTo>
                  <a:lnTo>
                    <a:pt x="1484" y="1370"/>
                  </a:lnTo>
                  <a:lnTo>
                    <a:pt x="1490" y="1386"/>
                  </a:lnTo>
                  <a:lnTo>
                    <a:pt x="1492" y="1402"/>
                  </a:lnTo>
                  <a:lnTo>
                    <a:pt x="1490" y="1419"/>
                  </a:lnTo>
                  <a:lnTo>
                    <a:pt x="1484" y="1436"/>
                  </a:lnTo>
                  <a:lnTo>
                    <a:pt x="1472" y="1450"/>
                  </a:lnTo>
                  <a:lnTo>
                    <a:pt x="1458" y="1461"/>
                  </a:lnTo>
                  <a:lnTo>
                    <a:pt x="1442" y="1467"/>
                  </a:lnTo>
                  <a:lnTo>
                    <a:pt x="1424" y="1469"/>
                  </a:lnTo>
                  <a:lnTo>
                    <a:pt x="1407" y="1467"/>
                  </a:lnTo>
                  <a:lnTo>
                    <a:pt x="1391" y="1461"/>
                  </a:lnTo>
                  <a:lnTo>
                    <a:pt x="1376" y="1450"/>
                  </a:lnTo>
                  <a:lnTo>
                    <a:pt x="1149" y="1225"/>
                  </a:lnTo>
                  <a:lnTo>
                    <a:pt x="1139" y="1213"/>
                  </a:lnTo>
                  <a:lnTo>
                    <a:pt x="1133" y="1200"/>
                  </a:lnTo>
                  <a:lnTo>
                    <a:pt x="1130" y="1186"/>
                  </a:lnTo>
                  <a:lnTo>
                    <a:pt x="1130" y="1171"/>
                  </a:lnTo>
                  <a:lnTo>
                    <a:pt x="1098" y="1140"/>
                  </a:lnTo>
                  <a:lnTo>
                    <a:pt x="1051" y="1177"/>
                  </a:lnTo>
                  <a:lnTo>
                    <a:pt x="1001" y="1209"/>
                  </a:lnTo>
                  <a:lnTo>
                    <a:pt x="949" y="1238"/>
                  </a:lnTo>
                  <a:lnTo>
                    <a:pt x="895" y="1261"/>
                  </a:lnTo>
                  <a:lnTo>
                    <a:pt x="839" y="1279"/>
                  </a:lnTo>
                  <a:lnTo>
                    <a:pt x="782" y="1292"/>
                  </a:lnTo>
                  <a:lnTo>
                    <a:pt x="722" y="1300"/>
                  </a:lnTo>
                  <a:lnTo>
                    <a:pt x="661" y="1303"/>
                  </a:lnTo>
                  <a:lnTo>
                    <a:pt x="603" y="1300"/>
                  </a:lnTo>
                  <a:lnTo>
                    <a:pt x="546" y="1293"/>
                  </a:lnTo>
                  <a:lnTo>
                    <a:pt x="490" y="1281"/>
                  </a:lnTo>
                  <a:lnTo>
                    <a:pt x="435" y="1264"/>
                  </a:lnTo>
                  <a:lnTo>
                    <a:pt x="383" y="1242"/>
                  </a:lnTo>
                  <a:lnTo>
                    <a:pt x="332" y="1216"/>
                  </a:lnTo>
                  <a:lnTo>
                    <a:pt x="283" y="1185"/>
                  </a:lnTo>
                  <a:lnTo>
                    <a:pt x="238" y="1151"/>
                  </a:lnTo>
                  <a:lnTo>
                    <a:pt x="194" y="1112"/>
                  </a:lnTo>
                  <a:lnTo>
                    <a:pt x="155" y="1070"/>
                  </a:lnTo>
                  <a:lnTo>
                    <a:pt x="120" y="1024"/>
                  </a:lnTo>
                  <a:lnTo>
                    <a:pt x="89" y="976"/>
                  </a:lnTo>
                  <a:lnTo>
                    <a:pt x="63" y="926"/>
                  </a:lnTo>
                  <a:lnTo>
                    <a:pt x="40" y="875"/>
                  </a:lnTo>
                  <a:lnTo>
                    <a:pt x="23" y="820"/>
                  </a:lnTo>
                  <a:lnTo>
                    <a:pt x="11" y="765"/>
                  </a:lnTo>
                  <a:lnTo>
                    <a:pt x="4" y="709"/>
                  </a:lnTo>
                  <a:lnTo>
                    <a:pt x="0" y="652"/>
                  </a:lnTo>
                  <a:lnTo>
                    <a:pt x="4" y="593"/>
                  </a:lnTo>
                  <a:lnTo>
                    <a:pt x="11" y="537"/>
                  </a:lnTo>
                  <a:lnTo>
                    <a:pt x="23" y="482"/>
                  </a:lnTo>
                  <a:lnTo>
                    <a:pt x="40" y="428"/>
                  </a:lnTo>
                  <a:lnTo>
                    <a:pt x="63" y="376"/>
                  </a:lnTo>
                  <a:lnTo>
                    <a:pt x="89" y="326"/>
                  </a:lnTo>
                  <a:lnTo>
                    <a:pt x="120" y="279"/>
                  </a:lnTo>
                  <a:lnTo>
                    <a:pt x="155" y="233"/>
                  </a:lnTo>
                  <a:lnTo>
                    <a:pt x="194" y="191"/>
                  </a:lnTo>
                  <a:lnTo>
                    <a:pt x="238" y="152"/>
                  </a:lnTo>
                  <a:lnTo>
                    <a:pt x="283" y="117"/>
                  </a:lnTo>
                  <a:lnTo>
                    <a:pt x="332" y="87"/>
                  </a:lnTo>
                  <a:lnTo>
                    <a:pt x="383" y="60"/>
                  </a:lnTo>
                  <a:lnTo>
                    <a:pt x="435" y="39"/>
                  </a:lnTo>
                  <a:lnTo>
                    <a:pt x="490" y="22"/>
                  </a:lnTo>
                  <a:lnTo>
                    <a:pt x="546" y="10"/>
                  </a:lnTo>
                  <a:lnTo>
                    <a:pt x="603" y="2"/>
                  </a:lnTo>
                  <a:lnTo>
                    <a:pt x="6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1764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506" y="4486275"/>
            <a:ext cx="5638800" cy="1362075"/>
          </a:xfrm>
        </p:spPr>
        <p:txBody>
          <a:bodyPr>
            <a:normAutofit fontScale="90000"/>
          </a:bodyPr>
          <a:lstStyle/>
          <a:p>
            <a:r>
              <a:rPr lang="es-ES" sz="3100" dirty="0" smtClean="0"/>
              <a:t/>
            </a:r>
            <a:br>
              <a:rPr lang="es-ES" sz="3100" dirty="0" smtClean="0"/>
            </a:br>
            <a:r>
              <a:rPr lang="es-ES" sz="3100" dirty="0"/>
              <a:t/>
            </a:r>
            <a:br>
              <a:rPr lang="es-ES" sz="3100" dirty="0"/>
            </a:br>
            <a:r>
              <a:rPr lang="es-ES" sz="3100" dirty="0" smtClean="0"/>
              <a:t>Muchas </a:t>
            </a:r>
            <a:r>
              <a:rPr lang="es-ES" sz="3100" dirty="0"/>
              <a:t>gracias por su atención!</a:t>
            </a:r>
            <a:br>
              <a:rPr lang="es-ES" sz="3100" dirty="0"/>
            </a:br>
            <a:r>
              <a:rPr lang="en-US" sz="1600" dirty="0"/>
              <a:t/>
            </a:r>
            <a:br>
              <a:rPr lang="en-US" sz="1600" dirty="0"/>
            </a:br>
            <a:r>
              <a:rPr lang="de-DE" sz="1600" b="1" dirty="0"/>
              <a:t> </a:t>
            </a:r>
            <a:r>
              <a:rPr lang="de-DE" sz="1800" b="1" dirty="0"/>
              <a:t>Dr. Ruediger </a:t>
            </a:r>
            <a:r>
              <a:rPr lang="de-DE" sz="1800" b="1" dirty="0" err="1"/>
              <a:t>Kuehr</a:t>
            </a:r>
            <a:r>
              <a:rPr lang="de-DE" sz="1800" dirty="0"/>
              <a:t/>
            </a:r>
            <a:br>
              <a:rPr lang="de-DE" sz="1800" dirty="0"/>
            </a:br>
            <a:r>
              <a:rPr lang="de-DE" sz="1800" dirty="0"/>
              <a:t> </a:t>
            </a:r>
            <a:r>
              <a:rPr lang="de-DE" sz="1800" dirty="0" err="1"/>
              <a:t>Director</a:t>
            </a:r>
            <a:r>
              <a:rPr lang="de-DE" sz="1800" dirty="0"/>
              <a:t>, UNU-</a:t>
            </a:r>
            <a:r>
              <a:rPr lang="de-DE" sz="1800" dirty="0" err="1"/>
              <a:t>ViE</a:t>
            </a:r>
            <a:r>
              <a:rPr lang="de-DE" sz="1800" dirty="0"/>
              <a:t> SCYCLE</a:t>
            </a:r>
            <a:br>
              <a:rPr lang="de-DE" sz="1800" dirty="0"/>
            </a:br>
            <a:r>
              <a:rPr lang="de-DE" sz="1800" dirty="0"/>
              <a:t> </a:t>
            </a:r>
            <a:br>
              <a:rPr lang="de-DE" sz="1800" dirty="0"/>
            </a:br>
            <a:r>
              <a:rPr lang="en-US" sz="1800" dirty="0"/>
              <a:t>Tel: +49 228 815 02 13 | Tel: 49 2534 644 66 94</a:t>
            </a:r>
            <a:r>
              <a:rPr lang="de-DE" sz="1800" dirty="0"/>
              <a:t/>
            </a:r>
            <a:br>
              <a:rPr lang="de-DE" sz="1800" dirty="0"/>
            </a:br>
            <a:r>
              <a:rPr lang="en-US" sz="1800" dirty="0"/>
              <a:t>Fax: +49 228 815 02 99</a:t>
            </a:r>
            <a:r>
              <a:rPr lang="de-DE" sz="1800" dirty="0"/>
              <a:t/>
            </a:r>
            <a:br>
              <a:rPr lang="de-DE" sz="1800" dirty="0"/>
            </a:br>
            <a:r>
              <a:rPr lang="en-US" sz="1800" dirty="0"/>
              <a:t>Email: </a:t>
            </a:r>
            <a:r>
              <a:rPr lang="en-US" sz="1800" dirty="0">
                <a:hlinkClick r:id="rId2"/>
              </a:rPr>
              <a:t>kuehr@vie.unu.edu</a:t>
            </a:r>
            <a:r>
              <a:rPr lang="en-US" sz="1800" dirty="0"/>
              <a:t> </a:t>
            </a:r>
            <a:r>
              <a:rPr lang="de-DE" sz="1800" dirty="0"/>
              <a:t/>
            </a:r>
            <a:br>
              <a:rPr lang="de-DE" sz="1800" dirty="0"/>
            </a:br>
            <a:r>
              <a:rPr lang="en-US" sz="1800" dirty="0"/>
              <a:t> </a:t>
            </a:r>
            <a:r>
              <a:rPr lang="de-DE" sz="1800" dirty="0"/>
              <a:t/>
            </a:r>
            <a:br>
              <a:rPr lang="de-DE" sz="1800" dirty="0"/>
            </a:br>
            <a:r>
              <a:rPr lang="en-US" sz="1800" dirty="0"/>
              <a:t>UNITED NATIONS UNIVERSITY | Vice Rectorate in Europe | </a:t>
            </a:r>
            <a:r>
              <a:rPr lang="de-DE" sz="1800" dirty="0"/>
              <a:t/>
            </a:r>
            <a:br>
              <a:rPr lang="de-DE" sz="1800" dirty="0"/>
            </a:br>
            <a:r>
              <a:rPr lang="de-DE" sz="1800" dirty="0"/>
              <a:t>Sustainable Cycles Programme (SCYCLE) </a:t>
            </a:r>
            <a:br>
              <a:rPr lang="de-DE" sz="1800" dirty="0"/>
            </a:br>
            <a:r>
              <a:rPr lang="de-DE" sz="1800" dirty="0"/>
              <a:t>Platz der Vereinten Nationen 1 | 53113 Bonn | GERMANY </a:t>
            </a:r>
            <a:br>
              <a:rPr lang="de-DE" sz="1800" dirty="0"/>
            </a:br>
            <a:r>
              <a:rPr lang="de-DE" sz="1800" dirty="0">
                <a:hlinkClick r:id="rId3"/>
              </a:rPr>
              <a:t>www.unu.edu</a:t>
            </a:r>
            <a:r>
              <a:rPr lang="de-DE" sz="1800" dirty="0"/>
              <a:t> | </a:t>
            </a:r>
            <a:r>
              <a:rPr lang="de-DE" sz="1800" dirty="0">
                <a:hlinkClick r:id="rId4"/>
              </a:rPr>
              <a:t>scycle.vie.unu.edu</a:t>
            </a:r>
            <a:r>
              <a:rPr lang="de-DE" sz="1800" dirty="0"/>
              <a:t> | </a:t>
            </a:r>
            <a:r>
              <a:rPr lang="de-DE" sz="1800" dirty="0">
                <a:hlinkClick r:id="rId5"/>
              </a:rPr>
              <a:t>www.step-initiative.org</a:t>
            </a:r>
            <a:r>
              <a:rPr lang="de-DE" dirty="0"/>
              <a:t/>
            </a:r>
            <a:br>
              <a:rPr lang="de-DE" dirty="0"/>
            </a:br>
            <a:endParaRPr lang="en-US" dirty="0"/>
          </a:p>
        </p:txBody>
      </p:sp>
    </p:spTree>
    <p:extLst>
      <p:ext uri="{BB962C8B-B14F-4D97-AF65-F5344CB8AC3E}">
        <p14:creationId xmlns:p14="http://schemas.microsoft.com/office/powerpoint/2010/main" val="2358239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Acitividades</a:t>
            </a:r>
            <a:r>
              <a:rPr lang="en-US" dirty="0" smtClean="0"/>
              <a:t> </a:t>
            </a:r>
            <a:r>
              <a:rPr lang="en-US" dirty="0" err="1" smtClean="0"/>
              <a:t>principales</a:t>
            </a:r>
            <a:r>
              <a:rPr lang="en-US" dirty="0"/>
              <a:t/>
            </a:r>
            <a:br>
              <a:rPr lang="en-US" dirty="0"/>
            </a:br>
            <a:endParaRPr lang="en-US" dirty="0"/>
          </a:p>
        </p:txBody>
      </p:sp>
      <p:graphicFrame>
        <p:nvGraphicFramePr>
          <p:cNvPr id="5" name="Diagram 4"/>
          <p:cNvGraphicFramePr/>
          <p:nvPr>
            <p:extLst>
              <p:ext uri="{D42A27DB-BD31-4B8C-83A1-F6EECF244321}">
                <p14:modId xmlns:p14="http://schemas.microsoft.com/office/powerpoint/2010/main" val="3611675326"/>
              </p:ext>
            </p:extLst>
          </p:nvPr>
        </p:nvGraphicFramePr>
        <p:xfrm>
          <a:off x="3544008" y="1327220"/>
          <a:ext cx="577701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3">
            <a:extLst>
              <a:ext uri="{FF2B5EF4-FFF2-40B4-BE49-F238E27FC236}">
                <a16:creationId xmlns="" xmlns:a16="http://schemas.microsoft.com/office/drawing/2014/main" id="{B85D41F3-0475-45CD-95F4-BF5704A5E120}"/>
              </a:ext>
            </a:extLst>
          </p:cNvPr>
          <p:cNvSpPr>
            <a:spLocks noGrp="1"/>
          </p:cNvSpPr>
          <p:nvPr>
            <p:ph type="sldNum" sz="quarter" idx="4"/>
          </p:nvPr>
        </p:nvSpPr>
        <p:spPr>
          <a:xfrm>
            <a:off x="8305800" y="296854"/>
            <a:ext cx="554038" cy="365125"/>
          </a:xfrm>
        </p:spPr>
        <p:txBody>
          <a:bodyPr/>
          <a:lstStyle/>
          <a:p>
            <a:fld id="{AA8CD916-19B6-0C42-9A31-7AE245FA3637}" type="slidenum">
              <a:rPr lang="it-IT" smtClean="0"/>
              <a:pPr/>
              <a:t>2</a:t>
            </a:fld>
            <a:endParaRPr lang="it-IT" dirty="0"/>
          </a:p>
        </p:txBody>
      </p:sp>
      <p:sp>
        <p:nvSpPr>
          <p:cNvPr id="15" name="Oval 26">
            <a:extLst>
              <a:ext uri="{FF2B5EF4-FFF2-40B4-BE49-F238E27FC236}">
                <a16:creationId xmlns="" xmlns:a16="http://schemas.microsoft.com/office/drawing/2014/main" id="{7C45184A-9C5C-4C2E-92B5-2755CD4C7386}"/>
              </a:ext>
            </a:extLst>
          </p:cNvPr>
          <p:cNvSpPr/>
          <p:nvPr/>
        </p:nvSpPr>
        <p:spPr>
          <a:xfrm>
            <a:off x="913296" y="2070088"/>
            <a:ext cx="2561558" cy="2561558"/>
          </a:xfrm>
          <a:prstGeom prst="ellipse">
            <a:avLst/>
          </a:prstGeom>
          <a:solidFill>
            <a:schemeClr val="bg1">
              <a:lumMod val="75000"/>
            </a:schemeClr>
          </a:solidFill>
          <a:ln>
            <a:noFill/>
          </a:ln>
          <a:scene3d>
            <a:camera prst="orthographicFront"/>
            <a:lightRig rig="balanced" dir="t"/>
          </a:scene3d>
          <a:sp3d prstMaterial="powder">
            <a:bevelT w="127000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0" name="Grafik 89">
            <a:extLst>
              <a:ext uri="{FF2B5EF4-FFF2-40B4-BE49-F238E27FC236}">
                <a16:creationId xmlns="" xmlns:a16="http://schemas.microsoft.com/office/drawing/2014/main" id="{C5E7C33C-6AEB-4F73-8787-34403FA79F4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18974" y="2063704"/>
            <a:ext cx="1917181" cy="2368595"/>
          </a:xfrm>
          <a:prstGeom prst="rect">
            <a:avLst/>
          </a:prstGeom>
        </p:spPr>
      </p:pic>
    </p:spTree>
    <p:extLst>
      <p:ext uri="{BB962C8B-B14F-4D97-AF65-F5344CB8AC3E}">
        <p14:creationId xmlns:p14="http://schemas.microsoft.com/office/powerpoint/2010/main" val="2904024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608095"/>
            <a:ext cx="7026442" cy="584775"/>
          </a:xfrm>
          <a:prstGeom prst="rect">
            <a:avLst/>
          </a:prstGeom>
          <a:noFill/>
        </p:spPr>
        <p:txBody>
          <a:bodyPr wrap="square" rtlCol="0">
            <a:spAutoFit/>
          </a:bodyPr>
          <a:lstStyle/>
          <a:p>
            <a:r>
              <a:rPr lang="pt-BR" sz="3200" dirty="0" smtClean="0">
                <a:solidFill>
                  <a:schemeClr val="lt1"/>
                </a:solidFill>
              </a:rPr>
              <a:t>Academias </a:t>
            </a:r>
            <a:r>
              <a:rPr lang="pt-BR" sz="3200" dirty="0">
                <a:solidFill>
                  <a:schemeClr val="lt1"/>
                </a:solidFill>
              </a:rPr>
              <a:t>de E-Waste o RAEE</a:t>
            </a:r>
          </a:p>
        </p:txBody>
      </p:sp>
      <p:pic>
        <p:nvPicPr>
          <p:cNvPr id="3" name="Grafik 2">
            <a:extLst>
              <a:ext uri="{FF2B5EF4-FFF2-40B4-BE49-F238E27FC236}">
                <a16:creationId xmlns="" xmlns:a16="http://schemas.microsoft.com/office/drawing/2014/main" id="{511F7E80-EC14-4B64-9D1A-0ADDB2B61882}"/>
              </a:ext>
            </a:extLst>
          </p:cNvPr>
          <p:cNvPicPr>
            <a:picLocks noChangeAspect="1"/>
          </p:cNvPicPr>
          <p:nvPr/>
        </p:nvPicPr>
        <p:blipFill>
          <a:blip r:embed="rId2"/>
          <a:stretch>
            <a:fillRect/>
          </a:stretch>
        </p:blipFill>
        <p:spPr>
          <a:xfrm>
            <a:off x="2400300" y="836008"/>
            <a:ext cx="4641850" cy="2827794"/>
          </a:xfrm>
          <a:prstGeom prst="rect">
            <a:avLst/>
          </a:prstGeom>
          <a:ln w="22225">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3339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000" dirty="0"/>
              <a:t>Academias de E-waste para Managers (EWAM)</a:t>
            </a:r>
            <a:br>
              <a:rPr lang="pt-BR" sz="3000" dirty="0"/>
            </a:br>
            <a:endParaRPr lang="en-US" sz="3000" dirty="0"/>
          </a:p>
        </p:txBody>
      </p:sp>
      <p:sp>
        <p:nvSpPr>
          <p:cNvPr id="3" name="Content Placeholder 2"/>
          <p:cNvSpPr>
            <a:spLocks noGrp="1"/>
          </p:cNvSpPr>
          <p:nvPr>
            <p:ph idx="1"/>
          </p:nvPr>
        </p:nvSpPr>
        <p:spPr/>
        <p:txBody>
          <a:bodyPr/>
          <a:lstStyle/>
          <a:p>
            <a:endParaRPr lang="en-US" dirty="0"/>
          </a:p>
          <a:p>
            <a:r>
              <a:rPr lang="en-US" dirty="0" err="1" smtClean="0"/>
              <a:t>Socios</a:t>
            </a:r>
            <a:r>
              <a:rPr lang="en-US" dirty="0" smtClean="0"/>
              <a:t> </a:t>
            </a:r>
            <a:r>
              <a:rPr lang="en-US" dirty="0" err="1" smtClean="0"/>
              <a:t>cooperantes</a:t>
            </a:r>
            <a:r>
              <a:rPr lang="en-US" dirty="0" smtClean="0"/>
              <a:t>: </a:t>
            </a:r>
            <a:r>
              <a:rPr lang="en-US" dirty="0"/>
              <a:t>UNU/ITU/ISWA </a:t>
            </a:r>
          </a:p>
        </p:txBody>
      </p:sp>
      <p:sp>
        <p:nvSpPr>
          <p:cNvPr id="4" name="Slide Number Placeholder 3"/>
          <p:cNvSpPr>
            <a:spLocks noGrp="1"/>
          </p:cNvSpPr>
          <p:nvPr>
            <p:ph type="sldNum" sz="quarter" idx="4"/>
          </p:nvPr>
        </p:nvSpPr>
        <p:spPr/>
        <p:txBody>
          <a:bodyPr/>
          <a:lstStyle/>
          <a:p>
            <a:fld id="{AA8CD916-19B6-0C42-9A31-7AE245FA3637}" type="slidenum">
              <a:rPr lang="it-IT" smtClean="0"/>
              <a:pPr/>
              <a:t>4</a:t>
            </a:fld>
            <a:endParaRPr lang="it-IT" dirty="0"/>
          </a:p>
        </p:txBody>
      </p:sp>
      <p:sp>
        <p:nvSpPr>
          <p:cNvPr id="10" name="TextBox 9"/>
          <p:cNvSpPr txBox="1"/>
          <p:nvPr/>
        </p:nvSpPr>
        <p:spPr>
          <a:xfrm>
            <a:off x="5998967" y="4427866"/>
            <a:ext cx="3035969" cy="1754326"/>
          </a:xfrm>
          <a:prstGeom prst="rect">
            <a:avLst/>
          </a:prstGeom>
          <a:noFill/>
        </p:spPr>
        <p:txBody>
          <a:bodyPr wrap="square" rtlCol="0">
            <a:spAutoFit/>
          </a:bodyPr>
          <a:lstStyle/>
          <a:p>
            <a:pPr algn="just"/>
            <a:r>
              <a:rPr lang="de-DE" u="sng" dirty="0" err="1">
                <a:solidFill>
                  <a:schemeClr val="tx1">
                    <a:lumMod val="65000"/>
                    <a:lumOff val="35000"/>
                  </a:schemeClr>
                </a:solidFill>
              </a:rPr>
              <a:t>Duración</a:t>
            </a:r>
            <a:r>
              <a:rPr lang="de-DE" dirty="0">
                <a:solidFill>
                  <a:schemeClr val="tx1">
                    <a:lumMod val="65000"/>
                    <a:lumOff val="35000"/>
                  </a:schemeClr>
                </a:solidFill>
              </a:rPr>
              <a:t>: </a:t>
            </a:r>
            <a:r>
              <a:rPr lang="de-DE" dirty="0" smtClean="0">
                <a:solidFill>
                  <a:schemeClr val="tx1">
                    <a:lumMod val="65000"/>
                    <a:lumOff val="35000"/>
                  </a:schemeClr>
                </a:solidFill>
              </a:rPr>
              <a:t>4 </a:t>
            </a:r>
            <a:r>
              <a:rPr lang="de-DE" dirty="0" err="1" smtClean="0">
                <a:solidFill>
                  <a:schemeClr val="tx1">
                    <a:lumMod val="65000"/>
                    <a:lumOff val="35000"/>
                  </a:schemeClr>
                </a:solidFill>
              </a:rPr>
              <a:t>días</a:t>
            </a:r>
            <a:endParaRPr lang="de-DE" dirty="0">
              <a:solidFill>
                <a:schemeClr val="tx1">
                  <a:lumMod val="65000"/>
                  <a:lumOff val="35000"/>
                </a:schemeClr>
              </a:solidFill>
            </a:endParaRPr>
          </a:p>
          <a:p>
            <a:pPr algn="just"/>
            <a:r>
              <a:rPr lang="de-DE" u="sng" dirty="0" err="1">
                <a:solidFill>
                  <a:schemeClr val="tx1">
                    <a:lumMod val="65000"/>
                    <a:lumOff val="35000"/>
                  </a:schemeClr>
                </a:solidFill>
              </a:rPr>
              <a:t>No</a:t>
            </a:r>
            <a:r>
              <a:rPr lang="de-DE" u="sng" dirty="0">
                <a:solidFill>
                  <a:schemeClr val="tx1">
                    <a:lumMod val="65000"/>
                    <a:lumOff val="35000"/>
                  </a:schemeClr>
                </a:solidFill>
              </a:rPr>
              <a:t>. de </a:t>
            </a:r>
            <a:r>
              <a:rPr lang="de-DE" u="sng" dirty="0" err="1">
                <a:solidFill>
                  <a:schemeClr val="tx1">
                    <a:lumMod val="65000"/>
                    <a:lumOff val="35000"/>
                  </a:schemeClr>
                </a:solidFill>
              </a:rPr>
              <a:t>participantes</a:t>
            </a:r>
            <a:r>
              <a:rPr lang="de-DE" dirty="0">
                <a:solidFill>
                  <a:schemeClr val="tx1">
                    <a:lumMod val="65000"/>
                    <a:lumOff val="35000"/>
                  </a:schemeClr>
                </a:solidFill>
              </a:rPr>
              <a:t>: 25</a:t>
            </a:r>
          </a:p>
          <a:p>
            <a:pPr algn="just"/>
            <a:r>
              <a:rPr lang="es-ES" u="sng" dirty="0">
                <a:solidFill>
                  <a:schemeClr val="tx1">
                    <a:lumMod val="65000"/>
                    <a:lumOff val="35000"/>
                  </a:schemeClr>
                </a:solidFill>
              </a:rPr>
              <a:t>Destinatarios</a:t>
            </a:r>
            <a:r>
              <a:rPr lang="es-ES" dirty="0">
                <a:solidFill>
                  <a:schemeClr val="tx1">
                    <a:lumMod val="65000"/>
                    <a:lumOff val="35000"/>
                  </a:schemeClr>
                </a:solidFill>
              </a:rPr>
              <a:t>: Representantes gubernamentales, profesionales de pequeñas y medianas empresas.</a:t>
            </a:r>
            <a:endParaRPr lang="en-US" dirty="0">
              <a:solidFill>
                <a:schemeClr val="tx1">
                  <a:lumMod val="65000"/>
                  <a:lumOff val="35000"/>
                </a:schemeClr>
              </a:solidFill>
            </a:endParaRPr>
          </a:p>
        </p:txBody>
      </p:sp>
      <p:grpSp>
        <p:nvGrpSpPr>
          <p:cNvPr id="11" name="Group 29">
            <a:extLst>
              <a:ext uri="{FF2B5EF4-FFF2-40B4-BE49-F238E27FC236}">
                <a16:creationId xmlns="" xmlns:a16="http://schemas.microsoft.com/office/drawing/2014/main" id="{75A59D6A-A6C2-4AC6-9056-CACD970FDAA4}"/>
              </a:ext>
            </a:extLst>
          </p:cNvPr>
          <p:cNvGrpSpPr/>
          <p:nvPr/>
        </p:nvGrpSpPr>
        <p:grpSpPr>
          <a:xfrm>
            <a:off x="262273" y="2109595"/>
            <a:ext cx="7401362" cy="4851475"/>
            <a:chOff x="2422879" y="1856700"/>
            <a:chExt cx="9426221" cy="6178738"/>
          </a:xfrm>
        </p:grpSpPr>
        <p:sp>
          <p:nvSpPr>
            <p:cNvPr id="12" name="Moon 32">
              <a:extLst>
                <a:ext uri="{FF2B5EF4-FFF2-40B4-BE49-F238E27FC236}">
                  <a16:creationId xmlns="" xmlns:a16="http://schemas.microsoft.com/office/drawing/2014/main" id="{F3B7EA0B-A2FF-4F1A-9B63-2C389C578C7E}"/>
                </a:ext>
              </a:extLst>
            </p:cNvPr>
            <p:cNvSpPr/>
            <p:nvPr/>
          </p:nvSpPr>
          <p:spPr>
            <a:xfrm rot="9684742">
              <a:off x="5728198" y="4256191"/>
              <a:ext cx="1344395" cy="3779247"/>
            </a:xfrm>
            <a:prstGeom prst="moon">
              <a:avLst>
                <a:gd name="adj" fmla="val 4221"/>
              </a:avLst>
            </a:prstGeom>
            <a:solidFill>
              <a:srgbClr val="458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31">
              <a:extLst>
                <a:ext uri="{FF2B5EF4-FFF2-40B4-BE49-F238E27FC236}">
                  <a16:creationId xmlns="" xmlns:a16="http://schemas.microsoft.com/office/drawing/2014/main" id="{8D8E952C-2C31-4E4A-B5CF-0E0C819BF648}"/>
                </a:ext>
              </a:extLst>
            </p:cNvPr>
            <p:cNvSpPr/>
            <p:nvPr/>
          </p:nvSpPr>
          <p:spPr>
            <a:xfrm rot="2836462" flipH="1">
              <a:off x="5221353" y="3516260"/>
              <a:ext cx="1111245" cy="4622500"/>
            </a:xfrm>
            <a:prstGeom prst="moon">
              <a:avLst>
                <a:gd name="adj" fmla="val 42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4">
              <a:extLst>
                <a:ext uri="{FF2B5EF4-FFF2-40B4-BE49-F238E27FC236}">
                  <a16:creationId xmlns="" xmlns:a16="http://schemas.microsoft.com/office/drawing/2014/main" id="{37B833E8-BD85-4580-BA98-42D87ECB0984}"/>
                </a:ext>
              </a:extLst>
            </p:cNvPr>
            <p:cNvSpPr/>
            <p:nvPr/>
          </p:nvSpPr>
          <p:spPr>
            <a:xfrm rot="20459344">
              <a:off x="6818859" y="2457611"/>
              <a:ext cx="1704242" cy="4845430"/>
            </a:xfrm>
            <a:prstGeom prst="moon">
              <a:avLst>
                <a:gd name="adj" fmla="val 42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
              <a:extLst>
                <a:ext uri="{FF2B5EF4-FFF2-40B4-BE49-F238E27FC236}">
                  <a16:creationId xmlns="" xmlns:a16="http://schemas.microsoft.com/office/drawing/2014/main" id="{B19020C4-1151-4AB7-912D-50CC41DF257C}"/>
                </a:ext>
              </a:extLst>
            </p:cNvPr>
            <p:cNvSpPr/>
            <p:nvPr/>
          </p:nvSpPr>
          <p:spPr>
            <a:xfrm>
              <a:off x="6850719" y="1856700"/>
              <a:ext cx="1484090" cy="1363222"/>
            </a:xfrm>
            <a:prstGeom prst="round2DiagRect">
              <a:avLst>
                <a:gd name="adj1" fmla="val 50000"/>
                <a:gd name="adj2" fmla="val 0"/>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57150">
              <a:solidFill>
                <a:schemeClr val="accent2"/>
              </a:solidFill>
            </a:ln>
            <a:effectLst>
              <a:outerShdw blurRad="292100" dist="381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3">
              <a:extLst>
                <a:ext uri="{FF2B5EF4-FFF2-40B4-BE49-F238E27FC236}">
                  <a16:creationId xmlns="" xmlns:a16="http://schemas.microsoft.com/office/drawing/2014/main" id="{D534C53B-5C0C-4C4F-A707-4348D4EB6262}"/>
                </a:ext>
              </a:extLst>
            </p:cNvPr>
            <p:cNvSpPr/>
            <p:nvPr/>
          </p:nvSpPr>
          <p:spPr>
            <a:xfrm>
              <a:off x="7023130" y="3503883"/>
              <a:ext cx="1514900" cy="1590593"/>
            </a:xfrm>
            <a:prstGeom prst="round2DiagRect">
              <a:avLst>
                <a:gd name="adj1" fmla="val 50000"/>
                <a:gd name="adj2" fmla="val 0"/>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57150">
              <a:solidFill>
                <a:schemeClr val="accent4">
                  <a:lumMod val="75000"/>
                </a:schemeClr>
              </a:solidFill>
            </a:ln>
            <a:effectLst>
              <a:outerShdw blurRad="292100" dist="381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2">
              <a:extLst>
                <a:ext uri="{FF2B5EF4-FFF2-40B4-BE49-F238E27FC236}">
                  <a16:creationId xmlns="" xmlns:a16="http://schemas.microsoft.com/office/drawing/2014/main" id="{485712C6-C463-4760-BAF3-0A5AE4AADA7C}"/>
                </a:ext>
              </a:extLst>
            </p:cNvPr>
            <p:cNvSpPr/>
            <p:nvPr/>
          </p:nvSpPr>
          <p:spPr>
            <a:xfrm rot="16200000">
              <a:off x="4685888" y="3218376"/>
              <a:ext cx="1901544" cy="1850656"/>
            </a:xfrm>
            <a:prstGeom prst="round2DiagRect">
              <a:avLst>
                <a:gd name="adj1" fmla="val 50000"/>
                <a:gd name="adj2" fmla="val 0"/>
              </a:avLst>
            </a:prstGeom>
            <a:gradFill flip="none" rotWithShape="1">
              <a:gsLst>
                <a:gs pos="0">
                  <a:schemeClr val="accent6">
                    <a:lumMod val="40000"/>
                    <a:lumOff val="60000"/>
                  </a:schemeClr>
                </a:gs>
                <a:gs pos="46000">
                  <a:srgbClr val="6BD4FF"/>
                </a:gs>
                <a:gs pos="100000">
                  <a:srgbClr val="4584D3"/>
                </a:gs>
              </a:gsLst>
              <a:path path="circle">
                <a:fillToRect l="50000" t="130000" r="50000" b="-30000"/>
              </a:path>
              <a:tileRect/>
            </a:gradFill>
            <a:ln w="57150">
              <a:solidFill>
                <a:srgbClr val="4584D3"/>
              </a:solidFill>
            </a:ln>
            <a:effectLst>
              <a:outerShdw blurRad="292100" dist="38100" dir="8100000" sx="103000" sy="103000" algn="tr"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52">
              <a:extLst>
                <a:ext uri="{FF2B5EF4-FFF2-40B4-BE49-F238E27FC236}">
                  <a16:creationId xmlns="" xmlns:a16="http://schemas.microsoft.com/office/drawing/2014/main" id="{5F38D08F-ED4A-4FEC-A49D-931EA2C64D91}"/>
                </a:ext>
              </a:extLst>
            </p:cNvPr>
            <p:cNvSpPr/>
            <p:nvPr/>
          </p:nvSpPr>
          <p:spPr>
            <a:xfrm>
              <a:off x="2422879" y="4741199"/>
              <a:ext cx="2589274" cy="509572"/>
            </a:xfrm>
            <a:prstGeom prst="rect">
              <a:avLst/>
            </a:prstGeom>
          </p:spPr>
          <p:txBody>
            <a:bodyPr wrap="square">
              <a:spAutoFit/>
            </a:bodyPr>
            <a:lstStyle/>
            <a:p>
              <a:pPr lvl="0"/>
              <a:r>
                <a:rPr lang="en-US" sz="2000" dirty="0" err="1">
                  <a:solidFill>
                    <a:schemeClr val="tx1">
                      <a:lumMod val="65000"/>
                      <a:lumOff val="35000"/>
                    </a:schemeClr>
                  </a:solidFill>
                </a:rPr>
                <a:t>Suramércia</a:t>
              </a:r>
              <a:endParaRPr lang="en-US" sz="2000" dirty="0">
                <a:solidFill>
                  <a:schemeClr val="tx1">
                    <a:lumMod val="65000"/>
                    <a:lumOff val="35000"/>
                  </a:schemeClr>
                </a:solidFill>
              </a:endParaRPr>
            </a:p>
          </p:txBody>
        </p:sp>
        <p:sp>
          <p:nvSpPr>
            <p:cNvPr id="19" name="Rectangle 53">
              <a:extLst>
                <a:ext uri="{FF2B5EF4-FFF2-40B4-BE49-F238E27FC236}">
                  <a16:creationId xmlns="" xmlns:a16="http://schemas.microsoft.com/office/drawing/2014/main" id="{8421A8CE-C0CC-473D-9BE3-1E35A196E6DF}"/>
                </a:ext>
              </a:extLst>
            </p:cNvPr>
            <p:cNvSpPr/>
            <p:nvPr/>
          </p:nvSpPr>
          <p:spPr>
            <a:xfrm>
              <a:off x="8815195" y="3933806"/>
              <a:ext cx="2660831" cy="509572"/>
            </a:xfrm>
            <a:prstGeom prst="rect">
              <a:avLst/>
            </a:prstGeom>
          </p:spPr>
          <p:txBody>
            <a:bodyPr wrap="square">
              <a:spAutoFit/>
            </a:bodyPr>
            <a:lstStyle/>
            <a:p>
              <a:r>
                <a:rPr lang="en-US" sz="2000" dirty="0" err="1">
                  <a:solidFill>
                    <a:schemeClr val="tx1">
                      <a:lumMod val="65000"/>
                      <a:lumOff val="35000"/>
                    </a:schemeClr>
                  </a:solidFill>
                </a:rPr>
                <a:t>Centroamérica</a:t>
              </a:r>
              <a:endParaRPr lang="en-US" sz="2000" dirty="0">
                <a:solidFill>
                  <a:schemeClr val="tx1">
                    <a:lumMod val="65000"/>
                    <a:lumOff val="35000"/>
                  </a:schemeClr>
                </a:solidFill>
              </a:endParaRPr>
            </a:p>
          </p:txBody>
        </p:sp>
        <p:sp>
          <p:nvSpPr>
            <p:cNvPr id="20" name="Rectangle 54">
              <a:extLst>
                <a:ext uri="{FF2B5EF4-FFF2-40B4-BE49-F238E27FC236}">
                  <a16:creationId xmlns="" xmlns:a16="http://schemas.microsoft.com/office/drawing/2014/main" id="{D9FB3DFF-AFD0-4667-B7CA-6786247FB9AD}"/>
                </a:ext>
              </a:extLst>
            </p:cNvPr>
            <p:cNvSpPr/>
            <p:nvPr/>
          </p:nvSpPr>
          <p:spPr>
            <a:xfrm>
              <a:off x="8682281" y="1928675"/>
              <a:ext cx="3166819" cy="901549"/>
            </a:xfrm>
            <a:prstGeom prst="rect">
              <a:avLst/>
            </a:prstGeom>
          </p:spPr>
          <p:txBody>
            <a:bodyPr wrap="square">
              <a:spAutoFit/>
            </a:bodyPr>
            <a:lstStyle/>
            <a:p>
              <a:r>
                <a:rPr lang="en-US" sz="2000" dirty="0" err="1" smtClean="0">
                  <a:solidFill>
                    <a:schemeClr val="tx1">
                      <a:lumMod val="65000"/>
                      <a:lumOff val="35000"/>
                    </a:schemeClr>
                  </a:solidFill>
                </a:rPr>
                <a:t>Centroamérica</a:t>
              </a:r>
              <a:endParaRPr lang="en-US" sz="2000" dirty="0">
                <a:solidFill>
                  <a:schemeClr val="tx1">
                    <a:lumMod val="65000"/>
                    <a:lumOff val="35000"/>
                  </a:schemeClr>
                </a:solidFill>
              </a:endParaRPr>
            </a:p>
            <a:p>
              <a:pPr lvl="0"/>
              <a:endParaRPr lang="en-US" sz="2000" dirty="0"/>
            </a:p>
          </p:txBody>
        </p:sp>
      </p:grpSp>
      <p:sp>
        <p:nvSpPr>
          <p:cNvPr id="24" name="Rectangle 9">
            <a:extLst>
              <a:ext uri="{FF2B5EF4-FFF2-40B4-BE49-F238E27FC236}">
                <a16:creationId xmlns="" xmlns:a16="http://schemas.microsoft.com/office/drawing/2014/main" id="{48583BE7-14F1-47E5-A4C3-7769F2CBC262}"/>
              </a:ext>
            </a:extLst>
          </p:cNvPr>
          <p:cNvSpPr/>
          <p:nvPr/>
        </p:nvSpPr>
        <p:spPr>
          <a:xfrm>
            <a:off x="0" y="6371604"/>
            <a:ext cx="8852647" cy="48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5" name="Picture 2">
            <a:extLst>
              <a:ext uri="{FF2B5EF4-FFF2-40B4-BE49-F238E27FC236}">
                <a16:creationId xmlns="" xmlns:a16="http://schemas.microsoft.com/office/drawing/2014/main" id="{F906BDA0-8667-41AD-9D2B-0DF2F11B6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 y="6426469"/>
            <a:ext cx="807700" cy="34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a:extLst>
              <a:ext uri="{FF2B5EF4-FFF2-40B4-BE49-F238E27FC236}">
                <a16:creationId xmlns="" xmlns:a16="http://schemas.microsoft.com/office/drawing/2014/main" id="{92E3AA81-D83C-4710-9458-2FE3A79E4ACD}"/>
              </a:ext>
            </a:extLst>
          </p:cNvPr>
          <p:cNvSpPr txBox="1"/>
          <p:nvPr/>
        </p:nvSpPr>
        <p:spPr>
          <a:xfrm>
            <a:off x="3971631" y="2373522"/>
            <a:ext cx="806631" cy="461665"/>
          </a:xfrm>
          <a:prstGeom prst="rect">
            <a:avLst/>
          </a:prstGeom>
          <a:noFill/>
        </p:spPr>
        <p:txBody>
          <a:bodyPr wrap="none" rtlCol="0">
            <a:spAutoFit/>
          </a:bodyPr>
          <a:lstStyle/>
          <a:p>
            <a:r>
              <a:rPr lang="de-DE" sz="2400" dirty="0">
                <a:solidFill>
                  <a:schemeClr val="bg1"/>
                </a:solidFill>
              </a:rPr>
              <a:t>2019</a:t>
            </a:r>
          </a:p>
        </p:txBody>
      </p:sp>
      <p:sp>
        <p:nvSpPr>
          <p:cNvPr id="26" name="Textfeld 25">
            <a:extLst>
              <a:ext uri="{FF2B5EF4-FFF2-40B4-BE49-F238E27FC236}">
                <a16:creationId xmlns="" xmlns:a16="http://schemas.microsoft.com/office/drawing/2014/main" id="{BBE1D722-3230-4553-B074-10178ED609C4}"/>
              </a:ext>
            </a:extLst>
          </p:cNvPr>
          <p:cNvSpPr txBox="1"/>
          <p:nvPr/>
        </p:nvSpPr>
        <p:spPr>
          <a:xfrm>
            <a:off x="2496237" y="3615638"/>
            <a:ext cx="806631" cy="461665"/>
          </a:xfrm>
          <a:prstGeom prst="rect">
            <a:avLst/>
          </a:prstGeom>
          <a:noFill/>
        </p:spPr>
        <p:txBody>
          <a:bodyPr wrap="none" rtlCol="0">
            <a:spAutoFit/>
          </a:bodyPr>
          <a:lstStyle/>
          <a:p>
            <a:r>
              <a:rPr lang="de-DE" sz="2400" dirty="0">
                <a:solidFill>
                  <a:schemeClr val="bg1"/>
                </a:solidFill>
              </a:rPr>
              <a:t>2020</a:t>
            </a:r>
          </a:p>
        </p:txBody>
      </p:sp>
      <p:sp>
        <p:nvSpPr>
          <p:cNvPr id="27" name="Textfeld 26">
            <a:extLst>
              <a:ext uri="{FF2B5EF4-FFF2-40B4-BE49-F238E27FC236}">
                <a16:creationId xmlns="" xmlns:a16="http://schemas.microsoft.com/office/drawing/2014/main" id="{D7149A24-96BB-4F33-AEFC-A89430911C0D}"/>
              </a:ext>
            </a:extLst>
          </p:cNvPr>
          <p:cNvSpPr txBox="1"/>
          <p:nvPr/>
        </p:nvSpPr>
        <p:spPr>
          <a:xfrm>
            <a:off x="4097011" y="3776563"/>
            <a:ext cx="806631" cy="461665"/>
          </a:xfrm>
          <a:prstGeom prst="rect">
            <a:avLst/>
          </a:prstGeom>
          <a:noFill/>
        </p:spPr>
        <p:txBody>
          <a:bodyPr wrap="none" rtlCol="0">
            <a:spAutoFit/>
          </a:bodyPr>
          <a:lstStyle/>
          <a:p>
            <a:r>
              <a:rPr lang="de-DE" sz="2400" dirty="0">
                <a:solidFill>
                  <a:schemeClr val="bg1"/>
                </a:solidFill>
              </a:rPr>
              <a:t>2021</a:t>
            </a:r>
          </a:p>
        </p:txBody>
      </p:sp>
    </p:spTree>
    <p:extLst>
      <p:ext uri="{BB962C8B-B14F-4D97-AF65-F5344CB8AC3E}">
        <p14:creationId xmlns:p14="http://schemas.microsoft.com/office/powerpoint/2010/main" val="3791159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E-Waste Academies for Managers (EWAM)</a:t>
            </a:r>
            <a:br>
              <a:rPr lang="en-US" sz="3300" dirty="0"/>
            </a:br>
            <a:r>
              <a:rPr lang="en-US" sz="3300" dirty="0"/>
              <a:t/>
            </a:r>
            <a:br>
              <a:rPr lang="en-US" sz="3300" dirty="0"/>
            </a:br>
            <a:endParaRPr lang="en-US" sz="3300" dirty="0"/>
          </a:p>
        </p:txBody>
      </p:sp>
      <p:sp>
        <p:nvSpPr>
          <p:cNvPr id="3" name="Content Placeholder 2"/>
          <p:cNvSpPr>
            <a:spLocks noGrp="1"/>
          </p:cNvSpPr>
          <p:nvPr>
            <p:ph idx="1"/>
          </p:nvPr>
        </p:nvSpPr>
        <p:spPr>
          <a:xfrm>
            <a:off x="498474" y="1163824"/>
            <a:ext cx="8176671" cy="5374514"/>
          </a:xfrm>
        </p:spPr>
        <p:txBody>
          <a:bodyPr>
            <a:normAutofit fontScale="92500" lnSpcReduction="20000"/>
          </a:bodyPr>
          <a:lstStyle/>
          <a:p>
            <a:pPr algn="just"/>
            <a:r>
              <a:rPr lang="en-US" dirty="0" err="1"/>
              <a:t>Obejtivos</a:t>
            </a:r>
            <a:r>
              <a:rPr lang="en-US" dirty="0"/>
              <a:t> del EWAM</a:t>
            </a:r>
            <a:r>
              <a:rPr lang="en-US" dirty="0" smtClean="0"/>
              <a:t>:</a:t>
            </a:r>
          </a:p>
          <a:p>
            <a:pPr marL="0" indent="0" algn="just">
              <a:buNone/>
            </a:pPr>
            <a:r>
              <a:rPr lang="es-ES" dirty="0"/>
              <a:t>Fomento de la capacidad para apoyar la aplicación</a:t>
            </a:r>
            <a:endParaRPr lang="en-US" dirty="0"/>
          </a:p>
          <a:p>
            <a:pPr algn="just"/>
            <a:endParaRPr lang="en-US" dirty="0" smtClean="0"/>
          </a:p>
          <a:p>
            <a:pPr marL="0" indent="0" algn="just">
              <a:buNone/>
            </a:pPr>
            <a:endParaRPr lang="en-US" dirty="0" smtClean="0"/>
          </a:p>
          <a:p>
            <a:pPr algn="just"/>
            <a:r>
              <a:rPr lang="en-US" dirty="0" err="1" smtClean="0"/>
              <a:t>Temas</a:t>
            </a:r>
            <a:r>
              <a:rPr lang="en-US" dirty="0" smtClean="0"/>
              <a:t> </a:t>
            </a:r>
            <a:r>
              <a:rPr lang="en-US" dirty="0" err="1" smtClean="0"/>
              <a:t>principales</a:t>
            </a:r>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GB" dirty="0"/>
          </a:p>
          <a:p>
            <a:pPr algn="just"/>
            <a:endParaRPr lang="es-ES" dirty="0" smtClean="0"/>
          </a:p>
          <a:p>
            <a:pPr algn="just"/>
            <a:r>
              <a:rPr lang="es-ES" dirty="0" smtClean="0"/>
              <a:t>Además </a:t>
            </a:r>
            <a:r>
              <a:rPr lang="es-ES" dirty="0"/>
              <a:t>de las presentaciones, la capacitación también incluirá algunos </a:t>
            </a:r>
            <a:r>
              <a:rPr lang="es-ES" b="1" dirty="0"/>
              <a:t>ejercicios prácticos y trabajos en grupo.</a:t>
            </a:r>
          </a:p>
          <a:p>
            <a:endParaRPr lang="en-US" dirty="0"/>
          </a:p>
          <a:p>
            <a:endParaRPr lang="en-US" dirty="0"/>
          </a:p>
        </p:txBody>
      </p:sp>
      <p:sp>
        <p:nvSpPr>
          <p:cNvPr id="4" name="Slide Number Placeholder 3"/>
          <p:cNvSpPr>
            <a:spLocks noGrp="1"/>
          </p:cNvSpPr>
          <p:nvPr>
            <p:ph type="sldNum" sz="quarter" idx="4"/>
          </p:nvPr>
        </p:nvSpPr>
        <p:spPr/>
        <p:txBody>
          <a:bodyPr/>
          <a:lstStyle/>
          <a:p>
            <a:fld id="{AA8CD916-19B6-0C42-9A31-7AE245FA3637}" type="slidenum">
              <a:rPr lang="it-IT" smtClean="0"/>
              <a:pPr/>
              <a:t>5</a:t>
            </a:fld>
            <a:endParaRPr lang="it-IT" dirty="0"/>
          </a:p>
        </p:txBody>
      </p:sp>
      <p:graphicFrame>
        <p:nvGraphicFramePr>
          <p:cNvPr id="5" name="Diagram 4"/>
          <p:cNvGraphicFramePr/>
          <p:nvPr>
            <p:extLst>
              <p:ext uri="{D42A27DB-BD31-4B8C-83A1-F6EECF244321}">
                <p14:modId xmlns:p14="http://schemas.microsoft.com/office/powerpoint/2010/main" val="3982844422"/>
              </p:ext>
            </p:extLst>
          </p:nvPr>
        </p:nvGraphicFramePr>
        <p:xfrm>
          <a:off x="-321553" y="2659611"/>
          <a:ext cx="8904372" cy="286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7416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t>Academias</a:t>
            </a:r>
            <a:r>
              <a:rPr lang="en-US" sz="3000" dirty="0"/>
              <a:t> de E-waste para </a:t>
            </a:r>
            <a:r>
              <a:rPr lang="en-US" sz="3000" dirty="0" err="1"/>
              <a:t>Científicos</a:t>
            </a:r>
            <a:r>
              <a:rPr lang="en-US" sz="3000" dirty="0"/>
              <a:t> (EWAS)</a:t>
            </a:r>
            <a:br>
              <a:rPr lang="en-US" sz="3000" dirty="0"/>
            </a:br>
            <a:endParaRPr lang="en-US" sz="3000" dirty="0"/>
          </a:p>
        </p:txBody>
      </p:sp>
      <p:sp>
        <p:nvSpPr>
          <p:cNvPr id="3" name="Content Placeholder 2"/>
          <p:cNvSpPr>
            <a:spLocks noGrp="1"/>
          </p:cNvSpPr>
          <p:nvPr>
            <p:ph idx="1"/>
          </p:nvPr>
        </p:nvSpPr>
        <p:spPr>
          <a:xfrm>
            <a:off x="498474" y="1063691"/>
            <a:ext cx="8361364" cy="1198246"/>
          </a:xfrm>
        </p:spPr>
        <p:txBody>
          <a:bodyPr>
            <a:normAutofit/>
          </a:bodyPr>
          <a:lstStyle/>
          <a:p>
            <a:endParaRPr lang="en-US" dirty="0"/>
          </a:p>
          <a:p>
            <a:r>
              <a:rPr lang="en-US" dirty="0" err="1"/>
              <a:t>Socios</a:t>
            </a:r>
            <a:r>
              <a:rPr lang="en-US" dirty="0"/>
              <a:t> </a:t>
            </a:r>
            <a:r>
              <a:rPr lang="en-US" dirty="0" err="1"/>
              <a:t>cooperantes</a:t>
            </a:r>
            <a:r>
              <a:rPr lang="en-US" dirty="0"/>
              <a:t>: UNU/BOKU (Proyecto LAWEEDA)</a:t>
            </a:r>
          </a:p>
          <a:p>
            <a:endParaRPr lang="en-US" dirty="0"/>
          </a:p>
        </p:txBody>
      </p:sp>
      <p:sp>
        <p:nvSpPr>
          <p:cNvPr id="4" name="Slide Number Placeholder 3"/>
          <p:cNvSpPr>
            <a:spLocks noGrp="1"/>
          </p:cNvSpPr>
          <p:nvPr>
            <p:ph type="sldNum" sz="quarter" idx="4"/>
          </p:nvPr>
        </p:nvSpPr>
        <p:spPr/>
        <p:txBody>
          <a:bodyPr/>
          <a:lstStyle/>
          <a:p>
            <a:fld id="{AA8CD916-19B6-0C42-9A31-7AE245FA3637}" type="slidenum">
              <a:rPr lang="it-IT" smtClean="0"/>
              <a:pPr/>
              <a:t>6</a:t>
            </a:fld>
            <a:endParaRPr lang="it-IT" dirty="0"/>
          </a:p>
        </p:txBody>
      </p:sp>
      <p:sp>
        <p:nvSpPr>
          <p:cNvPr id="7" name="TextBox 6"/>
          <p:cNvSpPr txBox="1"/>
          <p:nvPr/>
        </p:nvSpPr>
        <p:spPr>
          <a:xfrm>
            <a:off x="4172708" y="2121582"/>
            <a:ext cx="2852663" cy="1477328"/>
          </a:xfrm>
          <a:prstGeom prst="rect">
            <a:avLst/>
          </a:prstGeom>
          <a:noFill/>
        </p:spPr>
        <p:txBody>
          <a:bodyPr wrap="square" rtlCol="0">
            <a:spAutoFit/>
          </a:bodyPr>
          <a:lstStyle/>
          <a:p>
            <a:r>
              <a:rPr lang="es-ES" u="sng" dirty="0">
                <a:solidFill>
                  <a:schemeClr val="tx1">
                    <a:lumMod val="65000"/>
                    <a:lumOff val="35000"/>
                  </a:schemeClr>
                </a:solidFill>
              </a:rPr>
              <a:t>Duración</a:t>
            </a:r>
            <a:r>
              <a:rPr lang="es-ES" dirty="0">
                <a:solidFill>
                  <a:schemeClr val="tx1">
                    <a:lumMod val="65000"/>
                    <a:lumOff val="35000"/>
                  </a:schemeClr>
                </a:solidFill>
              </a:rPr>
              <a:t>: 8 días </a:t>
            </a:r>
          </a:p>
          <a:p>
            <a:r>
              <a:rPr lang="es-ES" u="sng" dirty="0">
                <a:solidFill>
                  <a:schemeClr val="tx1">
                    <a:lumMod val="65000"/>
                    <a:lumOff val="35000"/>
                  </a:schemeClr>
                </a:solidFill>
              </a:rPr>
              <a:t>Grupo destinatario</a:t>
            </a:r>
            <a:r>
              <a:rPr lang="es-ES" dirty="0" smtClean="0">
                <a:solidFill>
                  <a:schemeClr val="tx1">
                    <a:lumMod val="65000"/>
                    <a:lumOff val="35000"/>
                  </a:schemeClr>
                </a:solidFill>
              </a:rPr>
              <a:t>:</a:t>
            </a:r>
          </a:p>
          <a:p>
            <a:r>
              <a:rPr lang="es-ES" dirty="0" smtClean="0">
                <a:solidFill>
                  <a:schemeClr val="tx1">
                    <a:lumMod val="65000"/>
                    <a:lumOff val="35000"/>
                  </a:schemeClr>
                </a:solidFill>
              </a:rPr>
              <a:t>Jóvenes </a:t>
            </a:r>
            <a:r>
              <a:rPr lang="es-ES" dirty="0">
                <a:solidFill>
                  <a:schemeClr val="tx1">
                    <a:lumMod val="65000"/>
                    <a:lumOff val="35000"/>
                  </a:schemeClr>
                </a:solidFill>
              </a:rPr>
              <a:t>investigadores, por ejemplo, doctorandos y postdoctorado.</a:t>
            </a:r>
            <a:endParaRPr lang="en-US" dirty="0">
              <a:solidFill>
                <a:schemeClr val="tx1">
                  <a:lumMod val="65000"/>
                  <a:lumOff val="35000"/>
                </a:schemeClr>
              </a:solidFill>
            </a:endParaRPr>
          </a:p>
        </p:txBody>
      </p:sp>
      <p:sp>
        <p:nvSpPr>
          <p:cNvPr id="8" name="TextBox 7"/>
          <p:cNvSpPr txBox="1"/>
          <p:nvPr/>
        </p:nvSpPr>
        <p:spPr>
          <a:xfrm>
            <a:off x="4892466" y="4456698"/>
            <a:ext cx="3690353" cy="1754326"/>
          </a:xfrm>
          <a:prstGeom prst="rect">
            <a:avLst/>
          </a:prstGeom>
          <a:noFill/>
        </p:spPr>
        <p:txBody>
          <a:bodyPr wrap="square" rtlCol="0">
            <a:spAutoFit/>
          </a:bodyPr>
          <a:lstStyle/>
          <a:p>
            <a:pPr algn="just"/>
            <a:r>
              <a:rPr lang="es-ES" dirty="0">
                <a:solidFill>
                  <a:schemeClr val="tx1">
                    <a:lumMod val="65000"/>
                    <a:lumOff val="35000"/>
                  </a:schemeClr>
                </a:solidFill>
              </a:rPr>
              <a:t>El plan de estudios de la EWAS se basa en métodos multimodales, incluyendo presentaciones de expertos, discusiones de investigación, talleres y visitas de estudio. </a:t>
            </a:r>
            <a:endParaRPr lang="en-US" dirty="0">
              <a:solidFill>
                <a:schemeClr val="tx1">
                  <a:lumMod val="65000"/>
                  <a:lumOff val="35000"/>
                </a:schemeClr>
              </a:solidFill>
            </a:endParaRPr>
          </a:p>
        </p:txBody>
      </p:sp>
      <p:sp>
        <p:nvSpPr>
          <p:cNvPr id="13" name="Moon 32">
            <a:extLst>
              <a:ext uri="{FF2B5EF4-FFF2-40B4-BE49-F238E27FC236}">
                <a16:creationId xmlns="" xmlns:a16="http://schemas.microsoft.com/office/drawing/2014/main" id="{3AD53FE3-65F3-4048-93CB-FDBD9E98098D}"/>
              </a:ext>
            </a:extLst>
          </p:cNvPr>
          <p:cNvSpPr/>
          <p:nvPr/>
        </p:nvSpPr>
        <p:spPr>
          <a:xfrm rot="9684742">
            <a:off x="2848047" y="3145923"/>
            <a:ext cx="1055604" cy="2967422"/>
          </a:xfrm>
          <a:prstGeom prst="moon">
            <a:avLst>
              <a:gd name="adj" fmla="val 4221"/>
            </a:avLst>
          </a:prstGeom>
          <a:solidFill>
            <a:srgbClr val="458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2">
            <a:extLst>
              <a:ext uri="{FF2B5EF4-FFF2-40B4-BE49-F238E27FC236}">
                <a16:creationId xmlns="" xmlns:a16="http://schemas.microsoft.com/office/drawing/2014/main" id="{3335ADC0-B834-4356-8963-DEBD8300DD14}"/>
              </a:ext>
            </a:extLst>
          </p:cNvPr>
          <p:cNvSpPr/>
          <p:nvPr/>
        </p:nvSpPr>
        <p:spPr>
          <a:xfrm rot="16200000">
            <a:off x="2029637" y="2331043"/>
            <a:ext cx="1493071" cy="1453114"/>
          </a:xfrm>
          <a:prstGeom prst="round2DiagRect">
            <a:avLst>
              <a:gd name="adj1" fmla="val 50000"/>
              <a:gd name="adj2" fmla="val 0"/>
            </a:avLst>
          </a:prstGeom>
          <a:gradFill flip="none" rotWithShape="1">
            <a:gsLst>
              <a:gs pos="0">
                <a:schemeClr val="accent6">
                  <a:lumMod val="40000"/>
                  <a:lumOff val="60000"/>
                </a:schemeClr>
              </a:gs>
              <a:gs pos="46000">
                <a:srgbClr val="6BD4FF"/>
              </a:gs>
              <a:gs pos="100000">
                <a:srgbClr val="4584D3"/>
              </a:gs>
            </a:gsLst>
            <a:path path="circle">
              <a:fillToRect l="50000" t="130000" r="50000" b="-30000"/>
            </a:path>
            <a:tileRect/>
          </a:gradFill>
          <a:ln w="57150">
            <a:solidFill>
              <a:srgbClr val="4584D3"/>
            </a:solidFill>
          </a:ln>
          <a:effectLst>
            <a:outerShdw blurRad="292100" dist="38100" dir="8100000" sx="103000" sy="103000" algn="tr"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feld 11">
            <a:extLst>
              <a:ext uri="{FF2B5EF4-FFF2-40B4-BE49-F238E27FC236}">
                <a16:creationId xmlns="" xmlns:a16="http://schemas.microsoft.com/office/drawing/2014/main" id="{B61AB275-AF30-40B8-9E3D-39821C88885C}"/>
              </a:ext>
            </a:extLst>
          </p:cNvPr>
          <p:cNvSpPr txBox="1"/>
          <p:nvPr/>
        </p:nvSpPr>
        <p:spPr>
          <a:xfrm>
            <a:off x="2486712" y="2767913"/>
            <a:ext cx="806631" cy="461665"/>
          </a:xfrm>
          <a:prstGeom prst="rect">
            <a:avLst/>
          </a:prstGeom>
          <a:noFill/>
        </p:spPr>
        <p:txBody>
          <a:bodyPr wrap="none" rtlCol="0">
            <a:spAutoFit/>
          </a:bodyPr>
          <a:lstStyle/>
          <a:p>
            <a:r>
              <a:rPr lang="de-DE" sz="2400" dirty="0">
                <a:solidFill>
                  <a:schemeClr val="bg1"/>
                </a:solidFill>
              </a:rPr>
              <a:t>2020</a:t>
            </a:r>
          </a:p>
        </p:txBody>
      </p:sp>
      <p:sp>
        <p:nvSpPr>
          <p:cNvPr id="5" name="Rechteck 4">
            <a:extLst>
              <a:ext uri="{FF2B5EF4-FFF2-40B4-BE49-F238E27FC236}">
                <a16:creationId xmlns="" xmlns:a16="http://schemas.microsoft.com/office/drawing/2014/main" id="{3FBE3F0B-EEE7-4CFB-9126-83F630B7E794}"/>
              </a:ext>
            </a:extLst>
          </p:cNvPr>
          <p:cNvSpPr/>
          <p:nvPr/>
        </p:nvSpPr>
        <p:spPr>
          <a:xfrm>
            <a:off x="912653" y="4260302"/>
            <a:ext cx="2380690" cy="369332"/>
          </a:xfrm>
          <a:prstGeom prst="rect">
            <a:avLst/>
          </a:prstGeom>
        </p:spPr>
        <p:txBody>
          <a:bodyPr wrap="square">
            <a:spAutoFit/>
          </a:bodyPr>
          <a:lstStyle/>
          <a:p>
            <a:pPr lvl="0"/>
            <a:r>
              <a:rPr lang="en-US" dirty="0" err="1">
                <a:solidFill>
                  <a:schemeClr val="tx1">
                    <a:lumMod val="65000"/>
                    <a:lumOff val="35000"/>
                  </a:schemeClr>
                </a:solidFill>
              </a:rPr>
              <a:t>Región</a:t>
            </a:r>
            <a:r>
              <a:rPr lang="en-US" dirty="0">
                <a:solidFill>
                  <a:schemeClr val="tx1">
                    <a:lumMod val="65000"/>
                    <a:lumOff val="35000"/>
                  </a:schemeClr>
                </a:solidFill>
              </a:rPr>
              <a:t> </a:t>
            </a:r>
            <a:r>
              <a:rPr lang="en-US" dirty="0" err="1">
                <a:solidFill>
                  <a:schemeClr val="tx1">
                    <a:lumMod val="65000"/>
                    <a:lumOff val="35000"/>
                  </a:schemeClr>
                </a:solidFill>
              </a:rPr>
              <a:t>por</a:t>
            </a:r>
            <a:r>
              <a:rPr lang="en-US" dirty="0">
                <a:solidFill>
                  <a:schemeClr val="tx1">
                    <a:lumMod val="65000"/>
                    <a:lumOff val="35000"/>
                  </a:schemeClr>
                </a:solidFill>
              </a:rPr>
              <a:t> </a:t>
            </a:r>
            <a:r>
              <a:rPr lang="en-US" dirty="0" err="1">
                <a:solidFill>
                  <a:schemeClr val="tx1">
                    <a:lumMod val="65000"/>
                    <a:lumOff val="35000"/>
                  </a:schemeClr>
                </a:solidFill>
              </a:rPr>
              <a:t>determinar</a:t>
            </a:r>
            <a:endParaRPr lang="en-US" dirty="0">
              <a:solidFill>
                <a:schemeClr val="tx1">
                  <a:lumMod val="65000"/>
                  <a:lumOff val="35000"/>
                </a:schemeClr>
              </a:solidFill>
            </a:endParaRPr>
          </a:p>
        </p:txBody>
      </p:sp>
    </p:spTree>
    <p:extLst>
      <p:ext uri="{BB962C8B-B14F-4D97-AF65-F5344CB8AC3E}">
        <p14:creationId xmlns:p14="http://schemas.microsoft.com/office/powerpoint/2010/main" val="2562182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Resultados</a:t>
            </a:r>
            <a:r>
              <a:rPr lang="en-US" sz="3200" dirty="0"/>
              <a:t> </a:t>
            </a:r>
            <a:r>
              <a:rPr lang="en-US" sz="3200" dirty="0" err="1" smtClean="0"/>
              <a:t>esperados</a:t>
            </a:r>
            <a:r>
              <a:rPr lang="en-US" sz="3200" dirty="0" smtClean="0"/>
              <a:t> de </a:t>
            </a:r>
            <a:r>
              <a:rPr lang="en-US" sz="3200" dirty="0"/>
              <a:t>las </a:t>
            </a:r>
            <a:r>
              <a:rPr lang="en-US" sz="3200" dirty="0" err="1"/>
              <a:t>capacitaciones</a:t>
            </a:r>
            <a:endParaRPr lang="en-US" sz="3200" dirty="0"/>
          </a:p>
        </p:txBody>
      </p:sp>
      <p:sp>
        <p:nvSpPr>
          <p:cNvPr id="3" name="Content Placeholder 2"/>
          <p:cNvSpPr>
            <a:spLocks noGrp="1"/>
          </p:cNvSpPr>
          <p:nvPr>
            <p:ph idx="1"/>
          </p:nvPr>
        </p:nvSpPr>
        <p:spPr>
          <a:xfrm>
            <a:off x="498474" y="1063691"/>
            <a:ext cx="8154638" cy="5062474"/>
          </a:xfrm>
        </p:spPr>
        <p:txBody>
          <a:bodyPr/>
          <a:lstStyle/>
          <a:p>
            <a:pPr algn="just"/>
            <a:endParaRPr lang="en-US" dirty="0"/>
          </a:p>
          <a:p>
            <a:pPr algn="just"/>
            <a:r>
              <a:rPr lang="es-ES" dirty="0"/>
              <a:t>EWAM: </a:t>
            </a:r>
            <a:endParaRPr lang="es-ES" dirty="0" smtClean="0"/>
          </a:p>
          <a:p>
            <a:pPr lvl="1" algn="just"/>
            <a:r>
              <a:rPr lang="es-ES" dirty="0" smtClean="0"/>
              <a:t>Una </a:t>
            </a:r>
            <a:r>
              <a:rPr lang="es-ES" b="1" dirty="0"/>
              <a:t>política eficaz de gestión de los RAEE </a:t>
            </a:r>
            <a:r>
              <a:rPr lang="es-ES" dirty="0"/>
              <a:t>y </a:t>
            </a:r>
          </a:p>
          <a:p>
            <a:pPr lvl="1" algn="just"/>
            <a:r>
              <a:rPr lang="es-ES" dirty="0"/>
              <a:t>desarrollar una actividad empresarial sostenible en este ámbito, que conduzca a una </a:t>
            </a:r>
            <a:r>
              <a:rPr lang="es-ES" b="1" dirty="0"/>
              <a:t>estrategia nacional eficaz en materia de RAEE</a:t>
            </a:r>
            <a:r>
              <a:rPr lang="es-ES" dirty="0"/>
              <a:t>. </a:t>
            </a:r>
          </a:p>
          <a:p>
            <a:pPr marL="0" indent="0" algn="just">
              <a:buNone/>
            </a:pPr>
            <a:endParaRPr lang="en-US" dirty="0"/>
          </a:p>
          <a:p>
            <a:pPr marL="0" indent="0" algn="just">
              <a:buNone/>
            </a:pPr>
            <a:endParaRPr lang="en-US" dirty="0"/>
          </a:p>
          <a:p>
            <a:pPr algn="just"/>
            <a:r>
              <a:rPr lang="es-ES" dirty="0"/>
              <a:t>EWAS: </a:t>
            </a:r>
            <a:endParaRPr lang="es-ES" dirty="0" smtClean="0"/>
          </a:p>
          <a:p>
            <a:pPr lvl="1" algn="just"/>
            <a:r>
              <a:rPr lang="es-ES" dirty="0"/>
              <a:t>D</a:t>
            </a:r>
            <a:r>
              <a:rPr lang="es-ES" dirty="0" smtClean="0"/>
              <a:t>esarrollo </a:t>
            </a:r>
            <a:r>
              <a:rPr lang="es-ES" dirty="0"/>
              <a:t>de un enfoque </a:t>
            </a:r>
            <a:r>
              <a:rPr lang="es-ES" b="1" dirty="0"/>
              <a:t>interdisciplinario y holístico</a:t>
            </a:r>
            <a:r>
              <a:rPr lang="es-ES" dirty="0"/>
              <a:t>, </a:t>
            </a:r>
            <a:endParaRPr lang="es-ES" dirty="0" smtClean="0"/>
          </a:p>
          <a:p>
            <a:pPr lvl="1" algn="just"/>
            <a:r>
              <a:rPr lang="es-ES" dirty="0" smtClean="0"/>
              <a:t>Crear </a:t>
            </a:r>
            <a:r>
              <a:rPr lang="es-ES" dirty="0"/>
              <a:t>redes y el </a:t>
            </a:r>
            <a:r>
              <a:rPr lang="es-ES" b="1" dirty="0"/>
              <a:t>desarrollo de planes de estudio en distintas universidades</a:t>
            </a:r>
            <a:r>
              <a:rPr lang="es-ES" dirty="0"/>
              <a:t>.  </a:t>
            </a:r>
            <a:endParaRPr lang="en-US" dirty="0"/>
          </a:p>
          <a:p>
            <a:pPr marL="0" indent="0" algn="just">
              <a:buNone/>
            </a:pPr>
            <a:endParaRPr lang="en-US" dirty="0"/>
          </a:p>
          <a:p>
            <a:pPr algn="just"/>
            <a:endParaRPr lang="en-US" dirty="0"/>
          </a:p>
          <a:p>
            <a:endParaRPr lang="en-US" dirty="0"/>
          </a:p>
        </p:txBody>
      </p:sp>
      <p:sp>
        <p:nvSpPr>
          <p:cNvPr id="4" name="Slide Number Placeholder 3"/>
          <p:cNvSpPr>
            <a:spLocks noGrp="1"/>
          </p:cNvSpPr>
          <p:nvPr>
            <p:ph type="sldNum" sz="quarter" idx="4"/>
          </p:nvPr>
        </p:nvSpPr>
        <p:spPr/>
        <p:txBody>
          <a:bodyPr/>
          <a:lstStyle/>
          <a:p>
            <a:fld id="{AA8CD916-19B6-0C42-9A31-7AE245FA3637}" type="slidenum">
              <a:rPr lang="it-IT" smtClean="0"/>
              <a:pPr/>
              <a:t>7</a:t>
            </a:fld>
            <a:endParaRPr lang="it-IT" dirty="0"/>
          </a:p>
        </p:txBody>
      </p:sp>
    </p:spTree>
    <p:extLst>
      <p:ext uri="{BB962C8B-B14F-4D97-AF65-F5344CB8AC3E}">
        <p14:creationId xmlns:p14="http://schemas.microsoft.com/office/powerpoint/2010/main" val="2179705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Contribución</a:t>
            </a:r>
            <a:r>
              <a:rPr lang="en-US" dirty="0"/>
              <a:t> al </a:t>
            </a:r>
            <a:r>
              <a:rPr lang="en-US" dirty="0" err="1"/>
              <a:t>proyecto</a:t>
            </a:r>
            <a:endParaRPr lang="en-US" dirty="0"/>
          </a:p>
        </p:txBody>
      </p:sp>
      <p:sp>
        <p:nvSpPr>
          <p:cNvPr id="3" name="Content Placeholder 2"/>
          <p:cNvSpPr>
            <a:spLocks noGrp="1"/>
          </p:cNvSpPr>
          <p:nvPr>
            <p:ph idx="1"/>
          </p:nvPr>
        </p:nvSpPr>
        <p:spPr/>
        <p:txBody>
          <a:bodyPr>
            <a:normAutofit/>
          </a:bodyPr>
          <a:lstStyle/>
          <a:p>
            <a:endParaRPr lang="en-GB" sz="1600" dirty="0"/>
          </a:p>
          <a:p>
            <a:endParaRPr lang="en-GB" sz="1600" dirty="0"/>
          </a:p>
          <a:p>
            <a:endParaRPr lang="en-US" sz="1600" dirty="0"/>
          </a:p>
          <a:p>
            <a:endParaRPr lang="en-US" sz="1600" dirty="0"/>
          </a:p>
        </p:txBody>
      </p:sp>
      <p:sp>
        <p:nvSpPr>
          <p:cNvPr id="4" name="Slide Number Placeholder 3"/>
          <p:cNvSpPr>
            <a:spLocks noGrp="1"/>
          </p:cNvSpPr>
          <p:nvPr>
            <p:ph type="sldNum" sz="quarter" idx="4"/>
          </p:nvPr>
        </p:nvSpPr>
        <p:spPr/>
        <p:txBody>
          <a:bodyPr/>
          <a:lstStyle/>
          <a:p>
            <a:fld id="{AA8CD916-19B6-0C42-9A31-7AE245FA3637}" type="slidenum">
              <a:rPr lang="it-IT" smtClean="0"/>
              <a:pPr/>
              <a:t>8</a:t>
            </a:fld>
            <a:endParaRPr lang="it-IT" dirty="0"/>
          </a:p>
        </p:txBody>
      </p:sp>
      <p:sp>
        <p:nvSpPr>
          <p:cNvPr id="6" name="Freeform 7">
            <a:extLst>
              <a:ext uri="{FF2B5EF4-FFF2-40B4-BE49-F238E27FC236}">
                <a16:creationId xmlns="" xmlns:a16="http://schemas.microsoft.com/office/drawing/2014/main" id="{D1D05996-BB96-489D-849C-8A5CA2AED708}"/>
              </a:ext>
            </a:extLst>
          </p:cNvPr>
          <p:cNvSpPr>
            <a:spLocks/>
          </p:cNvSpPr>
          <p:nvPr/>
        </p:nvSpPr>
        <p:spPr bwMode="auto">
          <a:xfrm>
            <a:off x="1634931" y="3935690"/>
            <a:ext cx="1640407" cy="2102984"/>
          </a:xfrm>
          <a:custGeom>
            <a:avLst/>
            <a:gdLst>
              <a:gd name="T0" fmla="*/ 0 w 925"/>
              <a:gd name="T1" fmla="*/ 1044 h 1374"/>
              <a:gd name="T2" fmla="*/ 0 w 925"/>
              <a:gd name="T3" fmla="*/ 0 h 1374"/>
              <a:gd name="T4" fmla="*/ 925 w 925"/>
              <a:gd name="T5" fmla="*/ 0 h 1374"/>
              <a:gd name="T6" fmla="*/ 925 w 925"/>
              <a:gd name="T7" fmla="*/ 1044 h 1374"/>
              <a:gd name="T8" fmla="*/ 453 w 925"/>
              <a:gd name="T9" fmla="*/ 1374 h 1374"/>
              <a:gd name="T10" fmla="*/ 0 w 925"/>
              <a:gd name="T11" fmla="*/ 1044 h 1374"/>
            </a:gdLst>
            <a:ahLst/>
            <a:cxnLst>
              <a:cxn ang="0">
                <a:pos x="T0" y="T1"/>
              </a:cxn>
              <a:cxn ang="0">
                <a:pos x="T2" y="T3"/>
              </a:cxn>
              <a:cxn ang="0">
                <a:pos x="T4" y="T5"/>
              </a:cxn>
              <a:cxn ang="0">
                <a:pos x="T6" y="T7"/>
              </a:cxn>
              <a:cxn ang="0">
                <a:pos x="T8" y="T9"/>
              </a:cxn>
              <a:cxn ang="0">
                <a:pos x="T10" y="T11"/>
              </a:cxn>
            </a:cxnLst>
            <a:rect l="0" t="0" r="r" b="b"/>
            <a:pathLst>
              <a:path w="925" h="1374">
                <a:moveTo>
                  <a:pt x="0" y="1044"/>
                </a:moveTo>
                <a:lnTo>
                  <a:pt x="0" y="0"/>
                </a:lnTo>
                <a:lnTo>
                  <a:pt x="925" y="0"/>
                </a:lnTo>
                <a:lnTo>
                  <a:pt x="925" y="1044"/>
                </a:lnTo>
                <a:lnTo>
                  <a:pt x="453" y="1374"/>
                </a:lnTo>
                <a:lnTo>
                  <a:pt x="0" y="1044"/>
                </a:lnTo>
                <a:close/>
              </a:path>
            </a:pathLst>
          </a:custGeom>
          <a:gradFill>
            <a:gsLst>
              <a:gs pos="45000">
                <a:schemeClr val="tx2"/>
              </a:gs>
              <a:gs pos="0">
                <a:schemeClr val="tx2"/>
              </a:gs>
              <a:gs pos="100000">
                <a:schemeClr val="tx2">
                  <a:lumMod val="75000"/>
                </a:schemeClr>
              </a:gs>
            </a:gsLst>
            <a:lin ang="16200000" scaled="1"/>
          </a:gradFill>
          <a:ln w="9525">
            <a:noFill/>
            <a:round/>
            <a:headEnd/>
            <a:tailEnd/>
          </a:ln>
        </p:spPr>
        <p:txBody>
          <a:bodyPr vert="horz" wrap="square" lIns="0" tIns="0" rIns="0" bIns="0" numCol="1" anchor="ctr" anchorCtr="1" compatLnSpc="1">
            <a:prstTxWarp prst="textNoShape">
              <a:avLst/>
            </a:prstTxWarp>
          </a:bodyPr>
          <a:lstStyle/>
          <a:p>
            <a:pPr algn="ctr" defTabSz="1218987"/>
            <a:r>
              <a:rPr lang="en-US" sz="4400" b="1" dirty="0">
                <a:solidFill>
                  <a:prstClr val="white"/>
                </a:solidFill>
                <a:latin typeface="Arial" panose="020B0604020202020204" pitchFamily="34" charset="0"/>
                <a:cs typeface="Arial" panose="020B0604020202020204" pitchFamily="34" charset="0"/>
              </a:rPr>
              <a:t>1.2.1</a:t>
            </a:r>
          </a:p>
        </p:txBody>
      </p:sp>
      <p:sp>
        <p:nvSpPr>
          <p:cNvPr id="7" name="Freeform 8">
            <a:extLst>
              <a:ext uri="{FF2B5EF4-FFF2-40B4-BE49-F238E27FC236}">
                <a16:creationId xmlns="" xmlns:a16="http://schemas.microsoft.com/office/drawing/2014/main" id="{96C0AE63-68E0-4CF2-8449-5ACDBBECDA59}"/>
              </a:ext>
            </a:extLst>
          </p:cNvPr>
          <p:cNvSpPr>
            <a:spLocks/>
          </p:cNvSpPr>
          <p:nvPr/>
        </p:nvSpPr>
        <p:spPr bwMode="auto">
          <a:xfrm>
            <a:off x="1634930" y="3935691"/>
            <a:ext cx="863652" cy="557123"/>
          </a:xfrm>
          <a:custGeom>
            <a:avLst/>
            <a:gdLst>
              <a:gd name="T0" fmla="*/ 279 w 487"/>
              <a:gd name="T1" fmla="*/ 364 h 364"/>
              <a:gd name="T2" fmla="*/ 0 w 487"/>
              <a:gd name="T3" fmla="*/ 0 h 364"/>
              <a:gd name="T4" fmla="*/ 487 w 487"/>
              <a:gd name="T5" fmla="*/ 0 h 364"/>
              <a:gd name="T6" fmla="*/ 279 w 487"/>
              <a:gd name="T7" fmla="*/ 364 h 364"/>
            </a:gdLst>
            <a:ahLst/>
            <a:cxnLst>
              <a:cxn ang="0">
                <a:pos x="T0" y="T1"/>
              </a:cxn>
              <a:cxn ang="0">
                <a:pos x="T2" y="T3"/>
              </a:cxn>
              <a:cxn ang="0">
                <a:pos x="T4" y="T5"/>
              </a:cxn>
              <a:cxn ang="0">
                <a:pos x="T6" y="T7"/>
              </a:cxn>
            </a:cxnLst>
            <a:rect l="0" t="0" r="r" b="b"/>
            <a:pathLst>
              <a:path w="487" h="364">
                <a:moveTo>
                  <a:pt x="279" y="364"/>
                </a:moveTo>
                <a:lnTo>
                  <a:pt x="0" y="0"/>
                </a:lnTo>
                <a:lnTo>
                  <a:pt x="487" y="0"/>
                </a:lnTo>
                <a:lnTo>
                  <a:pt x="279" y="364"/>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8" name="Freeform 9">
            <a:extLst>
              <a:ext uri="{FF2B5EF4-FFF2-40B4-BE49-F238E27FC236}">
                <a16:creationId xmlns="" xmlns:a16="http://schemas.microsoft.com/office/drawing/2014/main" id="{4675816F-D754-44B7-B990-D88AB7F9A916}"/>
              </a:ext>
            </a:extLst>
          </p:cNvPr>
          <p:cNvSpPr>
            <a:spLocks/>
          </p:cNvSpPr>
          <p:nvPr/>
        </p:nvSpPr>
        <p:spPr bwMode="auto">
          <a:xfrm>
            <a:off x="4926638" y="3935690"/>
            <a:ext cx="1638633" cy="2102984"/>
          </a:xfrm>
          <a:custGeom>
            <a:avLst/>
            <a:gdLst>
              <a:gd name="T0" fmla="*/ 0 w 924"/>
              <a:gd name="T1" fmla="*/ 1044 h 1374"/>
              <a:gd name="T2" fmla="*/ 0 w 924"/>
              <a:gd name="T3" fmla="*/ 0 h 1374"/>
              <a:gd name="T4" fmla="*/ 924 w 924"/>
              <a:gd name="T5" fmla="*/ 0 h 1374"/>
              <a:gd name="T6" fmla="*/ 924 w 924"/>
              <a:gd name="T7" fmla="*/ 1044 h 1374"/>
              <a:gd name="T8" fmla="*/ 452 w 924"/>
              <a:gd name="T9" fmla="*/ 1374 h 1374"/>
              <a:gd name="T10" fmla="*/ 0 w 924"/>
              <a:gd name="T11" fmla="*/ 1044 h 1374"/>
            </a:gdLst>
            <a:ahLst/>
            <a:cxnLst>
              <a:cxn ang="0">
                <a:pos x="T0" y="T1"/>
              </a:cxn>
              <a:cxn ang="0">
                <a:pos x="T2" y="T3"/>
              </a:cxn>
              <a:cxn ang="0">
                <a:pos x="T4" y="T5"/>
              </a:cxn>
              <a:cxn ang="0">
                <a:pos x="T6" y="T7"/>
              </a:cxn>
              <a:cxn ang="0">
                <a:pos x="T8" y="T9"/>
              </a:cxn>
              <a:cxn ang="0">
                <a:pos x="T10" y="T11"/>
              </a:cxn>
            </a:cxnLst>
            <a:rect l="0" t="0" r="r" b="b"/>
            <a:pathLst>
              <a:path w="924" h="1374">
                <a:moveTo>
                  <a:pt x="0" y="1044"/>
                </a:moveTo>
                <a:lnTo>
                  <a:pt x="0" y="0"/>
                </a:lnTo>
                <a:lnTo>
                  <a:pt x="924" y="0"/>
                </a:lnTo>
                <a:lnTo>
                  <a:pt x="924" y="1044"/>
                </a:lnTo>
                <a:lnTo>
                  <a:pt x="452" y="1374"/>
                </a:lnTo>
                <a:lnTo>
                  <a:pt x="0" y="1044"/>
                </a:lnTo>
                <a:close/>
              </a:path>
            </a:pathLst>
          </a:custGeom>
          <a:gradFill flip="none" rotWithShape="1">
            <a:gsLst>
              <a:gs pos="45000">
                <a:srgbClr val="4584D3"/>
              </a:gs>
              <a:gs pos="0">
                <a:schemeClr val="bg2"/>
              </a:gs>
              <a:gs pos="100000">
                <a:srgbClr val="4584D3"/>
              </a:gs>
            </a:gsLst>
            <a:lin ang="16200000" scaled="1"/>
            <a:tileRect/>
          </a:gradFill>
          <a:ln w="9525">
            <a:noFill/>
            <a:round/>
            <a:headEnd/>
            <a:tailEnd/>
          </a:ln>
        </p:spPr>
        <p:txBody>
          <a:bodyPr vert="horz" wrap="square" lIns="0" tIns="0" rIns="0" bIns="0" numCol="1" anchor="ctr" anchorCtr="1" compatLnSpc="1">
            <a:prstTxWarp prst="textNoShape">
              <a:avLst/>
            </a:prstTxWarp>
          </a:bodyPr>
          <a:lstStyle/>
          <a:p>
            <a:pPr lvl="0" algn="ctr" defTabSz="1218987"/>
            <a:r>
              <a:rPr lang="en-GB" sz="4400" b="1" dirty="0">
                <a:solidFill>
                  <a:prstClr val="white"/>
                </a:solidFill>
                <a:latin typeface="Arial" panose="020B0604020202020204" pitchFamily="34" charset="0"/>
                <a:cs typeface="Arial" panose="020B0604020202020204" pitchFamily="34" charset="0"/>
              </a:rPr>
              <a:t>1.2.2</a:t>
            </a:r>
            <a:endParaRPr lang="en-US" sz="4400" b="1" dirty="0">
              <a:solidFill>
                <a:prstClr val="white"/>
              </a:solidFill>
              <a:latin typeface="Arial" panose="020B0604020202020204" pitchFamily="34" charset="0"/>
              <a:cs typeface="Arial" panose="020B0604020202020204" pitchFamily="34" charset="0"/>
            </a:endParaRPr>
          </a:p>
        </p:txBody>
      </p:sp>
      <p:sp>
        <p:nvSpPr>
          <p:cNvPr id="9" name="Freeform 10">
            <a:extLst>
              <a:ext uri="{FF2B5EF4-FFF2-40B4-BE49-F238E27FC236}">
                <a16:creationId xmlns="" xmlns:a16="http://schemas.microsoft.com/office/drawing/2014/main" id="{A7389907-2C80-409B-8234-B506C53A2B48}"/>
              </a:ext>
            </a:extLst>
          </p:cNvPr>
          <p:cNvSpPr>
            <a:spLocks/>
          </p:cNvSpPr>
          <p:nvPr/>
        </p:nvSpPr>
        <p:spPr bwMode="auto">
          <a:xfrm>
            <a:off x="4926638" y="3935691"/>
            <a:ext cx="860105" cy="557123"/>
          </a:xfrm>
          <a:custGeom>
            <a:avLst/>
            <a:gdLst>
              <a:gd name="T0" fmla="*/ 276 w 485"/>
              <a:gd name="T1" fmla="*/ 364 h 364"/>
              <a:gd name="T2" fmla="*/ 0 w 485"/>
              <a:gd name="T3" fmla="*/ 0 h 364"/>
              <a:gd name="T4" fmla="*/ 485 w 485"/>
              <a:gd name="T5" fmla="*/ 0 h 364"/>
              <a:gd name="T6" fmla="*/ 276 w 485"/>
              <a:gd name="T7" fmla="*/ 364 h 364"/>
            </a:gdLst>
            <a:ahLst/>
            <a:cxnLst>
              <a:cxn ang="0">
                <a:pos x="T0" y="T1"/>
              </a:cxn>
              <a:cxn ang="0">
                <a:pos x="T2" y="T3"/>
              </a:cxn>
              <a:cxn ang="0">
                <a:pos x="T4" y="T5"/>
              </a:cxn>
              <a:cxn ang="0">
                <a:pos x="T6" y="T7"/>
              </a:cxn>
            </a:cxnLst>
            <a:rect l="0" t="0" r="r" b="b"/>
            <a:pathLst>
              <a:path w="485" h="364">
                <a:moveTo>
                  <a:pt x="276" y="364"/>
                </a:moveTo>
                <a:lnTo>
                  <a:pt x="0" y="0"/>
                </a:lnTo>
                <a:lnTo>
                  <a:pt x="485" y="0"/>
                </a:lnTo>
                <a:lnTo>
                  <a:pt x="276" y="364"/>
                </a:lnTo>
                <a:close/>
              </a:path>
            </a:pathLst>
          </a:custGeom>
          <a:solidFill>
            <a:srgbClr val="A5C4E9"/>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10" name="Rectangle 15">
            <a:extLst>
              <a:ext uri="{FF2B5EF4-FFF2-40B4-BE49-F238E27FC236}">
                <a16:creationId xmlns="" xmlns:a16="http://schemas.microsoft.com/office/drawing/2014/main" id="{AF9C72B8-D163-48EC-B870-F6FBBA53CED2}"/>
              </a:ext>
            </a:extLst>
          </p:cNvPr>
          <p:cNvSpPr>
            <a:spLocks noChangeArrowheads="1"/>
          </p:cNvSpPr>
          <p:nvPr/>
        </p:nvSpPr>
        <p:spPr bwMode="auto">
          <a:xfrm>
            <a:off x="2129713" y="1232728"/>
            <a:ext cx="1638633" cy="3260085"/>
          </a:xfrm>
          <a:prstGeom prst="rect">
            <a:avLst/>
          </a:prstGeom>
          <a:gradFill>
            <a:gsLst>
              <a:gs pos="45000">
                <a:schemeClr val="tx2"/>
              </a:gs>
              <a:gs pos="0">
                <a:schemeClr val="tx2"/>
              </a:gs>
              <a:gs pos="100000">
                <a:schemeClr val="tx2">
                  <a:lumMod val="75000"/>
                </a:schemeClr>
              </a:gs>
            </a:gsLst>
            <a:lin ang="16200000" scaled="1"/>
          </a:gradFill>
          <a:ln w="9525">
            <a:noFill/>
            <a:miter lim="800000"/>
            <a:headEnd/>
            <a:tailEnd/>
          </a:ln>
        </p:spPr>
        <p:txBody>
          <a:bodyPr vert="horz" wrap="square" lIns="91440" tIns="1097280" rIns="91440" bIns="45720" numCol="1" anchor="t" anchorCtr="0" compatLnSpc="1">
            <a:prstTxWarp prst="textNoShape">
              <a:avLst/>
            </a:prstTxWarp>
          </a:bodyPr>
          <a:lstStyle/>
          <a:p>
            <a:pPr algn="ctr" defTabSz="1218987"/>
            <a:r>
              <a:rPr lang="en-US" dirty="0">
                <a:solidFill>
                  <a:prstClr val="white"/>
                </a:solidFill>
                <a:latin typeface="Arial" panose="020B0604020202020204" pitchFamily="34" charset="0"/>
                <a:cs typeface="Arial" panose="020B0604020202020204" pitchFamily="34" charset="0"/>
              </a:rPr>
              <a:t>EWAM</a:t>
            </a:r>
          </a:p>
        </p:txBody>
      </p:sp>
      <p:sp>
        <p:nvSpPr>
          <p:cNvPr id="11" name="Rectangle 16">
            <a:extLst>
              <a:ext uri="{FF2B5EF4-FFF2-40B4-BE49-F238E27FC236}">
                <a16:creationId xmlns="" xmlns:a16="http://schemas.microsoft.com/office/drawing/2014/main" id="{F0191DBF-2746-4F8C-BF16-D34BD6733592}"/>
              </a:ext>
            </a:extLst>
          </p:cNvPr>
          <p:cNvSpPr>
            <a:spLocks noChangeArrowheads="1"/>
          </p:cNvSpPr>
          <p:nvPr/>
        </p:nvSpPr>
        <p:spPr bwMode="auto">
          <a:xfrm>
            <a:off x="5416100" y="1232728"/>
            <a:ext cx="1640407" cy="3260085"/>
          </a:xfrm>
          <a:prstGeom prst="rect">
            <a:avLst/>
          </a:prstGeom>
          <a:gradFill flip="none" rotWithShape="1">
            <a:gsLst>
              <a:gs pos="45000">
                <a:srgbClr val="4584D3"/>
              </a:gs>
              <a:gs pos="0">
                <a:srgbClr val="A5C4E9"/>
              </a:gs>
              <a:gs pos="100000">
                <a:srgbClr val="4584D3"/>
              </a:gs>
            </a:gsLst>
            <a:lin ang="16200000" scaled="1"/>
            <a:tileRect/>
          </a:gradFill>
          <a:ln w="9525">
            <a:noFill/>
            <a:miter lim="800000"/>
            <a:headEnd/>
            <a:tailEnd/>
          </a:ln>
        </p:spPr>
        <p:txBody>
          <a:bodyPr vert="horz" wrap="square" lIns="91440" tIns="1097280" rIns="91440" bIns="45720" numCol="1" anchor="t" anchorCtr="0" compatLnSpc="1">
            <a:prstTxWarp prst="textNoShape">
              <a:avLst/>
            </a:prstTxWarp>
          </a:bodyPr>
          <a:lstStyle/>
          <a:p>
            <a:pPr algn="ctr" defTabSz="1218987"/>
            <a:r>
              <a:rPr lang="en-US" dirty="0">
                <a:solidFill>
                  <a:prstClr val="white"/>
                </a:solidFill>
                <a:latin typeface="Arial" panose="020B0604020202020204" pitchFamily="34" charset="0"/>
                <a:cs typeface="Arial" panose="020B0604020202020204" pitchFamily="34" charset="0"/>
              </a:rPr>
              <a:t>EWAS</a:t>
            </a:r>
          </a:p>
        </p:txBody>
      </p:sp>
      <p:sp>
        <p:nvSpPr>
          <p:cNvPr id="12" name="TextBox 86">
            <a:extLst>
              <a:ext uri="{FF2B5EF4-FFF2-40B4-BE49-F238E27FC236}">
                <a16:creationId xmlns="" xmlns:a16="http://schemas.microsoft.com/office/drawing/2014/main" id="{E90E7D19-1BB6-4A24-946D-3AF1B623A213}"/>
              </a:ext>
            </a:extLst>
          </p:cNvPr>
          <p:cNvSpPr txBox="1"/>
          <p:nvPr/>
        </p:nvSpPr>
        <p:spPr>
          <a:xfrm>
            <a:off x="5504670" y="2657196"/>
            <a:ext cx="1570475" cy="1815882"/>
          </a:xfrm>
          <a:prstGeom prst="rect">
            <a:avLst/>
          </a:prstGeom>
          <a:noFill/>
        </p:spPr>
        <p:txBody>
          <a:bodyPr wrap="square" rtlCol="0">
            <a:spAutoFit/>
          </a:bodyPr>
          <a:lstStyle/>
          <a:p>
            <a:pPr lvl="0"/>
            <a:r>
              <a:rPr lang="es-ES" sz="1400" dirty="0">
                <a:solidFill>
                  <a:schemeClr val="bg1"/>
                </a:solidFill>
              </a:rPr>
              <a:t>Algunas universidades incluyen la gestión de residuos electrónicos en sus planes de estudios y programas de investigación</a:t>
            </a:r>
          </a:p>
        </p:txBody>
      </p:sp>
      <p:sp>
        <p:nvSpPr>
          <p:cNvPr id="28" name="TextBox 124">
            <a:extLst>
              <a:ext uri="{FF2B5EF4-FFF2-40B4-BE49-F238E27FC236}">
                <a16:creationId xmlns="" xmlns:a16="http://schemas.microsoft.com/office/drawing/2014/main" id="{01DA3B0C-2372-4FC3-9B0A-4BA1171E9444}"/>
              </a:ext>
            </a:extLst>
          </p:cNvPr>
          <p:cNvSpPr txBox="1"/>
          <p:nvPr/>
        </p:nvSpPr>
        <p:spPr>
          <a:xfrm>
            <a:off x="2264019" y="2766400"/>
            <a:ext cx="1651623" cy="1384995"/>
          </a:xfrm>
          <a:prstGeom prst="rect">
            <a:avLst/>
          </a:prstGeom>
          <a:noFill/>
        </p:spPr>
        <p:txBody>
          <a:bodyPr wrap="square" rtlCol="0">
            <a:spAutoFit/>
          </a:bodyPr>
          <a:lstStyle/>
          <a:p>
            <a:pPr lvl="0"/>
            <a:r>
              <a:rPr lang="es-ES" sz="1400" dirty="0">
                <a:solidFill>
                  <a:schemeClr val="bg1"/>
                </a:solidFill>
              </a:rPr>
              <a:t>Se capacita a los funcionarios y al personal sobre la gestión de los residuos electrónicos</a:t>
            </a:r>
          </a:p>
        </p:txBody>
      </p:sp>
      <p:sp>
        <p:nvSpPr>
          <p:cNvPr id="29" name="Freeform 48">
            <a:extLst>
              <a:ext uri="{FF2B5EF4-FFF2-40B4-BE49-F238E27FC236}">
                <a16:creationId xmlns="" xmlns:a16="http://schemas.microsoft.com/office/drawing/2014/main" id="{9A50D70F-F490-47BF-9825-2677A1EDDC99}"/>
              </a:ext>
            </a:extLst>
          </p:cNvPr>
          <p:cNvSpPr>
            <a:spLocks noEditPoints="1"/>
          </p:cNvSpPr>
          <p:nvPr/>
        </p:nvSpPr>
        <p:spPr bwMode="auto">
          <a:xfrm>
            <a:off x="5898032" y="1488297"/>
            <a:ext cx="783749" cy="670527"/>
          </a:xfrm>
          <a:custGeom>
            <a:avLst/>
            <a:gdLst>
              <a:gd name="T0" fmla="*/ 1881 w 3739"/>
              <a:gd name="T1" fmla="*/ 3186 h 3201"/>
              <a:gd name="T2" fmla="*/ 672 w 3739"/>
              <a:gd name="T3" fmla="*/ 3186 h 3201"/>
              <a:gd name="T4" fmla="*/ 3739 w 3739"/>
              <a:gd name="T5" fmla="*/ 3107 h 3201"/>
              <a:gd name="T6" fmla="*/ 1276 w 3739"/>
              <a:gd name="T7" fmla="*/ 2782 h 3201"/>
              <a:gd name="T8" fmla="*/ 1487 w 3739"/>
              <a:gd name="T9" fmla="*/ 2798 h 3201"/>
              <a:gd name="T10" fmla="*/ 1617 w 3739"/>
              <a:gd name="T11" fmla="*/ 2834 h 3201"/>
              <a:gd name="T12" fmla="*/ 1680 w 3739"/>
              <a:gd name="T13" fmla="*/ 2867 h 3201"/>
              <a:gd name="T14" fmla="*/ 830 w 3739"/>
              <a:gd name="T15" fmla="*/ 2858 h 3201"/>
              <a:gd name="T16" fmla="*/ 977 w 3739"/>
              <a:gd name="T17" fmla="*/ 2813 h 3201"/>
              <a:gd name="T18" fmla="*/ 1206 w 3739"/>
              <a:gd name="T19" fmla="*/ 2783 h 3201"/>
              <a:gd name="T20" fmla="*/ 2554 w 3739"/>
              <a:gd name="T21" fmla="*/ 2782 h 3201"/>
              <a:gd name="T22" fmla="*/ 295 w 3739"/>
              <a:gd name="T23" fmla="*/ 2150 h 3201"/>
              <a:gd name="T24" fmla="*/ 172 w 3739"/>
              <a:gd name="T25" fmla="*/ 2222 h 3201"/>
              <a:gd name="T26" fmla="*/ 124 w 3739"/>
              <a:gd name="T27" fmla="*/ 2357 h 3201"/>
              <a:gd name="T28" fmla="*/ 172 w 3739"/>
              <a:gd name="T29" fmla="*/ 2493 h 3201"/>
              <a:gd name="T30" fmla="*/ 295 w 3739"/>
              <a:gd name="T31" fmla="*/ 2564 h 3201"/>
              <a:gd name="T32" fmla="*/ 439 w 3739"/>
              <a:gd name="T33" fmla="*/ 2539 h 3201"/>
              <a:gd name="T34" fmla="*/ 530 w 3739"/>
              <a:gd name="T35" fmla="*/ 2431 h 3201"/>
              <a:gd name="T36" fmla="*/ 530 w 3739"/>
              <a:gd name="T37" fmla="*/ 2283 h 3201"/>
              <a:gd name="T38" fmla="*/ 439 w 3739"/>
              <a:gd name="T39" fmla="*/ 2175 h 3201"/>
              <a:gd name="T40" fmla="*/ 3325 w 3739"/>
              <a:gd name="T41" fmla="*/ 2134 h 3201"/>
              <a:gd name="T42" fmla="*/ 3228 w 3739"/>
              <a:gd name="T43" fmla="*/ 2175 h 3201"/>
              <a:gd name="T44" fmla="*/ 3177 w 3739"/>
              <a:gd name="T45" fmla="*/ 2277 h 3201"/>
              <a:gd name="T46" fmla="*/ 3188 w 3739"/>
              <a:gd name="T47" fmla="*/ 2412 h 3201"/>
              <a:gd name="T48" fmla="*/ 3267 w 3739"/>
              <a:gd name="T49" fmla="*/ 2522 h 3201"/>
              <a:gd name="T50" fmla="*/ 3381 w 3739"/>
              <a:gd name="T51" fmla="*/ 2550 h 3201"/>
              <a:gd name="T52" fmla="*/ 3467 w 3739"/>
              <a:gd name="T53" fmla="*/ 2489 h 3201"/>
              <a:gd name="T54" fmla="*/ 3505 w 3739"/>
              <a:gd name="T55" fmla="*/ 2376 h 3201"/>
              <a:gd name="T56" fmla="*/ 3474 w 3739"/>
              <a:gd name="T57" fmla="*/ 2240 h 3201"/>
              <a:gd name="T58" fmla="*/ 3383 w 3739"/>
              <a:gd name="T59" fmla="*/ 2148 h 3201"/>
              <a:gd name="T60" fmla="*/ 841 w 3739"/>
              <a:gd name="T61" fmla="*/ 1087 h 3201"/>
              <a:gd name="T62" fmla="*/ 1023 w 3739"/>
              <a:gd name="T63" fmla="*/ 1131 h 3201"/>
              <a:gd name="T64" fmla="*/ 1276 w 3739"/>
              <a:gd name="T65" fmla="*/ 1151 h 3201"/>
              <a:gd name="T66" fmla="*/ 1499 w 3739"/>
              <a:gd name="T67" fmla="*/ 1135 h 3201"/>
              <a:gd name="T68" fmla="*/ 1652 w 3739"/>
              <a:gd name="T69" fmla="*/ 1095 h 3201"/>
              <a:gd name="T70" fmla="*/ 1619 w 3739"/>
              <a:gd name="T71" fmla="*/ 2692 h 3201"/>
              <a:gd name="T72" fmla="*/ 1451 w 3739"/>
              <a:gd name="T73" fmla="*/ 2657 h 3201"/>
              <a:gd name="T74" fmla="*/ 1207 w 3739"/>
              <a:gd name="T75" fmla="*/ 2648 h 3201"/>
              <a:gd name="T76" fmla="*/ 971 w 3739"/>
              <a:gd name="T77" fmla="*/ 2676 h 3201"/>
              <a:gd name="T78" fmla="*/ 807 w 3739"/>
              <a:gd name="T79" fmla="*/ 2723 h 3201"/>
              <a:gd name="T80" fmla="*/ 2554 w 3739"/>
              <a:gd name="T81" fmla="*/ 2445 h 3201"/>
              <a:gd name="T82" fmla="*/ 1680 w 3739"/>
              <a:gd name="T83" fmla="*/ 689 h 3201"/>
              <a:gd name="T84" fmla="*/ 1637 w 3739"/>
              <a:gd name="T85" fmla="*/ 955 h 3201"/>
              <a:gd name="T86" fmla="*/ 1526 w 3739"/>
              <a:gd name="T87" fmla="*/ 991 h 3201"/>
              <a:gd name="T88" fmla="*/ 1338 w 3739"/>
              <a:gd name="T89" fmla="*/ 1015 h 3201"/>
              <a:gd name="T90" fmla="*/ 1081 w 3739"/>
              <a:gd name="T91" fmla="*/ 1004 h 3201"/>
              <a:gd name="T92" fmla="*/ 894 w 3739"/>
              <a:gd name="T93" fmla="*/ 962 h 3201"/>
              <a:gd name="T94" fmla="*/ 807 w 3739"/>
              <a:gd name="T95" fmla="*/ 689 h 3201"/>
              <a:gd name="T96" fmla="*/ 1881 w 3739"/>
              <a:gd name="T97" fmla="*/ 689 h 3201"/>
              <a:gd name="T98" fmla="*/ 672 w 3739"/>
              <a:gd name="T99" fmla="*/ 2782 h 3201"/>
              <a:gd name="T100" fmla="*/ 3659 w 3739"/>
              <a:gd name="T101" fmla="*/ 2710 h 3201"/>
              <a:gd name="T102" fmla="*/ 1881 w 3739"/>
              <a:gd name="T103" fmla="*/ 15 h 3201"/>
              <a:gd name="T104" fmla="*/ 1881 w 3739"/>
              <a:gd name="T105" fmla="*/ 15 h 3201"/>
              <a:gd name="T106" fmla="*/ 0 w 3739"/>
              <a:gd name="T107" fmla="*/ 352 h 3201"/>
              <a:gd name="T108" fmla="*/ 2712 w 3739"/>
              <a:gd name="T109" fmla="*/ 425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9" h="3201">
                <a:moveTo>
                  <a:pt x="1881" y="2916"/>
                </a:moveTo>
                <a:lnTo>
                  <a:pt x="2554" y="2916"/>
                </a:lnTo>
                <a:lnTo>
                  <a:pt x="2554" y="3186"/>
                </a:lnTo>
                <a:lnTo>
                  <a:pt x="1881" y="3186"/>
                </a:lnTo>
                <a:lnTo>
                  <a:pt x="1881" y="2916"/>
                </a:lnTo>
                <a:close/>
                <a:moveTo>
                  <a:pt x="0" y="2916"/>
                </a:moveTo>
                <a:lnTo>
                  <a:pt x="672" y="2916"/>
                </a:lnTo>
                <a:lnTo>
                  <a:pt x="672" y="3186"/>
                </a:lnTo>
                <a:lnTo>
                  <a:pt x="0" y="3186"/>
                </a:lnTo>
                <a:lnTo>
                  <a:pt x="0" y="2916"/>
                </a:lnTo>
                <a:close/>
                <a:moveTo>
                  <a:pt x="3686" y="2842"/>
                </a:moveTo>
                <a:lnTo>
                  <a:pt x="3739" y="3107"/>
                </a:lnTo>
                <a:lnTo>
                  <a:pt x="3279" y="3201"/>
                </a:lnTo>
                <a:lnTo>
                  <a:pt x="3226" y="2937"/>
                </a:lnTo>
                <a:lnTo>
                  <a:pt x="3686" y="2842"/>
                </a:lnTo>
                <a:close/>
                <a:moveTo>
                  <a:pt x="1276" y="2782"/>
                </a:moveTo>
                <a:lnTo>
                  <a:pt x="1338" y="2783"/>
                </a:lnTo>
                <a:lnTo>
                  <a:pt x="1393" y="2787"/>
                </a:lnTo>
                <a:lnTo>
                  <a:pt x="1443" y="2791"/>
                </a:lnTo>
                <a:lnTo>
                  <a:pt x="1487" y="2798"/>
                </a:lnTo>
                <a:lnTo>
                  <a:pt x="1527" y="2806"/>
                </a:lnTo>
                <a:lnTo>
                  <a:pt x="1561" y="2815"/>
                </a:lnTo>
                <a:lnTo>
                  <a:pt x="1591" y="2824"/>
                </a:lnTo>
                <a:lnTo>
                  <a:pt x="1617" y="2834"/>
                </a:lnTo>
                <a:lnTo>
                  <a:pt x="1638" y="2843"/>
                </a:lnTo>
                <a:lnTo>
                  <a:pt x="1655" y="2853"/>
                </a:lnTo>
                <a:lnTo>
                  <a:pt x="1670" y="2861"/>
                </a:lnTo>
                <a:lnTo>
                  <a:pt x="1680" y="2867"/>
                </a:lnTo>
                <a:lnTo>
                  <a:pt x="1680" y="3186"/>
                </a:lnTo>
                <a:lnTo>
                  <a:pt x="807" y="3186"/>
                </a:lnTo>
                <a:lnTo>
                  <a:pt x="807" y="2870"/>
                </a:lnTo>
                <a:lnTo>
                  <a:pt x="830" y="2858"/>
                </a:lnTo>
                <a:lnTo>
                  <a:pt x="860" y="2848"/>
                </a:lnTo>
                <a:lnTo>
                  <a:pt x="894" y="2836"/>
                </a:lnTo>
                <a:lnTo>
                  <a:pt x="933" y="2824"/>
                </a:lnTo>
                <a:lnTo>
                  <a:pt x="977" y="2813"/>
                </a:lnTo>
                <a:lnTo>
                  <a:pt x="1027" y="2802"/>
                </a:lnTo>
                <a:lnTo>
                  <a:pt x="1081" y="2795"/>
                </a:lnTo>
                <a:lnTo>
                  <a:pt x="1141" y="2788"/>
                </a:lnTo>
                <a:lnTo>
                  <a:pt x="1206" y="2783"/>
                </a:lnTo>
                <a:lnTo>
                  <a:pt x="1276" y="2782"/>
                </a:lnTo>
                <a:close/>
                <a:moveTo>
                  <a:pt x="1881" y="2579"/>
                </a:moveTo>
                <a:lnTo>
                  <a:pt x="2554" y="2579"/>
                </a:lnTo>
                <a:lnTo>
                  <a:pt x="2554" y="2782"/>
                </a:lnTo>
                <a:lnTo>
                  <a:pt x="1881" y="2782"/>
                </a:lnTo>
                <a:lnTo>
                  <a:pt x="1881" y="2579"/>
                </a:lnTo>
                <a:close/>
                <a:moveTo>
                  <a:pt x="334" y="2146"/>
                </a:moveTo>
                <a:lnTo>
                  <a:pt x="295" y="2150"/>
                </a:lnTo>
                <a:lnTo>
                  <a:pt x="260" y="2159"/>
                </a:lnTo>
                <a:lnTo>
                  <a:pt x="227" y="2175"/>
                </a:lnTo>
                <a:lnTo>
                  <a:pt x="197" y="2195"/>
                </a:lnTo>
                <a:lnTo>
                  <a:pt x="172" y="2222"/>
                </a:lnTo>
                <a:lnTo>
                  <a:pt x="152" y="2251"/>
                </a:lnTo>
                <a:lnTo>
                  <a:pt x="136" y="2283"/>
                </a:lnTo>
                <a:lnTo>
                  <a:pt x="127" y="2320"/>
                </a:lnTo>
                <a:lnTo>
                  <a:pt x="124" y="2357"/>
                </a:lnTo>
                <a:lnTo>
                  <a:pt x="127" y="2395"/>
                </a:lnTo>
                <a:lnTo>
                  <a:pt x="136" y="2431"/>
                </a:lnTo>
                <a:lnTo>
                  <a:pt x="152" y="2463"/>
                </a:lnTo>
                <a:lnTo>
                  <a:pt x="172" y="2493"/>
                </a:lnTo>
                <a:lnTo>
                  <a:pt x="197" y="2519"/>
                </a:lnTo>
                <a:lnTo>
                  <a:pt x="227" y="2539"/>
                </a:lnTo>
                <a:lnTo>
                  <a:pt x="260" y="2554"/>
                </a:lnTo>
                <a:lnTo>
                  <a:pt x="295" y="2564"/>
                </a:lnTo>
                <a:lnTo>
                  <a:pt x="334" y="2568"/>
                </a:lnTo>
                <a:lnTo>
                  <a:pt x="371" y="2564"/>
                </a:lnTo>
                <a:lnTo>
                  <a:pt x="406" y="2554"/>
                </a:lnTo>
                <a:lnTo>
                  <a:pt x="439" y="2539"/>
                </a:lnTo>
                <a:lnTo>
                  <a:pt x="469" y="2519"/>
                </a:lnTo>
                <a:lnTo>
                  <a:pt x="494" y="2493"/>
                </a:lnTo>
                <a:lnTo>
                  <a:pt x="514" y="2463"/>
                </a:lnTo>
                <a:lnTo>
                  <a:pt x="530" y="2431"/>
                </a:lnTo>
                <a:lnTo>
                  <a:pt x="540" y="2395"/>
                </a:lnTo>
                <a:lnTo>
                  <a:pt x="543" y="2357"/>
                </a:lnTo>
                <a:lnTo>
                  <a:pt x="540" y="2320"/>
                </a:lnTo>
                <a:lnTo>
                  <a:pt x="530" y="2283"/>
                </a:lnTo>
                <a:lnTo>
                  <a:pt x="514" y="2251"/>
                </a:lnTo>
                <a:lnTo>
                  <a:pt x="494" y="2222"/>
                </a:lnTo>
                <a:lnTo>
                  <a:pt x="469" y="2195"/>
                </a:lnTo>
                <a:lnTo>
                  <a:pt x="439" y="2175"/>
                </a:lnTo>
                <a:lnTo>
                  <a:pt x="406" y="2159"/>
                </a:lnTo>
                <a:lnTo>
                  <a:pt x="371" y="2150"/>
                </a:lnTo>
                <a:lnTo>
                  <a:pt x="334" y="2146"/>
                </a:lnTo>
                <a:close/>
                <a:moveTo>
                  <a:pt x="3325" y="2134"/>
                </a:moveTo>
                <a:lnTo>
                  <a:pt x="3296" y="2136"/>
                </a:lnTo>
                <a:lnTo>
                  <a:pt x="3271" y="2144"/>
                </a:lnTo>
                <a:lnTo>
                  <a:pt x="3248" y="2157"/>
                </a:lnTo>
                <a:lnTo>
                  <a:pt x="3228" y="2175"/>
                </a:lnTo>
                <a:lnTo>
                  <a:pt x="3210" y="2195"/>
                </a:lnTo>
                <a:lnTo>
                  <a:pt x="3195" y="2220"/>
                </a:lnTo>
                <a:lnTo>
                  <a:pt x="3184" y="2248"/>
                </a:lnTo>
                <a:lnTo>
                  <a:pt x="3177" y="2277"/>
                </a:lnTo>
                <a:lnTo>
                  <a:pt x="3173" y="2309"/>
                </a:lnTo>
                <a:lnTo>
                  <a:pt x="3173" y="2342"/>
                </a:lnTo>
                <a:lnTo>
                  <a:pt x="3178" y="2375"/>
                </a:lnTo>
                <a:lnTo>
                  <a:pt x="3188" y="2412"/>
                </a:lnTo>
                <a:lnTo>
                  <a:pt x="3203" y="2446"/>
                </a:lnTo>
                <a:lnTo>
                  <a:pt x="3221" y="2476"/>
                </a:lnTo>
                <a:lnTo>
                  <a:pt x="3243" y="2501"/>
                </a:lnTo>
                <a:lnTo>
                  <a:pt x="3267" y="2522"/>
                </a:lnTo>
                <a:lnTo>
                  <a:pt x="3294" y="2538"/>
                </a:lnTo>
                <a:lnTo>
                  <a:pt x="3322" y="2547"/>
                </a:lnTo>
                <a:lnTo>
                  <a:pt x="3351" y="2552"/>
                </a:lnTo>
                <a:lnTo>
                  <a:pt x="3381" y="2550"/>
                </a:lnTo>
                <a:lnTo>
                  <a:pt x="3406" y="2540"/>
                </a:lnTo>
                <a:lnTo>
                  <a:pt x="3430" y="2528"/>
                </a:lnTo>
                <a:lnTo>
                  <a:pt x="3450" y="2511"/>
                </a:lnTo>
                <a:lnTo>
                  <a:pt x="3467" y="2489"/>
                </a:lnTo>
                <a:lnTo>
                  <a:pt x="3482" y="2465"/>
                </a:lnTo>
                <a:lnTo>
                  <a:pt x="3493" y="2438"/>
                </a:lnTo>
                <a:lnTo>
                  <a:pt x="3500" y="2408"/>
                </a:lnTo>
                <a:lnTo>
                  <a:pt x="3505" y="2376"/>
                </a:lnTo>
                <a:lnTo>
                  <a:pt x="3503" y="2343"/>
                </a:lnTo>
                <a:lnTo>
                  <a:pt x="3499" y="2309"/>
                </a:lnTo>
                <a:lnTo>
                  <a:pt x="3489" y="2273"/>
                </a:lnTo>
                <a:lnTo>
                  <a:pt x="3474" y="2240"/>
                </a:lnTo>
                <a:lnTo>
                  <a:pt x="3456" y="2210"/>
                </a:lnTo>
                <a:lnTo>
                  <a:pt x="3434" y="2184"/>
                </a:lnTo>
                <a:lnTo>
                  <a:pt x="3409" y="2163"/>
                </a:lnTo>
                <a:lnTo>
                  <a:pt x="3383" y="2148"/>
                </a:lnTo>
                <a:lnTo>
                  <a:pt x="3355" y="2137"/>
                </a:lnTo>
                <a:lnTo>
                  <a:pt x="3325" y="2134"/>
                </a:lnTo>
                <a:close/>
                <a:moveTo>
                  <a:pt x="807" y="1074"/>
                </a:moveTo>
                <a:lnTo>
                  <a:pt x="841" y="1087"/>
                </a:lnTo>
                <a:lnTo>
                  <a:pt x="880" y="1098"/>
                </a:lnTo>
                <a:lnTo>
                  <a:pt x="924" y="1111"/>
                </a:lnTo>
                <a:lnTo>
                  <a:pt x="971" y="1121"/>
                </a:lnTo>
                <a:lnTo>
                  <a:pt x="1023" y="1131"/>
                </a:lnTo>
                <a:lnTo>
                  <a:pt x="1080" y="1139"/>
                </a:lnTo>
                <a:lnTo>
                  <a:pt x="1141" y="1145"/>
                </a:lnTo>
                <a:lnTo>
                  <a:pt x="1207" y="1150"/>
                </a:lnTo>
                <a:lnTo>
                  <a:pt x="1276" y="1151"/>
                </a:lnTo>
                <a:lnTo>
                  <a:pt x="1340" y="1150"/>
                </a:lnTo>
                <a:lnTo>
                  <a:pt x="1398" y="1146"/>
                </a:lnTo>
                <a:lnTo>
                  <a:pt x="1451" y="1142"/>
                </a:lnTo>
                <a:lnTo>
                  <a:pt x="1499" y="1135"/>
                </a:lnTo>
                <a:lnTo>
                  <a:pt x="1543" y="1126"/>
                </a:lnTo>
                <a:lnTo>
                  <a:pt x="1584" y="1117"/>
                </a:lnTo>
                <a:lnTo>
                  <a:pt x="1619" y="1105"/>
                </a:lnTo>
                <a:lnTo>
                  <a:pt x="1652" y="1095"/>
                </a:lnTo>
                <a:lnTo>
                  <a:pt x="1680" y="1082"/>
                </a:lnTo>
                <a:lnTo>
                  <a:pt x="1680" y="2715"/>
                </a:lnTo>
                <a:lnTo>
                  <a:pt x="1652" y="2703"/>
                </a:lnTo>
                <a:lnTo>
                  <a:pt x="1619" y="2692"/>
                </a:lnTo>
                <a:lnTo>
                  <a:pt x="1584" y="2682"/>
                </a:lnTo>
                <a:lnTo>
                  <a:pt x="1543" y="2671"/>
                </a:lnTo>
                <a:lnTo>
                  <a:pt x="1499" y="2664"/>
                </a:lnTo>
                <a:lnTo>
                  <a:pt x="1451" y="2657"/>
                </a:lnTo>
                <a:lnTo>
                  <a:pt x="1398" y="2651"/>
                </a:lnTo>
                <a:lnTo>
                  <a:pt x="1340" y="2648"/>
                </a:lnTo>
                <a:lnTo>
                  <a:pt x="1276" y="2646"/>
                </a:lnTo>
                <a:lnTo>
                  <a:pt x="1207" y="2648"/>
                </a:lnTo>
                <a:lnTo>
                  <a:pt x="1141" y="2652"/>
                </a:lnTo>
                <a:lnTo>
                  <a:pt x="1080" y="2658"/>
                </a:lnTo>
                <a:lnTo>
                  <a:pt x="1023" y="2667"/>
                </a:lnTo>
                <a:lnTo>
                  <a:pt x="971" y="2676"/>
                </a:lnTo>
                <a:lnTo>
                  <a:pt x="924" y="2687"/>
                </a:lnTo>
                <a:lnTo>
                  <a:pt x="880" y="2699"/>
                </a:lnTo>
                <a:lnTo>
                  <a:pt x="841" y="2711"/>
                </a:lnTo>
                <a:lnTo>
                  <a:pt x="807" y="2723"/>
                </a:lnTo>
                <a:lnTo>
                  <a:pt x="807" y="1074"/>
                </a:lnTo>
                <a:close/>
                <a:moveTo>
                  <a:pt x="1881" y="825"/>
                </a:moveTo>
                <a:lnTo>
                  <a:pt x="2554" y="825"/>
                </a:lnTo>
                <a:lnTo>
                  <a:pt x="2554" y="2445"/>
                </a:lnTo>
                <a:lnTo>
                  <a:pt x="1881" y="2445"/>
                </a:lnTo>
                <a:lnTo>
                  <a:pt x="1881" y="825"/>
                </a:lnTo>
                <a:close/>
                <a:moveTo>
                  <a:pt x="807" y="689"/>
                </a:moveTo>
                <a:lnTo>
                  <a:pt x="1680" y="689"/>
                </a:lnTo>
                <a:lnTo>
                  <a:pt x="1680" y="930"/>
                </a:lnTo>
                <a:lnTo>
                  <a:pt x="1669" y="937"/>
                </a:lnTo>
                <a:lnTo>
                  <a:pt x="1655" y="946"/>
                </a:lnTo>
                <a:lnTo>
                  <a:pt x="1637" y="955"/>
                </a:lnTo>
                <a:lnTo>
                  <a:pt x="1616" y="964"/>
                </a:lnTo>
                <a:lnTo>
                  <a:pt x="1591" y="973"/>
                </a:lnTo>
                <a:lnTo>
                  <a:pt x="1560" y="983"/>
                </a:lnTo>
                <a:lnTo>
                  <a:pt x="1526" y="991"/>
                </a:lnTo>
                <a:lnTo>
                  <a:pt x="1486" y="999"/>
                </a:lnTo>
                <a:lnTo>
                  <a:pt x="1442" y="1006"/>
                </a:lnTo>
                <a:lnTo>
                  <a:pt x="1393" y="1012"/>
                </a:lnTo>
                <a:lnTo>
                  <a:pt x="1338" y="1015"/>
                </a:lnTo>
                <a:lnTo>
                  <a:pt x="1276" y="1016"/>
                </a:lnTo>
                <a:lnTo>
                  <a:pt x="1206" y="1014"/>
                </a:lnTo>
                <a:lnTo>
                  <a:pt x="1141" y="1011"/>
                </a:lnTo>
                <a:lnTo>
                  <a:pt x="1081" y="1004"/>
                </a:lnTo>
                <a:lnTo>
                  <a:pt x="1027" y="995"/>
                </a:lnTo>
                <a:lnTo>
                  <a:pt x="977" y="985"/>
                </a:lnTo>
                <a:lnTo>
                  <a:pt x="933" y="973"/>
                </a:lnTo>
                <a:lnTo>
                  <a:pt x="894" y="962"/>
                </a:lnTo>
                <a:lnTo>
                  <a:pt x="860" y="950"/>
                </a:lnTo>
                <a:lnTo>
                  <a:pt x="830" y="939"/>
                </a:lnTo>
                <a:lnTo>
                  <a:pt x="807" y="929"/>
                </a:lnTo>
                <a:lnTo>
                  <a:pt x="807" y="689"/>
                </a:lnTo>
                <a:close/>
                <a:moveTo>
                  <a:pt x="1881" y="488"/>
                </a:moveTo>
                <a:lnTo>
                  <a:pt x="2554" y="488"/>
                </a:lnTo>
                <a:lnTo>
                  <a:pt x="2554" y="689"/>
                </a:lnTo>
                <a:lnTo>
                  <a:pt x="1881" y="689"/>
                </a:lnTo>
                <a:lnTo>
                  <a:pt x="1881" y="488"/>
                </a:lnTo>
                <a:close/>
                <a:moveTo>
                  <a:pt x="0" y="488"/>
                </a:moveTo>
                <a:lnTo>
                  <a:pt x="672" y="488"/>
                </a:lnTo>
                <a:lnTo>
                  <a:pt x="672" y="2782"/>
                </a:lnTo>
                <a:lnTo>
                  <a:pt x="0" y="2782"/>
                </a:lnTo>
                <a:lnTo>
                  <a:pt x="0" y="488"/>
                </a:lnTo>
                <a:close/>
                <a:moveTo>
                  <a:pt x="3199" y="463"/>
                </a:moveTo>
                <a:lnTo>
                  <a:pt x="3659" y="2710"/>
                </a:lnTo>
                <a:lnTo>
                  <a:pt x="3198" y="2805"/>
                </a:lnTo>
                <a:lnTo>
                  <a:pt x="2739" y="557"/>
                </a:lnTo>
                <a:lnTo>
                  <a:pt x="3199" y="463"/>
                </a:lnTo>
                <a:close/>
                <a:moveTo>
                  <a:pt x="1881" y="15"/>
                </a:moveTo>
                <a:lnTo>
                  <a:pt x="2554" y="15"/>
                </a:lnTo>
                <a:lnTo>
                  <a:pt x="2554" y="352"/>
                </a:lnTo>
                <a:lnTo>
                  <a:pt x="1881" y="352"/>
                </a:lnTo>
                <a:lnTo>
                  <a:pt x="1881" y="15"/>
                </a:lnTo>
                <a:close/>
                <a:moveTo>
                  <a:pt x="0" y="15"/>
                </a:moveTo>
                <a:lnTo>
                  <a:pt x="672" y="15"/>
                </a:lnTo>
                <a:lnTo>
                  <a:pt x="672" y="352"/>
                </a:lnTo>
                <a:lnTo>
                  <a:pt x="0" y="352"/>
                </a:lnTo>
                <a:lnTo>
                  <a:pt x="0" y="15"/>
                </a:lnTo>
                <a:close/>
                <a:moveTo>
                  <a:pt x="3105" y="0"/>
                </a:moveTo>
                <a:lnTo>
                  <a:pt x="3172" y="331"/>
                </a:lnTo>
                <a:lnTo>
                  <a:pt x="2712" y="425"/>
                </a:lnTo>
                <a:lnTo>
                  <a:pt x="2645" y="95"/>
                </a:lnTo>
                <a:lnTo>
                  <a:pt x="310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30" name="Freeform 43">
            <a:extLst>
              <a:ext uri="{FF2B5EF4-FFF2-40B4-BE49-F238E27FC236}">
                <a16:creationId xmlns="" xmlns:a16="http://schemas.microsoft.com/office/drawing/2014/main" id="{582A2447-2A57-46A2-9DEC-9AC2E5515094}"/>
              </a:ext>
            </a:extLst>
          </p:cNvPr>
          <p:cNvSpPr>
            <a:spLocks noEditPoints="1"/>
          </p:cNvSpPr>
          <p:nvPr/>
        </p:nvSpPr>
        <p:spPr bwMode="auto">
          <a:xfrm>
            <a:off x="2591166" y="1391403"/>
            <a:ext cx="715725" cy="857637"/>
          </a:xfrm>
          <a:custGeom>
            <a:avLst/>
            <a:gdLst>
              <a:gd name="T0" fmla="*/ 1063 w 2784"/>
              <a:gd name="T1" fmla="*/ 1489 h 3336"/>
              <a:gd name="T2" fmla="*/ 1410 w 2784"/>
              <a:gd name="T3" fmla="*/ 1742 h 3336"/>
              <a:gd name="T4" fmla="*/ 1721 w 2784"/>
              <a:gd name="T5" fmla="*/ 1488 h 3336"/>
              <a:gd name="T6" fmla="*/ 1558 w 2784"/>
              <a:gd name="T7" fmla="*/ 1038 h 3336"/>
              <a:gd name="T8" fmla="*/ 2377 w 2784"/>
              <a:gd name="T9" fmla="*/ 901 h 3336"/>
              <a:gd name="T10" fmla="*/ 1879 w 2784"/>
              <a:gd name="T11" fmla="*/ 1012 h 3336"/>
              <a:gd name="T12" fmla="*/ 1879 w 2784"/>
              <a:gd name="T13" fmla="*/ 1771 h 3336"/>
              <a:gd name="T14" fmla="*/ 2378 w 2784"/>
              <a:gd name="T15" fmla="*/ 1882 h 3336"/>
              <a:gd name="T16" fmla="*/ 2554 w 2784"/>
              <a:gd name="T17" fmla="*/ 1548 h 3336"/>
              <a:gd name="T18" fmla="*/ 2524 w 2784"/>
              <a:gd name="T19" fmla="*/ 1085 h 3336"/>
              <a:gd name="T20" fmla="*/ 1740 w 2784"/>
              <a:gd name="T21" fmla="*/ 376 h 3336"/>
              <a:gd name="T22" fmla="*/ 1858 w 2784"/>
              <a:gd name="T23" fmla="*/ 838 h 3336"/>
              <a:gd name="T24" fmla="*/ 2296 w 2784"/>
              <a:gd name="T25" fmla="*/ 743 h 3336"/>
              <a:gd name="T26" fmla="*/ 2093 w 2784"/>
              <a:gd name="T27" fmla="*/ 453 h 3336"/>
              <a:gd name="T28" fmla="*/ 1685 w 2784"/>
              <a:gd name="T29" fmla="*/ 257 h 3336"/>
              <a:gd name="T30" fmla="*/ 727 w 2784"/>
              <a:gd name="T31" fmla="*/ 428 h 3336"/>
              <a:gd name="T32" fmla="*/ 496 w 2784"/>
              <a:gd name="T33" fmla="*/ 733 h 3336"/>
              <a:gd name="T34" fmla="*/ 927 w 2784"/>
              <a:gd name="T35" fmla="*/ 833 h 3336"/>
              <a:gd name="T36" fmla="*/ 1045 w 2784"/>
              <a:gd name="T37" fmla="*/ 376 h 3336"/>
              <a:gd name="T38" fmla="*/ 1311 w 2784"/>
              <a:gd name="T39" fmla="*/ 258 h 3336"/>
              <a:gd name="T40" fmla="*/ 1186 w 2784"/>
              <a:gd name="T41" fmla="*/ 501 h 3336"/>
              <a:gd name="T42" fmla="*/ 1215 w 2784"/>
              <a:gd name="T43" fmla="*/ 860 h 3336"/>
              <a:gd name="T44" fmla="*/ 1654 w 2784"/>
              <a:gd name="T45" fmla="*/ 699 h 3336"/>
              <a:gd name="T46" fmla="*/ 1538 w 2784"/>
              <a:gd name="T47" fmla="*/ 356 h 3336"/>
              <a:gd name="T48" fmla="*/ 1392 w 2784"/>
              <a:gd name="T49" fmla="*/ 219 h 3336"/>
              <a:gd name="T50" fmla="*/ 1850 w 2784"/>
              <a:gd name="T51" fmla="*/ 77 h 3336"/>
              <a:gd name="T52" fmla="*/ 2312 w 2784"/>
              <a:gd name="T53" fmla="*/ 347 h 3336"/>
              <a:gd name="T54" fmla="*/ 2637 w 2784"/>
              <a:gd name="T55" fmla="*/ 768 h 3336"/>
              <a:gd name="T56" fmla="*/ 2781 w 2784"/>
              <a:gd name="T57" fmla="*/ 1297 h 3336"/>
              <a:gd name="T58" fmla="*/ 2713 w 2784"/>
              <a:gd name="T59" fmla="*/ 1831 h 3336"/>
              <a:gd name="T60" fmla="*/ 2461 w 2784"/>
              <a:gd name="T61" fmla="*/ 2276 h 3336"/>
              <a:gd name="T62" fmla="*/ 2195 w 2784"/>
              <a:gd name="T63" fmla="*/ 2245 h 3336"/>
              <a:gd name="T64" fmla="*/ 2165 w 2784"/>
              <a:gd name="T65" fmla="*/ 2002 h 3336"/>
              <a:gd name="T66" fmla="*/ 1826 w 2784"/>
              <a:gd name="T67" fmla="*/ 2116 h 3336"/>
              <a:gd name="T68" fmla="*/ 1595 w 2784"/>
              <a:gd name="T69" fmla="*/ 1923 h 3336"/>
              <a:gd name="T70" fmla="*/ 1060 w 2784"/>
              <a:gd name="T71" fmla="*/ 2193 h 3336"/>
              <a:gd name="T72" fmla="*/ 1011 w 2784"/>
              <a:gd name="T73" fmla="*/ 2186 h 3336"/>
              <a:gd name="T74" fmla="*/ 927 w 2784"/>
              <a:gd name="T75" fmla="*/ 1950 h 3336"/>
              <a:gd name="T76" fmla="*/ 617 w 2784"/>
              <a:gd name="T77" fmla="*/ 1946 h 3336"/>
              <a:gd name="T78" fmla="*/ 623 w 2784"/>
              <a:gd name="T79" fmla="*/ 1829 h 3336"/>
              <a:gd name="T80" fmla="*/ 887 w 2784"/>
              <a:gd name="T81" fmla="*/ 1392 h 3336"/>
              <a:gd name="T82" fmla="*/ 639 w 2784"/>
              <a:gd name="T83" fmla="*/ 958 h 3336"/>
              <a:gd name="T84" fmla="*/ 287 w 2784"/>
              <a:gd name="T85" fmla="*/ 1000 h 3336"/>
              <a:gd name="T86" fmla="*/ 223 w 2784"/>
              <a:gd name="T87" fmla="*/ 1380 h 3336"/>
              <a:gd name="T88" fmla="*/ 301 w 2784"/>
              <a:gd name="T89" fmla="*/ 1726 h 3336"/>
              <a:gd name="T90" fmla="*/ 491 w 2784"/>
              <a:gd name="T91" fmla="*/ 2029 h 3336"/>
              <a:gd name="T92" fmla="*/ 791 w 2784"/>
              <a:gd name="T93" fmla="*/ 2243 h 3336"/>
              <a:gd name="T94" fmla="*/ 1196 w 2784"/>
              <a:gd name="T95" fmla="*/ 2325 h 3336"/>
              <a:gd name="T96" fmla="*/ 1007 w 2784"/>
              <a:gd name="T97" fmla="*/ 2925 h 3336"/>
              <a:gd name="T98" fmla="*/ 536 w 2784"/>
              <a:gd name="T99" fmla="*/ 2645 h 3336"/>
              <a:gd name="T100" fmla="*/ 211 w 2784"/>
              <a:gd name="T101" fmla="*/ 2250 h 3336"/>
              <a:gd name="T102" fmla="*/ 34 w 2784"/>
              <a:gd name="T103" fmla="*/ 1761 h 3336"/>
              <a:gd name="T104" fmla="*/ 10 w 2784"/>
              <a:gd name="T105" fmla="*/ 1226 h 3336"/>
              <a:gd name="T106" fmla="*/ 168 w 2784"/>
              <a:gd name="T107" fmla="*/ 730 h 3336"/>
              <a:gd name="T108" fmla="*/ 494 w 2784"/>
              <a:gd name="T109" fmla="*/ 329 h 3336"/>
              <a:gd name="T110" fmla="*/ 948 w 2784"/>
              <a:gd name="T111" fmla="*/ 73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4" h="3336">
                <a:moveTo>
                  <a:pt x="1079" y="1027"/>
                </a:moveTo>
                <a:lnTo>
                  <a:pt x="1072" y="1112"/>
                </a:lnTo>
                <a:lnTo>
                  <a:pt x="1067" y="1201"/>
                </a:lnTo>
                <a:lnTo>
                  <a:pt x="1063" y="1294"/>
                </a:lnTo>
                <a:lnTo>
                  <a:pt x="1062" y="1392"/>
                </a:lnTo>
                <a:lnTo>
                  <a:pt x="1063" y="1489"/>
                </a:lnTo>
                <a:lnTo>
                  <a:pt x="1067" y="1582"/>
                </a:lnTo>
                <a:lnTo>
                  <a:pt x="1072" y="1671"/>
                </a:lnTo>
                <a:lnTo>
                  <a:pt x="1079" y="1756"/>
                </a:lnTo>
                <a:lnTo>
                  <a:pt x="1187" y="1749"/>
                </a:lnTo>
                <a:lnTo>
                  <a:pt x="1297" y="1744"/>
                </a:lnTo>
                <a:lnTo>
                  <a:pt x="1410" y="1742"/>
                </a:lnTo>
                <a:lnTo>
                  <a:pt x="1511" y="1744"/>
                </a:lnTo>
                <a:lnTo>
                  <a:pt x="1609" y="1747"/>
                </a:lnTo>
                <a:lnTo>
                  <a:pt x="1705" y="1754"/>
                </a:lnTo>
                <a:lnTo>
                  <a:pt x="1713" y="1669"/>
                </a:lnTo>
                <a:lnTo>
                  <a:pt x="1718" y="1581"/>
                </a:lnTo>
                <a:lnTo>
                  <a:pt x="1721" y="1488"/>
                </a:lnTo>
                <a:lnTo>
                  <a:pt x="1722" y="1392"/>
                </a:lnTo>
                <a:lnTo>
                  <a:pt x="1721" y="1295"/>
                </a:lnTo>
                <a:lnTo>
                  <a:pt x="1718" y="1203"/>
                </a:lnTo>
                <a:lnTo>
                  <a:pt x="1713" y="1114"/>
                </a:lnTo>
                <a:lnTo>
                  <a:pt x="1705" y="1029"/>
                </a:lnTo>
                <a:lnTo>
                  <a:pt x="1558" y="1038"/>
                </a:lnTo>
                <a:lnTo>
                  <a:pt x="1410" y="1041"/>
                </a:lnTo>
                <a:lnTo>
                  <a:pt x="1297" y="1039"/>
                </a:lnTo>
                <a:lnTo>
                  <a:pt x="1187" y="1035"/>
                </a:lnTo>
                <a:lnTo>
                  <a:pt x="1079" y="1027"/>
                </a:lnTo>
                <a:close/>
                <a:moveTo>
                  <a:pt x="2444" y="874"/>
                </a:moveTo>
                <a:lnTo>
                  <a:pt x="2377" y="901"/>
                </a:lnTo>
                <a:lnTo>
                  <a:pt x="2306" y="924"/>
                </a:lnTo>
                <a:lnTo>
                  <a:pt x="2229" y="946"/>
                </a:lnTo>
                <a:lnTo>
                  <a:pt x="2148" y="965"/>
                </a:lnTo>
                <a:lnTo>
                  <a:pt x="2062" y="984"/>
                </a:lnTo>
                <a:lnTo>
                  <a:pt x="1973" y="999"/>
                </a:lnTo>
                <a:lnTo>
                  <a:pt x="1879" y="1012"/>
                </a:lnTo>
                <a:lnTo>
                  <a:pt x="1890" y="1137"/>
                </a:lnTo>
                <a:lnTo>
                  <a:pt x="1896" y="1264"/>
                </a:lnTo>
                <a:lnTo>
                  <a:pt x="1898" y="1392"/>
                </a:lnTo>
                <a:lnTo>
                  <a:pt x="1896" y="1519"/>
                </a:lnTo>
                <a:lnTo>
                  <a:pt x="1890" y="1647"/>
                </a:lnTo>
                <a:lnTo>
                  <a:pt x="1879" y="1771"/>
                </a:lnTo>
                <a:lnTo>
                  <a:pt x="1973" y="1784"/>
                </a:lnTo>
                <a:lnTo>
                  <a:pt x="2062" y="1799"/>
                </a:lnTo>
                <a:lnTo>
                  <a:pt x="2148" y="1818"/>
                </a:lnTo>
                <a:lnTo>
                  <a:pt x="2230" y="1837"/>
                </a:lnTo>
                <a:lnTo>
                  <a:pt x="2307" y="1859"/>
                </a:lnTo>
                <a:lnTo>
                  <a:pt x="2378" y="1882"/>
                </a:lnTo>
                <a:lnTo>
                  <a:pt x="2445" y="1909"/>
                </a:lnTo>
                <a:lnTo>
                  <a:pt x="2476" y="1840"/>
                </a:lnTo>
                <a:lnTo>
                  <a:pt x="2502" y="1770"/>
                </a:lnTo>
                <a:lnTo>
                  <a:pt x="2524" y="1698"/>
                </a:lnTo>
                <a:lnTo>
                  <a:pt x="2541" y="1624"/>
                </a:lnTo>
                <a:lnTo>
                  <a:pt x="2554" y="1548"/>
                </a:lnTo>
                <a:lnTo>
                  <a:pt x="2563" y="1471"/>
                </a:lnTo>
                <a:lnTo>
                  <a:pt x="2565" y="1392"/>
                </a:lnTo>
                <a:lnTo>
                  <a:pt x="2563" y="1313"/>
                </a:lnTo>
                <a:lnTo>
                  <a:pt x="2554" y="1235"/>
                </a:lnTo>
                <a:lnTo>
                  <a:pt x="2541" y="1160"/>
                </a:lnTo>
                <a:lnTo>
                  <a:pt x="2524" y="1085"/>
                </a:lnTo>
                <a:lnTo>
                  <a:pt x="2502" y="1013"/>
                </a:lnTo>
                <a:lnTo>
                  <a:pt x="2476" y="942"/>
                </a:lnTo>
                <a:lnTo>
                  <a:pt x="2444" y="874"/>
                </a:lnTo>
                <a:close/>
                <a:moveTo>
                  <a:pt x="1685" y="257"/>
                </a:moveTo>
                <a:lnTo>
                  <a:pt x="1714" y="313"/>
                </a:lnTo>
                <a:lnTo>
                  <a:pt x="1740" y="376"/>
                </a:lnTo>
                <a:lnTo>
                  <a:pt x="1766" y="444"/>
                </a:lnTo>
                <a:lnTo>
                  <a:pt x="1788" y="516"/>
                </a:lnTo>
                <a:lnTo>
                  <a:pt x="1809" y="591"/>
                </a:lnTo>
                <a:lnTo>
                  <a:pt x="1827" y="670"/>
                </a:lnTo>
                <a:lnTo>
                  <a:pt x="1844" y="752"/>
                </a:lnTo>
                <a:lnTo>
                  <a:pt x="1858" y="838"/>
                </a:lnTo>
                <a:lnTo>
                  <a:pt x="1940" y="826"/>
                </a:lnTo>
                <a:lnTo>
                  <a:pt x="2018" y="813"/>
                </a:lnTo>
                <a:lnTo>
                  <a:pt x="2093" y="799"/>
                </a:lnTo>
                <a:lnTo>
                  <a:pt x="2165" y="781"/>
                </a:lnTo>
                <a:lnTo>
                  <a:pt x="2232" y="763"/>
                </a:lnTo>
                <a:lnTo>
                  <a:pt x="2296" y="743"/>
                </a:lnTo>
                <a:lnTo>
                  <a:pt x="2354" y="722"/>
                </a:lnTo>
                <a:lnTo>
                  <a:pt x="2309" y="662"/>
                </a:lnTo>
                <a:lnTo>
                  <a:pt x="2260" y="605"/>
                </a:lnTo>
                <a:lnTo>
                  <a:pt x="2208" y="551"/>
                </a:lnTo>
                <a:lnTo>
                  <a:pt x="2152" y="499"/>
                </a:lnTo>
                <a:lnTo>
                  <a:pt x="2093" y="453"/>
                </a:lnTo>
                <a:lnTo>
                  <a:pt x="2032" y="409"/>
                </a:lnTo>
                <a:lnTo>
                  <a:pt x="1968" y="370"/>
                </a:lnTo>
                <a:lnTo>
                  <a:pt x="1900" y="336"/>
                </a:lnTo>
                <a:lnTo>
                  <a:pt x="1831" y="304"/>
                </a:lnTo>
                <a:lnTo>
                  <a:pt x="1760" y="278"/>
                </a:lnTo>
                <a:lnTo>
                  <a:pt x="1685" y="257"/>
                </a:lnTo>
                <a:close/>
                <a:moveTo>
                  <a:pt x="1100" y="257"/>
                </a:moveTo>
                <a:lnTo>
                  <a:pt x="1020" y="280"/>
                </a:lnTo>
                <a:lnTo>
                  <a:pt x="942" y="309"/>
                </a:lnTo>
                <a:lnTo>
                  <a:pt x="868" y="344"/>
                </a:lnTo>
                <a:lnTo>
                  <a:pt x="796" y="383"/>
                </a:lnTo>
                <a:lnTo>
                  <a:pt x="727" y="428"/>
                </a:lnTo>
                <a:lnTo>
                  <a:pt x="662" y="476"/>
                </a:lnTo>
                <a:lnTo>
                  <a:pt x="600" y="529"/>
                </a:lnTo>
                <a:lnTo>
                  <a:pt x="542" y="585"/>
                </a:lnTo>
                <a:lnTo>
                  <a:pt x="488" y="647"/>
                </a:lnTo>
                <a:lnTo>
                  <a:pt x="439" y="711"/>
                </a:lnTo>
                <a:lnTo>
                  <a:pt x="496" y="733"/>
                </a:lnTo>
                <a:lnTo>
                  <a:pt x="557" y="754"/>
                </a:lnTo>
                <a:lnTo>
                  <a:pt x="624" y="773"/>
                </a:lnTo>
                <a:lnTo>
                  <a:pt x="695" y="791"/>
                </a:lnTo>
                <a:lnTo>
                  <a:pt x="769" y="807"/>
                </a:lnTo>
                <a:lnTo>
                  <a:pt x="846" y="821"/>
                </a:lnTo>
                <a:lnTo>
                  <a:pt x="927" y="833"/>
                </a:lnTo>
                <a:lnTo>
                  <a:pt x="941" y="749"/>
                </a:lnTo>
                <a:lnTo>
                  <a:pt x="958" y="667"/>
                </a:lnTo>
                <a:lnTo>
                  <a:pt x="977" y="588"/>
                </a:lnTo>
                <a:lnTo>
                  <a:pt x="997" y="514"/>
                </a:lnTo>
                <a:lnTo>
                  <a:pt x="1019" y="443"/>
                </a:lnTo>
                <a:lnTo>
                  <a:pt x="1045" y="376"/>
                </a:lnTo>
                <a:lnTo>
                  <a:pt x="1071" y="313"/>
                </a:lnTo>
                <a:lnTo>
                  <a:pt x="1100" y="257"/>
                </a:lnTo>
                <a:close/>
                <a:moveTo>
                  <a:pt x="1392" y="219"/>
                </a:moveTo>
                <a:lnTo>
                  <a:pt x="1350" y="220"/>
                </a:lnTo>
                <a:lnTo>
                  <a:pt x="1331" y="237"/>
                </a:lnTo>
                <a:lnTo>
                  <a:pt x="1311" y="258"/>
                </a:lnTo>
                <a:lnTo>
                  <a:pt x="1289" y="284"/>
                </a:lnTo>
                <a:lnTo>
                  <a:pt x="1268" y="316"/>
                </a:lnTo>
                <a:lnTo>
                  <a:pt x="1248" y="355"/>
                </a:lnTo>
                <a:lnTo>
                  <a:pt x="1227" y="398"/>
                </a:lnTo>
                <a:lnTo>
                  <a:pt x="1205" y="447"/>
                </a:lnTo>
                <a:lnTo>
                  <a:pt x="1186" y="501"/>
                </a:lnTo>
                <a:lnTo>
                  <a:pt x="1167" y="561"/>
                </a:lnTo>
                <a:lnTo>
                  <a:pt x="1149" y="626"/>
                </a:lnTo>
                <a:lnTo>
                  <a:pt x="1132" y="696"/>
                </a:lnTo>
                <a:lnTo>
                  <a:pt x="1115" y="771"/>
                </a:lnTo>
                <a:lnTo>
                  <a:pt x="1101" y="852"/>
                </a:lnTo>
                <a:lnTo>
                  <a:pt x="1215" y="860"/>
                </a:lnTo>
                <a:lnTo>
                  <a:pt x="1330" y="864"/>
                </a:lnTo>
                <a:lnTo>
                  <a:pt x="1448" y="865"/>
                </a:lnTo>
                <a:lnTo>
                  <a:pt x="1566" y="862"/>
                </a:lnTo>
                <a:lnTo>
                  <a:pt x="1684" y="855"/>
                </a:lnTo>
                <a:lnTo>
                  <a:pt x="1670" y="774"/>
                </a:lnTo>
                <a:lnTo>
                  <a:pt x="1654" y="699"/>
                </a:lnTo>
                <a:lnTo>
                  <a:pt x="1637" y="628"/>
                </a:lnTo>
                <a:lnTo>
                  <a:pt x="1619" y="562"/>
                </a:lnTo>
                <a:lnTo>
                  <a:pt x="1600" y="502"/>
                </a:lnTo>
                <a:lnTo>
                  <a:pt x="1580" y="448"/>
                </a:lnTo>
                <a:lnTo>
                  <a:pt x="1558" y="399"/>
                </a:lnTo>
                <a:lnTo>
                  <a:pt x="1538" y="356"/>
                </a:lnTo>
                <a:lnTo>
                  <a:pt x="1517" y="317"/>
                </a:lnTo>
                <a:lnTo>
                  <a:pt x="1496" y="285"/>
                </a:lnTo>
                <a:lnTo>
                  <a:pt x="1474" y="258"/>
                </a:lnTo>
                <a:lnTo>
                  <a:pt x="1454" y="237"/>
                </a:lnTo>
                <a:lnTo>
                  <a:pt x="1435" y="220"/>
                </a:lnTo>
                <a:lnTo>
                  <a:pt x="1392" y="219"/>
                </a:lnTo>
                <a:close/>
                <a:moveTo>
                  <a:pt x="1392" y="0"/>
                </a:moveTo>
                <a:lnTo>
                  <a:pt x="1488" y="3"/>
                </a:lnTo>
                <a:lnTo>
                  <a:pt x="1582" y="13"/>
                </a:lnTo>
                <a:lnTo>
                  <a:pt x="1673" y="28"/>
                </a:lnTo>
                <a:lnTo>
                  <a:pt x="1763" y="50"/>
                </a:lnTo>
                <a:lnTo>
                  <a:pt x="1850" y="77"/>
                </a:lnTo>
                <a:lnTo>
                  <a:pt x="1934" y="109"/>
                </a:lnTo>
                <a:lnTo>
                  <a:pt x="2015" y="148"/>
                </a:lnTo>
                <a:lnTo>
                  <a:pt x="2094" y="190"/>
                </a:lnTo>
                <a:lnTo>
                  <a:pt x="2170" y="238"/>
                </a:lnTo>
                <a:lnTo>
                  <a:pt x="2243" y="290"/>
                </a:lnTo>
                <a:lnTo>
                  <a:pt x="2312" y="347"/>
                </a:lnTo>
                <a:lnTo>
                  <a:pt x="2376" y="408"/>
                </a:lnTo>
                <a:lnTo>
                  <a:pt x="2437" y="473"/>
                </a:lnTo>
                <a:lnTo>
                  <a:pt x="2494" y="542"/>
                </a:lnTo>
                <a:lnTo>
                  <a:pt x="2546" y="614"/>
                </a:lnTo>
                <a:lnTo>
                  <a:pt x="2594" y="689"/>
                </a:lnTo>
                <a:lnTo>
                  <a:pt x="2637" y="768"/>
                </a:lnTo>
                <a:lnTo>
                  <a:pt x="2675" y="850"/>
                </a:lnTo>
                <a:lnTo>
                  <a:pt x="2707" y="935"/>
                </a:lnTo>
                <a:lnTo>
                  <a:pt x="2734" y="1022"/>
                </a:lnTo>
                <a:lnTo>
                  <a:pt x="2756" y="1112"/>
                </a:lnTo>
                <a:lnTo>
                  <a:pt x="2772" y="1203"/>
                </a:lnTo>
                <a:lnTo>
                  <a:pt x="2781" y="1297"/>
                </a:lnTo>
                <a:lnTo>
                  <a:pt x="2784" y="1392"/>
                </a:lnTo>
                <a:lnTo>
                  <a:pt x="2781" y="1484"/>
                </a:lnTo>
                <a:lnTo>
                  <a:pt x="2773" y="1574"/>
                </a:lnTo>
                <a:lnTo>
                  <a:pt x="2759" y="1662"/>
                </a:lnTo>
                <a:lnTo>
                  <a:pt x="2738" y="1747"/>
                </a:lnTo>
                <a:lnTo>
                  <a:pt x="2713" y="1831"/>
                </a:lnTo>
                <a:lnTo>
                  <a:pt x="2683" y="1912"/>
                </a:lnTo>
                <a:lnTo>
                  <a:pt x="2647" y="1990"/>
                </a:lnTo>
                <a:lnTo>
                  <a:pt x="2608" y="2066"/>
                </a:lnTo>
                <a:lnTo>
                  <a:pt x="2564" y="2139"/>
                </a:lnTo>
                <a:lnTo>
                  <a:pt x="2514" y="2209"/>
                </a:lnTo>
                <a:lnTo>
                  <a:pt x="2461" y="2276"/>
                </a:lnTo>
                <a:lnTo>
                  <a:pt x="2404" y="2339"/>
                </a:lnTo>
                <a:lnTo>
                  <a:pt x="2343" y="2399"/>
                </a:lnTo>
                <a:lnTo>
                  <a:pt x="2277" y="2455"/>
                </a:lnTo>
                <a:lnTo>
                  <a:pt x="2070" y="2348"/>
                </a:lnTo>
                <a:lnTo>
                  <a:pt x="2135" y="2299"/>
                </a:lnTo>
                <a:lnTo>
                  <a:pt x="2195" y="2245"/>
                </a:lnTo>
                <a:lnTo>
                  <a:pt x="2252" y="2188"/>
                </a:lnTo>
                <a:lnTo>
                  <a:pt x="2306" y="2126"/>
                </a:lnTo>
                <a:lnTo>
                  <a:pt x="2354" y="2061"/>
                </a:lnTo>
                <a:lnTo>
                  <a:pt x="2296" y="2040"/>
                </a:lnTo>
                <a:lnTo>
                  <a:pt x="2233" y="2020"/>
                </a:lnTo>
                <a:lnTo>
                  <a:pt x="2165" y="2002"/>
                </a:lnTo>
                <a:lnTo>
                  <a:pt x="2094" y="1985"/>
                </a:lnTo>
                <a:lnTo>
                  <a:pt x="2018" y="1970"/>
                </a:lnTo>
                <a:lnTo>
                  <a:pt x="1940" y="1957"/>
                </a:lnTo>
                <a:lnTo>
                  <a:pt x="1858" y="1946"/>
                </a:lnTo>
                <a:lnTo>
                  <a:pt x="1844" y="2032"/>
                </a:lnTo>
                <a:lnTo>
                  <a:pt x="1826" y="2116"/>
                </a:lnTo>
                <a:lnTo>
                  <a:pt x="1808" y="2197"/>
                </a:lnTo>
                <a:lnTo>
                  <a:pt x="1649" y="2106"/>
                </a:lnTo>
                <a:lnTo>
                  <a:pt x="1661" y="2049"/>
                </a:lnTo>
                <a:lnTo>
                  <a:pt x="1674" y="1990"/>
                </a:lnTo>
                <a:lnTo>
                  <a:pt x="1684" y="1928"/>
                </a:lnTo>
                <a:lnTo>
                  <a:pt x="1595" y="1923"/>
                </a:lnTo>
                <a:lnTo>
                  <a:pt x="1503" y="1919"/>
                </a:lnTo>
                <a:lnTo>
                  <a:pt x="1410" y="1918"/>
                </a:lnTo>
                <a:lnTo>
                  <a:pt x="1327" y="1919"/>
                </a:lnTo>
                <a:lnTo>
                  <a:pt x="1065" y="1768"/>
                </a:lnTo>
                <a:lnTo>
                  <a:pt x="1065" y="2193"/>
                </a:lnTo>
                <a:lnTo>
                  <a:pt x="1060" y="2193"/>
                </a:lnTo>
                <a:lnTo>
                  <a:pt x="1055" y="2192"/>
                </a:lnTo>
                <a:lnTo>
                  <a:pt x="1050" y="2192"/>
                </a:lnTo>
                <a:lnTo>
                  <a:pt x="1048" y="2192"/>
                </a:lnTo>
                <a:lnTo>
                  <a:pt x="1043" y="2192"/>
                </a:lnTo>
                <a:lnTo>
                  <a:pt x="1028" y="2190"/>
                </a:lnTo>
                <a:lnTo>
                  <a:pt x="1011" y="2186"/>
                </a:lnTo>
                <a:lnTo>
                  <a:pt x="992" y="2181"/>
                </a:lnTo>
                <a:lnTo>
                  <a:pt x="972" y="2174"/>
                </a:lnTo>
                <a:lnTo>
                  <a:pt x="971" y="2174"/>
                </a:lnTo>
                <a:lnTo>
                  <a:pt x="955" y="2102"/>
                </a:lnTo>
                <a:lnTo>
                  <a:pt x="940" y="2027"/>
                </a:lnTo>
                <a:lnTo>
                  <a:pt x="927" y="1950"/>
                </a:lnTo>
                <a:lnTo>
                  <a:pt x="837" y="1963"/>
                </a:lnTo>
                <a:lnTo>
                  <a:pt x="752" y="1979"/>
                </a:lnTo>
                <a:lnTo>
                  <a:pt x="671" y="1998"/>
                </a:lnTo>
                <a:lnTo>
                  <a:pt x="644" y="1974"/>
                </a:lnTo>
                <a:lnTo>
                  <a:pt x="621" y="1950"/>
                </a:lnTo>
                <a:lnTo>
                  <a:pt x="617" y="1946"/>
                </a:lnTo>
                <a:lnTo>
                  <a:pt x="613" y="1942"/>
                </a:lnTo>
                <a:lnTo>
                  <a:pt x="594" y="1922"/>
                </a:lnTo>
                <a:lnTo>
                  <a:pt x="575" y="1899"/>
                </a:lnTo>
                <a:lnTo>
                  <a:pt x="556" y="1875"/>
                </a:lnTo>
                <a:lnTo>
                  <a:pt x="538" y="1852"/>
                </a:lnTo>
                <a:lnTo>
                  <a:pt x="623" y="1829"/>
                </a:lnTo>
                <a:lnTo>
                  <a:pt x="713" y="1809"/>
                </a:lnTo>
                <a:lnTo>
                  <a:pt x="807" y="1790"/>
                </a:lnTo>
                <a:lnTo>
                  <a:pt x="906" y="1776"/>
                </a:lnTo>
                <a:lnTo>
                  <a:pt x="895" y="1649"/>
                </a:lnTo>
                <a:lnTo>
                  <a:pt x="889" y="1521"/>
                </a:lnTo>
                <a:lnTo>
                  <a:pt x="887" y="1392"/>
                </a:lnTo>
                <a:lnTo>
                  <a:pt x="889" y="1263"/>
                </a:lnTo>
                <a:lnTo>
                  <a:pt x="895" y="1134"/>
                </a:lnTo>
                <a:lnTo>
                  <a:pt x="906" y="1008"/>
                </a:lnTo>
                <a:lnTo>
                  <a:pt x="813" y="994"/>
                </a:lnTo>
                <a:lnTo>
                  <a:pt x="724" y="978"/>
                </a:lnTo>
                <a:lnTo>
                  <a:pt x="639" y="958"/>
                </a:lnTo>
                <a:lnTo>
                  <a:pt x="558" y="937"/>
                </a:lnTo>
                <a:lnTo>
                  <a:pt x="482" y="915"/>
                </a:lnTo>
                <a:lnTo>
                  <a:pt x="412" y="890"/>
                </a:lnTo>
                <a:lnTo>
                  <a:pt x="347" y="863"/>
                </a:lnTo>
                <a:lnTo>
                  <a:pt x="314" y="930"/>
                </a:lnTo>
                <a:lnTo>
                  <a:pt x="287" y="1000"/>
                </a:lnTo>
                <a:lnTo>
                  <a:pt x="264" y="1072"/>
                </a:lnTo>
                <a:lnTo>
                  <a:pt x="246" y="1146"/>
                </a:lnTo>
                <a:lnTo>
                  <a:pt x="235" y="1203"/>
                </a:lnTo>
                <a:lnTo>
                  <a:pt x="228" y="1262"/>
                </a:lnTo>
                <a:lnTo>
                  <a:pt x="222" y="1321"/>
                </a:lnTo>
                <a:lnTo>
                  <a:pt x="223" y="1380"/>
                </a:lnTo>
                <a:lnTo>
                  <a:pt x="229" y="1439"/>
                </a:lnTo>
                <a:lnTo>
                  <a:pt x="237" y="1497"/>
                </a:lnTo>
                <a:lnTo>
                  <a:pt x="248" y="1556"/>
                </a:lnTo>
                <a:lnTo>
                  <a:pt x="263" y="1613"/>
                </a:lnTo>
                <a:lnTo>
                  <a:pt x="280" y="1670"/>
                </a:lnTo>
                <a:lnTo>
                  <a:pt x="301" y="1726"/>
                </a:lnTo>
                <a:lnTo>
                  <a:pt x="325" y="1781"/>
                </a:lnTo>
                <a:lnTo>
                  <a:pt x="352" y="1834"/>
                </a:lnTo>
                <a:lnTo>
                  <a:pt x="382" y="1885"/>
                </a:lnTo>
                <a:lnTo>
                  <a:pt x="416" y="1936"/>
                </a:lnTo>
                <a:lnTo>
                  <a:pt x="452" y="1983"/>
                </a:lnTo>
                <a:lnTo>
                  <a:pt x="491" y="2029"/>
                </a:lnTo>
                <a:lnTo>
                  <a:pt x="534" y="2072"/>
                </a:lnTo>
                <a:lnTo>
                  <a:pt x="578" y="2113"/>
                </a:lnTo>
                <a:lnTo>
                  <a:pt x="627" y="2150"/>
                </a:lnTo>
                <a:lnTo>
                  <a:pt x="679" y="2185"/>
                </a:lnTo>
                <a:lnTo>
                  <a:pt x="733" y="2216"/>
                </a:lnTo>
                <a:lnTo>
                  <a:pt x="791" y="2243"/>
                </a:lnTo>
                <a:lnTo>
                  <a:pt x="851" y="2267"/>
                </a:lnTo>
                <a:lnTo>
                  <a:pt x="914" y="2288"/>
                </a:lnTo>
                <a:lnTo>
                  <a:pt x="981" y="2304"/>
                </a:lnTo>
                <a:lnTo>
                  <a:pt x="1050" y="2315"/>
                </a:lnTo>
                <a:lnTo>
                  <a:pt x="1121" y="2322"/>
                </a:lnTo>
                <a:lnTo>
                  <a:pt x="1196" y="2325"/>
                </a:lnTo>
                <a:lnTo>
                  <a:pt x="1196" y="1996"/>
                </a:lnTo>
                <a:lnTo>
                  <a:pt x="2357" y="2666"/>
                </a:lnTo>
                <a:lnTo>
                  <a:pt x="1196" y="3336"/>
                </a:lnTo>
                <a:lnTo>
                  <a:pt x="1196" y="2988"/>
                </a:lnTo>
                <a:lnTo>
                  <a:pt x="1100" y="2958"/>
                </a:lnTo>
                <a:lnTo>
                  <a:pt x="1007" y="2925"/>
                </a:lnTo>
                <a:lnTo>
                  <a:pt x="919" y="2886"/>
                </a:lnTo>
                <a:lnTo>
                  <a:pt x="834" y="2845"/>
                </a:lnTo>
                <a:lnTo>
                  <a:pt x="753" y="2800"/>
                </a:lnTo>
                <a:lnTo>
                  <a:pt x="678" y="2752"/>
                </a:lnTo>
                <a:lnTo>
                  <a:pt x="605" y="2699"/>
                </a:lnTo>
                <a:lnTo>
                  <a:pt x="536" y="2645"/>
                </a:lnTo>
                <a:lnTo>
                  <a:pt x="472" y="2586"/>
                </a:lnTo>
                <a:lnTo>
                  <a:pt x="412" y="2524"/>
                </a:lnTo>
                <a:lnTo>
                  <a:pt x="355" y="2461"/>
                </a:lnTo>
                <a:lnTo>
                  <a:pt x="303" y="2393"/>
                </a:lnTo>
                <a:lnTo>
                  <a:pt x="255" y="2323"/>
                </a:lnTo>
                <a:lnTo>
                  <a:pt x="211" y="2250"/>
                </a:lnTo>
                <a:lnTo>
                  <a:pt x="171" y="2174"/>
                </a:lnTo>
                <a:lnTo>
                  <a:pt x="135" y="2097"/>
                </a:lnTo>
                <a:lnTo>
                  <a:pt x="104" y="2016"/>
                </a:lnTo>
                <a:lnTo>
                  <a:pt x="77" y="1933"/>
                </a:lnTo>
                <a:lnTo>
                  <a:pt x="54" y="1848"/>
                </a:lnTo>
                <a:lnTo>
                  <a:pt x="34" y="1761"/>
                </a:lnTo>
                <a:lnTo>
                  <a:pt x="19" y="1672"/>
                </a:lnTo>
                <a:lnTo>
                  <a:pt x="9" y="1580"/>
                </a:lnTo>
                <a:lnTo>
                  <a:pt x="2" y="1487"/>
                </a:lnTo>
                <a:lnTo>
                  <a:pt x="0" y="1392"/>
                </a:lnTo>
                <a:lnTo>
                  <a:pt x="3" y="1308"/>
                </a:lnTo>
                <a:lnTo>
                  <a:pt x="10" y="1226"/>
                </a:lnTo>
                <a:lnTo>
                  <a:pt x="22" y="1146"/>
                </a:lnTo>
                <a:lnTo>
                  <a:pt x="40" y="1058"/>
                </a:lnTo>
                <a:lnTo>
                  <a:pt x="65" y="972"/>
                </a:lnTo>
                <a:lnTo>
                  <a:pt x="94" y="890"/>
                </a:lnTo>
                <a:lnTo>
                  <a:pt x="128" y="809"/>
                </a:lnTo>
                <a:lnTo>
                  <a:pt x="168" y="730"/>
                </a:lnTo>
                <a:lnTo>
                  <a:pt x="211" y="655"/>
                </a:lnTo>
                <a:lnTo>
                  <a:pt x="260" y="583"/>
                </a:lnTo>
                <a:lnTo>
                  <a:pt x="312" y="514"/>
                </a:lnTo>
                <a:lnTo>
                  <a:pt x="369" y="449"/>
                </a:lnTo>
                <a:lnTo>
                  <a:pt x="430" y="387"/>
                </a:lnTo>
                <a:lnTo>
                  <a:pt x="494" y="329"/>
                </a:lnTo>
                <a:lnTo>
                  <a:pt x="562" y="275"/>
                </a:lnTo>
                <a:lnTo>
                  <a:pt x="634" y="225"/>
                </a:lnTo>
                <a:lnTo>
                  <a:pt x="708" y="180"/>
                </a:lnTo>
                <a:lnTo>
                  <a:pt x="785" y="140"/>
                </a:lnTo>
                <a:lnTo>
                  <a:pt x="866" y="103"/>
                </a:lnTo>
                <a:lnTo>
                  <a:pt x="948" y="73"/>
                </a:lnTo>
                <a:lnTo>
                  <a:pt x="1032" y="48"/>
                </a:lnTo>
                <a:lnTo>
                  <a:pt x="1120" y="26"/>
                </a:lnTo>
                <a:lnTo>
                  <a:pt x="1209" y="12"/>
                </a:lnTo>
                <a:lnTo>
                  <a:pt x="1300" y="3"/>
                </a:lnTo>
                <a:lnTo>
                  <a:pt x="13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017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391527"/>
            <a:ext cx="7026442" cy="1077218"/>
          </a:xfrm>
          <a:prstGeom prst="rect">
            <a:avLst/>
          </a:prstGeom>
          <a:noFill/>
        </p:spPr>
        <p:txBody>
          <a:bodyPr wrap="square" rtlCol="0">
            <a:spAutoFit/>
          </a:bodyPr>
          <a:lstStyle/>
          <a:p>
            <a:r>
              <a:rPr lang="es-ES" sz="3200" dirty="0">
                <a:solidFill>
                  <a:schemeClr val="lt1"/>
                </a:solidFill>
              </a:rPr>
              <a:t>Fortalecimiento y armonización de estadísticas de RAEE en la región</a:t>
            </a:r>
          </a:p>
        </p:txBody>
      </p:sp>
      <p:pic>
        <p:nvPicPr>
          <p:cNvPr id="3" name="Grafik 2">
            <a:extLst>
              <a:ext uri="{FF2B5EF4-FFF2-40B4-BE49-F238E27FC236}">
                <a16:creationId xmlns="" xmlns:a16="http://schemas.microsoft.com/office/drawing/2014/main" id="{36DD81FE-BD27-4C87-A44D-84467A253CD6}"/>
              </a:ext>
            </a:extLst>
          </p:cNvPr>
          <p:cNvPicPr>
            <a:picLocks noChangeAspect="1"/>
          </p:cNvPicPr>
          <p:nvPr/>
        </p:nvPicPr>
        <p:blipFill>
          <a:blip r:embed="rId2"/>
          <a:stretch>
            <a:fillRect/>
          </a:stretch>
        </p:blipFill>
        <p:spPr>
          <a:xfrm>
            <a:off x="2257738" y="985940"/>
            <a:ext cx="4895850" cy="2728474"/>
          </a:xfrm>
          <a:prstGeom prst="rect">
            <a:avLst/>
          </a:prstGeom>
          <a:ln w="22225">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669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ntaggio">
  <a:themeElements>
    <a:clrScheme name="Forma d'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ntaggio">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UNU-IAS SCYCLE</Template>
  <TotalTime>968</TotalTime>
  <Words>1070</Words>
  <Application>Microsoft Office PowerPoint</Application>
  <PresentationFormat>On-screen Show (4:3)</PresentationFormat>
  <Paragraphs>126</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Vantaggio</vt:lpstr>
      <vt:lpstr>Contribución de UNU/ITU/ISWA/Step/BOKU al proyecto UNIDO en América Latina y el Caribe: Inventario estatístico y Capacitación   Michelle Wagner Deepali Sinha Khetriwal Elena D´Angelo </vt:lpstr>
      <vt:lpstr>Acitividades principales </vt:lpstr>
      <vt:lpstr>PowerPoint Presentation</vt:lpstr>
      <vt:lpstr>Academias de E-waste para Managers (EWAM) </vt:lpstr>
      <vt:lpstr>E-Waste Academies for Managers (EWAM)  </vt:lpstr>
      <vt:lpstr>Academias de E-waste para Científicos (EWAS) </vt:lpstr>
      <vt:lpstr>Resultados esperados de las capacitaciones</vt:lpstr>
      <vt:lpstr>Contribución al proyecto</vt:lpstr>
      <vt:lpstr>PowerPoint Presentation</vt:lpstr>
      <vt:lpstr>Fortalecimiento y armonización de estadísticas de RAEE en la región  </vt:lpstr>
      <vt:lpstr>Fortalecimiento y armonización de estadísticas de RAEE en la región</vt:lpstr>
      <vt:lpstr>Fortalecimiento y armonización de estadísticas de RAEE en la región  </vt:lpstr>
      <vt:lpstr>Contribución al proyecto</vt:lpstr>
      <vt:lpstr>  Muchas gracias por su atención!   Dr. Ruediger Kuehr  Director, UNU-ViE SCYCLE   Tel: +49 228 815 02 13 | Tel: 49 2534 644 66 94 Fax: +49 228 815 02 99 Email: kuehr@vie.unu.edu    UNITED NATIONS UNIVERSITY | Vice Rectorate in Europe |  Sustainable Cycles Programme (SCYCLE)  Platz der Vereinten Nationen 1 | 53113 Bonn | GERMANY  www.unu.edu | scycle.vie.unu.edu | www.step-initiative.org </vt:lpstr>
    </vt:vector>
  </TitlesOfParts>
  <Company>UNU-ViE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E-waste Recycling Part A: Introduction + History of WEEE Legislation  Solid Waste Management Course -  UNESCO-IHE   Jaco Huisman – huisman [at] unu.edu</dc:title>
  <dc:creator>Wagner, Michelle</dc:creator>
  <cp:lastModifiedBy>Wagner, Michelle</cp:lastModifiedBy>
  <cp:revision>137</cp:revision>
  <dcterms:created xsi:type="dcterms:W3CDTF">2018-03-07T10:28:39Z</dcterms:created>
  <dcterms:modified xsi:type="dcterms:W3CDTF">2019-03-18T12:52:58Z</dcterms:modified>
</cp:coreProperties>
</file>