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17"/>
  </p:notesMasterIdLst>
  <p:handoutMasterIdLst>
    <p:handoutMasterId r:id="rId18"/>
  </p:handoutMasterIdLst>
  <p:sldIdLst>
    <p:sldId id="291" r:id="rId2"/>
    <p:sldId id="293" r:id="rId3"/>
    <p:sldId id="294" r:id="rId4"/>
    <p:sldId id="295" r:id="rId5"/>
    <p:sldId id="297" r:id="rId6"/>
    <p:sldId id="298" r:id="rId7"/>
    <p:sldId id="296" r:id="rId8"/>
    <p:sldId id="309" r:id="rId9"/>
    <p:sldId id="308" r:id="rId10"/>
    <p:sldId id="299" r:id="rId11"/>
    <p:sldId id="300" r:id="rId12"/>
    <p:sldId id="304" r:id="rId13"/>
    <p:sldId id="305" r:id="rId14"/>
    <p:sldId id="306" r:id="rId15"/>
    <p:sldId id="307" r:id="rId16"/>
  </p:sldIdLst>
  <p:sldSz cx="9144000" cy="6858000" type="screen4x3"/>
  <p:notesSz cx="6810375" cy="9942513"/>
  <p:defaultTextStyle>
    <a:defPPr>
      <a:defRPr lang="en-GB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32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98DF"/>
    <a:srgbClr val="079BE0"/>
    <a:srgbClr val="078AA5"/>
    <a:srgbClr val="078AC5"/>
    <a:srgbClr val="3C8FD4"/>
    <a:srgbClr val="0899DA"/>
    <a:srgbClr val="0091C4"/>
    <a:srgbClr val="67C5FF"/>
    <a:srgbClr val="183111"/>
    <a:srgbClr val="4591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94694" autoAdjust="0"/>
  </p:normalViewPr>
  <p:slideViewPr>
    <p:cSldViewPr>
      <p:cViewPr>
        <p:scale>
          <a:sx n="80" d="100"/>
          <a:sy n="80" d="100"/>
        </p:scale>
        <p:origin x="-1734" y="-8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150" d="100"/>
          <a:sy n="150" d="100"/>
        </p:scale>
        <p:origin x="-5744" y="-112"/>
      </p:cViewPr>
      <p:guideLst>
        <p:guide orient="horz" pos="3132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23762E-FD09-4B98-8E6C-E498C5B74514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2076F5-6BC0-4B0F-BF83-F36C61571DC8}">
      <dgm:prSet phldrT="[Text]" custT="1"/>
      <dgm:spPr/>
      <dgm:t>
        <a:bodyPr/>
        <a:lstStyle/>
        <a:p>
          <a:r>
            <a:rPr lang="en-US" sz="1400" b="1" dirty="0" smtClean="0"/>
            <a:t>Cleaner production </a:t>
          </a:r>
          <a:r>
            <a:rPr lang="en-US" sz="1000" dirty="0" smtClean="0"/>
            <a:t>with less resource use</a:t>
          </a:r>
          <a:endParaRPr lang="en-US" sz="1000" dirty="0"/>
        </a:p>
      </dgm:t>
    </dgm:pt>
    <dgm:pt modelId="{3F561B15-AB99-4D0E-96C3-20FFB51D5CC7}" type="parTrans" cxnId="{AD11EA2E-8F1F-45C9-8EC8-73653C4B0F67}">
      <dgm:prSet/>
      <dgm:spPr/>
      <dgm:t>
        <a:bodyPr/>
        <a:lstStyle/>
        <a:p>
          <a:endParaRPr lang="en-US"/>
        </a:p>
      </dgm:t>
    </dgm:pt>
    <dgm:pt modelId="{46FA7BB1-0D8B-458C-B22F-B9434647B5B8}" type="sibTrans" cxnId="{AD11EA2E-8F1F-45C9-8EC8-73653C4B0F67}">
      <dgm:prSet/>
      <dgm:spPr/>
      <dgm:t>
        <a:bodyPr/>
        <a:lstStyle/>
        <a:p>
          <a:endParaRPr lang="en-US" dirty="0"/>
        </a:p>
      </dgm:t>
    </dgm:pt>
    <dgm:pt modelId="{508B9FC4-CF1C-4926-BE99-4E2D861ED7A9}">
      <dgm:prSet phldrT="[Text]" custT="1"/>
      <dgm:spPr/>
      <dgm:t>
        <a:bodyPr/>
        <a:lstStyle/>
        <a:p>
          <a:r>
            <a:rPr lang="en-US" sz="1400" b="1" dirty="0" smtClean="0"/>
            <a:t>Green products </a:t>
          </a:r>
          <a:r>
            <a:rPr lang="en-US" sz="1000" dirty="0" smtClean="0"/>
            <a:t>– no hazardous substances, long life, easy to recycle</a:t>
          </a:r>
          <a:endParaRPr lang="en-US" sz="1000" dirty="0"/>
        </a:p>
      </dgm:t>
    </dgm:pt>
    <dgm:pt modelId="{175498A9-1B20-47ED-977F-D5213C14147F}" type="parTrans" cxnId="{EE29738B-1263-4DD7-B71C-B16482CE1212}">
      <dgm:prSet/>
      <dgm:spPr/>
      <dgm:t>
        <a:bodyPr/>
        <a:lstStyle/>
        <a:p>
          <a:endParaRPr lang="en-US"/>
        </a:p>
      </dgm:t>
    </dgm:pt>
    <dgm:pt modelId="{C2F8BB2E-E3A1-4C45-90CF-DFF6B0CE2FB2}" type="sibTrans" cxnId="{EE29738B-1263-4DD7-B71C-B16482CE1212}">
      <dgm:prSet/>
      <dgm:spPr/>
      <dgm:t>
        <a:bodyPr/>
        <a:lstStyle/>
        <a:p>
          <a:endParaRPr lang="en-US" dirty="0"/>
        </a:p>
      </dgm:t>
    </dgm:pt>
    <dgm:pt modelId="{2BA06B2A-547D-451C-989B-D3CBC4AD3DDB}">
      <dgm:prSet phldrT="[Text]" custT="1"/>
      <dgm:spPr/>
      <dgm:t>
        <a:bodyPr/>
        <a:lstStyle/>
        <a:p>
          <a:r>
            <a:rPr lang="en-US" sz="1000" dirty="0" smtClean="0"/>
            <a:t>Extending lifetime through </a:t>
          </a:r>
          <a:r>
            <a:rPr lang="en-US" sz="1400" b="1" dirty="0" smtClean="0"/>
            <a:t>better service</a:t>
          </a:r>
          <a:endParaRPr lang="en-US" sz="1400" b="1" dirty="0"/>
        </a:p>
      </dgm:t>
    </dgm:pt>
    <dgm:pt modelId="{216E877C-6693-4F7A-95BF-6FB093F707A5}" type="parTrans" cxnId="{C79B2037-F496-43E2-A86D-34C8A21B5839}">
      <dgm:prSet/>
      <dgm:spPr/>
      <dgm:t>
        <a:bodyPr/>
        <a:lstStyle/>
        <a:p>
          <a:endParaRPr lang="en-US"/>
        </a:p>
      </dgm:t>
    </dgm:pt>
    <dgm:pt modelId="{2B3F52AC-A2F2-487F-A3C4-40BDC6D6CFAC}" type="sibTrans" cxnId="{C79B2037-F496-43E2-A86D-34C8A21B5839}">
      <dgm:prSet/>
      <dgm:spPr/>
      <dgm:t>
        <a:bodyPr/>
        <a:lstStyle/>
        <a:p>
          <a:endParaRPr lang="en-US" dirty="0"/>
        </a:p>
      </dgm:t>
    </dgm:pt>
    <dgm:pt modelId="{D0E45ECA-4D40-4A71-A208-E8695D9130EA}">
      <dgm:prSet phldrT="[Text]" custT="1"/>
      <dgm:spPr/>
      <dgm:t>
        <a:bodyPr/>
        <a:lstStyle/>
        <a:p>
          <a:r>
            <a:rPr lang="en-US" sz="1000" dirty="0" smtClean="0"/>
            <a:t>Collect at end-of-life</a:t>
          </a:r>
          <a:endParaRPr lang="en-US" sz="1000" dirty="0"/>
        </a:p>
      </dgm:t>
    </dgm:pt>
    <dgm:pt modelId="{ED42B211-469A-4864-92E0-B868292E279E}" type="parTrans" cxnId="{EB63E60F-2316-4569-8ED6-CD3EFA866D21}">
      <dgm:prSet/>
      <dgm:spPr/>
      <dgm:t>
        <a:bodyPr/>
        <a:lstStyle/>
        <a:p>
          <a:endParaRPr lang="en-US"/>
        </a:p>
      </dgm:t>
    </dgm:pt>
    <dgm:pt modelId="{1DE5AF0C-CFD5-43B7-AA17-6852B9422CED}" type="sibTrans" cxnId="{EB63E60F-2316-4569-8ED6-CD3EFA866D21}">
      <dgm:prSet/>
      <dgm:spPr/>
      <dgm:t>
        <a:bodyPr/>
        <a:lstStyle/>
        <a:p>
          <a:endParaRPr lang="en-US" dirty="0"/>
        </a:p>
      </dgm:t>
    </dgm:pt>
    <dgm:pt modelId="{E1234B10-FB13-45C2-BEE2-EFDEA899AAF1}">
      <dgm:prSet phldrT="[Text]"/>
      <dgm:spPr/>
      <dgm:t>
        <a:bodyPr/>
        <a:lstStyle/>
        <a:p>
          <a:r>
            <a:rPr lang="en-US" b="1" dirty="0" smtClean="0"/>
            <a:t>Separate waste, reuse resources</a:t>
          </a:r>
          <a:endParaRPr lang="en-US" b="1" dirty="0"/>
        </a:p>
      </dgm:t>
    </dgm:pt>
    <dgm:pt modelId="{E3FF3E67-7141-4170-9669-A6EA25AA32B4}" type="parTrans" cxnId="{475F24F0-31FB-4FA9-8130-4D16385E6BB3}">
      <dgm:prSet/>
      <dgm:spPr/>
      <dgm:t>
        <a:bodyPr/>
        <a:lstStyle/>
        <a:p>
          <a:endParaRPr lang="en-US"/>
        </a:p>
      </dgm:t>
    </dgm:pt>
    <dgm:pt modelId="{B91BC2DE-52EB-45A1-BCF3-14A9C3318086}" type="sibTrans" cxnId="{475F24F0-31FB-4FA9-8130-4D16385E6BB3}">
      <dgm:prSet/>
      <dgm:spPr/>
      <dgm:t>
        <a:bodyPr/>
        <a:lstStyle/>
        <a:p>
          <a:endParaRPr lang="en-US" dirty="0"/>
        </a:p>
      </dgm:t>
    </dgm:pt>
    <dgm:pt modelId="{DA08EAE6-9798-4F50-911F-A6E800C288AE}" type="pres">
      <dgm:prSet presAssocID="{2D23762E-FD09-4B98-8E6C-E498C5B7451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83CD94-3A3A-4EFF-B32A-147991B11043}" type="pres">
      <dgm:prSet presAssocID="{7E2076F5-6BC0-4B0F-BF83-F36C61571DC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2652BB-667A-442A-92AF-18F1A6D518EB}" type="pres">
      <dgm:prSet presAssocID="{46FA7BB1-0D8B-458C-B22F-B9434647B5B8}" presName="sibTrans" presStyleLbl="sibTrans2D1" presStyleIdx="0" presStyleCnt="5"/>
      <dgm:spPr/>
      <dgm:t>
        <a:bodyPr/>
        <a:lstStyle/>
        <a:p>
          <a:endParaRPr lang="en-US"/>
        </a:p>
      </dgm:t>
    </dgm:pt>
    <dgm:pt modelId="{8730D014-B512-467F-AEDD-588A8B3DAA16}" type="pres">
      <dgm:prSet presAssocID="{46FA7BB1-0D8B-458C-B22F-B9434647B5B8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CFE39528-1E0A-44F1-A99A-4D2EED5260ED}" type="pres">
      <dgm:prSet presAssocID="{508B9FC4-CF1C-4926-BE99-4E2D861ED7A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5D31F7-2C98-4F87-A1FB-2F6CD904788C}" type="pres">
      <dgm:prSet presAssocID="{C2F8BB2E-E3A1-4C45-90CF-DFF6B0CE2FB2}" presName="sibTrans" presStyleLbl="sibTrans2D1" presStyleIdx="1" presStyleCnt="5"/>
      <dgm:spPr/>
      <dgm:t>
        <a:bodyPr/>
        <a:lstStyle/>
        <a:p>
          <a:endParaRPr lang="en-US"/>
        </a:p>
      </dgm:t>
    </dgm:pt>
    <dgm:pt modelId="{05FE4D50-8C47-4DB1-B098-0B1E505BE600}" type="pres">
      <dgm:prSet presAssocID="{C2F8BB2E-E3A1-4C45-90CF-DFF6B0CE2FB2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62AEC38E-655F-4FF8-97ED-A3BEC61CF3EC}" type="pres">
      <dgm:prSet presAssocID="{2BA06B2A-547D-451C-989B-D3CBC4AD3DD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69839F-6299-41B5-BA84-E1CBFD302015}" type="pres">
      <dgm:prSet presAssocID="{2B3F52AC-A2F2-487F-A3C4-40BDC6D6CFAC}" presName="sibTrans" presStyleLbl="sibTrans2D1" presStyleIdx="2" presStyleCnt="5"/>
      <dgm:spPr/>
      <dgm:t>
        <a:bodyPr/>
        <a:lstStyle/>
        <a:p>
          <a:endParaRPr lang="en-US"/>
        </a:p>
      </dgm:t>
    </dgm:pt>
    <dgm:pt modelId="{7B693CDF-04A9-4FB0-A489-3E894855F727}" type="pres">
      <dgm:prSet presAssocID="{2B3F52AC-A2F2-487F-A3C4-40BDC6D6CFAC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FC2070B4-7049-4241-9BB8-AE6920E3B5EE}" type="pres">
      <dgm:prSet presAssocID="{D0E45ECA-4D40-4A71-A208-E8695D9130E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B2BE0F-7D67-445E-9A9C-CF70225F5C91}" type="pres">
      <dgm:prSet presAssocID="{1DE5AF0C-CFD5-43B7-AA17-6852B9422CED}" presName="sibTrans" presStyleLbl="sibTrans2D1" presStyleIdx="3" presStyleCnt="5"/>
      <dgm:spPr/>
      <dgm:t>
        <a:bodyPr/>
        <a:lstStyle/>
        <a:p>
          <a:endParaRPr lang="en-US"/>
        </a:p>
      </dgm:t>
    </dgm:pt>
    <dgm:pt modelId="{2685D9B0-97C8-4E3D-A8FC-7A0C6BF081F7}" type="pres">
      <dgm:prSet presAssocID="{1DE5AF0C-CFD5-43B7-AA17-6852B9422CED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FCAA0939-5529-4B34-9736-13E7373DD036}" type="pres">
      <dgm:prSet presAssocID="{E1234B10-FB13-45C2-BEE2-EFDEA899AAF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01119F-2F20-48C9-A380-A300D03A6C17}" type="pres">
      <dgm:prSet presAssocID="{B91BC2DE-52EB-45A1-BCF3-14A9C3318086}" presName="sibTrans" presStyleLbl="sibTrans2D1" presStyleIdx="4" presStyleCnt="5"/>
      <dgm:spPr/>
      <dgm:t>
        <a:bodyPr/>
        <a:lstStyle/>
        <a:p>
          <a:endParaRPr lang="en-US"/>
        </a:p>
      </dgm:t>
    </dgm:pt>
    <dgm:pt modelId="{DF0936F4-1851-4EE9-9132-7485034D9297}" type="pres">
      <dgm:prSet presAssocID="{B91BC2DE-52EB-45A1-BCF3-14A9C3318086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9D6AB955-A5D7-4067-890F-D40A69030327}" type="presOf" srcId="{B91BC2DE-52EB-45A1-BCF3-14A9C3318086}" destId="{5601119F-2F20-48C9-A380-A300D03A6C17}" srcOrd="0" destOrd="0" presId="urn:microsoft.com/office/officeart/2005/8/layout/cycle2"/>
    <dgm:cxn modelId="{4DFA48ED-07DC-40E2-8CAF-9E0AEBD1C2C4}" type="presOf" srcId="{1DE5AF0C-CFD5-43B7-AA17-6852B9422CED}" destId="{15B2BE0F-7D67-445E-9A9C-CF70225F5C91}" srcOrd="0" destOrd="0" presId="urn:microsoft.com/office/officeart/2005/8/layout/cycle2"/>
    <dgm:cxn modelId="{EB63E60F-2316-4569-8ED6-CD3EFA866D21}" srcId="{2D23762E-FD09-4B98-8E6C-E498C5B74514}" destId="{D0E45ECA-4D40-4A71-A208-E8695D9130EA}" srcOrd="3" destOrd="0" parTransId="{ED42B211-469A-4864-92E0-B868292E279E}" sibTransId="{1DE5AF0C-CFD5-43B7-AA17-6852B9422CED}"/>
    <dgm:cxn modelId="{6F2708C4-3A53-44B2-BB76-10364EED799C}" type="presOf" srcId="{2BA06B2A-547D-451C-989B-D3CBC4AD3DDB}" destId="{62AEC38E-655F-4FF8-97ED-A3BEC61CF3EC}" srcOrd="0" destOrd="0" presId="urn:microsoft.com/office/officeart/2005/8/layout/cycle2"/>
    <dgm:cxn modelId="{C79B2037-F496-43E2-A86D-34C8A21B5839}" srcId="{2D23762E-FD09-4B98-8E6C-E498C5B74514}" destId="{2BA06B2A-547D-451C-989B-D3CBC4AD3DDB}" srcOrd="2" destOrd="0" parTransId="{216E877C-6693-4F7A-95BF-6FB093F707A5}" sibTransId="{2B3F52AC-A2F2-487F-A3C4-40BDC6D6CFAC}"/>
    <dgm:cxn modelId="{0F747299-B0FA-4D28-815F-37F27FF1DFE0}" type="presOf" srcId="{2B3F52AC-A2F2-487F-A3C4-40BDC6D6CFAC}" destId="{6169839F-6299-41B5-BA84-E1CBFD302015}" srcOrd="0" destOrd="0" presId="urn:microsoft.com/office/officeart/2005/8/layout/cycle2"/>
    <dgm:cxn modelId="{938C4375-CB54-47A5-8636-B3B0989AADE6}" type="presOf" srcId="{B91BC2DE-52EB-45A1-BCF3-14A9C3318086}" destId="{DF0936F4-1851-4EE9-9132-7485034D9297}" srcOrd="1" destOrd="0" presId="urn:microsoft.com/office/officeart/2005/8/layout/cycle2"/>
    <dgm:cxn modelId="{33C6B221-8EB9-4A77-8B16-01A95CCE61C5}" type="presOf" srcId="{E1234B10-FB13-45C2-BEE2-EFDEA899AAF1}" destId="{FCAA0939-5529-4B34-9736-13E7373DD036}" srcOrd="0" destOrd="0" presId="urn:microsoft.com/office/officeart/2005/8/layout/cycle2"/>
    <dgm:cxn modelId="{EE29738B-1263-4DD7-B71C-B16482CE1212}" srcId="{2D23762E-FD09-4B98-8E6C-E498C5B74514}" destId="{508B9FC4-CF1C-4926-BE99-4E2D861ED7A9}" srcOrd="1" destOrd="0" parTransId="{175498A9-1B20-47ED-977F-D5213C14147F}" sibTransId="{C2F8BB2E-E3A1-4C45-90CF-DFF6B0CE2FB2}"/>
    <dgm:cxn modelId="{51E35C1D-A468-446A-90C6-A35FD089B02A}" type="presOf" srcId="{2D23762E-FD09-4B98-8E6C-E498C5B74514}" destId="{DA08EAE6-9798-4F50-911F-A6E800C288AE}" srcOrd="0" destOrd="0" presId="urn:microsoft.com/office/officeart/2005/8/layout/cycle2"/>
    <dgm:cxn modelId="{CB48602C-C886-47F2-B234-315E56404512}" type="presOf" srcId="{46FA7BB1-0D8B-458C-B22F-B9434647B5B8}" destId="{8730D014-B512-467F-AEDD-588A8B3DAA16}" srcOrd="1" destOrd="0" presId="urn:microsoft.com/office/officeart/2005/8/layout/cycle2"/>
    <dgm:cxn modelId="{475F24F0-31FB-4FA9-8130-4D16385E6BB3}" srcId="{2D23762E-FD09-4B98-8E6C-E498C5B74514}" destId="{E1234B10-FB13-45C2-BEE2-EFDEA899AAF1}" srcOrd="4" destOrd="0" parTransId="{E3FF3E67-7141-4170-9669-A6EA25AA32B4}" sibTransId="{B91BC2DE-52EB-45A1-BCF3-14A9C3318086}"/>
    <dgm:cxn modelId="{5EEF8453-9524-4E36-8722-F5A93E558934}" type="presOf" srcId="{C2F8BB2E-E3A1-4C45-90CF-DFF6B0CE2FB2}" destId="{365D31F7-2C98-4F87-A1FB-2F6CD904788C}" srcOrd="0" destOrd="0" presId="urn:microsoft.com/office/officeart/2005/8/layout/cycle2"/>
    <dgm:cxn modelId="{AD11EA2E-8F1F-45C9-8EC8-73653C4B0F67}" srcId="{2D23762E-FD09-4B98-8E6C-E498C5B74514}" destId="{7E2076F5-6BC0-4B0F-BF83-F36C61571DC8}" srcOrd="0" destOrd="0" parTransId="{3F561B15-AB99-4D0E-96C3-20FFB51D5CC7}" sibTransId="{46FA7BB1-0D8B-458C-B22F-B9434647B5B8}"/>
    <dgm:cxn modelId="{D644C388-71A1-467C-9CDA-72AA4728BC67}" type="presOf" srcId="{46FA7BB1-0D8B-458C-B22F-B9434647B5B8}" destId="{352652BB-667A-442A-92AF-18F1A6D518EB}" srcOrd="0" destOrd="0" presId="urn:microsoft.com/office/officeart/2005/8/layout/cycle2"/>
    <dgm:cxn modelId="{317FF3BD-B147-4118-B865-A809E13D39F7}" type="presOf" srcId="{7E2076F5-6BC0-4B0F-BF83-F36C61571DC8}" destId="{7A83CD94-3A3A-4EFF-B32A-147991B11043}" srcOrd="0" destOrd="0" presId="urn:microsoft.com/office/officeart/2005/8/layout/cycle2"/>
    <dgm:cxn modelId="{A39FAB38-8C81-4A10-AC16-F6952DAB0373}" type="presOf" srcId="{1DE5AF0C-CFD5-43B7-AA17-6852B9422CED}" destId="{2685D9B0-97C8-4E3D-A8FC-7A0C6BF081F7}" srcOrd="1" destOrd="0" presId="urn:microsoft.com/office/officeart/2005/8/layout/cycle2"/>
    <dgm:cxn modelId="{897398CE-E6BA-4DE1-B4AA-73A9615E057D}" type="presOf" srcId="{508B9FC4-CF1C-4926-BE99-4E2D861ED7A9}" destId="{CFE39528-1E0A-44F1-A99A-4D2EED5260ED}" srcOrd="0" destOrd="0" presId="urn:microsoft.com/office/officeart/2005/8/layout/cycle2"/>
    <dgm:cxn modelId="{2FD15432-E520-4E09-B80C-39F04FD82A60}" type="presOf" srcId="{2B3F52AC-A2F2-487F-A3C4-40BDC6D6CFAC}" destId="{7B693CDF-04A9-4FB0-A489-3E894855F727}" srcOrd="1" destOrd="0" presId="urn:microsoft.com/office/officeart/2005/8/layout/cycle2"/>
    <dgm:cxn modelId="{444D563F-B3A7-4201-9D54-067AC0C6932A}" type="presOf" srcId="{D0E45ECA-4D40-4A71-A208-E8695D9130EA}" destId="{FC2070B4-7049-4241-9BB8-AE6920E3B5EE}" srcOrd="0" destOrd="0" presId="urn:microsoft.com/office/officeart/2005/8/layout/cycle2"/>
    <dgm:cxn modelId="{F7D1B82D-BDA3-4A29-9879-1DAEDF5A2AE6}" type="presOf" srcId="{C2F8BB2E-E3A1-4C45-90CF-DFF6B0CE2FB2}" destId="{05FE4D50-8C47-4DB1-B098-0B1E505BE600}" srcOrd="1" destOrd="0" presId="urn:microsoft.com/office/officeart/2005/8/layout/cycle2"/>
    <dgm:cxn modelId="{4365379D-F288-4C06-B387-AB68A9ECC1B1}" type="presParOf" srcId="{DA08EAE6-9798-4F50-911F-A6E800C288AE}" destId="{7A83CD94-3A3A-4EFF-B32A-147991B11043}" srcOrd="0" destOrd="0" presId="urn:microsoft.com/office/officeart/2005/8/layout/cycle2"/>
    <dgm:cxn modelId="{4E1E8C34-3A65-441F-84F5-64E213690D17}" type="presParOf" srcId="{DA08EAE6-9798-4F50-911F-A6E800C288AE}" destId="{352652BB-667A-442A-92AF-18F1A6D518EB}" srcOrd="1" destOrd="0" presId="urn:microsoft.com/office/officeart/2005/8/layout/cycle2"/>
    <dgm:cxn modelId="{542DC581-2381-4AB1-856D-8ED2CAABB4E3}" type="presParOf" srcId="{352652BB-667A-442A-92AF-18F1A6D518EB}" destId="{8730D014-B512-467F-AEDD-588A8B3DAA16}" srcOrd="0" destOrd="0" presId="urn:microsoft.com/office/officeart/2005/8/layout/cycle2"/>
    <dgm:cxn modelId="{D288732B-D143-4677-8B2D-62BDCDE25172}" type="presParOf" srcId="{DA08EAE6-9798-4F50-911F-A6E800C288AE}" destId="{CFE39528-1E0A-44F1-A99A-4D2EED5260ED}" srcOrd="2" destOrd="0" presId="urn:microsoft.com/office/officeart/2005/8/layout/cycle2"/>
    <dgm:cxn modelId="{AA60CCDD-3B3B-4A57-8E2A-C25BFDAACEA2}" type="presParOf" srcId="{DA08EAE6-9798-4F50-911F-A6E800C288AE}" destId="{365D31F7-2C98-4F87-A1FB-2F6CD904788C}" srcOrd="3" destOrd="0" presId="urn:microsoft.com/office/officeart/2005/8/layout/cycle2"/>
    <dgm:cxn modelId="{0EC71EC4-4C87-4D11-8DF8-62D3F7238791}" type="presParOf" srcId="{365D31F7-2C98-4F87-A1FB-2F6CD904788C}" destId="{05FE4D50-8C47-4DB1-B098-0B1E505BE600}" srcOrd="0" destOrd="0" presId="urn:microsoft.com/office/officeart/2005/8/layout/cycle2"/>
    <dgm:cxn modelId="{3098F171-1148-4ED0-9DC8-DD4DC691A0C1}" type="presParOf" srcId="{DA08EAE6-9798-4F50-911F-A6E800C288AE}" destId="{62AEC38E-655F-4FF8-97ED-A3BEC61CF3EC}" srcOrd="4" destOrd="0" presId="urn:microsoft.com/office/officeart/2005/8/layout/cycle2"/>
    <dgm:cxn modelId="{26FAD4C1-9637-4C66-BBD4-8D593B110F7C}" type="presParOf" srcId="{DA08EAE6-9798-4F50-911F-A6E800C288AE}" destId="{6169839F-6299-41B5-BA84-E1CBFD302015}" srcOrd="5" destOrd="0" presId="urn:microsoft.com/office/officeart/2005/8/layout/cycle2"/>
    <dgm:cxn modelId="{406F0783-6C7B-4574-80DB-A81434C62084}" type="presParOf" srcId="{6169839F-6299-41B5-BA84-E1CBFD302015}" destId="{7B693CDF-04A9-4FB0-A489-3E894855F727}" srcOrd="0" destOrd="0" presId="urn:microsoft.com/office/officeart/2005/8/layout/cycle2"/>
    <dgm:cxn modelId="{F0EAA8D2-C13F-424F-B137-8E2BFB261708}" type="presParOf" srcId="{DA08EAE6-9798-4F50-911F-A6E800C288AE}" destId="{FC2070B4-7049-4241-9BB8-AE6920E3B5EE}" srcOrd="6" destOrd="0" presId="urn:microsoft.com/office/officeart/2005/8/layout/cycle2"/>
    <dgm:cxn modelId="{DA1580A4-C1EA-4E30-A518-B5B5A7ADF7B1}" type="presParOf" srcId="{DA08EAE6-9798-4F50-911F-A6E800C288AE}" destId="{15B2BE0F-7D67-445E-9A9C-CF70225F5C91}" srcOrd="7" destOrd="0" presId="urn:microsoft.com/office/officeart/2005/8/layout/cycle2"/>
    <dgm:cxn modelId="{7BCFA7E2-B159-4F9C-92FC-8A917B1E81AE}" type="presParOf" srcId="{15B2BE0F-7D67-445E-9A9C-CF70225F5C91}" destId="{2685D9B0-97C8-4E3D-A8FC-7A0C6BF081F7}" srcOrd="0" destOrd="0" presId="urn:microsoft.com/office/officeart/2005/8/layout/cycle2"/>
    <dgm:cxn modelId="{3B0528DA-9E5A-446B-ACDA-ECFEFA8A1E5B}" type="presParOf" srcId="{DA08EAE6-9798-4F50-911F-A6E800C288AE}" destId="{FCAA0939-5529-4B34-9736-13E7373DD036}" srcOrd="8" destOrd="0" presId="urn:microsoft.com/office/officeart/2005/8/layout/cycle2"/>
    <dgm:cxn modelId="{357314BC-FA01-462D-941B-9190156E618A}" type="presParOf" srcId="{DA08EAE6-9798-4F50-911F-A6E800C288AE}" destId="{5601119F-2F20-48C9-A380-A300D03A6C17}" srcOrd="9" destOrd="0" presId="urn:microsoft.com/office/officeart/2005/8/layout/cycle2"/>
    <dgm:cxn modelId="{613F9819-A559-4B4E-B593-77FBDF73FFE4}" type="presParOf" srcId="{5601119F-2F20-48C9-A380-A300D03A6C17}" destId="{DF0936F4-1851-4EE9-9132-7485034D929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83CD94-3A3A-4EFF-B32A-147991B11043}">
      <dsp:nvSpPr>
        <dsp:cNvPr id="0" name=""/>
        <dsp:cNvSpPr/>
      </dsp:nvSpPr>
      <dsp:spPr>
        <a:xfrm>
          <a:off x="2434828" y="401"/>
          <a:ext cx="1226343" cy="1226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Cleaner production </a:t>
          </a:r>
          <a:r>
            <a:rPr lang="en-US" sz="1000" kern="1200" dirty="0" smtClean="0"/>
            <a:t>with less resource use</a:t>
          </a:r>
          <a:endParaRPr lang="en-US" sz="1000" kern="1200" dirty="0"/>
        </a:p>
      </dsp:txBody>
      <dsp:txXfrm>
        <a:off x="2614422" y="179995"/>
        <a:ext cx="867155" cy="867155"/>
      </dsp:txXfrm>
    </dsp:sp>
    <dsp:sp modelId="{352652BB-667A-442A-92AF-18F1A6D518EB}">
      <dsp:nvSpPr>
        <dsp:cNvPr id="0" name=""/>
        <dsp:cNvSpPr/>
      </dsp:nvSpPr>
      <dsp:spPr>
        <a:xfrm rot="2160000">
          <a:off x="3622675" y="942976"/>
          <a:ext cx="327092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3632045" y="996915"/>
        <a:ext cx="228964" cy="248335"/>
      </dsp:txXfrm>
    </dsp:sp>
    <dsp:sp modelId="{CFE39528-1E0A-44F1-A99A-4D2EED5260ED}">
      <dsp:nvSpPr>
        <dsp:cNvPr id="0" name=""/>
        <dsp:cNvSpPr/>
      </dsp:nvSpPr>
      <dsp:spPr>
        <a:xfrm>
          <a:off x="3926250" y="1083982"/>
          <a:ext cx="1226343" cy="1226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Green products </a:t>
          </a:r>
          <a:r>
            <a:rPr lang="en-US" sz="1000" kern="1200" dirty="0" smtClean="0"/>
            <a:t>– no hazardous substances, long life, easy to recycle</a:t>
          </a:r>
          <a:endParaRPr lang="en-US" sz="1000" kern="1200" dirty="0"/>
        </a:p>
      </dsp:txBody>
      <dsp:txXfrm>
        <a:off x="4105844" y="1263576"/>
        <a:ext cx="867155" cy="867155"/>
      </dsp:txXfrm>
    </dsp:sp>
    <dsp:sp modelId="{365D31F7-2C98-4F87-A1FB-2F6CD904788C}">
      <dsp:nvSpPr>
        <dsp:cNvPr id="0" name=""/>
        <dsp:cNvSpPr/>
      </dsp:nvSpPr>
      <dsp:spPr>
        <a:xfrm rot="6480000">
          <a:off x="4093900" y="2358041"/>
          <a:ext cx="327092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 rot="10800000">
        <a:off x="4158126" y="2394156"/>
        <a:ext cx="228964" cy="248335"/>
      </dsp:txXfrm>
    </dsp:sp>
    <dsp:sp modelId="{62AEC38E-655F-4FF8-97ED-A3BEC61CF3EC}">
      <dsp:nvSpPr>
        <dsp:cNvPr id="0" name=""/>
        <dsp:cNvSpPr/>
      </dsp:nvSpPr>
      <dsp:spPr>
        <a:xfrm>
          <a:off x="3356577" y="2837255"/>
          <a:ext cx="1226343" cy="1226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Extending lifetime through </a:t>
          </a:r>
          <a:r>
            <a:rPr lang="en-US" sz="1400" b="1" kern="1200" dirty="0" smtClean="0"/>
            <a:t>better service</a:t>
          </a:r>
          <a:endParaRPr lang="en-US" sz="1400" b="1" kern="1200" dirty="0"/>
        </a:p>
      </dsp:txBody>
      <dsp:txXfrm>
        <a:off x="3536171" y="3016849"/>
        <a:ext cx="867155" cy="867155"/>
      </dsp:txXfrm>
    </dsp:sp>
    <dsp:sp modelId="{6169839F-6299-41B5-BA84-E1CBFD302015}">
      <dsp:nvSpPr>
        <dsp:cNvPr id="0" name=""/>
        <dsp:cNvSpPr/>
      </dsp:nvSpPr>
      <dsp:spPr>
        <a:xfrm rot="10800000">
          <a:off x="2893711" y="3243481"/>
          <a:ext cx="327092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 rot="10800000">
        <a:off x="2991839" y="3326259"/>
        <a:ext cx="228964" cy="248335"/>
      </dsp:txXfrm>
    </dsp:sp>
    <dsp:sp modelId="{FC2070B4-7049-4241-9BB8-AE6920E3B5EE}">
      <dsp:nvSpPr>
        <dsp:cNvPr id="0" name=""/>
        <dsp:cNvSpPr/>
      </dsp:nvSpPr>
      <dsp:spPr>
        <a:xfrm>
          <a:off x="1513078" y="2837255"/>
          <a:ext cx="1226343" cy="1226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Collect at end-of-life</a:t>
          </a:r>
          <a:endParaRPr lang="en-US" sz="1000" kern="1200" dirty="0"/>
        </a:p>
      </dsp:txBody>
      <dsp:txXfrm>
        <a:off x="1692672" y="3016849"/>
        <a:ext cx="867155" cy="867155"/>
      </dsp:txXfrm>
    </dsp:sp>
    <dsp:sp modelId="{15B2BE0F-7D67-445E-9A9C-CF70225F5C91}">
      <dsp:nvSpPr>
        <dsp:cNvPr id="0" name=""/>
        <dsp:cNvSpPr/>
      </dsp:nvSpPr>
      <dsp:spPr>
        <a:xfrm rot="15120000">
          <a:off x="1680728" y="2375649"/>
          <a:ext cx="327092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 rot="10800000">
        <a:off x="1744954" y="2505090"/>
        <a:ext cx="228964" cy="248335"/>
      </dsp:txXfrm>
    </dsp:sp>
    <dsp:sp modelId="{FCAA0939-5529-4B34-9736-13E7373DD036}">
      <dsp:nvSpPr>
        <dsp:cNvPr id="0" name=""/>
        <dsp:cNvSpPr/>
      </dsp:nvSpPr>
      <dsp:spPr>
        <a:xfrm>
          <a:off x="943405" y="1083982"/>
          <a:ext cx="1226343" cy="1226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Separate waste, reuse resources</a:t>
          </a:r>
          <a:endParaRPr lang="en-US" sz="1400" b="1" kern="1200" dirty="0"/>
        </a:p>
      </dsp:txBody>
      <dsp:txXfrm>
        <a:off x="1122999" y="1263576"/>
        <a:ext cx="867155" cy="867155"/>
      </dsp:txXfrm>
    </dsp:sp>
    <dsp:sp modelId="{5601119F-2F20-48C9-A380-A300D03A6C17}">
      <dsp:nvSpPr>
        <dsp:cNvPr id="0" name=""/>
        <dsp:cNvSpPr/>
      </dsp:nvSpPr>
      <dsp:spPr>
        <a:xfrm rot="19440000">
          <a:off x="2131253" y="953859"/>
          <a:ext cx="327092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2140623" y="1065476"/>
        <a:ext cx="228964" cy="2483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51459" cy="496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>
              <a:defRPr sz="1300" smtClean="0"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439" y="1"/>
            <a:ext cx="2951459" cy="496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402"/>
            <a:ext cx="2951459" cy="496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>
              <a:defRPr sz="1300" smtClean="0"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439" y="9444402"/>
            <a:ext cx="2951459" cy="496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fld id="{D49F575A-A985-438B-9A37-716F72CA97FB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76385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51459" cy="496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>
              <a:defRPr sz="1300" smtClean="0"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439" y="1"/>
            <a:ext cx="2951459" cy="496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334" y="4723023"/>
            <a:ext cx="5447709" cy="4473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smtClean="0"/>
              <a:t>Click to edit Master text styles</a:t>
            </a:r>
          </a:p>
          <a:p>
            <a:pPr lvl="1"/>
            <a:r>
              <a:rPr lang="en-GB" altLang="en-US" noProof="0" smtClean="0"/>
              <a:t>Second level</a:t>
            </a:r>
          </a:p>
          <a:p>
            <a:pPr lvl="2"/>
            <a:r>
              <a:rPr lang="en-GB" altLang="en-US" noProof="0" smtClean="0"/>
              <a:t>Third level</a:t>
            </a:r>
          </a:p>
          <a:p>
            <a:pPr lvl="3"/>
            <a:r>
              <a:rPr lang="en-GB" altLang="en-US" noProof="0" smtClean="0"/>
              <a:t>Fourth level</a:t>
            </a:r>
          </a:p>
          <a:p>
            <a:pPr lvl="4"/>
            <a:r>
              <a:rPr lang="en-GB" alt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402"/>
            <a:ext cx="2951459" cy="496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>
              <a:defRPr sz="1300" smtClean="0"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439" y="9444402"/>
            <a:ext cx="2951459" cy="496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fld id="{769D8A2F-E3B4-4063-8756-672A03BD01F6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5146624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6864" cy="216024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501008"/>
            <a:ext cx="7776864" cy="864096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762" y="3356992"/>
            <a:ext cx="4284476" cy="72008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683568" y="4561284"/>
            <a:ext cx="7775575" cy="1512168"/>
          </a:xfrm>
        </p:spPr>
        <p:txBody>
          <a:bodyPr>
            <a:norm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lvl="0"/>
            <a:r>
              <a:rPr lang="de-AT" dirty="0" smtClean="0"/>
              <a:t>Click to edit Master author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015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76872"/>
            <a:ext cx="7903790" cy="3821939"/>
          </a:xfrm>
        </p:spPr>
        <p:txBody>
          <a:bodyPr/>
          <a:lstStyle>
            <a:lvl1pPr>
              <a:defRPr>
                <a:solidFill>
                  <a:srgbClr val="078AC5"/>
                </a:solidFill>
              </a:defRPr>
            </a:lvl1pPr>
            <a:lvl2pPr marL="514350" indent="-18288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2pPr>
            <a:lvl3pPr marL="857250" indent="-18288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3pPr>
            <a:lvl4pPr marL="1200150" indent="-18288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4pPr>
            <a:lvl5pPr marL="1543050" indent="-18288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ounded Rectangle 9"/>
          <p:cNvSpPr/>
          <p:nvPr userDrawn="1"/>
        </p:nvSpPr>
        <p:spPr>
          <a:xfrm>
            <a:off x="8460432" y="6525344"/>
            <a:ext cx="216024" cy="216024"/>
          </a:xfrm>
          <a:prstGeom prst="roundRect">
            <a:avLst/>
          </a:prstGeom>
          <a:solidFill>
            <a:srgbClr val="0698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312A47-7E72-4E7E-93A5-46C5674DBF6C}" type="slidenum">
              <a:rPr lang="en-US" sz="1200" smtClean="0"/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dirty="0" smtClean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2314739" y="78198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176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unido_newsroom/" TargetMode="External"/><Relationship Id="rId3" Type="http://schemas.openxmlformats.org/officeDocument/2006/relationships/theme" Target="../theme/theme1.xml"/><Relationship Id="rId7" Type="http://schemas.openxmlformats.org/officeDocument/2006/relationships/hyperlink" Target="https://www.youtube.com/user/UNIDObeta" TargetMode="Externa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twitter.com/UNIDO" TargetMode="External"/><Relationship Id="rId11" Type="http://schemas.openxmlformats.org/officeDocument/2006/relationships/hyperlink" Target="https://www.linkedin.com" TargetMode="External"/><Relationship Id="rId5" Type="http://schemas.openxmlformats.org/officeDocument/2006/relationships/hyperlink" Target="https://www.facebook.com/UNIDO.HQ" TargetMode="External"/><Relationship Id="rId10" Type="http://schemas.openxmlformats.org/officeDocument/2006/relationships/hyperlink" Target="http://www.unido.org" TargetMode="External"/><Relationship Id="rId4" Type="http://schemas.openxmlformats.org/officeDocument/2006/relationships/image" Target="../media/image1.png"/><Relationship Id="rId9" Type="http://schemas.openxmlformats.org/officeDocument/2006/relationships/hyperlink" Target="https://www.flickr.com/photos/unido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ooter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1144"/>
            <a:ext cx="9144000" cy="44530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124744"/>
            <a:ext cx="7903790" cy="10984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262831"/>
            <a:ext cx="7903790" cy="39024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5292080" y="6525344"/>
            <a:ext cx="288032" cy="2880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hlinkClick r:id="rId5"/>
          </p:cNvPr>
          <p:cNvSpPr/>
          <p:nvPr userDrawn="1"/>
        </p:nvSpPr>
        <p:spPr>
          <a:xfrm>
            <a:off x="5364088" y="6525344"/>
            <a:ext cx="216024" cy="2160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hlinkClick r:id="rId6"/>
          </p:cNvPr>
          <p:cNvSpPr/>
          <p:nvPr userDrawn="1"/>
        </p:nvSpPr>
        <p:spPr>
          <a:xfrm>
            <a:off x="6012160" y="6525344"/>
            <a:ext cx="288032" cy="2160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hlinkClick r:id="rId7"/>
          </p:cNvPr>
          <p:cNvSpPr/>
          <p:nvPr userDrawn="1"/>
        </p:nvSpPr>
        <p:spPr>
          <a:xfrm>
            <a:off x="6372200" y="6525344"/>
            <a:ext cx="288032" cy="2160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hlinkClick r:id="rId8"/>
          </p:cNvPr>
          <p:cNvSpPr/>
          <p:nvPr userDrawn="1"/>
        </p:nvSpPr>
        <p:spPr>
          <a:xfrm>
            <a:off x="7092280" y="6525344"/>
            <a:ext cx="288032" cy="2160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hlinkClick r:id="rId9"/>
          </p:cNvPr>
          <p:cNvSpPr/>
          <p:nvPr userDrawn="1"/>
        </p:nvSpPr>
        <p:spPr>
          <a:xfrm>
            <a:off x="6732240" y="6525344"/>
            <a:ext cx="288032" cy="2160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7596336" y="6525344"/>
            <a:ext cx="792088" cy="2880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hlinkClick r:id="rId10"/>
          </p:cNvPr>
          <p:cNvSpPr/>
          <p:nvPr userDrawn="1"/>
        </p:nvSpPr>
        <p:spPr>
          <a:xfrm>
            <a:off x="7452320" y="6525344"/>
            <a:ext cx="864096" cy="2160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hlinkClick r:id="rId11"/>
          </p:cNvPr>
          <p:cNvSpPr/>
          <p:nvPr userDrawn="1"/>
        </p:nvSpPr>
        <p:spPr>
          <a:xfrm>
            <a:off x="5724128" y="6525344"/>
            <a:ext cx="216024" cy="2160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EN_header_new.pn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0"/>
            <a:ext cx="9144000" cy="95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42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0698DF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rgbClr val="0698DF"/>
          </a:solidFill>
          <a:latin typeface="+mn-lt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A.Ajani@unido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34" y="476672"/>
            <a:ext cx="9144000" cy="54006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Sustainable </a:t>
            </a:r>
            <a:r>
              <a:rPr lang="en-US" sz="3600" b="1" dirty="0"/>
              <a:t>Environmental </a:t>
            </a:r>
            <a:r>
              <a:rPr lang="en-US" sz="3600" b="1" dirty="0" smtClean="0"/>
              <a:t>Management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Country </a:t>
            </a:r>
            <a:r>
              <a:rPr lang="en-US" sz="3200" dirty="0" smtClean="0"/>
              <a:t>Programme for </a:t>
            </a:r>
            <a:br>
              <a:rPr lang="en-US" sz="3200" dirty="0" smtClean="0"/>
            </a:br>
            <a:r>
              <a:rPr lang="en-US" sz="3200" b="1" dirty="0" smtClean="0">
                <a:solidFill>
                  <a:srgbClr val="0070C0"/>
                </a:solidFill>
              </a:rPr>
              <a:t>I</a:t>
            </a:r>
            <a:r>
              <a:rPr lang="en-US" sz="3200" dirty="0" smtClean="0"/>
              <a:t>nclusive </a:t>
            </a:r>
            <a:r>
              <a:rPr lang="en-US" sz="3200" dirty="0"/>
              <a:t>and </a:t>
            </a:r>
            <a:r>
              <a:rPr lang="en-US" sz="3200" b="1" dirty="0">
                <a:solidFill>
                  <a:srgbClr val="0070C0"/>
                </a:solidFill>
              </a:rPr>
              <a:t>S</a:t>
            </a:r>
            <a:r>
              <a:rPr lang="en-US" sz="3200" dirty="0"/>
              <a:t>ustainable </a:t>
            </a:r>
            <a:r>
              <a:rPr lang="en-US" sz="3200" b="1" dirty="0">
                <a:solidFill>
                  <a:srgbClr val="0070C0"/>
                </a:solidFill>
              </a:rPr>
              <a:t>I</a:t>
            </a:r>
            <a:r>
              <a:rPr lang="en-US" sz="3200" dirty="0"/>
              <a:t>ndustrial </a:t>
            </a:r>
            <a:r>
              <a:rPr lang="en-US" sz="3200" b="1" dirty="0" smtClean="0">
                <a:solidFill>
                  <a:srgbClr val="0070C0"/>
                </a:solidFill>
              </a:rPr>
              <a:t>D</a:t>
            </a:r>
            <a:r>
              <a:rPr lang="en-US" sz="3200" dirty="0" smtClean="0"/>
              <a:t>evelopment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in </a:t>
            </a:r>
            <a:r>
              <a:rPr lang="en-US" sz="3200" dirty="0"/>
              <a:t>the Republic of Moldova</a:t>
            </a:r>
            <a:br>
              <a:rPr lang="en-US" sz="3200" dirty="0"/>
            </a:br>
            <a:r>
              <a:rPr lang="en-US" sz="3200" dirty="0"/>
              <a:t>2019 - 2023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Launch Event</a:t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Tuesday, 14 May </a:t>
            </a:r>
            <a:r>
              <a:rPr lang="en-US" sz="3600" dirty="0" smtClean="0"/>
              <a:t>2019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78898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685800"/>
          </a:xfrm>
        </p:spPr>
        <p:txBody>
          <a:bodyPr>
            <a:normAutofit/>
          </a:bodyPr>
          <a:lstStyle/>
          <a:p>
            <a:pPr algn="ctr"/>
            <a:r>
              <a:rPr lang="en-US" altLang="en-US" b="1" dirty="0" smtClean="0">
                <a:cs typeface="Arial" charset="0"/>
              </a:rPr>
              <a:t>Elimination of Persistent Organic Pollutants (POPs)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758880" y="652025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E88E0826-7CB5-46B8-A47A-F3A14A24AD97}" type="slidenum">
              <a:rPr lang="en-GB" altLang="en-US" smtClean="0">
                <a:solidFill>
                  <a:srgbClr val="FFFFFF"/>
                </a:solidFill>
              </a:rPr>
              <a:pPr>
                <a:defRPr/>
              </a:pPr>
              <a:t>10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519" r="12482" b="26358"/>
          <a:stretch/>
        </p:blipFill>
        <p:spPr bwMode="auto">
          <a:xfrm>
            <a:off x="6732240" y="2586083"/>
            <a:ext cx="2304256" cy="3795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4824536"/>
          </a:xfrm>
        </p:spPr>
        <p:txBody>
          <a:bodyPr>
            <a:normAutofit lnSpcReduction="10000"/>
          </a:bodyPr>
          <a:lstStyle/>
          <a:p>
            <a:r>
              <a:rPr lang="en-US" altLang="en-US" b="1" dirty="0" smtClean="0">
                <a:cs typeface="Arial" charset="0"/>
              </a:rPr>
              <a:t>Scope of Work</a:t>
            </a:r>
          </a:p>
          <a:p>
            <a:pPr lvl="1"/>
            <a:r>
              <a:rPr lang="en-US" altLang="en-US" dirty="0" smtClean="0">
                <a:cs typeface="Arial" charset="0"/>
              </a:rPr>
              <a:t>Re-tooling industries for better POPs management</a:t>
            </a:r>
          </a:p>
          <a:p>
            <a:pPr lvl="1"/>
            <a:r>
              <a:rPr lang="en-US" altLang="en-US" dirty="0" smtClean="0">
                <a:cs typeface="Arial" charset="0"/>
              </a:rPr>
              <a:t>Building local technical capacities and creating awareness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lang="en-US" altLang="en-US" dirty="0" smtClean="0">
                <a:cs typeface="Arial" charset="0"/>
              </a:rPr>
              <a:t>Transfer of environmental technologies and practices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lang="en-US" altLang="en-US" dirty="0" smtClean="0">
                <a:cs typeface="Arial" charset="0"/>
              </a:rPr>
              <a:t>Developing new POPs-free industries</a:t>
            </a:r>
          </a:p>
          <a:p>
            <a:pPr marL="40005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en-US" b="1" dirty="0" smtClean="0">
                <a:cs typeface="Arial" charset="0"/>
              </a:rPr>
              <a:t>Key Programmes, Projects and Activities</a:t>
            </a:r>
            <a:endParaRPr lang="en-US" altLang="en-US" b="1" i="1" dirty="0" smtClean="0">
              <a:cs typeface="Arial" charset="0"/>
            </a:endParaRPr>
          </a:p>
          <a:p>
            <a:pPr lvl="1"/>
            <a:r>
              <a:rPr lang="en-US" altLang="en-US" dirty="0" smtClean="0">
                <a:cs typeface="Arial" charset="0"/>
              </a:rPr>
              <a:t>Eliminating Unintentional POPs</a:t>
            </a:r>
          </a:p>
          <a:p>
            <a:pPr lvl="2"/>
            <a:r>
              <a:rPr lang="en-US" altLang="en-US" dirty="0" smtClean="0">
                <a:cs typeface="Arial" charset="0"/>
              </a:rPr>
              <a:t>Increase efficiency and reduce POPs releases in key sectors</a:t>
            </a:r>
          </a:p>
          <a:p>
            <a:pPr lvl="1"/>
            <a:r>
              <a:rPr lang="en-US" altLang="en-US" dirty="0" smtClean="0">
                <a:cs typeface="Arial" charset="0"/>
              </a:rPr>
              <a:t>Non-Combustion Technology</a:t>
            </a:r>
          </a:p>
          <a:p>
            <a:pPr lvl="2"/>
            <a:r>
              <a:rPr lang="en-US" altLang="en-US" dirty="0" smtClean="0">
                <a:cs typeface="Arial" charset="0"/>
              </a:rPr>
              <a:t>Environmental management of PCB equipment and waste</a:t>
            </a:r>
          </a:p>
          <a:p>
            <a:pPr lvl="1"/>
            <a:r>
              <a:rPr lang="en-US" altLang="en-US" dirty="0" smtClean="0">
                <a:cs typeface="Arial" charset="0"/>
              </a:rPr>
              <a:t>POPs-Free Industries</a:t>
            </a:r>
          </a:p>
          <a:p>
            <a:pPr lvl="2"/>
            <a:r>
              <a:rPr lang="en-US" altLang="en-US" dirty="0" smtClean="0">
                <a:cs typeface="Arial" charset="0"/>
              </a:rPr>
              <a:t>Promoting alternatives to POPs in product manufacture</a:t>
            </a:r>
          </a:p>
          <a:p>
            <a:pPr lvl="1"/>
            <a:r>
              <a:rPr lang="en-US" altLang="en-US" dirty="0" smtClean="0">
                <a:cs typeface="Arial" charset="0"/>
              </a:rPr>
              <a:t>Recycling Chains</a:t>
            </a:r>
          </a:p>
          <a:p>
            <a:pPr lvl="2"/>
            <a:r>
              <a:rPr lang="en-US" altLang="en-US" dirty="0" smtClean="0">
                <a:cs typeface="Arial" charset="0"/>
              </a:rPr>
              <a:t>Reducing potential for POPs releases in recycling industries</a:t>
            </a:r>
          </a:p>
        </p:txBody>
      </p:sp>
    </p:spTree>
    <p:extLst>
      <p:ext uri="{BB962C8B-B14F-4D97-AF65-F5344CB8AC3E}">
        <p14:creationId xmlns:p14="http://schemas.microsoft.com/office/powerpoint/2010/main" val="71349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25" y="3140223"/>
            <a:ext cx="4029075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357188" y="1166391"/>
            <a:ext cx="4287837" cy="5214937"/>
          </a:xfrm>
          <a:prstGeom prst="rect">
            <a:avLst/>
          </a:prstGeom>
          <a:noFill/>
          <a:ln w="47625" cap="flat" cmpd="tri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SzPct val="60000"/>
              <a:defRPr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PROJECT DESIGN</a:t>
            </a:r>
          </a:p>
          <a:p>
            <a:pPr marL="342900" indent="-342900" algn="l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60000"/>
              <a:buFont typeface="Courier New" panose="02070309020205020404" pitchFamily="49" charset="0"/>
              <a:buChar char="o"/>
              <a:defRPr/>
            </a:pPr>
            <a:r>
              <a:rPr lang="en-US" sz="2000" dirty="0" smtClean="0">
                <a:solidFill>
                  <a:srgbClr val="0A0A0A"/>
                </a:solidFill>
                <a:latin typeface="+mn-lt"/>
                <a:cs typeface="Arial" pitchFamily="34" charset="0"/>
              </a:rPr>
              <a:t>Environmentally </a:t>
            </a:r>
            <a:r>
              <a:rPr lang="en-US" sz="2000" dirty="0">
                <a:solidFill>
                  <a:srgbClr val="0A0A0A"/>
                </a:solidFill>
                <a:latin typeface="+mn-lt"/>
                <a:cs typeface="Arial" pitchFamily="34" charset="0"/>
              </a:rPr>
              <a:t>Sound Management (ESM) and Disposal of PCBs</a:t>
            </a:r>
          </a:p>
          <a:p>
            <a:pPr marL="342900" indent="-342900" algn="l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60000"/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rgbClr val="0A0A0A"/>
                </a:solidFill>
                <a:latin typeface="+mn-lt"/>
                <a:cs typeface="Arial" pitchFamily="34" charset="0"/>
              </a:rPr>
              <a:t>Overcome the barriers that impede the implementation of PCB-related obligations of the SC</a:t>
            </a:r>
          </a:p>
          <a:p>
            <a:pPr marL="800100" lvl="1" indent="-342900" algn="l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60000"/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rgbClr val="0A0A0A"/>
                </a:solidFill>
                <a:latin typeface="+mn-lt"/>
                <a:cs typeface="Arial" pitchFamily="34" charset="0"/>
              </a:rPr>
              <a:t>Capacity building</a:t>
            </a:r>
          </a:p>
          <a:p>
            <a:pPr marL="800100" lvl="1" indent="-342900" algn="l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60000"/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rgbClr val="0A0A0A"/>
                </a:solidFill>
                <a:latin typeface="+mn-lt"/>
                <a:cs typeface="Arial" pitchFamily="34" charset="0"/>
              </a:rPr>
              <a:t>Regulatory/Policy framework</a:t>
            </a:r>
          </a:p>
          <a:p>
            <a:pPr marL="800100" lvl="1" indent="-342900" algn="l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60000"/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rgbClr val="0A0A0A"/>
                </a:solidFill>
                <a:latin typeface="+mn-lt"/>
                <a:cs typeface="Arial" pitchFamily="34" charset="0"/>
              </a:rPr>
              <a:t>Information dissemination and awareness raising</a:t>
            </a:r>
          </a:p>
          <a:p>
            <a:pPr marL="342900" indent="-342900" algn="l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60000"/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rgbClr val="0A0A0A"/>
                </a:solidFill>
                <a:latin typeface="+mn-lt"/>
                <a:cs typeface="Arial" pitchFamily="34" charset="0"/>
              </a:rPr>
              <a:t>Disposal Technologies</a:t>
            </a:r>
          </a:p>
          <a:p>
            <a:pPr marL="342900" indent="-342900" algn="l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60000"/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rgbClr val="0A0A0A"/>
                </a:solidFill>
                <a:latin typeface="+mn-lt"/>
                <a:cs typeface="Arial" pitchFamily="34" charset="0"/>
              </a:rPr>
              <a:t>Public Private Partnerships</a:t>
            </a:r>
          </a:p>
          <a:p>
            <a:pPr marL="342900" indent="-342900" algn="l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60000"/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rgbClr val="0A0A0A"/>
                </a:solidFill>
                <a:latin typeface="+mn-lt"/>
                <a:cs typeface="Arial" pitchFamily="34" charset="0"/>
              </a:rPr>
              <a:t>GEF-funded</a:t>
            </a:r>
            <a:endParaRPr lang="en-US" dirty="0">
              <a:solidFill>
                <a:srgbClr val="0A0A0A"/>
              </a:solidFill>
              <a:latin typeface="+mn-lt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SzPct val="60000"/>
              <a:buFont typeface="Wingdings" pitchFamily="2" charset="2"/>
              <a:buChar char="Ø"/>
              <a:defRPr/>
            </a:pPr>
            <a:endParaRPr lang="en-US" sz="1400" dirty="0">
              <a:latin typeface="MetaBook-Roman" pitchFamily="50" charset="0"/>
              <a:cs typeface="Arial" pitchFamily="34" charset="0"/>
            </a:endParaRPr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838" y="3141663"/>
            <a:ext cx="3967162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0" y="3141663"/>
            <a:ext cx="3943350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038" y="3140223"/>
            <a:ext cx="4017962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341586"/>
            <a:ext cx="4067175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545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908050"/>
            <a:ext cx="9144000" cy="6635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en-US" b="1" dirty="0"/>
              <a:t>PCB </a:t>
            </a:r>
            <a:r>
              <a:rPr lang="en-US" altLang="en-US" b="1" dirty="0" smtClean="0"/>
              <a:t>Decontamination </a:t>
            </a:r>
            <a:r>
              <a:rPr lang="en-US" altLang="en-US" b="1" dirty="0"/>
              <a:t>and Disposal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4313" y="1571625"/>
            <a:ext cx="8715375" cy="5118158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endParaRPr lang="en-US" altLang="en-US" sz="2400" dirty="0" smtClean="0">
              <a:solidFill>
                <a:srgbClr val="0A0A0A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en-US" altLang="en-US" sz="2400" dirty="0"/>
              <a:t>Traditional option -&gt; 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INCINERATION </a:t>
            </a:r>
            <a:r>
              <a:rPr lang="en-US" altLang="en-US" sz="2400" dirty="0" smtClean="0">
                <a:solidFill>
                  <a:srgbClr val="0A0A0A"/>
                </a:solidFill>
              </a:rPr>
              <a:t> </a:t>
            </a:r>
          </a:p>
          <a:p>
            <a:pPr marL="457200" lvl="1" indent="0" eaLnBrk="1" hangingPunct="1">
              <a:buNone/>
              <a:defRPr/>
            </a:pPr>
            <a:r>
              <a:rPr lang="en-US" altLang="en-US" sz="2400" dirty="0">
                <a:solidFill>
                  <a:schemeClr val="tx1"/>
                </a:solidFill>
              </a:rPr>
              <a:t>Still cost-effective for pure or high concentration PCBs oils (&gt; 2,000 ppm) and capacitors</a:t>
            </a:r>
          </a:p>
          <a:p>
            <a:pPr marL="0" indent="0" eaLnBrk="1" hangingPunct="1">
              <a:buNone/>
              <a:defRPr/>
            </a:pPr>
            <a:endParaRPr lang="en-US" altLang="en-US" sz="2400" u="sng" dirty="0" smtClean="0">
              <a:solidFill>
                <a:srgbClr val="0A0A0A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en-US" altLang="en-US" sz="2400" u="sng" dirty="0"/>
              <a:t>Non-combustion technologies offer</a:t>
            </a:r>
          </a:p>
          <a:p>
            <a:pPr marL="914400" lvl="1" indent="-457200" eaLnBrk="1" hangingPunct="1">
              <a:buFontTx/>
              <a:buAutoNum type="arabicPeriod"/>
              <a:defRPr/>
            </a:pPr>
            <a:r>
              <a:rPr lang="en-US" altLang="en-US" sz="2400" dirty="0">
                <a:solidFill>
                  <a:schemeClr val="tx1"/>
                </a:solidFill>
              </a:rPr>
              <a:t>On-line or on-site treatment</a:t>
            </a:r>
          </a:p>
          <a:p>
            <a:pPr marL="914400" lvl="1" indent="-457200" eaLnBrk="1" hangingPunct="1">
              <a:buFontTx/>
              <a:buAutoNum type="arabicPeriod"/>
              <a:defRPr/>
            </a:pPr>
            <a:r>
              <a:rPr lang="en-US" altLang="en-US" sz="2400" dirty="0">
                <a:solidFill>
                  <a:schemeClr val="tx1"/>
                </a:solidFill>
              </a:rPr>
              <a:t>Cleaned equipment and oil are reusable</a:t>
            </a:r>
          </a:p>
          <a:p>
            <a:pPr marL="0" indent="0" eaLnBrk="1" hangingPunct="1">
              <a:buNone/>
              <a:defRPr/>
            </a:pPr>
            <a:r>
              <a:rPr lang="en-US" altLang="en-US" sz="2400" dirty="0">
                <a:solidFill>
                  <a:schemeClr val="tx1"/>
                </a:solidFill>
              </a:rPr>
              <a:t>Therefore</a:t>
            </a:r>
            <a:r>
              <a:rPr lang="en-US" altLang="en-US" sz="2400" dirty="0" smtClean="0">
                <a:solidFill>
                  <a:schemeClr val="tx1"/>
                </a:solidFill>
              </a:rPr>
              <a:t>, </a:t>
            </a:r>
            <a:r>
              <a:rPr lang="en-US" altLang="en-US" sz="2400" u="sng" dirty="0" smtClean="0">
                <a:solidFill>
                  <a:srgbClr val="FF0000"/>
                </a:solidFill>
              </a:rPr>
              <a:t>a resource-efficient and practical option.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10968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125538"/>
            <a:ext cx="4681537" cy="460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119188"/>
            <a:ext cx="343217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900113" y="5805488"/>
            <a:ext cx="30956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Philippine noncom facility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259388" y="3452813"/>
            <a:ext cx="30972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Macedonia noncom facility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787775"/>
            <a:ext cx="3432175" cy="217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403850" y="6092825"/>
            <a:ext cx="30972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Mongolia noncom facility</a:t>
            </a:r>
          </a:p>
        </p:txBody>
      </p:sp>
    </p:spTree>
    <p:extLst>
      <p:ext uri="{BB962C8B-B14F-4D97-AF65-F5344CB8AC3E}">
        <p14:creationId xmlns:p14="http://schemas.microsoft.com/office/powerpoint/2010/main" val="291166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9388" y="765175"/>
            <a:ext cx="8785225" cy="935038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200" b="1" dirty="0" smtClean="0"/>
              <a:t>PCBs may still exist in the oil system</a:t>
            </a:r>
          </a:p>
        </p:txBody>
      </p:sp>
      <p:pic>
        <p:nvPicPr>
          <p:cNvPr id="5" name="Picture 6" descr="http://www.remexeng.co.za/images/purifie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84888" y="2838450"/>
            <a:ext cx="3059112" cy="1908175"/>
          </a:xfrm>
          <a:noFill/>
        </p:spPr>
      </p:pic>
      <p:pic>
        <p:nvPicPr>
          <p:cNvPr id="6" name="Picture 8" descr="http://upload.wikimedia.org/wikipedia/commons/thumb/1/1c/Polemount-singlephase-closeup.jpg/220px-Polemount-singlephase-closeu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4071938"/>
            <a:ext cx="1441450" cy="217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http://upload.wikimedia.org/wikipedia/commons/thumb/8/80/Drehstromtransformater_im_Schnitt_Hochspannung.jpg/180px-Drehstromtransformater_im_Schnitt_Hochspannu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916113"/>
            <a:ext cx="2398713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6141124" y="4788694"/>
            <a:ext cx="24416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accent2"/>
                </a:solidFill>
                <a:latin typeface="Arial" charset="0"/>
              </a:rPr>
              <a:t>Oil regeneration unit</a:t>
            </a:r>
          </a:p>
        </p:txBody>
      </p:sp>
      <p:sp>
        <p:nvSpPr>
          <p:cNvPr id="9" name="Bent-Up Arrow 8"/>
          <p:cNvSpPr/>
          <p:nvPr/>
        </p:nvSpPr>
        <p:spPr bwMode="auto">
          <a:xfrm rot="16200000" flipH="1">
            <a:off x="6192043" y="4761707"/>
            <a:ext cx="792163" cy="1727200"/>
          </a:xfrm>
          <a:prstGeom prst="bentUpArrow">
            <a:avLst>
              <a:gd name="adj1" fmla="val 25000"/>
              <a:gd name="adj2" fmla="val 26008"/>
              <a:gd name="adj3" fmla="val 25000"/>
            </a:avLst>
          </a:prstGeom>
          <a:solidFill>
            <a:schemeClr val="accent1"/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Bent-Up Arrow 9"/>
          <p:cNvSpPr/>
          <p:nvPr/>
        </p:nvSpPr>
        <p:spPr bwMode="auto">
          <a:xfrm rot="10800000" flipH="1">
            <a:off x="5724525" y="1916113"/>
            <a:ext cx="1871663" cy="757237"/>
          </a:xfrm>
          <a:prstGeom prst="bentUpArrow">
            <a:avLst>
              <a:gd name="adj1" fmla="val 25000"/>
              <a:gd name="adj2" fmla="val 26008"/>
              <a:gd name="adj3" fmla="val 25000"/>
            </a:avLst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Down Arrow 19"/>
          <p:cNvSpPr>
            <a:spLocks noChangeArrowheads="1"/>
          </p:cNvSpPr>
          <p:nvPr/>
        </p:nvSpPr>
        <p:spPr bwMode="auto">
          <a:xfrm>
            <a:off x="7740650" y="1916113"/>
            <a:ext cx="360363" cy="72072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50000"/>
            </a:schemeClr>
          </a:solidFill>
          <a:ln w="9525" algn="ctr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charset="0"/>
            </a:endParaRPr>
          </a:p>
        </p:txBody>
      </p:sp>
      <p:sp>
        <p:nvSpPr>
          <p:cNvPr id="12" name="TextBox 20"/>
          <p:cNvSpPr txBox="1">
            <a:spLocks noChangeArrowheads="1"/>
          </p:cNvSpPr>
          <p:nvPr/>
        </p:nvSpPr>
        <p:spPr bwMode="auto">
          <a:xfrm>
            <a:off x="7689458" y="1557338"/>
            <a:ext cx="9925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accent2"/>
                </a:solidFill>
                <a:latin typeface="Arial" charset="0"/>
              </a:rPr>
              <a:t>New oil</a:t>
            </a:r>
          </a:p>
        </p:txBody>
      </p:sp>
      <p:pic>
        <p:nvPicPr>
          <p:cNvPr id="13" name="Picture 8" descr="Thai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484784"/>
            <a:ext cx="3024188" cy="241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357688"/>
            <a:ext cx="1214437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36601" y="5500688"/>
            <a:ext cx="11095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chemeClr val="accent2"/>
                </a:solidFill>
                <a:latin typeface="Arial" charset="0"/>
              </a:rPr>
              <a:t>Capacitors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27584" y="6165304"/>
            <a:ext cx="2343911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Distribution transformers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663" y="3841303"/>
            <a:ext cx="1879041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Power transformers</a:t>
            </a:r>
          </a:p>
        </p:txBody>
      </p:sp>
    </p:spTree>
    <p:extLst>
      <p:ext uri="{BB962C8B-B14F-4D97-AF65-F5344CB8AC3E}">
        <p14:creationId xmlns:p14="http://schemas.microsoft.com/office/powerpoint/2010/main" val="44979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2708920"/>
            <a:ext cx="9144000" cy="93610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</a:rPr>
              <a:t>THANK YOU FOR YOUR ATTENTION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67944" y="4797152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Adegboyega AJANI</a:t>
            </a:r>
            <a:endParaRPr lang="en-US" dirty="0">
              <a:latin typeface="+mn-lt"/>
            </a:endParaRPr>
          </a:p>
          <a:p>
            <a:r>
              <a:rPr lang="en-US" dirty="0" smtClean="0">
                <a:latin typeface="+mn-lt"/>
              </a:rPr>
              <a:t>Industrial </a:t>
            </a:r>
            <a:r>
              <a:rPr lang="en-US" dirty="0">
                <a:latin typeface="+mn-lt"/>
              </a:rPr>
              <a:t>Development </a:t>
            </a:r>
            <a:r>
              <a:rPr lang="en-US" dirty="0" smtClean="0">
                <a:latin typeface="+mn-lt"/>
              </a:rPr>
              <a:t>Officer</a:t>
            </a:r>
          </a:p>
          <a:p>
            <a:r>
              <a:rPr lang="en-US" dirty="0" smtClean="0">
                <a:latin typeface="+mn-lt"/>
              </a:rPr>
              <a:t>UNIDO </a:t>
            </a:r>
            <a:r>
              <a:rPr lang="en-US" dirty="0">
                <a:latin typeface="+mn-lt"/>
              </a:rPr>
              <a:t>Stockholm Convention </a:t>
            </a:r>
            <a:r>
              <a:rPr lang="en-US" dirty="0" smtClean="0">
                <a:latin typeface="+mn-lt"/>
              </a:rPr>
              <a:t>Division</a:t>
            </a:r>
          </a:p>
          <a:p>
            <a:r>
              <a:rPr lang="en-US" dirty="0">
                <a:latin typeface="+mn-lt"/>
                <a:hlinkClick r:id="rId2"/>
              </a:rPr>
              <a:t>A.Ajani@unido.org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6223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365" y="2852936"/>
            <a:ext cx="3901635" cy="3340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124744"/>
            <a:ext cx="9144000" cy="63894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UNIDO’s Mandate: </a:t>
            </a:r>
            <a:br>
              <a:rPr lang="en-US" dirty="0" smtClean="0"/>
            </a:br>
            <a:r>
              <a:rPr lang="en-US" sz="2200" dirty="0" smtClean="0"/>
              <a:t>Inclusive and Sustainable Industrial Development (ISID)</a:t>
            </a:r>
            <a:endParaRPr lang="en-US" sz="2200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395536" y="1916832"/>
            <a:ext cx="8748464" cy="47565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rgbClr val="0698DF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600" b="1" dirty="0"/>
              <a:t>Advancing Economic Competitiveness</a:t>
            </a:r>
          </a:p>
          <a:p>
            <a:pPr lvl="1" defTabSz="9144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1400" dirty="0" smtClean="0">
                <a:solidFill>
                  <a:schemeClr val="tx1"/>
                </a:solidFill>
                <a:cs typeface="+mn-cs"/>
              </a:rPr>
              <a:t>Advancing economic and industrial growth</a:t>
            </a:r>
          </a:p>
          <a:p>
            <a:pPr fontAlgn="auto">
              <a:spcAft>
                <a:spcPts val="0"/>
              </a:spcAft>
            </a:pPr>
            <a:r>
              <a:rPr lang="en-US" sz="1600" b="1" dirty="0" smtClean="0"/>
              <a:t>Creating Shared Prosperity</a:t>
            </a:r>
          </a:p>
          <a:p>
            <a:pPr marL="742950" lvl="1" indent="-285750" defTabSz="9144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1400" dirty="0" smtClean="0"/>
              <a:t>Advancing poverty eradication and inclusiveness</a:t>
            </a:r>
          </a:p>
          <a:p>
            <a:pPr fontAlgn="auto">
              <a:spcAft>
                <a:spcPts val="0"/>
              </a:spcAft>
            </a:pPr>
            <a:r>
              <a:rPr lang="en-US" sz="1600" b="1" dirty="0"/>
              <a:t>Safeguarding the Environment</a:t>
            </a:r>
          </a:p>
          <a:p>
            <a:pPr lvl="1" fontAlgn="auto">
              <a:spcAft>
                <a:spcPts val="0"/>
              </a:spcAft>
            </a:pPr>
            <a:r>
              <a:rPr lang="en-US" sz="1400" dirty="0" smtClean="0"/>
              <a:t>Advancing environmentally sustainable growth</a:t>
            </a:r>
          </a:p>
          <a:p>
            <a:pPr fontAlgn="auto">
              <a:spcAft>
                <a:spcPts val="0"/>
              </a:spcAft>
            </a:pPr>
            <a:r>
              <a:rPr lang="en-US" sz="1600" b="1" dirty="0" smtClean="0"/>
              <a:t>Management Priority </a:t>
            </a:r>
          </a:p>
          <a:p>
            <a:pPr lvl="1" fontAlgn="auto">
              <a:spcAft>
                <a:spcPts val="0"/>
              </a:spcAft>
            </a:pPr>
            <a:r>
              <a:rPr lang="en-US" sz="1400" dirty="0" smtClean="0"/>
              <a:t>Promoting Green Industry and a Circular Economy</a:t>
            </a:r>
          </a:p>
        </p:txBody>
      </p:sp>
      <p:pic>
        <p:nvPicPr>
          <p:cNvPr id="7" name="Picture 2" descr="http://www.unido.org/uploads/pics/ISID_IMGAE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04" y="4418582"/>
            <a:ext cx="2829618" cy="110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3779912" y="4711641"/>
            <a:ext cx="1296144" cy="4131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796136" y="5157192"/>
            <a:ext cx="504056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2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7" descr="Picture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1794937"/>
            <a:ext cx="7283450" cy="4666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22"/>
          <p:cNvSpPr txBox="1">
            <a:spLocks noChangeArrowheads="1"/>
          </p:cNvSpPr>
          <p:nvPr/>
        </p:nvSpPr>
        <p:spPr bwMode="auto">
          <a:xfrm>
            <a:off x="1386274" y="1151427"/>
            <a:ext cx="6456363" cy="5493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eaLnBrk="1" latinLnBrk="0" hangingPunct="1">
              <a:lnSpc>
                <a:spcPct val="90000"/>
              </a:lnSpc>
              <a:buNone/>
              <a:defRPr sz="3300">
                <a:solidFill>
                  <a:srgbClr val="0698DF"/>
                </a:solidFill>
                <a:latin typeface="+mn-lt"/>
                <a:ea typeface="+mj-ea"/>
              </a:defRPr>
            </a:lvl1pPr>
          </a:lstStyle>
          <a:p>
            <a:r>
              <a:rPr lang="en-US" b="1" dirty="0"/>
              <a:t>What does it mean practically?</a:t>
            </a:r>
          </a:p>
        </p:txBody>
      </p:sp>
    </p:spTree>
    <p:extLst>
      <p:ext uri="{BB962C8B-B14F-4D97-AF65-F5344CB8AC3E}">
        <p14:creationId xmlns:p14="http://schemas.microsoft.com/office/powerpoint/2010/main" val="70873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746342"/>
            <a:ext cx="7903790" cy="1098482"/>
          </a:xfrm>
        </p:spPr>
        <p:txBody>
          <a:bodyPr/>
          <a:lstStyle/>
          <a:p>
            <a:r>
              <a:rPr lang="en-US" b="1" baseline="0" dirty="0" smtClean="0"/>
              <a:t>One Solution: Circular Economy</a:t>
            </a:r>
            <a:endParaRPr lang="en-US" b="1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932040" y="1556792"/>
            <a:ext cx="3960440" cy="4752528"/>
          </a:xfrm>
        </p:spPr>
        <p:txBody>
          <a:bodyPr>
            <a:normAutofit/>
          </a:bodyPr>
          <a:lstStyle/>
          <a:p>
            <a:r>
              <a:rPr lang="en-US" dirty="0" smtClean="0"/>
              <a:t>UNIDO promotes a model of industrial development that is inclusive and sustainable</a:t>
            </a:r>
          </a:p>
          <a:p>
            <a:r>
              <a:rPr lang="en-US" dirty="0" smtClean="0"/>
              <a:t>The Department of Environment helps transform industries into contributors to the circular economy by:</a:t>
            </a:r>
          </a:p>
          <a:p>
            <a:pPr lvl="1"/>
            <a:r>
              <a:rPr lang="en-US" dirty="0" smtClean="0"/>
              <a:t>Reducing or eliminating the production of pollution </a:t>
            </a:r>
            <a:r>
              <a:rPr lang="en-US" dirty="0"/>
              <a:t>or </a:t>
            </a:r>
            <a:r>
              <a:rPr lang="en-US" dirty="0" smtClean="0"/>
              <a:t>waste</a:t>
            </a:r>
          </a:p>
          <a:p>
            <a:pPr lvl="1"/>
            <a:r>
              <a:rPr lang="en-US" dirty="0" smtClean="0"/>
              <a:t>Re-using resources or ensuring their safe re-absorption </a:t>
            </a:r>
            <a:r>
              <a:rPr lang="en-US" dirty="0"/>
              <a:t>by the </a:t>
            </a:r>
            <a:r>
              <a:rPr lang="en-US" dirty="0" smtClean="0"/>
              <a:t>environment</a:t>
            </a:r>
          </a:p>
          <a:p>
            <a:r>
              <a:rPr lang="en-US" dirty="0" smtClean="0"/>
              <a:t>A circular economy is restorative </a:t>
            </a:r>
            <a:r>
              <a:rPr lang="en-US" dirty="0"/>
              <a:t>and regenerative by design</a:t>
            </a: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4055983196"/>
              </p:ext>
            </p:extLst>
          </p:nvPr>
        </p:nvGraphicFramePr>
        <p:xfrm>
          <a:off x="-324544" y="170080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876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052736"/>
            <a:ext cx="9144000" cy="475456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b="1" dirty="0" smtClean="0">
                <a:cs typeface="Arial" charset="0"/>
              </a:rPr>
              <a:t>Phase-Out of Ozone Depleting Substances (ODS)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758880" y="652025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E88E0826-7CB5-46B8-A47A-F3A14A24AD97}" type="slidenum">
              <a:rPr lang="en-GB" altLang="en-US" smtClean="0">
                <a:solidFill>
                  <a:srgbClr val="FFFFFF"/>
                </a:solidFill>
              </a:rPr>
              <a:pPr>
                <a:defRPr/>
              </a:pPr>
              <a:t>5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4824536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b="1" dirty="0" smtClean="0">
                <a:cs typeface="Arial" charset="0"/>
              </a:rPr>
              <a:t>Scope of Work</a:t>
            </a:r>
          </a:p>
          <a:p>
            <a:pPr lvl="1"/>
            <a:r>
              <a:rPr lang="en-US" altLang="en-US" dirty="0" smtClean="0">
                <a:cs typeface="Arial" charset="0"/>
              </a:rPr>
              <a:t>Upgrading industry and converting production lines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lang="en-US" altLang="en-US" dirty="0" smtClean="0">
                <a:cs typeface="Arial" charset="0"/>
              </a:rPr>
              <a:t>Building capacities and skills of technicians for servicing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lang="en-US" altLang="en-US" dirty="0" smtClean="0">
                <a:cs typeface="Arial" charset="0"/>
              </a:rPr>
              <a:t>Increasing product useful lifespan</a:t>
            </a:r>
          </a:p>
          <a:p>
            <a:pPr marL="40005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en-US" b="1" dirty="0" smtClean="0">
                <a:cs typeface="Arial" charset="0"/>
              </a:rPr>
              <a:t>Key Programmes, Projects and Activities</a:t>
            </a:r>
            <a:endParaRPr lang="en-US" altLang="en-US" b="1" i="1" dirty="0" smtClean="0">
              <a:cs typeface="Arial" charset="0"/>
            </a:endParaRPr>
          </a:p>
          <a:p>
            <a:pPr lvl="1"/>
            <a:r>
              <a:rPr lang="en-US" altLang="en-US" dirty="0" smtClean="0">
                <a:cs typeface="Arial" charset="0"/>
              </a:rPr>
              <a:t>HCFC Phase-Out</a:t>
            </a:r>
          </a:p>
          <a:p>
            <a:pPr lvl="2"/>
            <a:r>
              <a:rPr lang="en-US" altLang="en-US" dirty="0" smtClean="0">
                <a:cs typeface="Arial" charset="0"/>
              </a:rPr>
              <a:t>Conversion of production lines in foam, refrigeration and air-conditioning sectors </a:t>
            </a:r>
          </a:p>
          <a:p>
            <a:pPr lvl="1"/>
            <a:r>
              <a:rPr lang="en-US" altLang="en-US" dirty="0">
                <a:cs typeface="Arial" charset="0"/>
              </a:rPr>
              <a:t>Methyl Bromide</a:t>
            </a:r>
          </a:p>
          <a:p>
            <a:pPr lvl="2"/>
            <a:r>
              <a:rPr lang="en-US" altLang="en-US" dirty="0">
                <a:cs typeface="Arial" charset="0"/>
              </a:rPr>
              <a:t>Identifying and implementing MB </a:t>
            </a:r>
            <a:r>
              <a:rPr lang="en-US" altLang="en-US" dirty="0" smtClean="0">
                <a:cs typeface="Arial" charset="0"/>
              </a:rPr>
              <a:t>alternatives</a:t>
            </a:r>
          </a:p>
          <a:p>
            <a:pPr lvl="1"/>
            <a:r>
              <a:rPr lang="en-US" altLang="en-US" dirty="0" smtClean="0">
                <a:cs typeface="Arial" charset="0"/>
              </a:rPr>
              <a:t>Climate Impact</a:t>
            </a:r>
          </a:p>
          <a:p>
            <a:pPr lvl="2"/>
            <a:r>
              <a:rPr lang="en-US" altLang="en-US" dirty="0" smtClean="0">
                <a:cs typeface="Arial" charset="0"/>
              </a:rPr>
              <a:t>UNIDO activities under the Montreal Protocol saved</a:t>
            </a:r>
            <a:br>
              <a:rPr lang="en-US" altLang="en-US" dirty="0" smtClean="0">
                <a:cs typeface="Arial" charset="0"/>
              </a:rPr>
            </a:br>
            <a:r>
              <a:rPr lang="en-US" altLang="en-US" dirty="0" smtClean="0">
                <a:cs typeface="Arial" charset="0"/>
              </a:rPr>
              <a:t>340 million tonnes of CO2 equivalent</a:t>
            </a:r>
          </a:p>
          <a:p>
            <a:pPr lvl="1"/>
            <a:r>
              <a:rPr lang="en-US" altLang="en-US" dirty="0" smtClean="0">
                <a:cs typeface="Arial" charset="0"/>
              </a:rPr>
              <a:t>Industrial Upgrading</a:t>
            </a:r>
          </a:p>
          <a:p>
            <a:pPr lvl="2"/>
            <a:r>
              <a:rPr lang="en-US" altLang="en-US" dirty="0" smtClean="0">
                <a:cs typeface="Arial" charset="0"/>
              </a:rPr>
              <a:t>Deployment of clean technologies/equipment and </a:t>
            </a:r>
            <a:br>
              <a:rPr lang="en-US" altLang="en-US" dirty="0" smtClean="0">
                <a:cs typeface="Arial" charset="0"/>
              </a:rPr>
            </a:br>
            <a:r>
              <a:rPr lang="en-US" altLang="en-US" dirty="0" smtClean="0">
                <a:cs typeface="Arial" charset="0"/>
              </a:rPr>
              <a:t>training of technicians for better environmental</a:t>
            </a:r>
            <a:br>
              <a:rPr lang="en-US" altLang="en-US" dirty="0" smtClean="0">
                <a:cs typeface="Arial" charset="0"/>
              </a:rPr>
            </a:br>
            <a:r>
              <a:rPr lang="en-US" altLang="en-US" dirty="0" smtClean="0">
                <a:cs typeface="Arial" charset="0"/>
              </a:rPr>
              <a:t> footprint and improved market access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327400"/>
            <a:ext cx="3019120" cy="205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714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908720"/>
            <a:ext cx="9144000" cy="869882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b="1" dirty="0" smtClean="0">
                <a:cs typeface="Arial" charset="0"/>
              </a:rPr>
              <a:t>Compliance with Emerging Environmental Regulations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758880" y="652025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E88E0826-7CB5-46B8-A47A-F3A14A24AD97}" type="slidenum">
              <a:rPr lang="en-GB" altLang="en-US" smtClean="0">
                <a:solidFill>
                  <a:srgbClr val="FFFFFF"/>
                </a:solidFill>
              </a:rPr>
              <a:pPr>
                <a:defRPr/>
              </a:pPr>
              <a:t>6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4824536"/>
          </a:xfrm>
        </p:spPr>
        <p:txBody>
          <a:bodyPr>
            <a:normAutofit/>
          </a:bodyPr>
          <a:lstStyle/>
          <a:p>
            <a:r>
              <a:rPr lang="en-US" altLang="en-US" b="1" dirty="0" smtClean="0">
                <a:cs typeface="Arial" charset="0"/>
              </a:rPr>
              <a:t>Scope of Work</a:t>
            </a:r>
          </a:p>
          <a:p>
            <a:pPr lvl="1"/>
            <a:r>
              <a:rPr lang="en-US" altLang="en-US" dirty="0" smtClean="0">
                <a:cs typeface="Arial" charset="0"/>
              </a:rPr>
              <a:t>Promoting proactive standards conformity to meet regulatory and market demands</a:t>
            </a:r>
          </a:p>
          <a:p>
            <a:pPr lvl="1"/>
            <a:r>
              <a:rPr lang="en-US" altLang="en-US" dirty="0" smtClean="0">
                <a:cs typeface="Arial" charset="0"/>
              </a:rPr>
              <a:t>Reducing toxic emissions of industrial activity</a:t>
            </a:r>
          </a:p>
          <a:p>
            <a:pPr lvl="1"/>
            <a:r>
              <a:rPr lang="en-US" altLang="en-US" dirty="0" smtClean="0">
                <a:cs typeface="Arial" charset="0"/>
              </a:rPr>
              <a:t>Creating economically sustainable industries and industrial production models</a:t>
            </a:r>
          </a:p>
          <a:p>
            <a:pPr marL="40005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en-US" b="1" dirty="0" smtClean="0">
                <a:cs typeface="Arial" charset="0"/>
              </a:rPr>
              <a:t>Key Programmes, Projects and Activities</a:t>
            </a:r>
            <a:endParaRPr lang="en-US" altLang="en-US" b="1" i="1" dirty="0" smtClean="0">
              <a:cs typeface="Arial" charset="0"/>
            </a:endParaRPr>
          </a:p>
          <a:p>
            <a:pPr lvl="1"/>
            <a:r>
              <a:rPr lang="en-US" altLang="en-US" dirty="0" smtClean="0">
                <a:cs typeface="Arial" charset="0"/>
              </a:rPr>
              <a:t>Minamata Convention on Mercury</a:t>
            </a:r>
          </a:p>
          <a:p>
            <a:pPr lvl="2"/>
            <a:r>
              <a:rPr lang="en-US" altLang="en-US" dirty="0" smtClean="0">
                <a:cs typeface="Arial" charset="0"/>
              </a:rPr>
              <a:t>Reducing mercury use in small-scale gold mining and eliminating mercury from processes and product</a:t>
            </a:r>
          </a:p>
          <a:p>
            <a:pPr lvl="1"/>
            <a:r>
              <a:rPr lang="en-US" altLang="en-US" dirty="0" smtClean="0">
                <a:cs typeface="Arial" charset="0"/>
              </a:rPr>
              <a:t>Other Heavy Metals: Lead, Cadmium, etc.</a:t>
            </a:r>
          </a:p>
          <a:p>
            <a:pPr lvl="1"/>
            <a:r>
              <a:rPr lang="en-US" altLang="en-US" dirty="0" smtClean="0">
                <a:cs typeface="Arial" charset="0"/>
              </a:rPr>
              <a:t>Nitrous Oxide (N</a:t>
            </a:r>
            <a:r>
              <a:rPr lang="en-US" altLang="en-US" sz="1000" dirty="0" smtClean="0">
                <a:cs typeface="Arial" charset="0"/>
              </a:rPr>
              <a:t>2</a:t>
            </a:r>
            <a:r>
              <a:rPr lang="en-US" altLang="en-US" dirty="0" smtClean="0">
                <a:cs typeface="Arial" charset="0"/>
              </a:rPr>
              <a:t>O)</a:t>
            </a:r>
          </a:p>
          <a:p>
            <a:pPr lvl="2"/>
            <a:r>
              <a:rPr lang="en-US" altLang="en-US" dirty="0" smtClean="0">
                <a:cs typeface="Arial" charset="0"/>
              </a:rPr>
              <a:t>Mitigating N</a:t>
            </a:r>
            <a:r>
              <a:rPr lang="en-US" altLang="en-US" sz="1000" dirty="0" smtClean="0">
                <a:cs typeface="Arial" charset="0"/>
              </a:rPr>
              <a:t>2</a:t>
            </a:r>
            <a:r>
              <a:rPr lang="en-US" altLang="en-US" dirty="0" smtClean="0">
                <a:cs typeface="Arial" charset="0"/>
              </a:rPr>
              <a:t>O releases by agro-industries</a:t>
            </a:r>
          </a:p>
          <a:p>
            <a:pPr lvl="1"/>
            <a:r>
              <a:rPr lang="en-US" altLang="en-US" dirty="0" smtClean="0">
                <a:cs typeface="Arial" charset="0"/>
              </a:rPr>
              <a:t>Kigali Amendment to the Montreal Protocol</a:t>
            </a:r>
          </a:p>
          <a:p>
            <a:pPr lvl="2"/>
            <a:r>
              <a:rPr lang="en-US" altLang="en-US" dirty="0">
                <a:cs typeface="Arial" charset="0"/>
              </a:rPr>
              <a:t>Hydrofluorocarbons (HFCs</a:t>
            </a:r>
            <a:r>
              <a:rPr lang="en-US" altLang="en-US" dirty="0" smtClean="0">
                <a:cs typeface="Arial" charset="0"/>
              </a:rPr>
              <a:t>) </a:t>
            </a:r>
            <a:r>
              <a:rPr lang="en-US" altLang="en-US" dirty="0">
                <a:cs typeface="Arial" charset="0"/>
              </a:rPr>
              <a:t>- Scoping prevalence of HFCs for </a:t>
            </a:r>
          </a:p>
          <a:p>
            <a:pPr marL="674370" lvl="2" indent="0">
              <a:buNone/>
            </a:pPr>
            <a:r>
              <a:rPr lang="en-US" altLang="en-US" dirty="0">
                <a:cs typeface="Arial" charset="0"/>
              </a:rPr>
              <a:t>     eventual phase-out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437112"/>
            <a:ext cx="3033599" cy="180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239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908720"/>
            <a:ext cx="9144000" cy="576064"/>
          </a:xfrm>
        </p:spPr>
        <p:txBody>
          <a:bodyPr/>
          <a:lstStyle/>
          <a:p>
            <a:pPr algn="ctr"/>
            <a:r>
              <a:rPr lang="en-US" altLang="en-US" b="1" dirty="0" smtClean="0">
                <a:cs typeface="Arial" charset="0"/>
              </a:rPr>
              <a:t>Resource-Efficient Industrial Production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748464" cy="5081776"/>
          </a:xfrm>
        </p:spPr>
        <p:txBody>
          <a:bodyPr>
            <a:noAutofit/>
          </a:bodyPr>
          <a:lstStyle/>
          <a:p>
            <a:r>
              <a:rPr lang="en-US" altLang="en-US" sz="1600" b="1" dirty="0" smtClean="0">
                <a:cs typeface="Arial" charset="0"/>
              </a:rPr>
              <a:t>Scope of Work</a:t>
            </a:r>
          </a:p>
          <a:p>
            <a:pPr lvl="1"/>
            <a:r>
              <a:rPr lang="en-US" altLang="en-US" sz="1400" dirty="0" smtClean="0">
                <a:cs typeface="Arial" charset="0"/>
              </a:rPr>
              <a:t>Optimizing production efficiency /use of natural resources</a:t>
            </a:r>
          </a:p>
          <a:p>
            <a:pPr lvl="1"/>
            <a:r>
              <a:rPr lang="en-US" altLang="en-US" sz="1400" dirty="0" smtClean="0">
                <a:cs typeface="Arial" charset="0"/>
              </a:rPr>
              <a:t>Improving eco-efficiency and resource productivity</a:t>
            </a:r>
          </a:p>
          <a:p>
            <a:pPr lvl="1"/>
            <a:r>
              <a:rPr lang="en-US" altLang="en-US" sz="1400" dirty="0" smtClean="0">
                <a:cs typeface="Arial" charset="0"/>
              </a:rPr>
              <a:t>Reducing waste, emissions and negative environmental impacts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lang="en-US" altLang="en-US" sz="1400" dirty="0" smtClean="0">
                <a:cs typeface="Arial" charset="0"/>
              </a:rPr>
              <a:t>Mitigating risks to workers, communities and consumers</a:t>
            </a:r>
          </a:p>
          <a:p>
            <a:pPr marR="0" lvl="0" fontAlgn="auto">
              <a:spcAft>
                <a:spcPts val="0"/>
              </a:spcAft>
              <a:buClrTx/>
              <a:buSzTx/>
              <a:tabLst/>
              <a:defRPr/>
            </a:pPr>
            <a:r>
              <a:rPr lang="en-US" altLang="en-US" sz="1600" b="1" dirty="0">
                <a:cs typeface="Arial" charset="0"/>
              </a:rPr>
              <a:t>Strategy</a:t>
            </a:r>
            <a:r>
              <a:rPr lang="en-US" altLang="en-US" sz="1600" b="1" dirty="0" smtClean="0">
                <a:cs typeface="Arial" charset="0"/>
              </a:rPr>
              <a:t>: 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Transfer of Environmentally Sound Technology (TEST),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Capacity building, awareness raising,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demonstrations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&amp; pilots</a:t>
            </a:r>
            <a:endParaRPr lang="en-US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charset="0"/>
            </a:endParaRPr>
          </a:p>
          <a:p>
            <a:pPr marR="0" lvl="0" fontAlgn="auto">
              <a:spcAft>
                <a:spcPts val="0"/>
              </a:spcAft>
              <a:buClrTx/>
              <a:buSzTx/>
              <a:tabLst/>
              <a:defRPr/>
            </a:pPr>
            <a:r>
              <a:rPr lang="en-US" altLang="en-US" sz="1600" b="1" dirty="0" smtClean="0">
                <a:cs typeface="Arial" charset="0"/>
              </a:rPr>
              <a:t>Key Programmes, Projects and Activities</a:t>
            </a:r>
          </a:p>
          <a:p>
            <a:pPr lvl="1"/>
            <a:r>
              <a:rPr lang="en-US" altLang="en-US" sz="1400" dirty="0" smtClean="0">
                <a:cs typeface="Arial" charset="0"/>
              </a:rPr>
              <a:t>Resource Efficient and Cleaner Production (RECP)</a:t>
            </a:r>
          </a:p>
          <a:p>
            <a:pPr lvl="2"/>
            <a:r>
              <a:rPr lang="en-US" altLang="en-US" sz="1200" dirty="0" smtClean="0">
                <a:cs typeface="Arial" charset="0"/>
              </a:rPr>
              <a:t>Promoting RECP in 60+ countries through network of 70+ members (RECP</a:t>
            </a:r>
            <a:r>
              <a:rPr lang="en-US" altLang="en-US" sz="1200" i="1" dirty="0" smtClean="0">
                <a:cs typeface="Arial" charset="0"/>
              </a:rPr>
              <a:t>net</a:t>
            </a:r>
            <a:r>
              <a:rPr lang="en-US" altLang="en-US" sz="1200" dirty="0" smtClean="0">
                <a:cs typeface="Arial" charset="0"/>
              </a:rPr>
              <a:t>)</a:t>
            </a:r>
            <a:endParaRPr lang="en-US" altLang="en-US" sz="1200" i="1" dirty="0" smtClean="0">
              <a:cs typeface="Arial" charset="0"/>
            </a:endParaRPr>
          </a:p>
          <a:p>
            <a:pPr lvl="1"/>
            <a:r>
              <a:rPr lang="en-US" altLang="en-US" sz="1400" dirty="0" smtClean="0">
                <a:cs typeface="Arial" charset="0"/>
              </a:rPr>
              <a:t>SWITCH Med / Med-TEST</a:t>
            </a:r>
          </a:p>
          <a:p>
            <a:pPr lvl="2"/>
            <a:r>
              <a:rPr lang="en-US" altLang="en-US" sz="1200" dirty="0" smtClean="0">
                <a:cs typeface="Arial" charset="0"/>
              </a:rPr>
              <a:t>Fostering social and eco-innovations for circular economy promotion in</a:t>
            </a:r>
          </a:p>
          <a:p>
            <a:pPr marL="674370" lvl="2" indent="0">
              <a:buNone/>
            </a:pPr>
            <a:r>
              <a:rPr lang="en-US" altLang="en-US" sz="1200" dirty="0" smtClean="0">
                <a:cs typeface="Arial" charset="0"/>
              </a:rPr>
              <a:t> the Mediterranean</a:t>
            </a:r>
          </a:p>
          <a:p>
            <a:pPr lvl="1"/>
            <a:r>
              <a:rPr lang="en-US" altLang="en-US" sz="1400" dirty="0" smtClean="0">
                <a:cs typeface="Arial" charset="0"/>
              </a:rPr>
              <a:t>Eco-Industrial Park Development</a:t>
            </a:r>
          </a:p>
          <a:p>
            <a:pPr lvl="2"/>
            <a:r>
              <a:rPr lang="en-US" altLang="en-US" sz="1200" dirty="0" smtClean="0">
                <a:cs typeface="Arial" charset="0"/>
              </a:rPr>
              <a:t>EIP establishment in Africa, Asia, Latin America</a:t>
            </a:r>
          </a:p>
          <a:p>
            <a:pPr lvl="1"/>
            <a:r>
              <a:rPr lang="en-US" altLang="en-US" sz="1400" dirty="0" smtClean="0">
                <a:cs typeface="Arial" charset="0"/>
              </a:rPr>
              <a:t>Chemicals Management</a:t>
            </a:r>
          </a:p>
          <a:p>
            <a:pPr lvl="2"/>
            <a:r>
              <a:rPr lang="en-US" altLang="en-US" sz="1200" dirty="0" smtClean="0">
                <a:cs typeface="Arial" charset="0"/>
              </a:rPr>
              <a:t>Innovation and alternative business models</a:t>
            </a: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6758880" y="652025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E88E0826-7CB5-46B8-A47A-F3A14A24AD97}" type="slidenum">
              <a:rPr lang="en-GB" altLang="en-US" smtClean="0">
                <a:solidFill>
                  <a:srgbClr val="FFFFFF"/>
                </a:solidFill>
              </a:rPr>
              <a:pPr>
                <a:defRPr/>
              </a:pPr>
              <a:t>7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pic>
        <p:nvPicPr>
          <p:cNvPr id="7" name="Picture 5" descr="H:\- PTC_ENV\ENV OD\Events\2015\150427 Briefing to Member States (Vienna, Austria)\source material\_IRE\9. TEST Programme\9.2. Cambodia\TEST Cambodia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717" t="-10910" r="7690" b="-1588"/>
          <a:stretch/>
        </p:blipFill>
        <p:spPr bwMode="auto">
          <a:xfrm>
            <a:off x="5796136" y="4125754"/>
            <a:ext cx="3275856" cy="232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46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8595" y="5873209"/>
            <a:ext cx="4586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B050"/>
                </a:solidFill>
                <a:latin typeface="+mn-lt"/>
              </a:rPr>
              <a:t>www.green-economies-eap.org</a:t>
            </a:r>
            <a:endParaRPr lang="en-US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11087" y="838200"/>
            <a:ext cx="7391399" cy="117892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900" b="1" dirty="0" smtClean="0">
              <a:solidFill>
                <a:srgbClr val="00B0F0"/>
              </a:solidFill>
              <a:latin typeface="+mn-lt"/>
              <a:ea typeface="+mj-ea"/>
              <a:cs typeface="Arial"/>
            </a:endParaRPr>
          </a:p>
          <a:p>
            <a:pPr algn="ctr"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+mn-lt"/>
                <a:ea typeface="+mj-ea"/>
                <a:cs typeface="Arial"/>
              </a:rPr>
              <a:t>Greening Economies in the EU’s Eastern Neighborhood </a:t>
            </a:r>
          </a:p>
          <a:p>
            <a:pPr algn="ctr"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 b="1" dirty="0" err="1" smtClean="0">
                <a:solidFill>
                  <a:srgbClr val="0070C0"/>
                </a:solidFill>
                <a:latin typeface="+mn-lt"/>
                <a:ea typeface="+mj-ea"/>
                <a:cs typeface="Arial"/>
              </a:rPr>
              <a:t>EaP</a:t>
            </a:r>
            <a:r>
              <a:rPr lang="en-US" sz="2400" b="1" dirty="0" smtClean="0">
                <a:solidFill>
                  <a:srgbClr val="0070C0"/>
                </a:solidFill>
                <a:latin typeface="+mn-lt"/>
                <a:ea typeface="+mj-ea"/>
                <a:cs typeface="Arial"/>
              </a:rPr>
              <a:t> GREEN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916832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4375" lvl="1" indent="-371475" algn="l"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809625" algn="l"/>
              </a:tabLst>
            </a:pPr>
            <a:r>
              <a:rPr lang="en-GB" dirty="0">
                <a:latin typeface="+mn-lt"/>
              </a:rPr>
              <a:t>EU-funded action: </a:t>
            </a:r>
            <a:r>
              <a:rPr lang="en-GB" b="1" dirty="0" smtClean="0">
                <a:latin typeface="+mn-lt"/>
              </a:rPr>
              <a:t>10 </a:t>
            </a:r>
            <a:r>
              <a:rPr lang="en-GB" b="1" dirty="0">
                <a:latin typeface="+mn-lt"/>
              </a:rPr>
              <a:t>million EUR</a:t>
            </a:r>
            <a:r>
              <a:rPr lang="en-GB" dirty="0">
                <a:latin typeface="+mn-lt"/>
              </a:rPr>
              <a:t> (UNIDO, </a:t>
            </a:r>
            <a:r>
              <a:rPr lang="en-GB" dirty="0" smtClean="0">
                <a:latin typeface="+mn-lt"/>
              </a:rPr>
              <a:t>2.5 </a:t>
            </a:r>
            <a:r>
              <a:rPr lang="en-GB" dirty="0">
                <a:latin typeface="+mn-lt"/>
              </a:rPr>
              <a:t>M EUR)</a:t>
            </a:r>
            <a:endParaRPr lang="en-GB" b="1" dirty="0">
              <a:latin typeface="+mn-lt"/>
            </a:endParaRPr>
          </a:p>
          <a:p>
            <a:pPr marL="714375" lvl="1" indent="-371475" algn="l"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809625" algn="l"/>
              </a:tabLst>
            </a:pPr>
            <a:r>
              <a:rPr lang="en-GB" dirty="0">
                <a:latin typeface="+mn-lt"/>
              </a:rPr>
              <a:t>Duration: </a:t>
            </a:r>
            <a:r>
              <a:rPr lang="en-GB" b="1" dirty="0" smtClean="0">
                <a:latin typeface="+mn-lt"/>
              </a:rPr>
              <a:t>2013 – 2016</a:t>
            </a:r>
          </a:p>
          <a:p>
            <a:pPr marL="714375" lvl="1" indent="-371475" algn="l"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809625" algn="l"/>
              </a:tabLst>
            </a:pPr>
            <a:r>
              <a:rPr lang="en-US" dirty="0" smtClean="0">
                <a:latin typeface="+mn-lt"/>
              </a:rPr>
              <a:t>Countries</a:t>
            </a:r>
            <a:r>
              <a:rPr lang="en-US" dirty="0">
                <a:latin typeface="+mn-lt"/>
              </a:rPr>
              <a:t>: </a:t>
            </a:r>
            <a:r>
              <a:rPr lang="en-US" b="1" dirty="0">
                <a:latin typeface="+mn-lt"/>
                <a:cs typeface="Arial" panose="020B0604020202020204" pitchFamily="34" charset="0"/>
              </a:rPr>
              <a:t>Armenia, Azerbaijan, Belarus, Georgia, Moldova &amp; </a:t>
            </a:r>
            <a:r>
              <a:rPr lang="en-US" b="1" dirty="0" smtClean="0">
                <a:latin typeface="+mn-lt"/>
                <a:cs typeface="Arial" panose="020B0604020202020204" pitchFamily="34" charset="0"/>
              </a:rPr>
              <a:t>Ukraine</a:t>
            </a:r>
          </a:p>
          <a:p>
            <a:pPr marL="714375" lvl="1" indent="-371475" algn="l"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809625" algn="l"/>
              </a:tabLst>
            </a:pPr>
            <a:r>
              <a:rPr lang="en-US" dirty="0" smtClean="0">
                <a:latin typeface="+mn-lt"/>
              </a:rPr>
              <a:t>Implementing </a:t>
            </a:r>
            <a:r>
              <a:rPr lang="en-US" dirty="0">
                <a:latin typeface="+mn-lt"/>
              </a:rPr>
              <a:t>agencies: </a:t>
            </a:r>
            <a:r>
              <a:rPr lang="en-US" b="1" dirty="0">
                <a:latin typeface="+mn-lt"/>
                <a:cs typeface="Arial" panose="020B0604020202020204" pitchFamily="34" charset="0"/>
              </a:rPr>
              <a:t>OECD, UNECE, UNIDO, </a:t>
            </a:r>
            <a:r>
              <a:rPr lang="en-US" b="1" dirty="0" smtClean="0">
                <a:latin typeface="+mn-lt"/>
                <a:cs typeface="Arial" panose="020B0604020202020204" pitchFamily="34" charset="0"/>
              </a:rPr>
              <a:t>UN Environment</a:t>
            </a:r>
            <a:endParaRPr lang="en-US" b="1" dirty="0">
              <a:latin typeface="+mn-lt"/>
              <a:cs typeface="Arial" panose="020B0604020202020204" pitchFamily="34" charset="0"/>
            </a:endParaRPr>
          </a:p>
          <a:p>
            <a:pPr marL="714375" lvl="1" indent="-371475" algn="l">
              <a:buClr>
                <a:srgbClr val="0070C0"/>
              </a:buClr>
              <a:buFont typeface="Wingdings" panose="05000000000000000000" pitchFamily="2" charset="2"/>
              <a:buChar char="v"/>
              <a:tabLst>
                <a:tab pos="809625" algn="l"/>
              </a:tabLst>
            </a:pPr>
            <a:endParaRPr lang="en-GB" b="1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520" y="3266981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en-GB" altLang="en-US" sz="2000" b="1" dirty="0">
                <a:solidFill>
                  <a:srgbClr val="0070C0"/>
                </a:solidFill>
                <a:latin typeface="+mn-lt"/>
                <a:ea typeface="+mj-ea"/>
                <a:cs typeface="Arial"/>
              </a:rPr>
              <a:t>UNIDO component - Regional RECP Demonstration Project</a:t>
            </a:r>
          </a:p>
          <a:p>
            <a:pPr algn="l"/>
            <a:r>
              <a:rPr lang="en-US" dirty="0">
                <a:latin typeface="+mn-lt"/>
              </a:rPr>
              <a:t>Improve the resource productivity and environmental performance of SMEs thereby contributing to a </a:t>
            </a:r>
            <a:r>
              <a:rPr lang="en-US" b="1" dirty="0">
                <a:latin typeface="+mn-lt"/>
              </a:rPr>
              <a:t>Green Economy </a:t>
            </a:r>
            <a:r>
              <a:rPr lang="en-US" dirty="0">
                <a:latin typeface="+mn-lt"/>
              </a:rPr>
              <a:t>&amp; </a:t>
            </a:r>
            <a:r>
              <a:rPr lang="en-US" b="1" dirty="0">
                <a:latin typeface="+mn-lt"/>
              </a:rPr>
              <a:t>Sustainable Industrial Development </a:t>
            </a:r>
            <a:r>
              <a:rPr lang="en-US" dirty="0">
                <a:latin typeface="+mn-lt"/>
              </a:rPr>
              <a:t>in the </a:t>
            </a:r>
            <a:r>
              <a:rPr lang="en-US" dirty="0" err="1">
                <a:latin typeface="+mn-lt"/>
              </a:rPr>
              <a:t>EaP</a:t>
            </a:r>
            <a:r>
              <a:rPr lang="en-US" dirty="0">
                <a:latin typeface="+mn-lt"/>
              </a:rPr>
              <a:t> region 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520" y="4293096"/>
            <a:ext cx="864096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smtClean="0">
                <a:solidFill>
                  <a:srgbClr val="0070C0"/>
                </a:solidFill>
                <a:latin typeface="+mn-lt"/>
                <a:ea typeface="+mj-ea"/>
                <a:cs typeface="Arial"/>
              </a:rPr>
              <a:t>Results (regional)</a:t>
            </a:r>
            <a:endParaRPr lang="en-US" sz="2000" b="1" dirty="0">
              <a:solidFill>
                <a:srgbClr val="0070C0"/>
              </a:solidFill>
              <a:latin typeface="+mn-lt"/>
              <a:ea typeface="+mj-ea"/>
              <a:cs typeface="Arial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</a:rPr>
              <a:t>133</a:t>
            </a:r>
            <a:r>
              <a:rPr lang="en-US" dirty="0">
                <a:latin typeface="+mn-lt"/>
              </a:rPr>
              <a:t> RECP experts trained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RECP applied in </a:t>
            </a:r>
            <a:r>
              <a:rPr lang="en-US" b="1" dirty="0">
                <a:latin typeface="+mn-lt"/>
              </a:rPr>
              <a:t>341 SMEs </a:t>
            </a:r>
            <a:r>
              <a:rPr lang="en-US" dirty="0">
                <a:latin typeface="+mn-lt"/>
              </a:rPr>
              <a:t>and other organizations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+mn-lt"/>
              </a:rPr>
              <a:t>9.4 </a:t>
            </a:r>
            <a:r>
              <a:rPr lang="en-US" b="1" dirty="0">
                <a:latin typeface="+mn-lt"/>
              </a:rPr>
              <a:t>M EUR </a:t>
            </a:r>
            <a:r>
              <a:rPr lang="en-US" dirty="0">
                <a:latin typeface="+mn-lt"/>
              </a:rPr>
              <a:t>in RECP savings identified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+mn-lt"/>
              </a:rPr>
              <a:t>5 </a:t>
            </a:r>
            <a:r>
              <a:rPr lang="en-US" b="1" dirty="0">
                <a:latin typeface="+mn-lt"/>
              </a:rPr>
              <a:t>M EUR </a:t>
            </a:r>
            <a:r>
              <a:rPr lang="en-US" dirty="0">
                <a:latin typeface="+mn-lt"/>
              </a:rPr>
              <a:t>in RECP investments implemented </a:t>
            </a:r>
            <a:r>
              <a:rPr lang="en-US" dirty="0" smtClean="0">
                <a:latin typeface="+mn-lt"/>
              </a:rPr>
              <a:t>by </a:t>
            </a:r>
            <a:r>
              <a:rPr lang="en-US" dirty="0">
                <a:latin typeface="+mn-lt"/>
              </a:rPr>
              <a:t>project </a:t>
            </a:r>
            <a:r>
              <a:rPr lang="en-US" dirty="0" smtClean="0">
                <a:latin typeface="+mn-lt"/>
              </a:rPr>
              <a:t>end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854" y="1140798"/>
            <a:ext cx="780242" cy="52146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122096" y="1154428"/>
            <a:ext cx="91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800" b="1" dirty="0" smtClean="0">
                <a:solidFill>
                  <a:prstClr val="black"/>
                </a:solidFill>
                <a:latin typeface="+mn-lt"/>
              </a:rPr>
              <a:t>This project is </a:t>
            </a:r>
            <a:r>
              <a:rPr lang="de-DE" sz="800" b="1" dirty="0">
                <a:solidFill>
                  <a:prstClr val="black"/>
                </a:solidFill>
                <a:latin typeface="+mn-lt"/>
              </a:rPr>
              <a:t>funded by the European Union</a:t>
            </a:r>
            <a:endParaRPr lang="en-US" sz="800" b="1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1246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63880" y="2133600"/>
            <a:ext cx="7903790" cy="4114800"/>
          </a:xfrm>
        </p:spPr>
        <p:txBody>
          <a:bodyPr>
            <a:normAutofit lnSpcReduction="10000"/>
          </a:bodyPr>
          <a:lstStyle/>
          <a:p>
            <a:pPr marL="714375" lvl="1" indent="-371475">
              <a:tabLst>
                <a:tab pos="809625" algn="l"/>
              </a:tabLst>
            </a:pPr>
            <a:r>
              <a:rPr lang="en-GB" sz="2200" dirty="0">
                <a:solidFill>
                  <a:schemeClr val="tx1"/>
                </a:solidFill>
              </a:rPr>
              <a:t>EU-funded action: </a:t>
            </a:r>
            <a:r>
              <a:rPr lang="en-GB" sz="2200" b="1" dirty="0" smtClean="0">
                <a:solidFill>
                  <a:schemeClr val="tx1"/>
                </a:solidFill>
              </a:rPr>
              <a:t>19.5 </a:t>
            </a:r>
            <a:r>
              <a:rPr lang="en-GB" sz="2200" b="1" dirty="0">
                <a:solidFill>
                  <a:schemeClr val="tx1"/>
                </a:solidFill>
              </a:rPr>
              <a:t>million EUR</a:t>
            </a:r>
            <a:r>
              <a:rPr lang="en-GB" sz="2200" dirty="0">
                <a:solidFill>
                  <a:schemeClr val="tx1"/>
                </a:solidFill>
              </a:rPr>
              <a:t> </a:t>
            </a:r>
            <a:r>
              <a:rPr lang="en-GB" sz="2200" dirty="0" smtClean="0">
                <a:solidFill>
                  <a:schemeClr val="tx1"/>
                </a:solidFill>
              </a:rPr>
              <a:t>(UNIDO, 3.8 M EUR)</a:t>
            </a:r>
            <a:endParaRPr lang="en-GB" sz="2200" b="1" dirty="0">
              <a:solidFill>
                <a:schemeClr val="tx1"/>
              </a:solidFill>
            </a:endParaRPr>
          </a:p>
          <a:p>
            <a:pPr marL="714375" lvl="1" indent="-371475">
              <a:tabLst>
                <a:tab pos="809625" algn="l"/>
              </a:tabLst>
            </a:pPr>
            <a:r>
              <a:rPr lang="en-GB" sz="2200" dirty="0" smtClean="0">
                <a:solidFill>
                  <a:schemeClr val="tx1"/>
                </a:solidFill>
              </a:rPr>
              <a:t>Duration: </a:t>
            </a:r>
            <a:r>
              <a:rPr lang="en-GB" sz="2200" b="1" dirty="0" smtClean="0">
                <a:solidFill>
                  <a:schemeClr val="tx1"/>
                </a:solidFill>
              </a:rPr>
              <a:t>January 2019 - November </a:t>
            </a:r>
            <a:r>
              <a:rPr lang="en-GB" sz="2200" b="1" dirty="0">
                <a:solidFill>
                  <a:schemeClr val="tx1"/>
                </a:solidFill>
              </a:rPr>
              <a:t>2022</a:t>
            </a:r>
          </a:p>
          <a:p>
            <a:pPr marL="714375" lvl="1" indent="-371475">
              <a:tabLst>
                <a:tab pos="809625" algn="l"/>
              </a:tabLst>
            </a:pPr>
            <a:r>
              <a:rPr lang="en-GB" sz="2200" dirty="0">
                <a:solidFill>
                  <a:schemeClr val="tx1"/>
                </a:solidFill>
              </a:rPr>
              <a:t>Countries: </a:t>
            </a:r>
            <a:r>
              <a:rPr lang="en-US" sz="2200" b="1" dirty="0">
                <a:solidFill>
                  <a:schemeClr val="tx1"/>
                </a:solidFill>
              </a:rPr>
              <a:t>Armenia, Azerbaijan, Belarus, Georgia, Republic of Moldova and Ukraine</a:t>
            </a:r>
            <a:endParaRPr lang="en-GB" sz="2200" b="1" dirty="0">
              <a:solidFill>
                <a:schemeClr val="tx1"/>
              </a:solidFill>
            </a:endParaRPr>
          </a:p>
          <a:p>
            <a:pPr marL="714375" lvl="1" indent="-371475">
              <a:tabLst>
                <a:tab pos="809625" algn="l"/>
              </a:tabLst>
            </a:pPr>
            <a:r>
              <a:rPr lang="en-GB" sz="2200" dirty="0" smtClean="0">
                <a:solidFill>
                  <a:schemeClr val="tx1"/>
                </a:solidFill>
              </a:rPr>
              <a:t>Implemented </a:t>
            </a:r>
            <a:r>
              <a:rPr lang="en-GB" sz="2200" dirty="0">
                <a:solidFill>
                  <a:schemeClr val="tx1"/>
                </a:solidFill>
              </a:rPr>
              <a:t>through three contracts with five international organisations: </a:t>
            </a:r>
            <a:r>
              <a:rPr lang="en-GB" sz="2200" b="1" dirty="0">
                <a:solidFill>
                  <a:schemeClr val="tx1"/>
                </a:solidFill>
              </a:rPr>
              <a:t>OECD, UN Environment, UNECE, UNIDO, World </a:t>
            </a:r>
            <a:r>
              <a:rPr lang="en-GB" sz="2200" b="1" dirty="0" smtClean="0">
                <a:solidFill>
                  <a:schemeClr val="tx1"/>
                </a:solidFill>
              </a:rPr>
              <a:t>Bank</a:t>
            </a:r>
          </a:p>
          <a:p>
            <a:pPr marL="714375" lvl="1" indent="-371475">
              <a:tabLst>
                <a:tab pos="809625" algn="l"/>
              </a:tabLst>
            </a:pPr>
            <a:r>
              <a:rPr lang="en-US" sz="2200" b="1" dirty="0" smtClean="0">
                <a:solidFill>
                  <a:schemeClr val="tx1"/>
                </a:solidFill>
              </a:rPr>
              <a:t>UNIDO Outputs</a:t>
            </a:r>
            <a:r>
              <a:rPr lang="en-US" sz="2200" dirty="0" smtClean="0">
                <a:solidFill>
                  <a:schemeClr val="tx1"/>
                </a:solidFill>
              </a:rPr>
              <a:t>:</a:t>
            </a:r>
          </a:p>
          <a:p>
            <a:pPr marL="1057275" lvl="2" indent="-371475">
              <a:spcBef>
                <a:spcPts val="300"/>
              </a:spcBef>
              <a:tabLst>
                <a:tab pos="809625" algn="l"/>
              </a:tabLst>
            </a:pPr>
            <a:r>
              <a:rPr lang="en-GB" sz="2000" dirty="0" smtClean="0"/>
              <a:t>Output 2.1</a:t>
            </a:r>
            <a:r>
              <a:rPr lang="en-GB" sz="2000" dirty="0"/>
              <a:t>: Resource Efficient and Cleaner Production and eco-innovation among SMEs scaled </a:t>
            </a:r>
            <a:r>
              <a:rPr lang="en-GB" sz="2000" dirty="0" smtClean="0"/>
              <a:t>up</a:t>
            </a:r>
          </a:p>
          <a:p>
            <a:pPr marL="1057275" lvl="2" indent="-371475">
              <a:spcBef>
                <a:spcPts val="300"/>
              </a:spcBef>
              <a:tabLst>
                <a:tab pos="809625" algn="l"/>
              </a:tabLst>
            </a:pPr>
            <a:r>
              <a:rPr lang="en-GB" sz="2000" dirty="0"/>
              <a:t>Output </a:t>
            </a:r>
            <a:r>
              <a:rPr lang="en-GB" sz="2000" dirty="0" smtClean="0"/>
              <a:t>2.2</a:t>
            </a:r>
            <a:r>
              <a:rPr lang="en-GB" sz="2000" dirty="0"/>
              <a:t>: Concept and tools of the EU Single Market for Green Products initiative introduced and promoted</a:t>
            </a:r>
            <a:endParaRPr lang="en-GB" sz="1900" dirty="0" smtClean="0"/>
          </a:p>
          <a:p>
            <a:pPr marL="714375" lvl="1" indent="-371475">
              <a:buFont typeface="Wingdings" panose="05000000000000000000" pitchFamily="2" charset="2"/>
              <a:buChar char="v"/>
              <a:tabLst>
                <a:tab pos="809625" algn="l"/>
              </a:tabLst>
            </a:pPr>
            <a:endParaRPr lang="en-GB" sz="2200" b="1" dirty="0" smtClean="0"/>
          </a:p>
          <a:p>
            <a:pPr marL="714375" lvl="1" indent="-371475">
              <a:buFont typeface="Wingdings" panose="05000000000000000000" pitchFamily="2" charset="2"/>
              <a:buChar char="v"/>
              <a:tabLst>
                <a:tab pos="809625" algn="l"/>
              </a:tabLst>
            </a:pPr>
            <a:endParaRPr lang="en-GB" sz="2200" b="1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019138"/>
            <a:ext cx="5628910" cy="96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38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3456</TotalTime>
  <Words>808</Words>
  <Application>Microsoft Office PowerPoint</Application>
  <PresentationFormat>On-screen Show (4:3)</PresentationFormat>
  <Paragraphs>143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Sustainable Environmental Management  Country Programme for  Inclusive and Sustainable Industrial Development in the Republic of Moldova 2019 - 2023  Launch Event  Tuesday, 14 May 2019</vt:lpstr>
      <vt:lpstr>UNIDO’s Mandate:  Inclusive and Sustainable Industrial Development (ISID)</vt:lpstr>
      <vt:lpstr>PowerPoint Presentation</vt:lpstr>
      <vt:lpstr>One Solution: Circular Economy</vt:lpstr>
      <vt:lpstr>Phase-Out of Ozone Depleting Substances (ODS)</vt:lpstr>
      <vt:lpstr>Compliance with Emerging Environmental Regulations</vt:lpstr>
      <vt:lpstr>Resource-Efficient Industrial Production</vt:lpstr>
      <vt:lpstr>PowerPoint Presentation</vt:lpstr>
      <vt:lpstr>PowerPoint Presentation</vt:lpstr>
      <vt:lpstr>Elimination of Persistent Organic Pollutants (POPs)</vt:lpstr>
      <vt:lpstr>PowerPoint Presentation</vt:lpstr>
      <vt:lpstr>PCB Decontamination and Disposal</vt:lpstr>
      <vt:lpstr>PowerPoint Presentation</vt:lpstr>
      <vt:lpstr>PCBs may still exist in the oil system</vt:lpstr>
      <vt:lpstr>PowerPoint Presentation</vt:lpstr>
    </vt:vector>
  </TitlesOfParts>
  <Company>UNIDO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Xin YAO</dc:creator>
  <cp:lastModifiedBy>BEHRENS, Arno</cp:lastModifiedBy>
  <cp:revision>196</cp:revision>
  <cp:lastPrinted>2019-05-10T08:43:16Z</cp:lastPrinted>
  <dcterms:created xsi:type="dcterms:W3CDTF">2008-01-28T10:27:53Z</dcterms:created>
  <dcterms:modified xsi:type="dcterms:W3CDTF">2019-05-17T07:24:52Z</dcterms:modified>
</cp:coreProperties>
</file>