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17"/>
  </p:notesMasterIdLst>
  <p:handoutMasterIdLst>
    <p:handoutMasterId r:id="rId18"/>
  </p:handoutMasterIdLst>
  <p:sldIdLst>
    <p:sldId id="291" r:id="rId2"/>
    <p:sldId id="398" r:id="rId3"/>
    <p:sldId id="391" r:id="rId4"/>
    <p:sldId id="405" r:id="rId5"/>
    <p:sldId id="406" r:id="rId6"/>
    <p:sldId id="409" r:id="rId7"/>
    <p:sldId id="413" r:id="rId8"/>
    <p:sldId id="410" r:id="rId9"/>
    <p:sldId id="411" r:id="rId10"/>
    <p:sldId id="390" r:id="rId11"/>
    <p:sldId id="412" r:id="rId12"/>
    <p:sldId id="407" r:id="rId13"/>
    <p:sldId id="404" r:id="rId14"/>
    <p:sldId id="401" r:id="rId15"/>
    <p:sldId id="399" r:id="rId16"/>
  </p:sldIdLst>
  <p:sldSz cx="9144000" cy="6858000" type="screen4x3"/>
  <p:notesSz cx="6810375" cy="9942513"/>
  <p:defaultTextStyle>
    <a:defPPr>
      <a:defRPr lang="en-GB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ATER, Jason" initials="SJ" lastIdx="13" clrIdx="0"/>
  <p:cmAuthor id="1" name="GROESSING, Claudia" initials="GC" lastIdx="1" clrIdx="1"/>
  <p:cmAuthor id="2" name="HIEROLD, Juergen" initials="HJ" lastIdx="13" clrIdx="2"/>
  <p:cmAuthor id="3" name="DE OLIVEIRA PEREIRA, Danilo" initials="DOPD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8AC5"/>
    <a:srgbClr val="0698DF"/>
    <a:srgbClr val="ED7D31"/>
    <a:srgbClr val="EC7524"/>
    <a:srgbClr val="8DD35D"/>
    <a:srgbClr val="079BE0"/>
    <a:srgbClr val="67C5FF"/>
    <a:srgbClr val="45912D"/>
    <a:srgbClr val="3C8FD4"/>
    <a:srgbClr val="078A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 autoAdjust="0"/>
    <p:restoredTop sz="99699" autoAdjust="0"/>
  </p:normalViewPr>
  <p:slideViewPr>
    <p:cSldViewPr>
      <p:cViewPr>
        <p:scale>
          <a:sx n="120" d="100"/>
          <a:sy n="120" d="100"/>
        </p:scale>
        <p:origin x="-1104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notesViewPr>
    <p:cSldViewPr>
      <p:cViewPr varScale="1">
        <p:scale>
          <a:sx n="91" d="100"/>
          <a:sy n="91" d="100"/>
        </p:scale>
        <p:origin x="-3690" y="-120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commentAuthors" Target="commentAuthors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86A00B-DBCE-4776-AA02-276CADBBCE06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3E97DCA6-8E13-4F53-9F20-7F69A3949E3F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Multilateral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/>
            <a:t>European Union (EU)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/>
            <a:t>World Bank</a:t>
          </a:r>
        </a:p>
        <a:p>
          <a:r>
            <a:rPr lang="en-US" sz="1100" dirty="0" smtClean="0"/>
            <a:t>European Bank for Reconstruction and Development (EBRD)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6191F9E0-2E4A-4D1E-A427-9F26F478A95C}" type="parTrans" cxnId="{8422AA30-8D04-4669-B871-75DA13624912}">
      <dgm:prSet/>
      <dgm:spPr/>
      <dgm:t>
        <a:bodyPr/>
        <a:lstStyle/>
        <a:p>
          <a:endParaRPr lang="en-US"/>
        </a:p>
      </dgm:t>
    </dgm:pt>
    <dgm:pt modelId="{F4E88331-A6A0-482F-A822-C17651DCDA2E}" type="sibTrans" cxnId="{8422AA30-8D04-4669-B871-75DA13624912}">
      <dgm:prSet/>
      <dgm:spPr/>
      <dgm:t>
        <a:bodyPr/>
        <a:lstStyle/>
        <a:p>
          <a:endParaRPr lang="en-US"/>
        </a:p>
      </dgm:t>
    </dgm:pt>
    <dgm:pt modelId="{33EAC9A5-4965-4231-B8B6-4C1787157A9C}">
      <dgm:prSet phldrT="[Text]" custT="1"/>
      <dgm:spPr/>
      <dgm:t>
        <a:bodyPr/>
        <a:lstStyle/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dirty="0" smtClean="0"/>
            <a:t>Technical</a:t>
          </a:r>
        </a:p>
        <a:p>
          <a:pPr marL="0" marR="0" indent="0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dirty="0" smtClean="0"/>
            <a:t>FAO, IFAD, ILO, UN Women, UNDP, UNICEF, IOM, UNFPA</a:t>
          </a:r>
          <a:endParaRPr lang="en-US" sz="1100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 smtClean="0"/>
        </a:p>
        <a:p>
          <a:pPr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E988A3D9-439F-4DB9-9B34-D7FC5AC93B01}" type="parTrans" cxnId="{964C24E6-46F9-4DA3-B671-98784B285750}">
      <dgm:prSet/>
      <dgm:spPr/>
      <dgm:t>
        <a:bodyPr/>
        <a:lstStyle/>
        <a:p>
          <a:endParaRPr lang="en-US"/>
        </a:p>
      </dgm:t>
    </dgm:pt>
    <dgm:pt modelId="{372CC41B-857B-4F61-9A82-57A5AD445ACD}" type="sibTrans" cxnId="{964C24E6-46F9-4DA3-B671-98784B285750}">
      <dgm:prSet/>
      <dgm:spPr/>
      <dgm:t>
        <a:bodyPr/>
        <a:lstStyle/>
        <a:p>
          <a:endParaRPr lang="en-US"/>
        </a:p>
      </dgm:t>
    </dgm:pt>
    <dgm:pt modelId="{8A5FDCE8-79A8-4715-9887-492AAA6BADB7}">
      <dgm:prSet phldrT="[Text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dirty="0" smtClean="0"/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dirty="0" smtClean="0"/>
            <a:t>Bilateral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dirty="0" smtClean="0"/>
            <a:t>Romania,</a:t>
          </a:r>
        </a:p>
        <a:p>
          <a:r>
            <a:rPr lang="en-US" sz="1100" dirty="0" smtClean="0"/>
            <a:t>Sweden, Germany, Austria, Switzerland, China, Poland, </a:t>
          </a:r>
        </a:p>
        <a:p>
          <a:r>
            <a:rPr lang="en-US" sz="1100" dirty="0" smtClean="0"/>
            <a:t>Hungary, Georgia </a:t>
          </a:r>
        </a:p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100" dirty="0" smtClean="0"/>
        </a:p>
        <a:p>
          <a:pPr marL="0" marR="0" indent="0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100" dirty="0" smtClean="0"/>
        </a:p>
        <a:p>
          <a:pPr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dirty="0"/>
        </a:p>
      </dgm:t>
    </dgm:pt>
    <dgm:pt modelId="{EE585D2F-D682-4339-A034-E1C87D67F5BC}" type="parTrans" cxnId="{A022F933-34BB-4A95-B366-9369842F82DD}">
      <dgm:prSet/>
      <dgm:spPr/>
      <dgm:t>
        <a:bodyPr/>
        <a:lstStyle/>
        <a:p>
          <a:endParaRPr lang="en-US"/>
        </a:p>
      </dgm:t>
    </dgm:pt>
    <dgm:pt modelId="{4C6D2EBA-4049-4BE9-AED1-A65063A88D13}" type="sibTrans" cxnId="{A022F933-34BB-4A95-B366-9369842F82DD}">
      <dgm:prSet/>
      <dgm:spPr/>
      <dgm:t>
        <a:bodyPr/>
        <a:lstStyle/>
        <a:p>
          <a:endParaRPr lang="en-US"/>
        </a:p>
      </dgm:t>
    </dgm:pt>
    <dgm:pt modelId="{F066C449-D502-4808-9BAB-BE8241E92DE1}" type="pres">
      <dgm:prSet presAssocID="{A086A00B-DBCE-4776-AA02-276CADBBCE06}" presName="compositeShape" presStyleCnt="0">
        <dgm:presLayoutVars>
          <dgm:chMax val="7"/>
          <dgm:dir/>
          <dgm:resizeHandles val="exact"/>
        </dgm:presLayoutVars>
      </dgm:prSet>
      <dgm:spPr/>
    </dgm:pt>
    <dgm:pt modelId="{A004096A-AD9A-4081-8D3C-6B858D67A7BE}" type="pres">
      <dgm:prSet presAssocID="{A086A00B-DBCE-4776-AA02-276CADBBCE06}" presName="wedge1" presStyleLbl="node1" presStyleIdx="0" presStyleCnt="3"/>
      <dgm:spPr/>
      <dgm:t>
        <a:bodyPr/>
        <a:lstStyle/>
        <a:p>
          <a:endParaRPr lang="en-US"/>
        </a:p>
      </dgm:t>
    </dgm:pt>
    <dgm:pt modelId="{B1CC4046-E9AB-41A4-8E7A-DFA61FCB0EBB}" type="pres">
      <dgm:prSet presAssocID="{A086A00B-DBCE-4776-AA02-276CADBBCE06}" presName="dummy1a" presStyleCnt="0"/>
      <dgm:spPr/>
    </dgm:pt>
    <dgm:pt modelId="{4E38E26D-6609-42DB-8413-01CCC86BE0DB}" type="pres">
      <dgm:prSet presAssocID="{A086A00B-DBCE-4776-AA02-276CADBBCE06}" presName="dummy1b" presStyleCnt="0"/>
      <dgm:spPr/>
    </dgm:pt>
    <dgm:pt modelId="{F2DA9888-7A4B-4CFC-AC81-A6AFA4910A5E}" type="pres">
      <dgm:prSet presAssocID="{A086A00B-DBCE-4776-AA02-276CADBBCE06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497BC1-B48A-47AB-91A1-E0444760CB4F}" type="pres">
      <dgm:prSet presAssocID="{A086A00B-DBCE-4776-AA02-276CADBBCE06}" presName="wedge2" presStyleLbl="node1" presStyleIdx="1" presStyleCnt="3"/>
      <dgm:spPr/>
      <dgm:t>
        <a:bodyPr/>
        <a:lstStyle/>
        <a:p>
          <a:endParaRPr lang="en-US"/>
        </a:p>
      </dgm:t>
    </dgm:pt>
    <dgm:pt modelId="{05576312-51EF-48AD-8048-850F204FD863}" type="pres">
      <dgm:prSet presAssocID="{A086A00B-DBCE-4776-AA02-276CADBBCE06}" presName="dummy2a" presStyleCnt="0"/>
      <dgm:spPr/>
    </dgm:pt>
    <dgm:pt modelId="{3B1CEF44-447D-441C-9BA7-82FC00793F5C}" type="pres">
      <dgm:prSet presAssocID="{A086A00B-DBCE-4776-AA02-276CADBBCE06}" presName="dummy2b" presStyleCnt="0"/>
      <dgm:spPr/>
    </dgm:pt>
    <dgm:pt modelId="{306301E5-367F-4A1A-A356-35939564F472}" type="pres">
      <dgm:prSet presAssocID="{A086A00B-DBCE-4776-AA02-276CADBBCE06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7246ED-5CF0-4DE5-84CE-FE2575DD3D51}" type="pres">
      <dgm:prSet presAssocID="{A086A00B-DBCE-4776-AA02-276CADBBCE06}" presName="wedge3" presStyleLbl="node1" presStyleIdx="2" presStyleCnt="3"/>
      <dgm:spPr/>
      <dgm:t>
        <a:bodyPr/>
        <a:lstStyle/>
        <a:p>
          <a:endParaRPr lang="en-US"/>
        </a:p>
      </dgm:t>
    </dgm:pt>
    <dgm:pt modelId="{93087A25-6AE3-43CA-8BB5-297B706B04B2}" type="pres">
      <dgm:prSet presAssocID="{A086A00B-DBCE-4776-AA02-276CADBBCE06}" presName="dummy3a" presStyleCnt="0"/>
      <dgm:spPr/>
    </dgm:pt>
    <dgm:pt modelId="{B29B0B1C-B1DD-4F03-AE8F-8DC83FE264B7}" type="pres">
      <dgm:prSet presAssocID="{A086A00B-DBCE-4776-AA02-276CADBBCE06}" presName="dummy3b" presStyleCnt="0"/>
      <dgm:spPr/>
    </dgm:pt>
    <dgm:pt modelId="{15AC33D2-4F4C-415C-807E-066413D49B14}" type="pres">
      <dgm:prSet presAssocID="{A086A00B-DBCE-4776-AA02-276CADBBCE06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956D6F-4FCA-4B31-ADBE-142CFD1D706E}" type="pres">
      <dgm:prSet presAssocID="{F4E88331-A6A0-482F-A822-C17651DCDA2E}" presName="arrowWedge1" presStyleLbl="fgSibTrans2D1" presStyleIdx="0" presStyleCnt="3"/>
      <dgm:spPr/>
    </dgm:pt>
    <dgm:pt modelId="{2D92718F-558D-4D61-87C1-A984B941C395}" type="pres">
      <dgm:prSet presAssocID="{372CC41B-857B-4F61-9A82-57A5AD445ACD}" presName="arrowWedge2" presStyleLbl="fgSibTrans2D1" presStyleIdx="1" presStyleCnt="3"/>
      <dgm:spPr/>
    </dgm:pt>
    <dgm:pt modelId="{18921428-3195-4674-B369-4113848CD531}" type="pres">
      <dgm:prSet presAssocID="{4C6D2EBA-4049-4BE9-AED1-A65063A88D13}" presName="arrowWedge3" presStyleLbl="fgSibTrans2D1" presStyleIdx="2" presStyleCnt="3"/>
      <dgm:spPr/>
    </dgm:pt>
  </dgm:ptLst>
  <dgm:cxnLst>
    <dgm:cxn modelId="{1872CB48-20AB-4CCF-8D57-FE43AA9AE01C}" type="presOf" srcId="{8A5FDCE8-79A8-4715-9887-492AAA6BADB7}" destId="{FF7246ED-5CF0-4DE5-84CE-FE2575DD3D51}" srcOrd="0" destOrd="0" presId="urn:microsoft.com/office/officeart/2005/8/layout/cycle8"/>
    <dgm:cxn modelId="{3AE016AC-651E-4B37-8F18-F4195B34A041}" type="presOf" srcId="{3E97DCA6-8E13-4F53-9F20-7F69A3949E3F}" destId="{F2DA9888-7A4B-4CFC-AC81-A6AFA4910A5E}" srcOrd="1" destOrd="0" presId="urn:microsoft.com/office/officeart/2005/8/layout/cycle8"/>
    <dgm:cxn modelId="{567D01DF-EB96-4528-A284-2970965F6560}" type="presOf" srcId="{3E97DCA6-8E13-4F53-9F20-7F69A3949E3F}" destId="{A004096A-AD9A-4081-8D3C-6B858D67A7BE}" srcOrd="0" destOrd="0" presId="urn:microsoft.com/office/officeart/2005/8/layout/cycle8"/>
    <dgm:cxn modelId="{964C24E6-46F9-4DA3-B671-98784B285750}" srcId="{A086A00B-DBCE-4776-AA02-276CADBBCE06}" destId="{33EAC9A5-4965-4231-B8B6-4C1787157A9C}" srcOrd="1" destOrd="0" parTransId="{E988A3D9-439F-4DB9-9B34-D7FC5AC93B01}" sibTransId="{372CC41B-857B-4F61-9A82-57A5AD445ACD}"/>
    <dgm:cxn modelId="{8422AA30-8D04-4669-B871-75DA13624912}" srcId="{A086A00B-DBCE-4776-AA02-276CADBBCE06}" destId="{3E97DCA6-8E13-4F53-9F20-7F69A3949E3F}" srcOrd="0" destOrd="0" parTransId="{6191F9E0-2E4A-4D1E-A427-9F26F478A95C}" sibTransId="{F4E88331-A6A0-482F-A822-C17651DCDA2E}"/>
    <dgm:cxn modelId="{82C9DE3F-BF6E-4A86-82C1-586A9EB81CB8}" type="presOf" srcId="{33EAC9A5-4965-4231-B8B6-4C1787157A9C}" destId="{306301E5-367F-4A1A-A356-35939564F472}" srcOrd="1" destOrd="0" presId="urn:microsoft.com/office/officeart/2005/8/layout/cycle8"/>
    <dgm:cxn modelId="{77642F59-9AE0-4E68-8C8B-F0E141C3A735}" type="presOf" srcId="{A086A00B-DBCE-4776-AA02-276CADBBCE06}" destId="{F066C449-D502-4808-9BAB-BE8241E92DE1}" srcOrd="0" destOrd="0" presId="urn:microsoft.com/office/officeart/2005/8/layout/cycle8"/>
    <dgm:cxn modelId="{04E60782-D451-4126-A5E9-88573C90AC78}" type="presOf" srcId="{8A5FDCE8-79A8-4715-9887-492AAA6BADB7}" destId="{15AC33D2-4F4C-415C-807E-066413D49B14}" srcOrd="1" destOrd="0" presId="urn:microsoft.com/office/officeart/2005/8/layout/cycle8"/>
    <dgm:cxn modelId="{A550C166-8F92-4962-8B65-AD648A49FD2D}" type="presOf" srcId="{33EAC9A5-4965-4231-B8B6-4C1787157A9C}" destId="{3E497BC1-B48A-47AB-91A1-E0444760CB4F}" srcOrd="0" destOrd="0" presId="urn:microsoft.com/office/officeart/2005/8/layout/cycle8"/>
    <dgm:cxn modelId="{A022F933-34BB-4A95-B366-9369842F82DD}" srcId="{A086A00B-DBCE-4776-AA02-276CADBBCE06}" destId="{8A5FDCE8-79A8-4715-9887-492AAA6BADB7}" srcOrd="2" destOrd="0" parTransId="{EE585D2F-D682-4339-A034-E1C87D67F5BC}" sibTransId="{4C6D2EBA-4049-4BE9-AED1-A65063A88D13}"/>
    <dgm:cxn modelId="{7734CC7D-6B9C-4F1A-AB5B-B3850687E861}" type="presParOf" srcId="{F066C449-D502-4808-9BAB-BE8241E92DE1}" destId="{A004096A-AD9A-4081-8D3C-6B858D67A7BE}" srcOrd="0" destOrd="0" presId="urn:microsoft.com/office/officeart/2005/8/layout/cycle8"/>
    <dgm:cxn modelId="{AD3385BA-8802-4F31-B669-BDF182CA50AC}" type="presParOf" srcId="{F066C449-D502-4808-9BAB-BE8241E92DE1}" destId="{B1CC4046-E9AB-41A4-8E7A-DFA61FCB0EBB}" srcOrd="1" destOrd="0" presId="urn:microsoft.com/office/officeart/2005/8/layout/cycle8"/>
    <dgm:cxn modelId="{89CD1198-D575-4875-AC60-4C0FE0436068}" type="presParOf" srcId="{F066C449-D502-4808-9BAB-BE8241E92DE1}" destId="{4E38E26D-6609-42DB-8413-01CCC86BE0DB}" srcOrd="2" destOrd="0" presId="urn:microsoft.com/office/officeart/2005/8/layout/cycle8"/>
    <dgm:cxn modelId="{653081A2-2EB5-4975-A5FF-35BACC49F692}" type="presParOf" srcId="{F066C449-D502-4808-9BAB-BE8241E92DE1}" destId="{F2DA9888-7A4B-4CFC-AC81-A6AFA4910A5E}" srcOrd="3" destOrd="0" presId="urn:microsoft.com/office/officeart/2005/8/layout/cycle8"/>
    <dgm:cxn modelId="{C15FC1AB-E950-4960-BB68-7B8B4E618360}" type="presParOf" srcId="{F066C449-D502-4808-9BAB-BE8241E92DE1}" destId="{3E497BC1-B48A-47AB-91A1-E0444760CB4F}" srcOrd="4" destOrd="0" presId="urn:microsoft.com/office/officeart/2005/8/layout/cycle8"/>
    <dgm:cxn modelId="{AC50BF7E-4EF1-4CE8-9342-1371893C4F59}" type="presParOf" srcId="{F066C449-D502-4808-9BAB-BE8241E92DE1}" destId="{05576312-51EF-48AD-8048-850F204FD863}" srcOrd="5" destOrd="0" presId="urn:microsoft.com/office/officeart/2005/8/layout/cycle8"/>
    <dgm:cxn modelId="{674C72AA-CB71-4ED1-BCB2-DF909F4532D8}" type="presParOf" srcId="{F066C449-D502-4808-9BAB-BE8241E92DE1}" destId="{3B1CEF44-447D-441C-9BA7-82FC00793F5C}" srcOrd="6" destOrd="0" presId="urn:microsoft.com/office/officeart/2005/8/layout/cycle8"/>
    <dgm:cxn modelId="{E0D5F0DA-E6AA-4E02-8875-C2381AF6C826}" type="presParOf" srcId="{F066C449-D502-4808-9BAB-BE8241E92DE1}" destId="{306301E5-367F-4A1A-A356-35939564F472}" srcOrd="7" destOrd="0" presId="urn:microsoft.com/office/officeart/2005/8/layout/cycle8"/>
    <dgm:cxn modelId="{F026048F-011E-4C17-97CE-CAF9C8353CB0}" type="presParOf" srcId="{F066C449-D502-4808-9BAB-BE8241E92DE1}" destId="{FF7246ED-5CF0-4DE5-84CE-FE2575DD3D51}" srcOrd="8" destOrd="0" presId="urn:microsoft.com/office/officeart/2005/8/layout/cycle8"/>
    <dgm:cxn modelId="{B04045C4-457C-4725-87C6-7C7EE45A69E2}" type="presParOf" srcId="{F066C449-D502-4808-9BAB-BE8241E92DE1}" destId="{93087A25-6AE3-43CA-8BB5-297B706B04B2}" srcOrd="9" destOrd="0" presId="urn:microsoft.com/office/officeart/2005/8/layout/cycle8"/>
    <dgm:cxn modelId="{A3A07AD1-EABB-4576-A8D2-312E7F9E6ED3}" type="presParOf" srcId="{F066C449-D502-4808-9BAB-BE8241E92DE1}" destId="{B29B0B1C-B1DD-4F03-AE8F-8DC83FE264B7}" srcOrd="10" destOrd="0" presId="urn:microsoft.com/office/officeart/2005/8/layout/cycle8"/>
    <dgm:cxn modelId="{75C643D7-6582-4A1B-868D-8AD00279F642}" type="presParOf" srcId="{F066C449-D502-4808-9BAB-BE8241E92DE1}" destId="{15AC33D2-4F4C-415C-807E-066413D49B14}" srcOrd="11" destOrd="0" presId="urn:microsoft.com/office/officeart/2005/8/layout/cycle8"/>
    <dgm:cxn modelId="{9F161F3A-7D01-4469-AEEA-5D085C67C20C}" type="presParOf" srcId="{F066C449-D502-4808-9BAB-BE8241E92DE1}" destId="{F5956D6F-4FCA-4B31-ADBE-142CFD1D706E}" srcOrd="12" destOrd="0" presId="urn:microsoft.com/office/officeart/2005/8/layout/cycle8"/>
    <dgm:cxn modelId="{3D68B44B-18D0-4E8C-BB5A-9D514D5D4E3E}" type="presParOf" srcId="{F066C449-D502-4808-9BAB-BE8241E92DE1}" destId="{2D92718F-558D-4D61-87C1-A984B941C395}" srcOrd="13" destOrd="0" presId="urn:microsoft.com/office/officeart/2005/8/layout/cycle8"/>
    <dgm:cxn modelId="{C9DBC4E0-B18C-46F0-9BFA-50FB81ED4C76}" type="presParOf" srcId="{F066C449-D502-4808-9BAB-BE8241E92DE1}" destId="{18921428-3195-4674-B369-4113848CD531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04096A-AD9A-4081-8D3C-6B858D67A7BE}">
      <dsp:nvSpPr>
        <dsp:cNvPr id="0" name=""/>
        <dsp:cNvSpPr/>
      </dsp:nvSpPr>
      <dsp:spPr>
        <a:xfrm>
          <a:off x="1572845" y="315645"/>
          <a:ext cx="4079113" cy="4079113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Multilateral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European Union (EU)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World Bank</a:t>
          </a:r>
        </a:p>
        <a:p>
          <a:pPr lvl="0" algn="ctr">
            <a:spcBef>
              <a:spcPct val="0"/>
            </a:spcBef>
          </a:pPr>
          <a:r>
            <a:rPr lang="en-US" sz="1100" kern="1200" dirty="0" smtClean="0"/>
            <a:t>European Bank for Reconstruction and Development (EBRD)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1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3722635" y="1180029"/>
        <a:ext cx="1456826" cy="1214022"/>
      </dsp:txXfrm>
    </dsp:sp>
    <dsp:sp modelId="{3E497BC1-B48A-47AB-91A1-E0444760CB4F}">
      <dsp:nvSpPr>
        <dsp:cNvPr id="0" name=""/>
        <dsp:cNvSpPr/>
      </dsp:nvSpPr>
      <dsp:spPr>
        <a:xfrm>
          <a:off x="1488835" y="461328"/>
          <a:ext cx="4079113" cy="4079113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b="1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Technical</a:t>
          </a:r>
        </a:p>
        <a:p>
          <a:pPr marL="0" marR="0" lvl="0" indent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en-US" sz="1000" kern="1200" dirty="0" smtClean="0"/>
            <a:t>FAO, IFAD, ILO, UN Women, UNDP, UNICEF, IOM, UNFPA</a:t>
          </a:r>
          <a:endParaRPr lang="en-US" sz="11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460052" y="3107896"/>
        <a:ext cx="2185239" cy="1068339"/>
      </dsp:txXfrm>
    </dsp:sp>
    <dsp:sp modelId="{FF7246ED-5CF0-4DE5-84CE-FE2575DD3D51}">
      <dsp:nvSpPr>
        <dsp:cNvPr id="0" name=""/>
        <dsp:cNvSpPr/>
      </dsp:nvSpPr>
      <dsp:spPr>
        <a:xfrm>
          <a:off x="1404824" y="315645"/>
          <a:ext cx="4079113" cy="4079113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600" b="1" kern="1200" dirty="0" smtClean="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 dirty="0" smtClean="0"/>
            <a:t>Bilateral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Romania,</a:t>
          </a:r>
        </a:p>
        <a:p>
          <a:pPr lvl="0" algn="ctr">
            <a:spcBef>
              <a:spcPct val="0"/>
            </a:spcBef>
          </a:pPr>
          <a:r>
            <a:rPr lang="en-US" sz="1100" kern="1200" dirty="0" smtClean="0"/>
            <a:t>Sweden, Germany, Austria, Switzerland, China, Poland, </a:t>
          </a:r>
        </a:p>
        <a:p>
          <a:pPr lvl="0" algn="ctr">
            <a:spcBef>
              <a:spcPct val="0"/>
            </a:spcBef>
          </a:pPr>
          <a:r>
            <a:rPr lang="en-US" sz="1100" kern="1200" dirty="0" smtClean="0"/>
            <a:t>Hungary, Georgia </a:t>
          </a:r>
        </a:p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100" kern="1200" dirty="0" smtClean="0"/>
        </a:p>
        <a:p>
          <a:pPr marL="0" marR="0" lvl="0" indent="0" algn="ctr" defTabSz="7556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100" kern="1200" dirty="0" smtClean="0"/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1877322" y="1180029"/>
        <a:ext cx="1456826" cy="1214022"/>
      </dsp:txXfrm>
    </dsp:sp>
    <dsp:sp modelId="{F5956D6F-4FCA-4B31-ADBE-142CFD1D706E}">
      <dsp:nvSpPr>
        <dsp:cNvPr id="0" name=""/>
        <dsp:cNvSpPr/>
      </dsp:nvSpPr>
      <dsp:spPr>
        <a:xfrm>
          <a:off x="1320665" y="63129"/>
          <a:ext cx="4584147" cy="4584147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92718F-558D-4D61-87C1-A984B941C395}">
      <dsp:nvSpPr>
        <dsp:cNvPr id="0" name=""/>
        <dsp:cNvSpPr/>
      </dsp:nvSpPr>
      <dsp:spPr>
        <a:xfrm>
          <a:off x="1236318" y="208553"/>
          <a:ext cx="4584147" cy="4584147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21428-3195-4674-B369-4113848CD531}">
      <dsp:nvSpPr>
        <dsp:cNvPr id="0" name=""/>
        <dsp:cNvSpPr/>
      </dsp:nvSpPr>
      <dsp:spPr>
        <a:xfrm>
          <a:off x="1151971" y="63129"/>
          <a:ext cx="4584147" cy="4584147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7440" y="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4403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7440" y="9444403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D49F575A-A985-438B-9A37-716F72CA97F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63858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440" y="2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335" y="4723025"/>
            <a:ext cx="5447708" cy="4473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4403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440" y="9444403"/>
            <a:ext cx="2951459" cy="49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smtClean="0"/>
            </a:lvl1pPr>
          </a:lstStyle>
          <a:p>
            <a:pPr>
              <a:defRPr/>
            </a:pPr>
            <a:fld id="{769D8A2F-E3B4-4063-8756-672A03BD01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146624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</a:t>
            </a:fld>
            <a:endParaRPr lang="en-GB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64856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1904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42B5E-C0A8-344B-9C68-FBDCD4D485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45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329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710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4682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0681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42B5E-C0A8-344B-9C68-FBDCD4D485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4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8A2F-E3B4-4063-8756-672A03BD01F6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488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6864" cy="21602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501008"/>
            <a:ext cx="7776864" cy="864096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762" y="3356992"/>
            <a:ext cx="4284476" cy="72008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4561284"/>
            <a:ext cx="7775575" cy="1512168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lvl="0"/>
            <a:r>
              <a:rPr lang="de-AT" dirty="0"/>
              <a:t>Click to edit Master author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1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76872"/>
            <a:ext cx="7903790" cy="3821939"/>
          </a:xfrm>
        </p:spPr>
        <p:txBody>
          <a:bodyPr/>
          <a:lstStyle>
            <a:lvl1pPr>
              <a:defRPr>
                <a:solidFill>
                  <a:srgbClr val="078AC5"/>
                </a:solidFill>
              </a:defRPr>
            </a:lvl1pPr>
            <a:lvl2pPr marL="514350" indent="-182880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8572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12001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543050" indent="-18288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8460432" y="6525344"/>
            <a:ext cx="216024" cy="216024"/>
          </a:xfrm>
          <a:prstGeom prst="roundRect">
            <a:avLst/>
          </a:prstGeom>
          <a:solidFill>
            <a:srgbClr val="069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312A47-7E72-4E7E-93A5-46C5674DBF6C}" type="slidenum">
              <a:rPr lang="en-US" sz="1200" smtClean="0"/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14739" y="78198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17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hyperlink" Target="https://www.linkedin.com" TargetMode="External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5" Type="http://schemas.openxmlformats.org/officeDocument/2006/relationships/hyperlink" Target="https://www.facebook.com/UNIDO.HQ" TargetMode="External"/><Relationship Id="rId6" Type="http://schemas.openxmlformats.org/officeDocument/2006/relationships/hyperlink" Target="http://www.twitter.com/UNIDO" TargetMode="External"/><Relationship Id="rId7" Type="http://schemas.openxmlformats.org/officeDocument/2006/relationships/hyperlink" Target="https://www.youtube.com/user/UNIDObeta" TargetMode="External"/><Relationship Id="rId8" Type="http://schemas.openxmlformats.org/officeDocument/2006/relationships/hyperlink" Target="https://www.instagram.com/unido_newsroom/" TargetMode="External"/><Relationship Id="rId9" Type="http://schemas.openxmlformats.org/officeDocument/2006/relationships/hyperlink" Target="https://www.flickr.com/photos/unido" TargetMode="External"/><Relationship Id="rId10" Type="http://schemas.openxmlformats.org/officeDocument/2006/relationships/hyperlink" Target="http://www.unido.or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ooter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1144"/>
            <a:ext cx="9144000" cy="44530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24744"/>
            <a:ext cx="7903790" cy="10984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2262831"/>
            <a:ext cx="7903790" cy="3902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5292080" y="6525344"/>
            <a:ext cx="288032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5"/>
          </p:cNvPr>
          <p:cNvSpPr/>
          <p:nvPr userDrawn="1"/>
        </p:nvSpPr>
        <p:spPr>
          <a:xfrm>
            <a:off x="536408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6"/>
          </p:cNvPr>
          <p:cNvSpPr/>
          <p:nvPr userDrawn="1"/>
        </p:nvSpPr>
        <p:spPr>
          <a:xfrm>
            <a:off x="601216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7"/>
          </p:cNvPr>
          <p:cNvSpPr/>
          <p:nvPr userDrawn="1"/>
        </p:nvSpPr>
        <p:spPr>
          <a:xfrm>
            <a:off x="637220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8"/>
          </p:cNvPr>
          <p:cNvSpPr/>
          <p:nvPr userDrawn="1"/>
        </p:nvSpPr>
        <p:spPr>
          <a:xfrm>
            <a:off x="709228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9"/>
          </p:cNvPr>
          <p:cNvSpPr/>
          <p:nvPr userDrawn="1"/>
        </p:nvSpPr>
        <p:spPr>
          <a:xfrm>
            <a:off x="6732240" y="6525344"/>
            <a:ext cx="288032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7596336" y="6525344"/>
            <a:ext cx="792088" cy="28803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10"/>
          </p:cNvPr>
          <p:cNvSpPr/>
          <p:nvPr userDrawn="1"/>
        </p:nvSpPr>
        <p:spPr>
          <a:xfrm>
            <a:off x="7452320" y="6525344"/>
            <a:ext cx="864096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11"/>
          </p:cNvPr>
          <p:cNvSpPr/>
          <p:nvPr userDrawn="1"/>
        </p:nvSpPr>
        <p:spPr>
          <a:xfrm>
            <a:off x="5724128" y="6525344"/>
            <a:ext cx="216024" cy="21602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header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8" y="0"/>
            <a:ext cx="9147688" cy="963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2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rgbClr val="0698DF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rgbClr val="0698DF"/>
          </a:solidFill>
          <a:latin typeface="+mn-lt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b.conde@unido.org" TargetMode="External"/><Relationship Id="rId3" Type="http://schemas.openxmlformats.org/officeDocument/2006/relationships/hyperlink" Target="mailto:m.dimitrijevic@unido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700808"/>
            <a:ext cx="8784976" cy="158417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Component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II</a:t>
            </a:r>
            <a:r>
              <a:rPr lang="en-US" sz="3200" b="1" dirty="0"/>
              <a:t/>
            </a:r>
            <a:br>
              <a:rPr lang="en-US" sz="3200" b="1" dirty="0"/>
            </a:br>
            <a:r>
              <a:rPr lang="en-US" sz="3200" b="1" dirty="0"/>
              <a:t>Productive employment for rural communities and entrepreneurship </a:t>
            </a:r>
            <a:r>
              <a:rPr lang="en-US" sz="3200" b="1" dirty="0" smtClean="0"/>
              <a:t>development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60603" y="5445224"/>
            <a:ext cx="81050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Ms. Milica Dimitrijevic</a:t>
            </a:r>
          </a:p>
          <a:p>
            <a:pPr algn="l"/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Rural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Entrepreneurship, Job Creation and Human Security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Division</a:t>
            </a:r>
          </a:p>
          <a:p>
            <a:pPr algn="l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Department of Agri-Business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1560" y="4653136"/>
            <a:ext cx="7776864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rgbClr val="0698DF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755576" y="3429000"/>
            <a:ext cx="7776864" cy="1224136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i="1" dirty="0"/>
              <a:t>UNIDO Country Programme for ISID </a:t>
            </a:r>
            <a:br>
              <a:rPr lang="en-US" i="1" dirty="0"/>
            </a:br>
            <a:r>
              <a:rPr lang="en-US" i="1" dirty="0"/>
              <a:t>in the Republic of Moldova</a:t>
            </a:r>
            <a:br>
              <a:rPr lang="en-US" i="1" dirty="0"/>
            </a:br>
            <a:r>
              <a:rPr lang="en-US" i="1" dirty="0"/>
              <a:t>2019-2023</a:t>
            </a:r>
          </a:p>
          <a:p>
            <a:r>
              <a:rPr lang="de-AT" sz="1050" b="1" dirty="0">
                <a:solidFill>
                  <a:schemeClr val="accent2">
                    <a:lumMod val="75000"/>
                  </a:schemeClr>
                </a:solidFill>
              </a:rPr>
              <a:t>Launch event </a:t>
            </a:r>
          </a:p>
          <a:p>
            <a:r>
              <a:rPr lang="de-AT" sz="1050" b="1" dirty="0">
                <a:solidFill>
                  <a:schemeClr val="accent2">
                    <a:lumMod val="75000"/>
                  </a:schemeClr>
                </a:solidFill>
              </a:rPr>
              <a:t>Chisinau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982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15993"/>
            <a:ext cx="6858000" cy="925286"/>
          </a:xfrm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Indicative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lanning Figures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564" y="1471400"/>
            <a:ext cx="8494340" cy="2221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buFont typeface="Wingdings" panose="05000000000000000000" pitchFamily="2" charset="2"/>
              <a:buNone/>
            </a:pPr>
            <a:endParaRPr lang="de-AT" b="1" u="sng" dirty="0" smtClean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1200"/>
              </a:spcBef>
              <a:spcAft>
                <a:spcPts val="115"/>
              </a:spcAft>
            </a:pPr>
            <a:r>
              <a:rPr lang="de-AT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Foreseen Overall Budget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€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7,250,000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over the period of four years</a:t>
            </a:r>
          </a:p>
          <a:p>
            <a:pPr marL="285750" indent="-285750" algn="l">
              <a:spcBef>
                <a:spcPts val="1200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285750" indent="-285750" algn="l">
              <a:spcBef>
                <a:spcPts val="1200"/>
              </a:spcBef>
              <a:spcAft>
                <a:spcPts val="115"/>
              </a:spcAft>
              <a:buFont typeface="Arial" panose="020B0604020202020204" pitchFamily="34" charset="0"/>
              <a:buChar char="•"/>
            </a:pPr>
            <a:endParaRPr lang="de-AT" sz="1600" dirty="0">
              <a:solidFill>
                <a:schemeClr val="accent1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115"/>
              </a:spcAft>
            </a:pP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0" y="4894637"/>
            <a:ext cx="9104529" cy="1511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151512"/>
              </p:ext>
            </p:extLst>
          </p:nvPr>
        </p:nvGraphicFramePr>
        <p:xfrm>
          <a:off x="755576" y="2564905"/>
          <a:ext cx="7560840" cy="24369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2520280"/>
              </a:tblGrid>
              <a:tr h="380677">
                <a:tc>
                  <a:txBody>
                    <a:bodyPr/>
                    <a:lstStyle/>
                    <a:p>
                      <a:r>
                        <a:rPr lang="en-US" dirty="0" smtClean="0"/>
                        <a:t>Subcomponent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Duration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</a:tr>
              <a:tr h="627434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Empowering Moldova’s youth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through enhanced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employability and </a:t>
                      </a: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entrepreneurship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years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 2,000,000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081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Livestock-sector development – revival of the milk and meat production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 4,500,000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  <a:tr h="708112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Linking agricultural producers and handicrafts makers with the tourism sector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EUR 750,000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8133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903790" cy="109848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Development Partner Mapping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08457479"/>
              </p:ext>
            </p:extLst>
          </p:nvPr>
        </p:nvGraphicFramePr>
        <p:xfrm>
          <a:off x="1115616" y="1628800"/>
          <a:ext cx="7056784" cy="485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10" y="4725144"/>
            <a:ext cx="251656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165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7903790" cy="1098482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Examples of successful UNIDO interventions in livestock sector across the world</a:t>
            </a:r>
            <a:endParaRPr lang="en-US" sz="3600" dirty="0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95"/>
          <a:stretch/>
        </p:blipFill>
        <p:spPr bwMode="auto">
          <a:xfrm>
            <a:off x="2627783" y="4453339"/>
            <a:ext cx="4136173" cy="192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44"/>
          <a:stretch/>
        </p:blipFill>
        <p:spPr bwMode="auto">
          <a:xfrm>
            <a:off x="4020275" y="5696543"/>
            <a:ext cx="1041780" cy="818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5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7903790" cy="1098482"/>
          </a:xfrm>
        </p:spPr>
        <p:txBody>
          <a:bodyPr>
            <a:normAutofit fontScale="90000"/>
          </a:bodyPr>
          <a:lstStyle/>
          <a:p>
            <a:pPr algn="ctr">
              <a:lnSpc>
                <a:spcPct val="70000"/>
              </a:lnSpc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Armenia</a:t>
            </a:r>
            <a:b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Producer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Group and Value Chain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Development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1600" dirty="0">
                <a:solidFill>
                  <a:srgbClr val="078AC5"/>
                </a:solidFill>
                <a:ea typeface="+mn-ea"/>
              </a:rPr>
              <a:t>joint UNIDO/UNDP component under ENPARD (2012-2018</a:t>
            </a:r>
            <a:r>
              <a:rPr lang="en-US" sz="1600" dirty="0" smtClean="0">
                <a:solidFill>
                  <a:srgbClr val="078AC5"/>
                </a:solidFill>
                <a:ea typeface="+mn-ea"/>
              </a:rPr>
              <a:t>)</a:t>
            </a:r>
            <a:br>
              <a:rPr lang="en-US" sz="1600" dirty="0" smtClean="0">
                <a:solidFill>
                  <a:srgbClr val="078AC5"/>
                </a:solidFill>
                <a:ea typeface="+mn-ea"/>
              </a:rPr>
            </a:br>
            <a:r>
              <a:rPr lang="en-US" sz="1600" dirty="0" smtClean="0">
                <a:solidFill>
                  <a:srgbClr val="078AC5"/>
                </a:solidFill>
                <a:ea typeface="+mn-ea"/>
              </a:rPr>
              <a:t> Budget: EUR 3,700,000</a:t>
            </a:r>
            <a:endParaRPr lang="en-US" sz="1600" dirty="0">
              <a:solidFill>
                <a:srgbClr val="078AC5"/>
              </a:solidFill>
              <a:ea typeface="+mn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55576" y="2299265"/>
            <a:ext cx="3096344" cy="300194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5600" b="1" dirty="0">
                <a:solidFill>
                  <a:schemeClr val="accent1">
                    <a:lumMod val="75000"/>
                  </a:schemeClr>
                </a:solidFill>
              </a:rPr>
              <a:t>Objective:</a:t>
            </a:r>
          </a:p>
          <a:p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to provide services to improve the capacity of farmers associations and cooperatives</a:t>
            </a:r>
          </a:p>
          <a:p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to establish and strengthen livestock, fruits and vegetables value chains contributing to the improved agricultural inputs and production systems in rural areas, while applying environmentally friendly farming practices.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6016" y="2206648"/>
            <a:ext cx="3744416" cy="40324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600" b="1" dirty="0" smtClean="0">
                <a:solidFill>
                  <a:schemeClr val="accent1">
                    <a:lumMod val="75000"/>
                  </a:schemeClr>
                </a:solidFill>
              </a:rPr>
              <a:t>Results:</a:t>
            </a:r>
            <a:r>
              <a:rPr lang="en-US" sz="3200" dirty="0"/>
              <a:t> </a:t>
            </a:r>
            <a:endParaRPr lang="en-US" sz="3200" dirty="0" smtClean="0"/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45 new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business-oriented farmers groups are officially registered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operational, with approved business plans, covering both agricultural and non-agricultural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activities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; </a:t>
            </a: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Of these, more than 40% are women-led; </a:t>
            </a: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51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cooperatives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registered/ 2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cooperative-of-cooperatives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registered;</a:t>
            </a:r>
            <a:endParaRPr lang="en-US" sz="48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The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groups received training and coaching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at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least 1,000 farmers are trained on matters of improved primary production and group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organization;</a:t>
            </a:r>
          </a:p>
          <a:p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P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roducts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from assisted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producer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groups attained at least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20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% increase in annual turnover. </a:t>
            </a: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Support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provided to governmental agencies and partner organizations to better coordinate, support and link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value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actors; </a:t>
            </a:r>
            <a:endParaRPr lang="en-US" sz="48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Producer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groups introduced to financing schemes, and supported to secure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loans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*206,220 </a:t>
            </a: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euro of additional grants mobilized 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5">
                    <a:lumMod val="50000"/>
                  </a:schemeClr>
                </a:solidFill>
              </a:rPr>
              <a:t>*115,301 euro of borrowing by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</a:rPr>
              <a:t>farmers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567" y="4437112"/>
            <a:ext cx="2755766" cy="189946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5708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6129" y="1060735"/>
            <a:ext cx="7903790" cy="109848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Kyrgyz Republic</a:t>
            </a:r>
            <a:r>
              <a:rPr lang="en-US" sz="1400" dirty="0">
                <a:solidFill>
                  <a:srgbClr val="078AC5"/>
                </a:solidFill>
                <a:ea typeface="+mn-ea"/>
              </a:rPr>
              <a:t/>
            </a:r>
            <a:br>
              <a:rPr lang="en-US" sz="1400" dirty="0">
                <a:solidFill>
                  <a:srgbClr val="078AC5"/>
                </a:solidFill>
                <a:ea typeface="+mn-ea"/>
              </a:rPr>
            </a:b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Linking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the tourism industry to productive activities in the Issyk-Kul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region (2015-2019)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</a:rPr>
              <a:t> Budget: USD 2,000,000</a:t>
            </a:r>
            <a:endParaRPr lang="en-US" sz="1050" dirty="0">
              <a:solidFill>
                <a:schemeClr val="accent1">
                  <a:lumMod val="75000"/>
                </a:schemeClr>
              </a:solidFill>
              <a:ea typeface="+mn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4481" y="1871584"/>
            <a:ext cx="3096344" cy="13413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</a:rPr>
              <a:t>Objective:</a:t>
            </a:r>
          </a:p>
          <a:p>
            <a:pPr marL="0" indent="0">
              <a:buNone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stimulate economic growth and employment through promoting tourism sector and related productive industries in the Issyk-Kul region. </a:t>
            </a:r>
            <a:endParaRPr lang="en-US" sz="12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4481" y="3378453"/>
            <a:ext cx="3744416" cy="2806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Exposure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to best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practices and results: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More than 300 people trained on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Food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Safety and Security Standards and implementation of HACCP principles for food processors and catering service providers 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180 on Sustainable eco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tourism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4 Study tours for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agro-processors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to Uzbekistan, Russia, Spain and Slovenia (45 beneficiary companies)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2 Marketing and Product Development exposure events (184 participants and 162 B2B meetings)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Communication strategy developed and is implemented - design and launch of marketing campaigns for promotion of the newly developed and upgraded products in target markets.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Рисунок 2">
            <a:extLst>
              <a:ext uri="{FF2B5EF4-FFF2-40B4-BE49-F238E27FC236}">
                <a16:creationId xmlns:a16="http://schemas.microsoft.com/office/drawing/2014/main" xmlns="" id="{F2C20A93-49E5-440C-A586-8A65834C09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1609976"/>
            <a:ext cx="1890554" cy="168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973" y="2396400"/>
            <a:ext cx="2534102" cy="16331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788024" y="3378453"/>
            <a:ext cx="3744416" cy="28065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Provision of new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equipment, facilities and machineries with Industry 4.0 </a:t>
            </a: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elements: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Productivity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improvement, export growth and new products for tourists 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Additional income for more than 300 households </a:t>
            </a:r>
            <a:endParaRPr lang="en-US" sz="4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Establishment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of the modern training-production center for herbal tea manufacturing according to HACCP</a:t>
            </a:r>
          </a:p>
          <a:p>
            <a:r>
              <a:rPr lang="en-US" sz="4800" dirty="0" smtClean="0">
                <a:solidFill>
                  <a:schemeClr val="accent1">
                    <a:lumMod val="50000"/>
                  </a:schemeClr>
                </a:solidFill>
              </a:rPr>
              <a:t>Local </a:t>
            </a:r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sourcing of raw materials (more than 150 households – 75% woman)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Employment and income generation 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Promotion of positive image of Issyk-Kul region </a:t>
            </a:r>
          </a:p>
          <a:p>
            <a:r>
              <a:rPr lang="en-US" sz="4800" dirty="0">
                <a:solidFill>
                  <a:schemeClr val="accent1">
                    <a:lumMod val="50000"/>
                  </a:schemeClr>
                </a:solidFill>
              </a:rPr>
              <a:t>Export promotion </a:t>
            </a:r>
          </a:p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96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34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 for your attention!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1489" y="4672083"/>
            <a:ext cx="54986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For more information please contact: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Mr. Bashir Conde, Industrial Development Officer or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Ms.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ilica Dimitrijevic,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roject Associate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Rural </a:t>
            </a:r>
            <a:r>
              <a:rPr lang="en-US" sz="1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Entrepreneurship, Job Creation and Human Security </a:t>
            </a:r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Division</a:t>
            </a:r>
          </a:p>
          <a:p>
            <a:pPr algn="ctr"/>
            <a:r>
              <a:rPr lang="en-US" sz="1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UNIDO</a:t>
            </a:r>
          </a:p>
          <a:p>
            <a:pPr algn="ctr"/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Email: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2"/>
              </a:rPr>
              <a:t>b.conde@unido.org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/ 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m.dimitrijevic@unido.org</a:t>
            </a:r>
            <a:r>
              <a:rPr lang="en-US" sz="12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sz="12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28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0200"/>
            <a:ext cx="7903790" cy="4724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Department provides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wide range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technical cooperation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services: 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analyses of agri-business value chains;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vocational training and industrial skills development activities;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youth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women empowerment and entrepreneurship;</a:t>
            </a:r>
          </a:p>
          <a:p>
            <a:pPr algn="just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food safety and security;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agricultural mechanization and innovation;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modern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processing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technologies; 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Design and development of Agro-industrial parks, Agro poles,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Staple Crops Processing Zones (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SCPZ), etc.</a:t>
            </a:r>
          </a:p>
          <a:p>
            <a:pPr marL="0" indent="0" algn="just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The Department consists of three Divisions:</a:t>
            </a:r>
          </a:p>
          <a:p>
            <a:pPr marL="0" indent="0">
              <a:buNone/>
            </a:pP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Rural Entrepreneurship, Job Creation and Human Security Division (PTC/AGR/RJH)</a:t>
            </a:r>
          </a:p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Food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Systems and Nutrition Division (PTC/AGR/FSN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Agro-Industries Technology Division (PTC/AGR/AIT)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7903790" cy="55165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UNIDO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Department of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Agri-Business (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PTC/AGR)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8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/>
          <p:cNvSpPr txBox="1">
            <a:spLocks/>
          </p:cNvSpPr>
          <p:nvPr/>
        </p:nvSpPr>
        <p:spPr>
          <a:xfrm>
            <a:off x="179826" y="2132856"/>
            <a:ext cx="3024336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Key challenges:</a:t>
            </a:r>
          </a:p>
          <a:p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High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(youth)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unemployment,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causing increasing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informal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employment and outward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migration</a:t>
            </a:r>
            <a:endParaRPr lang="en-US" sz="5600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Scarce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processing capacities and fragmented value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chains</a:t>
            </a:r>
          </a:p>
          <a:p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Poor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organization among farmers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and lack of efforts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to promote their products on domestic and international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markets</a:t>
            </a:r>
          </a:p>
          <a:p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Underdeveloped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organic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traditional </a:t>
            </a:r>
            <a:r>
              <a:rPr lang="en-US" sz="5600" dirty="0" err="1" smtClean="0">
                <a:solidFill>
                  <a:schemeClr val="accent5">
                    <a:lumMod val="50000"/>
                  </a:schemeClr>
                </a:solidFill>
              </a:rPr>
              <a:t>agri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-food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niche with unexploited export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potential</a:t>
            </a:r>
          </a:p>
          <a:p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L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ow </a:t>
            </a:r>
            <a:r>
              <a:rPr lang="en-US" sz="5600" dirty="0">
                <a:solidFill>
                  <a:schemeClr val="accent5">
                    <a:lumMod val="50000"/>
                  </a:schemeClr>
                </a:solidFill>
              </a:rPr>
              <a:t>technological preparedness and lack of </a:t>
            </a:r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post-harvest infrastructure</a:t>
            </a:r>
          </a:p>
          <a:p>
            <a:r>
              <a:rPr lang="en-US" sz="5600" dirty="0" smtClean="0">
                <a:solidFill>
                  <a:schemeClr val="accent5">
                    <a:lumMod val="50000"/>
                  </a:schemeClr>
                </a:solidFill>
              </a:rPr>
              <a:t>Underutilized tourism sector</a:t>
            </a:r>
            <a:endParaRPr lang="en-US" sz="56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042" y="1052736"/>
            <a:ext cx="8352928" cy="851626"/>
          </a:xfrm>
        </p:spPr>
        <p:txBody>
          <a:bodyPr>
            <a:noAutofit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sz="2400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Component II</a:t>
            </a:r>
            <a:br>
              <a:rPr lang="en-US" sz="2400" b="1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</a:br>
            <a:r>
              <a:rPr lang="en-US" sz="2400" kern="1200" dirty="0">
                <a:solidFill>
                  <a:schemeClr val="accent2">
                    <a:lumMod val="7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Productive employment for rural communities and entrepreneurship development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90827" y="2132856"/>
            <a:ext cx="3073662" cy="38164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rmAutofit fontScale="250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>
                <a:solidFill>
                  <a:schemeClr val="accent1">
                    <a:lumMod val="75000"/>
                  </a:schemeClr>
                </a:solidFill>
              </a:rPr>
              <a:t>Indicators</a:t>
            </a:r>
            <a:r>
              <a:rPr lang="en-US" sz="9600" b="1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Annual </a:t>
            </a:r>
            <a:r>
              <a:rPr lang="en-US" sz="6400" dirty="0">
                <a:solidFill>
                  <a:schemeClr val="accent5">
                    <a:lumMod val="50000"/>
                  </a:schemeClr>
                </a:solidFill>
              </a:rPr>
              <a:t>increase in the turnover of MSMEs and </a:t>
            </a:r>
            <a:r>
              <a:rPr lang="en-US" sz="6400" dirty="0" err="1" smtClean="0">
                <a:solidFill>
                  <a:schemeClr val="accent5">
                    <a:lumMod val="50000"/>
                  </a:schemeClr>
                </a:solidFill>
              </a:rPr>
              <a:t>agri</a:t>
            </a:r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-food clusters</a:t>
            </a:r>
            <a:r>
              <a:rPr lang="en-US" sz="64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focusing on milk and meat clusters</a:t>
            </a:r>
            <a:endParaRPr lang="en-US" sz="64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Number </a:t>
            </a:r>
            <a:r>
              <a:rPr lang="en-US" sz="6400" dirty="0">
                <a:solidFill>
                  <a:schemeClr val="accent5">
                    <a:lumMod val="50000"/>
                  </a:schemeClr>
                </a:solidFill>
              </a:rPr>
              <a:t>of locally produced and processed </a:t>
            </a:r>
            <a:r>
              <a:rPr lang="en-US" sz="6400" dirty="0" err="1" smtClean="0">
                <a:solidFill>
                  <a:schemeClr val="accent5">
                    <a:lumMod val="50000"/>
                  </a:schemeClr>
                </a:solidFill>
              </a:rPr>
              <a:t>agri</a:t>
            </a:r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-food </a:t>
            </a:r>
            <a:r>
              <a:rPr lang="en-US" sz="6400" dirty="0">
                <a:solidFill>
                  <a:schemeClr val="accent5">
                    <a:lumMod val="50000"/>
                  </a:schemeClr>
                </a:solidFill>
              </a:rPr>
              <a:t>products</a:t>
            </a:r>
          </a:p>
          <a:p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Number </a:t>
            </a:r>
            <a:r>
              <a:rPr lang="en-US" sz="6400" dirty="0">
                <a:solidFill>
                  <a:schemeClr val="accent5">
                    <a:lumMod val="50000"/>
                  </a:schemeClr>
                </a:solidFill>
              </a:rPr>
              <a:t>of jobs in the food processing industry</a:t>
            </a:r>
          </a:p>
          <a:p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Employment </a:t>
            </a:r>
            <a:r>
              <a:rPr lang="en-US" sz="6400" dirty="0">
                <a:solidFill>
                  <a:schemeClr val="accent5">
                    <a:lumMod val="50000"/>
                  </a:schemeClr>
                </a:solidFill>
              </a:rPr>
              <a:t>rate at the local level</a:t>
            </a:r>
          </a:p>
          <a:p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Increased </a:t>
            </a:r>
            <a:r>
              <a:rPr lang="en-US" sz="6400" dirty="0">
                <a:solidFill>
                  <a:schemeClr val="accent5">
                    <a:lumMod val="50000"/>
                  </a:schemeClr>
                </a:solidFill>
              </a:rPr>
              <a:t>average monthly wage in rural </a:t>
            </a:r>
            <a:r>
              <a:rPr lang="en-US" sz="6400" dirty="0" smtClean="0">
                <a:solidFill>
                  <a:schemeClr val="accent5">
                    <a:lumMod val="50000"/>
                  </a:schemeClr>
                </a:solidFill>
              </a:rPr>
              <a:t>areas</a:t>
            </a:r>
            <a:endParaRPr lang="en-US" sz="6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7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198" y="2636912"/>
            <a:ext cx="2014397" cy="1179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237" y="4149080"/>
            <a:ext cx="2077695" cy="12568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3235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0511" y="1275343"/>
            <a:ext cx="4315801" cy="4877948"/>
            <a:chOff x="578036" y="1289885"/>
            <a:chExt cx="4049340" cy="4727858"/>
          </a:xfrm>
        </p:grpSpPr>
        <p:sp>
          <p:nvSpPr>
            <p:cNvPr id="3" name="Freeform 2"/>
            <p:cNvSpPr/>
            <p:nvPr/>
          </p:nvSpPr>
          <p:spPr>
            <a:xfrm>
              <a:off x="2290570" y="3714460"/>
              <a:ext cx="2336806" cy="2303283"/>
            </a:xfrm>
            <a:custGeom>
              <a:avLst/>
              <a:gdLst>
                <a:gd name="connsiteX0" fmla="*/ 1874118 w 2640330"/>
                <a:gd name="connsiteY0" fmla="*/ 420970 h 2640330"/>
                <a:gd name="connsiteX1" fmla="*/ 2079493 w 2640330"/>
                <a:gd name="connsiteY1" fmla="*/ 248630 h 2640330"/>
                <a:gd name="connsiteX2" fmla="*/ 2243565 w 2640330"/>
                <a:gd name="connsiteY2" fmla="*/ 386303 h 2640330"/>
                <a:gd name="connsiteX3" fmla="*/ 2109506 w 2640330"/>
                <a:gd name="connsiteY3" fmla="*/ 618485 h 2640330"/>
                <a:gd name="connsiteX4" fmla="*/ 2322508 w 2640330"/>
                <a:gd name="connsiteY4" fmla="*/ 987416 h 2640330"/>
                <a:gd name="connsiteX5" fmla="*/ 2590613 w 2640330"/>
                <a:gd name="connsiteY5" fmla="*/ 987409 h 2640330"/>
                <a:gd name="connsiteX6" fmla="*/ 2627805 w 2640330"/>
                <a:gd name="connsiteY6" fmla="*/ 1198335 h 2640330"/>
                <a:gd name="connsiteX7" fmla="*/ 2375867 w 2640330"/>
                <a:gd name="connsiteY7" fmla="*/ 1290025 h 2640330"/>
                <a:gd name="connsiteX8" fmla="*/ 2301892 w 2640330"/>
                <a:gd name="connsiteY8" fmla="*/ 1709558 h 2640330"/>
                <a:gd name="connsiteX9" fmla="*/ 2507277 w 2640330"/>
                <a:gd name="connsiteY9" fmla="*/ 1881887 h 2640330"/>
                <a:gd name="connsiteX10" fmla="*/ 2400187 w 2640330"/>
                <a:gd name="connsiteY10" fmla="*/ 2067373 h 2640330"/>
                <a:gd name="connsiteX11" fmla="*/ 2148253 w 2640330"/>
                <a:gd name="connsiteY11" fmla="*/ 1975669 h 2640330"/>
                <a:gd name="connsiteX12" fmla="*/ 1821915 w 2640330"/>
                <a:gd name="connsiteY12" fmla="*/ 2249500 h 2640330"/>
                <a:gd name="connsiteX13" fmla="*/ 1868477 w 2640330"/>
                <a:gd name="connsiteY13" fmla="*/ 2513530 h 2640330"/>
                <a:gd name="connsiteX14" fmla="*/ 1667214 w 2640330"/>
                <a:gd name="connsiteY14" fmla="*/ 2586784 h 2640330"/>
                <a:gd name="connsiteX15" fmla="*/ 1533167 w 2640330"/>
                <a:gd name="connsiteY15" fmla="*/ 2354595 h 2640330"/>
                <a:gd name="connsiteX16" fmla="*/ 1107162 w 2640330"/>
                <a:gd name="connsiteY16" fmla="*/ 2354595 h 2640330"/>
                <a:gd name="connsiteX17" fmla="*/ 973116 w 2640330"/>
                <a:gd name="connsiteY17" fmla="*/ 2586784 h 2640330"/>
                <a:gd name="connsiteX18" fmla="*/ 771853 w 2640330"/>
                <a:gd name="connsiteY18" fmla="*/ 2513530 h 2640330"/>
                <a:gd name="connsiteX19" fmla="*/ 818416 w 2640330"/>
                <a:gd name="connsiteY19" fmla="*/ 2249499 h 2640330"/>
                <a:gd name="connsiteX20" fmla="*/ 492077 w 2640330"/>
                <a:gd name="connsiteY20" fmla="*/ 1975669 h 2640330"/>
                <a:gd name="connsiteX21" fmla="*/ 240143 w 2640330"/>
                <a:gd name="connsiteY21" fmla="*/ 2067373 h 2640330"/>
                <a:gd name="connsiteX22" fmla="*/ 133053 w 2640330"/>
                <a:gd name="connsiteY22" fmla="*/ 1881887 h 2640330"/>
                <a:gd name="connsiteX23" fmla="*/ 338438 w 2640330"/>
                <a:gd name="connsiteY23" fmla="*/ 1709558 h 2640330"/>
                <a:gd name="connsiteX24" fmla="*/ 264463 w 2640330"/>
                <a:gd name="connsiteY24" fmla="*/ 1290025 h 2640330"/>
                <a:gd name="connsiteX25" fmla="*/ 12525 w 2640330"/>
                <a:gd name="connsiteY25" fmla="*/ 1198335 h 2640330"/>
                <a:gd name="connsiteX26" fmla="*/ 49717 w 2640330"/>
                <a:gd name="connsiteY26" fmla="*/ 987409 h 2640330"/>
                <a:gd name="connsiteX27" fmla="*/ 317821 w 2640330"/>
                <a:gd name="connsiteY27" fmla="*/ 987416 h 2640330"/>
                <a:gd name="connsiteX28" fmla="*/ 530823 w 2640330"/>
                <a:gd name="connsiteY28" fmla="*/ 618485 h 2640330"/>
                <a:gd name="connsiteX29" fmla="*/ 396765 w 2640330"/>
                <a:gd name="connsiteY29" fmla="*/ 386303 h 2640330"/>
                <a:gd name="connsiteX30" fmla="*/ 560837 w 2640330"/>
                <a:gd name="connsiteY30" fmla="*/ 248630 h 2640330"/>
                <a:gd name="connsiteX31" fmla="*/ 766212 w 2640330"/>
                <a:gd name="connsiteY31" fmla="*/ 420970 h 2640330"/>
                <a:gd name="connsiteX32" fmla="*/ 1166525 w 2640330"/>
                <a:gd name="connsiteY32" fmla="*/ 275268 h 2640330"/>
                <a:gd name="connsiteX33" fmla="*/ 1213075 w 2640330"/>
                <a:gd name="connsiteY33" fmla="*/ 11235 h 2640330"/>
                <a:gd name="connsiteX34" fmla="*/ 1427255 w 2640330"/>
                <a:gd name="connsiteY34" fmla="*/ 11235 h 2640330"/>
                <a:gd name="connsiteX35" fmla="*/ 1473804 w 2640330"/>
                <a:gd name="connsiteY35" fmla="*/ 275268 h 2640330"/>
                <a:gd name="connsiteX36" fmla="*/ 1874117 w 2640330"/>
                <a:gd name="connsiteY36" fmla="*/ 420970 h 2640330"/>
                <a:gd name="connsiteX37" fmla="*/ 1874118 w 2640330"/>
                <a:gd name="connsiteY37" fmla="*/ 420970 h 2640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2640330" h="2640330">
                  <a:moveTo>
                    <a:pt x="1874118" y="420970"/>
                  </a:moveTo>
                  <a:lnTo>
                    <a:pt x="2079493" y="248630"/>
                  </a:lnTo>
                  <a:lnTo>
                    <a:pt x="2243565" y="386303"/>
                  </a:lnTo>
                  <a:lnTo>
                    <a:pt x="2109506" y="618485"/>
                  </a:lnTo>
                  <a:cubicBezTo>
                    <a:pt x="2204829" y="725717"/>
                    <a:pt x="2277304" y="851247"/>
                    <a:pt x="2322508" y="987416"/>
                  </a:cubicBezTo>
                  <a:lnTo>
                    <a:pt x="2590613" y="987409"/>
                  </a:lnTo>
                  <a:lnTo>
                    <a:pt x="2627805" y="1198335"/>
                  </a:lnTo>
                  <a:lnTo>
                    <a:pt x="2375867" y="1290025"/>
                  </a:lnTo>
                  <a:cubicBezTo>
                    <a:pt x="2379961" y="1433442"/>
                    <a:pt x="2354791" y="1576190"/>
                    <a:pt x="2301892" y="1709558"/>
                  </a:cubicBezTo>
                  <a:lnTo>
                    <a:pt x="2507277" y="1881887"/>
                  </a:lnTo>
                  <a:lnTo>
                    <a:pt x="2400187" y="2067373"/>
                  </a:lnTo>
                  <a:lnTo>
                    <a:pt x="2148253" y="1975669"/>
                  </a:lnTo>
                  <a:cubicBezTo>
                    <a:pt x="2059203" y="2088165"/>
                    <a:pt x="1948165" y="2181337"/>
                    <a:pt x="1821915" y="2249500"/>
                  </a:cubicBezTo>
                  <a:lnTo>
                    <a:pt x="1868477" y="2513530"/>
                  </a:lnTo>
                  <a:lnTo>
                    <a:pt x="1667214" y="2586784"/>
                  </a:lnTo>
                  <a:lnTo>
                    <a:pt x="1533167" y="2354595"/>
                  </a:lnTo>
                  <a:cubicBezTo>
                    <a:pt x="1392640" y="2383531"/>
                    <a:pt x="1247690" y="2383531"/>
                    <a:pt x="1107162" y="2354595"/>
                  </a:cubicBezTo>
                  <a:lnTo>
                    <a:pt x="973116" y="2586784"/>
                  </a:lnTo>
                  <a:lnTo>
                    <a:pt x="771853" y="2513530"/>
                  </a:lnTo>
                  <a:lnTo>
                    <a:pt x="818416" y="2249499"/>
                  </a:lnTo>
                  <a:cubicBezTo>
                    <a:pt x="692166" y="2181336"/>
                    <a:pt x="581128" y="2088164"/>
                    <a:pt x="492077" y="1975669"/>
                  </a:cubicBezTo>
                  <a:lnTo>
                    <a:pt x="240143" y="2067373"/>
                  </a:lnTo>
                  <a:lnTo>
                    <a:pt x="133053" y="1881887"/>
                  </a:lnTo>
                  <a:lnTo>
                    <a:pt x="338438" y="1709558"/>
                  </a:lnTo>
                  <a:cubicBezTo>
                    <a:pt x="285539" y="1576190"/>
                    <a:pt x="260369" y="1433443"/>
                    <a:pt x="264463" y="1290025"/>
                  </a:cubicBezTo>
                  <a:lnTo>
                    <a:pt x="12525" y="1198335"/>
                  </a:lnTo>
                  <a:lnTo>
                    <a:pt x="49717" y="987409"/>
                  </a:lnTo>
                  <a:lnTo>
                    <a:pt x="317821" y="987416"/>
                  </a:lnTo>
                  <a:cubicBezTo>
                    <a:pt x="363025" y="851247"/>
                    <a:pt x="435500" y="725717"/>
                    <a:pt x="530823" y="618485"/>
                  </a:cubicBezTo>
                  <a:lnTo>
                    <a:pt x="396765" y="386303"/>
                  </a:lnTo>
                  <a:lnTo>
                    <a:pt x="560837" y="248630"/>
                  </a:lnTo>
                  <a:lnTo>
                    <a:pt x="766212" y="420970"/>
                  </a:lnTo>
                  <a:cubicBezTo>
                    <a:pt x="888368" y="345715"/>
                    <a:pt x="1024576" y="296140"/>
                    <a:pt x="1166525" y="275268"/>
                  </a:cubicBezTo>
                  <a:lnTo>
                    <a:pt x="1213075" y="11235"/>
                  </a:lnTo>
                  <a:lnTo>
                    <a:pt x="1427255" y="11235"/>
                  </a:lnTo>
                  <a:lnTo>
                    <a:pt x="1473804" y="275268"/>
                  </a:lnTo>
                  <a:cubicBezTo>
                    <a:pt x="1615753" y="296140"/>
                    <a:pt x="1751962" y="345716"/>
                    <a:pt x="1874117" y="420970"/>
                  </a:cubicBezTo>
                  <a:lnTo>
                    <a:pt x="1874118" y="42097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40984" tIns="628645" rIns="540984" bIns="67482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Aft>
                  <a:spcPct val="35000"/>
                </a:spcAft>
              </a:pPr>
              <a:endParaRPr lang="en-US" sz="1400" b="1" dirty="0" smtClean="0"/>
            </a:p>
            <a:p>
              <a:pPr lvl="0" algn="ctr" defTabSz="35560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 smtClean="0"/>
                <a:t>Empowering </a:t>
              </a:r>
              <a:r>
                <a:rPr lang="en-US" sz="1400" b="1" dirty="0"/>
                <a:t>Moldova’s </a:t>
              </a:r>
              <a:r>
                <a:rPr lang="en-US" sz="1400" b="1" dirty="0" smtClean="0"/>
                <a:t>youth through </a:t>
              </a:r>
              <a:r>
                <a:rPr lang="en-US" sz="1400" b="1" dirty="0"/>
                <a:t>enhanced employability and entrepreneurship promotion</a:t>
              </a:r>
              <a:br>
                <a:rPr lang="en-US" sz="1400" b="1" dirty="0"/>
              </a:br>
              <a:endParaRPr lang="en-US" sz="1400" b="1" kern="1200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578036" y="2761427"/>
              <a:ext cx="2189103" cy="2182931"/>
            </a:xfrm>
            <a:custGeom>
              <a:avLst/>
              <a:gdLst>
                <a:gd name="connsiteX0" fmla="*/ 1436814 w 1920240"/>
                <a:gd name="connsiteY0" fmla="*/ 486348 h 1920240"/>
                <a:gd name="connsiteX1" fmla="*/ 1720114 w 1920240"/>
                <a:gd name="connsiteY1" fmla="*/ 400967 h 1920240"/>
                <a:gd name="connsiteX2" fmla="*/ 1824358 w 1920240"/>
                <a:gd name="connsiteY2" fmla="*/ 581523 h 1920240"/>
                <a:gd name="connsiteX3" fmla="*/ 1608766 w 1920240"/>
                <a:gd name="connsiteY3" fmla="*/ 784177 h 1920240"/>
                <a:gd name="connsiteX4" fmla="*/ 1608766 w 1920240"/>
                <a:gd name="connsiteY4" fmla="*/ 1136063 h 1920240"/>
                <a:gd name="connsiteX5" fmla="*/ 1824358 w 1920240"/>
                <a:gd name="connsiteY5" fmla="*/ 1338717 h 1920240"/>
                <a:gd name="connsiteX6" fmla="*/ 1720114 w 1920240"/>
                <a:gd name="connsiteY6" fmla="*/ 1519273 h 1920240"/>
                <a:gd name="connsiteX7" fmla="*/ 1436814 w 1920240"/>
                <a:gd name="connsiteY7" fmla="*/ 1433892 h 1920240"/>
                <a:gd name="connsiteX8" fmla="*/ 1132072 w 1920240"/>
                <a:gd name="connsiteY8" fmla="*/ 1609835 h 1920240"/>
                <a:gd name="connsiteX9" fmla="*/ 1064364 w 1920240"/>
                <a:gd name="connsiteY9" fmla="*/ 1897871 h 1920240"/>
                <a:gd name="connsiteX10" fmla="*/ 855876 w 1920240"/>
                <a:gd name="connsiteY10" fmla="*/ 1897871 h 1920240"/>
                <a:gd name="connsiteX11" fmla="*/ 788168 w 1920240"/>
                <a:gd name="connsiteY11" fmla="*/ 1609835 h 1920240"/>
                <a:gd name="connsiteX12" fmla="*/ 483426 w 1920240"/>
                <a:gd name="connsiteY12" fmla="*/ 1433892 h 1920240"/>
                <a:gd name="connsiteX13" fmla="*/ 200126 w 1920240"/>
                <a:gd name="connsiteY13" fmla="*/ 1519273 h 1920240"/>
                <a:gd name="connsiteX14" fmla="*/ 95882 w 1920240"/>
                <a:gd name="connsiteY14" fmla="*/ 1338717 h 1920240"/>
                <a:gd name="connsiteX15" fmla="*/ 311474 w 1920240"/>
                <a:gd name="connsiteY15" fmla="*/ 1136063 h 1920240"/>
                <a:gd name="connsiteX16" fmla="*/ 311474 w 1920240"/>
                <a:gd name="connsiteY16" fmla="*/ 784177 h 1920240"/>
                <a:gd name="connsiteX17" fmla="*/ 95882 w 1920240"/>
                <a:gd name="connsiteY17" fmla="*/ 581523 h 1920240"/>
                <a:gd name="connsiteX18" fmla="*/ 200126 w 1920240"/>
                <a:gd name="connsiteY18" fmla="*/ 400967 h 1920240"/>
                <a:gd name="connsiteX19" fmla="*/ 483426 w 1920240"/>
                <a:gd name="connsiteY19" fmla="*/ 486348 h 1920240"/>
                <a:gd name="connsiteX20" fmla="*/ 788168 w 1920240"/>
                <a:gd name="connsiteY20" fmla="*/ 310405 h 1920240"/>
                <a:gd name="connsiteX21" fmla="*/ 855876 w 1920240"/>
                <a:gd name="connsiteY21" fmla="*/ 22369 h 1920240"/>
                <a:gd name="connsiteX22" fmla="*/ 1064364 w 1920240"/>
                <a:gd name="connsiteY22" fmla="*/ 22369 h 1920240"/>
                <a:gd name="connsiteX23" fmla="*/ 1132072 w 1920240"/>
                <a:gd name="connsiteY23" fmla="*/ 310405 h 1920240"/>
                <a:gd name="connsiteX24" fmla="*/ 1436814 w 1920240"/>
                <a:gd name="connsiteY24" fmla="*/ 486348 h 1920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920240" h="1920240">
                  <a:moveTo>
                    <a:pt x="1436814" y="486348"/>
                  </a:moveTo>
                  <a:lnTo>
                    <a:pt x="1720114" y="400967"/>
                  </a:lnTo>
                  <a:lnTo>
                    <a:pt x="1824358" y="581523"/>
                  </a:lnTo>
                  <a:lnTo>
                    <a:pt x="1608766" y="784177"/>
                  </a:lnTo>
                  <a:cubicBezTo>
                    <a:pt x="1640017" y="899391"/>
                    <a:pt x="1640017" y="1020849"/>
                    <a:pt x="1608766" y="1136063"/>
                  </a:cubicBezTo>
                  <a:lnTo>
                    <a:pt x="1824358" y="1338717"/>
                  </a:lnTo>
                  <a:lnTo>
                    <a:pt x="1720114" y="1519273"/>
                  </a:lnTo>
                  <a:lnTo>
                    <a:pt x="1436814" y="1433892"/>
                  </a:lnTo>
                  <a:cubicBezTo>
                    <a:pt x="1352662" y="1518563"/>
                    <a:pt x="1247476" y="1579293"/>
                    <a:pt x="1132072" y="1609835"/>
                  </a:cubicBezTo>
                  <a:lnTo>
                    <a:pt x="1064364" y="1897871"/>
                  </a:lnTo>
                  <a:lnTo>
                    <a:pt x="855876" y="1897871"/>
                  </a:lnTo>
                  <a:lnTo>
                    <a:pt x="788168" y="1609835"/>
                  </a:lnTo>
                  <a:cubicBezTo>
                    <a:pt x="672764" y="1579293"/>
                    <a:pt x="567578" y="1518563"/>
                    <a:pt x="483426" y="1433892"/>
                  </a:cubicBezTo>
                  <a:lnTo>
                    <a:pt x="200126" y="1519273"/>
                  </a:lnTo>
                  <a:lnTo>
                    <a:pt x="95882" y="1338717"/>
                  </a:lnTo>
                  <a:lnTo>
                    <a:pt x="311474" y="1136063"/>
                  </a:lnTo>
                  <a:cubicBezTo>
                    <a:pt x="280223" y="1020849"/>
                    <a:pt x="280223" y="899391"/>
                    <a:pt x="311474" y="784177"/>
                  </a:cubicBezTo>
                  <a:lnTo>
                    <a:pt x="95882" y="581523"/>
                  </a:lnTo>
                  <a:lnTo>
                    <a:pt x="200126" y="400967"/>
                  </a:lnTo>
                  <a:lnTo>
                    <a:pt x="483426" y="486348"/>
                  </a:lnTo>
                  <a:cubicBezTo>
                    <a:pt x="567578" y="401677"/>
                    <a:pt x="672764" y="340947"/>
                    <a:pt x="788168" y="310405"/>
                  </a:cubicBezTo>
                  <a:lnTo>
                    <a:pt x="855876" y="22369"/>
                  </a:lnTo>
                  <a:lnTo>
                    <a:pt x="1064364" y="22369"/>
                  </a:lnTo>
                  <a:lnTo>
                    <a:pt x="1132072" y="310405"/>
                  </a:lnTo>
                  <a:cubicBezTo>
                    <a:pt x="1247476" y="340947"/>
                    <a:pt x="1352662" y="401677"/>
                    <a:pt x="1436814" y="486348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92316" tIns="495238" rIns="492316" bIns="495238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400" b="1" dirty="0"/>
                <a:t>Livestock-sector </a:t>
              </a:r>
              <a:r>
                <a:rPr lang="en-US" sz="1400" b="1" dirty="0" smtClean="0"/>
                <a:t>development– </a:t>
              </a:r>
              <a:r>
                <a:rPr lang="en-US" sz="1400" b="1" dirty="0"/>
                <a:t>revival of the milk and meat production</a:t>
              </a:r>
              <a:endParaRPr lang="en-US" sz="1400" b="1" kern="1200" dirty="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47386" y="1289885"/>
              <a:ext cx="2432238" cy="2400247"/>
            </a:xfrm>
            <a:custGeom>
              <a:avLst/>
              <a:gdLst>
                <a:gd name="connsiteX0" fmla="*/ 1407784 w 1881443"/>
                <a:gd name="connsiteY0" fmla="*/ 476522 h 1881443"/>
                <a:gd name="connsiteX1" fmla="*/ 1685361 w 1881443"/>
                <a:gd name="connsiteY1" fmla="*/ 392865 h 1881443"/>
                <a:gd name="connsiteX2" fmla="*/ 1787498 w 1881443"/>
                <a:gd name="connsiteY2" fmla="*/ 569773 h 1881443"/>
                <a:gd name="connsiteX3" fmla="*/ 1576262 w 1881443"/>
                <a:gd name="connsiteY3" fmla="*/ 768333 h 1881443"/>
                <a:gd name="connsiteX4" fmla="*/ 1576262 w 1881443"/>
                <a:gd name="connsiteY4" fmla="*/ 1113109 h 1881443"/>
                <a:gd name="connsiteX5" fmla="*/ 1787498 w 1881443"/>
                <a:gd name="connsiteY5" fmla="*/ 1311670 h 1881443"/>
                <a:gd name="connsiteX6" fmla="*/ 1685361 w 1881443"/>
                <a:gd name="connsiteY6" fmla="*/ 1488578 h 1881443"/>
                <a:gd name="connsiteX7" fmla="*/ 1407784 w 1881443"/>
                <a:gd name="connsiteY7" fmla="*/ 1404921 h 1881443"/>
                <a:gd name="connsiteX8" fmla="*/ 1109199 w 1881443"/>
                <a:gd name="connsiteY8" fmla="*/ 1577309 h 1881443"/>
                <a:gd name="connsiteX9" fmla="*/ 1042859 w 1881443"/>
                <a:gd name="connsiteY9" fmla="*/ 1859526 h 1881443"/>
                <a:gd name="connsiteX10" fmla="*/ 838584 w 1881443"/>
                <a:gd name="connsiteY10" fmla="*/ 1859526 h 1881443"/>
                <a:gd name="connsiteX11" fmla="*/ 772244 w 1881443"/>
                <a:gd name="connsiteY11" fmla="*/ 1577309 h 1881443"/>
                <a:gd name="connsiteX12" fmla="*/ 473659 w 1881443"/>
                <a:gd name="connsiteY12" fmla="*/ 1404921 h 1881443"/>
                <a:gd name="connsiteX13" fmla="*/ 196082 w 1881443"/>
                <a:gd name="connsiteY13" fmla="*/ 1488578 h 1881443"/>
                <a:gd name="connsiteX14" fmla="*/ 93945 w 1881443"/>
                <a:gd name="connsiteY14" fmla="*/ 1311670 h 1881443"/>
                <a:gd name="connsiteX15" fmla="*/ 305181 w 1881443"/>
                <a:gd name="connsiteY15" fmla="*/ 1113110 h 1881443"/>
                <a:gd name="connsiteX16" fmla="*/ 305181 w 1881443"/>
                <a:gd name="connsiteY16" fmla="*/ 768334 h 1881443"/>
                <a:gd name="connsiteX17" fmla="*/ 93945 w 1881443"/>
                <a:gd name="connsiteY17" fmla="*/ 569773 h 1881443"/>
                <a:gd name="connsiteX18" fmla="*/ 196082 w 1881443"/>
                <a:gd name="connsiteY18" fmla="*/ 392865 h 1881443"/>
                <a:gd name="connsiteX19" fmla="*/ 473659 w 1881443"/>
                <a:gd name="connsiteY19" fmla="*/ 476522 h 1881443"/>
                <a:gd name="connsiteX20" fmla="*/ 772244 w 1881443"/>
                <a:gd name="connsiteY20" fmla="*/ 304134 h 1881443"/>
                <a:gd name="connsiteX21" fmla="*/ 838584 w 1881443"/>
                <a:gd name="connsiteY21" fmla="*/ 21917 h 1881443"/>
                <a:gd name="connsiteX22" fmla="*/ 1042859 w 1881443"/>
                <a:gd name="connsiteY22" fmla="*/ 21917 h 1881443"/>
                <a:gd name="connsiteX23" fmla="*/ 1109199 w 1881443"/>
                <a:gd name="connsiteY23" fmla="*/ 304134 h 1881443"/>
                <a:gd name="connsiteX24" fmla="*/ 1407784 w 1881443"/>
                <a:gd name="connsiteY24" fmla="*/ 476522 h 1881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81443" h="1881443">
                  <a:moveTo>
                    <a:pt x="1210985" y="475917"/>
                  </a:moveTo>
                  <a:lnTo>
                    <a:pt x="1412224" y="351280"/>
                  </a:lnTo>
                  <a:lnTo>
                    <a:pt x="1530162" y="469219"/>
                  </a:lnTo>
                  <a:lnTo>
                    <a:pt x="1405526" y="670458"/>
                  </a:lnTo>
                  <a:cubicBezTo>
                    <a:pt x="1453531" y="753017"/>
                    <a:pt x="1478680" y="846873"/>
                    <a:pt x="1478386" y="942374"/>
                  </a:cubicBezTo>
                  <a:lnTo>
                    <a:pt x="1686943" y="1054334"/>
                  </a:lnTo>
                  <a:lnTo>
                    <a:pt x="1643775" y="1215441"/>
                  </a:lnTo>
                  <a:lnTo>
                    <a:pt x="1407179" y="1208122"/>
                  </a:lnTo>
                  <a:cubicBezTo>
                    <a:pt x="1359683" y="1290975"/>
                    <a:pt x="1290975" y="1359682"/>
                    <a:pt x="1208122" y="1407178"/>
                  </a:cubicBezTo>
                  <a:lnTo>
                    <a:pt x="1215441" y="1643775"/>
                  </a:lnTo>
                  <a:lnTo>
                    <a:pt x="1054334" y="1686944"/>
                  </a:lnTo>
                  <a:lnTo>
                    <a:pt x="942374" y="1478385"/>
                  </a:lnTo>
                  <a:cubicBezTo>
                    <a:pt x="846873" y="1478679"/>
                    <a:pt x="753017" y="1453530"/>
                    <a:pt x="670458" y="1405526"/>
                  </a:cubicBezTo>
                  <a:lnTo>
                    <a:pt x="469219" y="1530163"/>
                  </a:lnTo>
                  <a:lnTo>
                    <a:pt x="351281" y="1412224"/>
                  </a:lnTo>
                  <a:lnTo>
                    <a:pt x="475917" y="1210985"/>
                  </a:lnTo>
                  <a:cubicBezTo>
                    <a:pt x="427912" y="1128426"/>
                    <a:pt x="402763" y="1034570"/>
                    <a:pt x="403057" y="939069"/>
                  </a:cubicBezTo>
                  <a:lnTo>
                    <a:pt x="194500" y="827109"/>
                  </a:lnTo>
                  <a:lnTo>
                    <a:pt x="237668" y="666002"/>
                  </a:lnTo>
                  <a:lnTo>
                    <a:pt x="474264" y="673321"/>
                  </a:lnTo>
                  <a:cubicBezTo>
                    <a:pt x="521760" y="590468"/>
                    <a:pt x="590468" y="521761"/>
                    <a:pt x="673321" y="474265"/>
                  </a:cubicBezTo>
                  <a:lnTo>
                    <a:pt x="666002" y="237668"/>
                  </a:lnTo>
                  <a:lnTo>
                    <a:pt x="827109" y="194499"/>
                  </a:lnTo>
                  <a:lnTo>
                    <a:pt x="939069" y="403058"/>
                  </a:lnTo>
                  <a:cubicBezTo>
                    <a:pt x="1034570" y="402764"/>
                    <a:pt x="1128426" y="427913"/>
                    <a:pt x="1210985" y="475917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32969" tIns="632968" rIns="632968" bIns="632969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endParaRPr lang="en-US" sz="1200" b="1" dirty="0" smtClean="0"/>
            </a:p>
            <a:p>
              <a:pPr lvl="0" algn="ctr" defTabSz="311150">
                <a:lnSpc>
                  <a:spcPct val="90000"/>
                </a:lnSpc>
                <a:spcAft>
                  <a:spcPct val="35000"/>
                </a:spcAft>
              </a:pPr>
              <a:r>
                <a:rPr lang="en-US" sz="1200" b="1" dirty="0" smtClean="0"/>
                <a:t>Linking </a:t>
              </a:r>
              <a:r>
                <a:rPr lang="en-US" sz="1200" b="1" dirty="0"/>
                <a:t>agricultural producers and handicrafts makers with the tourism sector </a:t>
              </a:r>
              <a:endParaRPr lang="en-US" sz="1200" b="1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932040" y="1628800"/>
            <a:ext cx="3958339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In accordance with the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national priorities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UNIDO’s intervention will be threefold focusing on the following</a:t>
            </a:r>
          </a:p>
          <a:p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</a:rPr>
              <a:t> sub-components: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400050">
              <a:buAutoNum type="romanLcPeriod"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Empowering Moldova’s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youth through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enhanced employability and entrepreneurship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promotion;</a:t>
            </a:r>
          </a:p>
          <a:p>
            <a:pPr marL="400050" indent="-400050">
              <a:buAutoNum type="romanLcPeriod"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ii.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Livestock-sector development–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revival of the milk and meat production in Moldova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iii. Linking agricultural producers and handicrafts makers with the tourism sector in Moldova. 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03790" cy="1098482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UNIDO’s response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Up Arrow 6"/>
          <p:cNvSpPr/>
          <p:nvPr/>
        </p:nvSpPr>
        <p:spPr>
          <a:xfrm>
            <a:off x="53454" y="1412776"/>
            <a:ext cx="556146" cy="48988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rot="16200000">
            <a:off x="-1184476" y="4060234"/>
            <a:ext cx="3046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Partnership building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Up Arrow 10"/>
          <p:cNvSpPr/>
          <p:nvPr/>
        </p:nvSpPr>
        <p:spPr>
          <a:xfrm>
            <a:off x="4560560" y="1556792"/>
            <a:ext cx="556146" cy="477998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2687492" y="4603387"/>
            <a:ext cx="4302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Innovative financing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94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Scope of Intervention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60848"/>
            <a:ext cx="7327726" cy="4037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</a:rPr>
              <a:t>Overall Objective</a:t>
            </a:r>
            <a:endParaRPr lang="en-US" sz="1900" b="1" dirty="0" smtClean="0"/>
          </a:p>
          <a:p>
            <a:pPr marL="0" indent="0">
              <a:buNone/>
            </a:pPr>
            <a:r>
              <a:rPr lang="en-US" sz="1800" dirty="0" smtClean="0"/>
              <a:t>The proposed intervention aims to contribute to job creation and the revival </a:t>
            </a:r>
            <a:r>
              <a:rPr lang="en-US" sz="1800" dirty="0"/>
              <a:t>of the </a:t>
            </a:r>
            <a:r>
              <a:rPr lang="en-US" sz="1800" dirty="0" smtClean="0"/>
              <a:t>dairy and </a:t>
            </a:r>
            <a:r>
              <a:rPr lang="en-US" sz="1800" dirty="0"/>
              <a:t>meat </a:t>
            </a:r>
            <a:r>
              <a:rPr lang="en-US" sz="1800" dirty="0" smtClean="0"/>
              <a:t>sectors through capacity building, skills development and entrepreneurship </a:t>
            </a:r>
            <a:r>
              <a:rPr lang="en-US" sz="1800" dirty="0"/>
              <a:t>promotion, while applying environmentally friendly farming </a:t>
            </a:r>
            <a:r>
              <a:rPr lang="en-US" sz="1800" dirty="0" smtClean="0"/>
              <a:t>practices and  developing </a:t>
            </a:r>
            <a:r>
              <a:rPr lang="en-US" sz="1800" dirty="0"/>
              <a:t>linkages with the tourism </a:t>
            </a:r>
            <a:r>
              <a:rPr lang="en-US" sz="1800" dirty="0" smtClean="0"/>
              <a:t>industry.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</a:rPr>
              <a:t>Target beneficiaries</a:t>
            </a:r>
            <a:endParaRPr lang="en-US" sz="19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800" dirty="0" smtClean="0"/>
              <a:t>Young women and men, VET graduates, farmers and agricultural producers, MSMEs operating in milk and </a:t>
            </a:r>
            <a:r>
              <a:rPr lang="en-US" sz="1800" dirty="0"/>
              <a:t>meat </a:t>
            </a:r>
            <a:r>
              <a:rPr lang="en-US" sz="1800" dirty="0" smtClean="0"/>
              <a:t>sectors;</a:t>
            </a:r>
          </a:p>
          <a:p>
            <a:r>
              <a:rPr lang="en-US" sz="1800" dirty="0" smtClean="0"/>
              <a:t>Farmers groups and producer networks (focus </a:t>
            </a:r>
            <a:r>
              <a:rPr lang="en-US" sz="1800" dirty="0"/>
              <a:t>on milk, meat, hides, </a:t>
            </a:r>
            <a:r>
              <a:rPr lang="en-US" sz="1800" dirty="0" smtClean="0"/>
              <a:t>skins, wool sectors)</a:t>
            </a:r>
            <a:endParaRPr lang="en-US" sz="1800" dirty="0"/>
          </a:p>
          <a:p>
            <a:r>
              <a:rPr lang="en-US" sz="1800" dirty="0" smtClean="0"/>
              <a:t>Business support institutions, relevant sectorial associations.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Geographical focus</a:t>
            </a:r>
          </a:p>
          <a:p>
            <a:pPr marL="0" indent="0">
              <a:buNone/>
            </a:pPr>
            <a:r>
              <a:rPr lang="en-US" sz="1800" dirty="0" smtClean="0"/>
              <a:t>To be determined </a:t>
            </a:r>
            <a:endParaRPr lang="en-US" sz="1800" dirty="0"/>
          </a:p>
        </p:txBody>
      </p:sp>
      <p:pic>
        <p:nvPicPr>
          <p:cNvPr id="4100" name="Picture 4" descr="C:\Users\DimitriM\Desktop\343729_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525" y="3861048"/>
            <a:ext cx="50810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2348880"/>
            <a:ext cx="5302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822" y="3112016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399" y="4802740"/>
            <a:ext cx="642484" cy="6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683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52736"/>
            <a:ext cx="7903790" cy="1098482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Empowering Moldova’s youth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through enhanced employability and entrepreneurship promotion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778445" cy="51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23528" y="2132856"/>
            <a:ext cx="3744416" cy="4097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EC7524"/>
                </a:solidFill>
              </a:rPr>
              <a:t>Objective:</a:t>
            </a:r>
          </a:p>
          <a:p>
            <a:pPr marL="0" indent="0">
              <a:buNone/>
            </a:pPr>
            <a:r>
              <a:rPr lang="en-US" sz="1400" dirty="0"/>
              <a:t>t</a:t>
            </a:r>
            <a:r>
              <a:rPr lang="en-US" sz="1400" dirty="0" smtClean="0"/>
              <a:t>o </a:t>
            </a:r>
            <a:r>
              <a:rPr lang="en-US" sz="1400" dirty="0"/>
              <a:t>engage local young women and men in productive processes </a:t>
            </a:r>
            <a:r>
              <a:rPr lang="en-US" sz="1400" dirty="0" smtClean="0"/>
              <a:t>by:</a:t>
            </a:r>
          </a:p>
          <a:p>
            <a:r>
              <a:rPr lang="en-US" sz="1400" dirty="0" smtClean="0"/>
              <a:t>enhancing </a:t>
            </a:r>
            <a:r>
              <a:rPr lang="en-US" sz="1400" dirty="0"/>
              <a:t>their entrepreneurial skills and employability, </a:t>
            </a:r>
          </a:p>
          <a:p>
            <a:r>
              <a:rPr lang="en-US" sz="1400" dirty="0" smtClean="0"/>
              <a:t>providing </a:t>
            </a:r>
            <a:r>
              <a:rPr lang="en-US" sz="1400" dirty="0"/>
              <a:t>necessary tools to effectively start and run </a:t>
            </a:r>
            <a:r>
              <a:rPr lang="en-US" sz="1400" dirty="0" smtClean="0"/>
              <a:t>(social) </a:t>
            </a:r>
            <a:r>
              <a:rPr lang="en-US" sz="1400" dirty="0"/>
              <a:t>enterprises in the formal sector, </a:t>
            </a:r>
            <a:endParaRPr lang="en-US" sz="1400" dirty="0" smtClean="0"/>
          </a:p>
          <a:p>
            <a:r>
              <a:rPr lang="en-US" sz="1400" dirty="0" smtClean="0"/>
              <a:t>mitigating </a:t>
            </a:r>
            <a:r>
              <a:rPr lang="en-US" sz="1400" dirty="0"/>
              <a:t>outward migration and rural-urban mobility among youth. </a:t>
            </a: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EC7524"/>
                </a:solidFill>
              </a:rPr>
              <a:t>Expected Outcome:</a:t>
            </a:r>
          </a:p>
          <a:p>
            <a:pPr marL="0" indent="0">
              <a:buNone/>
            </a:pPr>
            <a:r>
              <a:rPr lang="en-US" sz="1400" dirty="0" smtClean="0"/>
              <a:t>Social </a:t>
            </a:r>
            <a:r>
              <a:rPr lang="en-US" sz="1400" dirty="0"/>
              <a:t>and economic participation of youth will be improved by strengthening the entrepreneurial environment, particularly with a view to fostering youth-led </a:t>
            </a:r>
            <a:r>
              <a:rPr lang="en-US" sz="1400" dirty="0" smtClean="0"/>
              <a:t>entrepreneurship</a:t>
            </a:r>
            <a:r>
              <a:rPr lang="en-US" sz="1400" dirty="0"/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00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2025908"/>
            <a:ext cx="4176464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l"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Key Outputs (*KPIs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</a:p>
          <a:p>
            <a:pPr marL="0" indent="0" algn="l">
              <a:buNone/>
            </a:pPr>
            <a:endParaRPr lang="en-US" sz="16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Targeted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tailor-made skills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development trainings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provided for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rural entrepreneurs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emerging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MSMEs</a:t>
            </a:r>
          </a:p>
          <a:p>
            <a:pPr algn="l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at least 5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00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beneficiaries 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received 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training (70</a:t>
            </a:r>
            <a:r>
              <a:rPr lang="en-US" sz="1050" dirty="0">
                <a:solidFill>
                  <a:schemeClr val="accent1">
                    <a:lumMod val="50000"/>
                  </a:schemeClr>
                </a:solidFill>
              </a:rPr>
              <a:t>% of assisted youth successfully establish enterprises (i.e. develop business plans and 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benefit from innovative financing) or found employment in emerging </a:t>
            </a:r>
            <a:r>
              <a:rPr lang="en-US" sz="1050" dirty="0" smtClean="0">
                <a:solidFill>
                  <a:schemeClr val="accent1">
                    <a:lumMod val="50000"/>
                  </a:schemeClr>
                </a:solidFill>
              </a:rPr>
              <a:t>MSMEs</a:t>
            </a:r>
          </a:p>
          <a:p>
            <a:pPr algn="l"/>
            <a:endParaRPr lang="en-US" sz="105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*at least 50 MSMEs benefited from the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project</a:t>
            </a: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*at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least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400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new jobs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created</a:t>
            </a:r>
          </a:p>
          <a:p>
            <a:pPr algn="l"/>
            <a:endParaRPr lang="en-US" sz="110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Enterprise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development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</a:rPr>
              <a:t>programme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developed in collaboration with the public, private sector and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business support institutions at the </a:t>
            </a:r>
            <a:r>
              <a:rPr lang="en-US" sz="1200" dirty="0" err="1" smtClean="0">
                <a:solidFill>
                  <a:schemeClr val="accent1">
                    <a:lumMod val="50000"/>
                  </a:schemeClr>
                </a:solidFill>
              </a:rPr>
              <a:t>meso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 level</a:t>
            </a:r>
          </a:p>
          <a:p>
            <a:pPr algn="l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Incubation centers populated with necessary equipment and Incubation/acceleration services provided to targeted beneficiaries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*At least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6 of the existing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centers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operational</a:t>
            </a:r>
            <a:endParaRPr lang="en-US" sz="105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An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operational manual for a business incentive mechanism developed 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500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68760"/>
            <a:ext cx="7903790" cy="109848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Innovation, Development and Entrepreneurship for All (IDEA)</a:t>
            </a:r>
            <a:b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comprised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 5 modular steps:</a:t>
            </a:r>
          </a:p>
          <a:p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Market assessment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and value chain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analysis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skills development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soft incubation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networking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, clustering and strengthening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of business linkages 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AutoNum type="arabicParenR"/>
            </a:pP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sustainable </a:t>
            </a:r>
            <a:r>
              <a:rPr lang="en-US" sz="2400" i="1" dirty="0">
                <a:solidFill>
                  <a:schemeClr val="accent1">
                    <a:lumMod val="50000"/>
                  </a:schemeClr>
                </a:solidFill>
              </a:rPr>
              <a:t>enterprise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growth</a:t>
            </a:r>
            <a:endParaRPr lang="en-US" sz="2400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 descr="Screen Shot 2019-05-13 at 21.08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124744"/>
            <a:ext cx="2677492" cy="1751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5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445" y="1124744"/>
            <a:ext cx="7903790" cy="109848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Livestock sector development – </a:t>
            </a:r>
            <a:r>
              <a:rPr lang="en-US" sz="3100" dirty="0">
                <a:solidFill>
                  <a:schemeClr val="accent2">
                    <a:lumMod val="75000"/>
                  </a:schemeClr>
                </a:solidFill>
              </a:rPr>
              <a:t>revival of the milk and meat </a:t>
            </a:r>
            <a:r>
              <a:rPr lang="en-US" sz="3100" dirty="0" smtClean="0">
                <a:solidFill>
                  <a:schemeClr val="accent2">
                    <a:lumMod val="75000"/>
                  </a:schemeClr>
                </a:solidFill>
              </a:rPr>
              <a:t>production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3" y="1155331"/>
            <a:ext cx="648072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63933" y="2152799"/>
            <a:ext cx="3744416" cy="409761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EC7524"/>
                </a:solidFill>
              </a:rPr>
              <a:t>Objective:</a:t>
            </a:r>
          </a:p>
          <a:p>
            <a:pPr marL="0" indent="0">
              <a:buNone/>
            </a:pPr>
            <a:r>
              <a:rPr lang="en-US" sz="1400" dirty="0" smtClean="0"/>
              <a:t>technical </a:t>
            </a:r>
            <a:r>
              <a:rPr lang="en-US" sz="1400" dirty="0"/>
              <a:t>assistance to the development </a:t>
            </a:r>
            <a:r>
              <a:rPr lang="en-US" sz="1400" dirty="0" smtClean="0"/>
              <a:t>of milk</a:t>
            </a:r>
            <a:r>
              <a:rPr lang="en-US" sz="1400" dirty="0"/>
              <a:t>, meat, leather and wool value chains - for increased food security and safety, move towards the production of high value-added products, rather than focusing on </a:t>
            </a:r>
            <a:r>
              <a:rPr lang="en-US" sz="1400" dirty="0" smtClean="0"/>
              <a:t>export </a:t>
            </a:r>
            <a:r>
              <a:rPr lang="en-US" sz="1400" dirty="0"/>
              <a:t>of raw products.</a:t>
            </a: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r>
              <a:rPr lang="en-US" sz="1400" b="1" dirty="0" smtClean="0">
                <a:solidFill>
                  <a:srgbClr val="EC7524"/>
                </a:solidFill>
              </a:rPr>
              <a:t>Expected Outcome:</a:t>
            </a:r>
          </a:p>
          <a:p>
            <a:pPr marL="0" indent="0">
              <a:buNone/>
            </a:pPr>
            <a:r>
              <a:rPr lang="en-US" sz="1400" dirty="0"/>
              <a:t>Livestock </a:t>
            </a:r>
            <a:r>
              <a:rPr lang="en-US" sz="1400" dirty="0" smtClean="0"/>
              <a:t>sector will be </a:t>
            </a:r>
            <a:r>
              <a:rPr lang="en-US" sz="1400" dirty="0"/>
              <a:t>revived through the implementation of the National Livestock Sector Development Strategy, contributing to higher productivity and marketability of high-quality traditional products.</a:t>
            </a:r>
          </a:p>
          <a:p>
            <a:pPr marL="0" indent="0">
              <a:buNone/>
            </a:pPr>
            <a:endParaRPr lang="en-US" sz="1200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en-US" sz="300" dirty="0"/>
          </a:p>
        </p:txBody>
      </p:sp>
      <p:sp>
        <p:nvSpPr>
          <p:cNvPr id="4" name="TextBox 3"/>
          <p:cNvSpPr txBox="1"/>
          <p:nvPr/>
        </p:nvSpPr>
        <p:spPr>
          <a:xfrm>
            <a:off x="4560641" y="2060848"/>
            <a:ext cx="439248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600" b="1" dirty="0">
                <a:solidFill>
                  <a:schemeClr val="accent1">
                    <a:lumMod val="50000"/>
                  </a:schemeClr>
                </a:solidFill>
              </a:rPr>
              <a:t>Key Outputs (*KPIs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</a:rPr>
              <a:t>):</a:t>
            </a:r>
          </a:p>
          <a:p>
            <a:pPr algn="l"/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TA provided in National Livestock Sector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Strategy implementation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*degree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of implementation of the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Strategy’s  Action Plan (75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% of envisaged activities for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that duration)</a:t>
            </a:r>
          </a:p>
          <a:p>
            <a:pPr algn="l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Upgraded VET curricula in milk and meat sectors;</a:t>
            </a: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*new generation of students enrolled under the new curricula by 2023</a:t>
            </a:r>
          </a:p>
          <a:p>
            <a:pPr algn="l"/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Skills development on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good farming practices for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dairy and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meat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sectors for production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of high-quality products and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</a:rPr>
              <a:t>by-products;</a:t>
            </a:r>
          </a:p>
          <a:p>
            <a:pPr algn="l"/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*at least 200 farmers &amp; processors able to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apply innovative practices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and technologies</a:t>
            </a: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ncrease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in meat and milk-products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supply and exportability</a:t>
            </a:r>
            <a:endParaRPr lang="en-US" sz="1050" i="1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*at least 5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new high-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quality/ value added products developed by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2023</a:t>
            </a:r>
            <a:endParaRPr lang="en-US" sz="1100" dirty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</a:rPr>
              <a:t>Relevant government institutions and MSMEs operating in targeted sectors supported in attracting investments; </a:t>
            </a: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*at least 50 MSMEs accessed finance as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a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result</a:t>
            </a:r>
          </a:p>
          <a:p>
            <a:pPr algn="l"/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*amount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</a:rPr>
              <a:t>of investment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</a:rPr>
              <a:t>leveraged</a:t>
            </a:r>
          </a:p>
          <a:p>
            <a:pPr algn="l"/>
            <a:endParaRPr lang="en-US" sz="1050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l"/>
            <a:endParaRPr lang="en-US" sz="1200" i="1" dirty="0"/>
          </a:p>
        </p:txBody>
      </p:sp>
    </p:spTree>
    <p:extLst>
      <p:ext uri="{BB962C8B-B14F-4D97-AF65-F5344CB8AC3E}">
        <p14:creationId xmlns:p14="http://schemas.microsoft.com/office/powerpoint/2010/main" val="52961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903790" cy="109848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Linking agricultural producers and handicrafts makers with the tourism sector in Moldova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942592"/>
            <a:ext cx="4248472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Key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Outputs (*KPIs):</a:t>
            </a:r>
          </a:p>
          <a:p>
            <a:pPr marL="0" indent="0">
              <a:buNone/>
            </a:pP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The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tourism services in each of the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targeted regions have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increased competitive advantage by highlighting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flagship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products 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*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20 of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traditional products mapped, branded and marketed</a:t>
            </a:r>
            <a:endParaRPr lang="en-US" sz="105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*Increase in sales of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traditional products by 2023</a:t>
            </a:r>
            <a:endParaRPr lang="en-US" sz="105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Value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chain performance around selected </a:t>
            </a:r>
            <a:r>
              <a:rPr lang="en-US" sz="12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agri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-food and handicraft flagship products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is strengthened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 relation to market access, 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job </a:t>
            </a: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creation, innovation and value addition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*At least 200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jobs created through the project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interventions</a:t>
            </a:r>
          </a:p>
          <a:p>
            <a:pPr marL="0" indent="0">
              <a:buNone/>
            </a:pP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*At least 2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Marketing and Product Development exposure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events held &amp; at least 150 </a:t>
            </a:r>
            <a:r>
              <a:rPr lang="en-US" sz="105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B2B </a:t>
            </a: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meetings held throughout the project period</a:t>
            </a:r>
          </a:p>
          <a:p>
            <a:pPr>
              <a:buFont typeface="Arial" charset="0"/>
              <a:buChar char="•"/>
            </a:pPr>
            <a:r>
              <a:rPr lang="en-US" sz="1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Capacity building for marketing and umbrella branding based on best practices </a:t>
            </a:r>
            <a:endParaRPr lang="en-US" sz="12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05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*</a:t>
            </a:r>
            <a:r>
              <a:rPr lang="en-US" sz="1000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Territorial umbrella brand created for the selected flagship products (at least 70% of the newly developed products branded and marketed)</a:t>
            </a:r>
          </a:p>
          <a:p>
            <a:pPr marL="0" indent="0">
              <a:buNone/>
            </a:pPr>
            <a:endParaRPr lang="en-US" sz="1100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762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2276872"/>
            <a:ext cx="3528392" cy="38884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2"/>
            </a:solidFill>
            <a:prstDash val="solid"/>
          </a:ln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rgbClr val="078AC5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514350" indent="-18288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8572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2001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543050" indent="-182880" algn="l" defTabSz="6858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solidFill>
                  <a:srgbClr val="EC7524"/>
                </a:solidFill>
              </a:rPr>
              <a:t>Objective:</a:t>
            </a:r>
          </a:p>
          <a:p>
            <a:pPr marL="0" indent="0">
              <a:buNone/>
            </a:pPr>
            <a:r>
              <a:rPr lang="en-US" sz="1400" dirty="0"/>
              <a:t>to enhance territorial competitiveness based on flagship traditional products for at least two regions/municipalities (with touristic potential).</a:t>
            </a:r>
            <a:endParaRPr lang="en-US" sz="1400" b="1" dirty="0" smtClean="0"/>
          </a:p>
          <a:p>
            <a:pPr marL="0" indent="0">
              <a:buNone/>
            </a:pPr>
            <a:endParaRPr lang="en-US" sz="1400" b="1" dirty="0" smtClean="0">
              <a:solidFill>
                <a:srgbClr val="EC7524"/>
              </a:solidFill>
            </a:endParaRPr>
          </a:p>
          <a:p>
            <a:pPr marL="0" indent="0">
              <a:buNone/>
            </a:pPr>
            <a:r>
              <a:rPr lang="en-US" sz="1400" b="1" dirty="0" smtClean="0">
                <a:solidFill>
                  <a:srgbClr val="EC7524"/>
                </a:solidFill>
              </a:rPr>
              <a:t>Expected Outcome: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400" dirty="0"/>
              <a:t>Producers of </a:t>
            </a:r>
            <a:r>
              <a:rPr lang="en-US" sz="1400" dirty="0" smtClean="0"/>
              <a:t>traditional products will enhance </a:t>
            </a:r>
            <a:r>
              <a:rPr lang="en-US" sz="1400" dirty="0"/>
              <a:t>access to buyers through </a:t>
            </a:r>
            <a:r>
              <a:rPr lang="en-US" sz="1400" dirty="0" smtClean="0"/>
              <a:t>the development of strong </a:t>
            </a:r>
            <a:r>
              <a:rPr lang="en-US" sz="1400" dirty="0"/>
              <a:t>linkages with </a:t>
            </a:r>
            <a:r>
              <a:rPr lang="en-US" sz="1400" dirty="0" smtClean="0"/>
              <a:t>tourism industry </a:t>
            </a:r>
            <a:r>
              <a:rPr lang="en-US" sz="1400" dirty="0"/>
              <a:t>and territorial branding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endParaRPr lang="en-US" sz="1200" dirty="0">
              <a:solidFill>
                <a:srgbClr val="FF0000"/>
              </a:solidFill>
            </a:endParaRPr>
          </a:p>
          <a:p>
            <a:endParaRPr lang="en-US" sz="300" dirty="0"/>
          </a:p>
        </p:txBody>
      </p:sp>
    </p:spTree>
    <p:extLst>
      <p:ext uri="{BB962C8B-B14F-4D97-AF65-F5344CB8AC3E}">
        <p14:creationId xmlns:p14="http://schemas.microsoft.com/office/powerpoint/2010/main" val="242081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18428</TotalTime>
  <Words>1714</Words>
  <Application>Microsoft Macintosh PowerPoint</Application>
  <PresentationFormat>On-screen Show (4:3)</PresentationFormat>
  <Paragraphs>223</Paragraphs>
  <Slides>15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Component II Productive employment for rural communities and entrepreneurship development</vt:lpstr>
      <vt:lpstr>UNIDO Department of Agri-Business (PTC/AGR) </vt:lpstr>
      <vt:lpstr>Component II Productive employment for rural communities and entrepreneurship development</vt:lpstr>
      <vt:lpstr>UNIDO’s response</vt:lpstr>
      <vt:lpstr>Scope of Intervention</vt:lpstr>
      <vt:lpstr>Empowering Moldova’s youth through enhanced employability and entrepreneurship promotion </vt:lpstr>
      <vt:lpstr>Innovation, Development and Entrepreneurship for All (IDEA) </vt:lpstr>
      <vt:lpstr>Livestock sector development – revival of the milk and meat production </vt:lpstr>
      <vt:lpstr>Linking agricultural producers and handicrafts makers with the tourism sector in Moldova </vt:lpstr>
      <vt:lpstr>Indicative Planning Figures</vt:lpstr>
      <vt:lpstr>Development Partner Mapping</vt:lpstr>
      <vt:lpstr>Examples of successful UNIDO interventions in livestock sector across the world</vt:lpstr>
      <vt:lpstr>Armenia Producer Group and Value Chain Development  joint UNIDO/UNDP component under ENPARD (2012-2018)  Budget: EUR 3,700,000</vt:lpstr>
      <vt:lpstr>Kyrgyz Republic Linking the tourism industry to productive activities in the Issyk-Kul region (2015-2019)  Budget: USD 2,000,000</vt:lpstr>
      <vt:lpstr>Thank you for your attention!</vt:lpstr>
    </vt:vector>
  </TitlesOfParts>
  <Company>UNIDO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M.DIMITRIJEVIC@unido.org</dc:creator>
  <cp:lastModifiedBy>Milica Dimitrijevic</cp:lastModifiedBy>
  <cp:revision>643</cp:revision>
  <cp:lastPrinted>2019-05-10T14:37:18Z</cp:lastPrinted>
  <dcterms:created xsi:type="dcterms:W3CDTF">2008-01-28T10:27:53Z</dcterms:created>
  <dcterms:modified xsi:type="dcterms:W3CDTF">2019-05-14T04:07:55Z</dcterms:modified>
</cp:coreProperties>
</file>