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9" r:id="rId4"/>
    <p:sldId id="280" r:id="rId5"/>
    <p:sldId id="273" r:id="rId6"/>
    <p:sldId id="279" r:id="rId7"/>
    <p:sldId id="278" r:id="rId8"/>
    <p:sldId id="275" r:id="rId9"/>
    <p:sldId id="276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1AB"/>
    <a:srgbClr val="767676"/>
    <a:srgbClr val="F7941D"/>
    <a:srgbClr val="ED8B00"/>
    <a:srgbClr val="5F8FB4"/>
    <a:srgbClr val="66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-108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7EE7-F62C-442B-A2D9-4252C706CD5C}" type="datetimeFigureOut">
              <a:rPr lang="da-DK" smtClean="0"/>
              <a:t>23-05-2018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53CC-990A-4C5D-92BB-967D3A0084C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6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53CC-990A-4C5D-92BB-967D3A0084CD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315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000" dirty="0"/>
              <a:t>Et alternativ til den lineære økonomiske vækst model - Producér, brug, smid-væk</a:t>
            </a:r>
          </a:p>
          <a:p>
            <a:pPr lvl="1"/>
            <a:r>
              <a:rPr lang="da-DK" sz="2000" dirty="0"/>
              <a:t>Værdiskabelse baseret på vækst i forbruget – både i mængden og i kvaliteten</a:t>
            </a:r>
          </a:p>
          <a:p>
            <a:pPr lvl="1"/>
            <a:r>
              <a:rPr lang="da-DK" sz="2000" dirty="0"/>
              <a:t>Det er ikke bæredygtigt for vores klode, vi har simpelthen ikke ressourcer nok til at fortsætte.</a:t>
            </a:r>
          </a:p>
          <a:p>
            <a:pPr lvl="1"/>
            <a:r>
              <a:rPr lang="da-DK" sz="2000" dirty="0"/>
              <a:t>Men den forbrugende del af verdens befolkning er stigende, hvorfor vi kan forvente øget produktion.</a:t>
            </a:r>
          </a:p>
          <a:p>
            <a:pPr lvl="1"/>
            <a:r>
              <a:rPr lang="da-DK" sz="2000" dirty="0" smtClean="0"/>
              <a:t>Den </a:t>
            </a:r>
            <a:r>
              <a:rPr lang="da-DK" sz="2000" dirty="0"/>
              <a:t>bæredygtige økonomi lægger vægt </a:t>
            </a:r>
          </a:p>
          <a:p>
            <a:r>
              <a:rPr lang="da-DK" sz="2000" dirty="0"/>
              <a:t>Ikke i udgangspunkt drevet af forbrugere – men meget overlap på forretningsmodel niveau med andre forbrugertrends</a:t>
            </a:r>
          </a:p>
          <a:p>
            <a:r>
              <a:rPr lang="da-DK" sz="2000" dirty="0"/>
              <a:t>Primært tænkt i industrien og i relation til teknologiske løsninger (Kina)</a:t>
            </a:r>
          </a:p>
          <a:p>
            <a:r>
              <a:rPr lang="da-DK" sz="2000" dirty="0"/>
              <a:t>EU: de nye forretningsmodeller som vækstpotentiale. </a:t>
            </a:r>
          </a:p>
          <a:p>
            <a:pPr lvl="1"/>
            <a:r>
              <a:rPr lang="da-DK" sz="2000" dirty="0"/>
              <a:t>Ellen </a:t>
            </a:r>
            <a:r>
              <a:rPr lang="da-DK" sz="2000" dirty="0" err="1"/>
              <a:t>MacArthur</a:t>
            </a:r>
            <a:r>
              <a:rPr lang="da-DK" sz="2000" dirty="0"/>
              <a:t>: ikke et alternativ til vækst, men et alternativ til hvordan vi tænker og gør vækst  </a:t>
            </a:r>
          </a:p>
          <a:p>
            <a:r>
              <a:rPr lang="da-DK" sz="2000" dirty="0"/>
              <a:t>Fordrer et nyt økonomisk paradigme på system-niveau</a:t>
            </a:r>
          </a:p>
          <a:p>
            <a:r>
              <a:rPr lang="da-DK" sz="2000" dirty="0"/>
              <a:t>Vindere og tabere…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55D7-1EC1-4618-9397-E211AF3330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9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55D7-1EC1-4618-9397-E211AF3330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7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55D7-1EC1-4618-9397-E211AF3330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OVERSKRIFT</a:t>
            </a:r>
            <a:br>
              <a:rPr lang="da-DK" dirty="0" smtClean="0"/>
            </a:br>
            <a:r>
              <a:rPr lang="da-DK" dirty="0" smtClean="0"/>
              <a:t>TITELSIDE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794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24000" y="6008914"/>
            <a:ext cx="8935616" cy="712561"/>
          </a:xfrm>
        </p:spPr>
        <p:txBody>
          <a:bodyPr/>
          <a:lstStyle>
            <a:lvl1pPr algn="l">
              <a:defRPr sz="2400" b="0">
                <a:solidFill>
                  <a:srgbClr val="668BA5"/>
                </a:solidFill>
                <a:latin typeface="+mj-lt"/>
              </a:defRPr>
            </a:lvl1pPr>
          </a:lstStyle>
          <a:p>
            <a:r>
              <a:rPr lang="en-US" dirty="0" smtClean="0">
                <a:ea typeface="Lato" charset="0"/>
                <a:cs typeface="Lato" charset="0"/>
              </a:rPr>
              <a:t>DIN TITEL, DIT NAVN / STED / XX.YY.20ZZ</a:t>
            </a:r>
          </a:p>
        </p:txBody>
      </p:sp>
    </p:spTree>
    <p:extLst>
      <p:ext uri="{BB962C8B-B14F-4D97-AF65-F5344CB8AC3E}">
        <p14:creationId xmlns:p14="http://schemas.microsoft.com/office/powerpoint/2010/main" val="260174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7941D"/>
                </a:solidFill>
              </a:defRPr>
            </a:lvl1pPr>
          </a:lstStyle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DIN TITEL, DIT NAVN   /   STEDET DU HOLDER OPLÆG   /   XX.YY.20ZZ</a:t>
            </a:r>
          </a:p>
        </p:txBody>
      </p:sp>
    </p:spTree>
    <p:extLst>
      <p:ext uri="{BB962C8B-B14F-4D97-AF65-F5344CB8AC3E}">
        <p14:creationId xmlns:p14="http://schemas.microsoft.com/office/powerpoint/2010/main" val="223366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8FB4"/>
                </a:solidFill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901746"/>
          </a:xfrm>
        </p:spPr>
        <p:txBody>
          <a:bodyPr/>
          <a:lstStyle>
            <a:lvl1pPr>
              <a:buClr>
                <a:srgbClr val="F7941D"/>
              </a:buClr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Indsæt tekst eller indholdsobjekt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482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AFSNITSOVERSKRIFT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7941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Underoverskrift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9646428" cy="365125"/>
          </a:xfrm>
        </p:spPr>
        <p:txBody>
          <a:bodyPr/>
          <a:lstStyle>
            <a:lvl1pPr algn="l">
              <a:defRPr>
                <a:solidFill>
                  <a:srgbClr val="F7941D"/>
                </a:solidFill>
                <a:latin typeface="+mj-lt"/>
              </a:defRPr>
            </a:lvl1pPr>
          </a:lstStyle>
          <a:p>
            <a:r>
              <a:rPr lang="en-US" dirty="0" smtClean="0">
                <a:ea typeface="Lato" charset="0"/>
                <a:cs typeface="Lato" charset="0"/>
              </a:rPr>
              <a:t>DIN TITEL, DIT NAVN   /   STEDET DU HOLDER OPLÆG   /   XX.YY.20ZZ</a:t>
            </a:r>
          </a:p>
        </p:txBody>
      </p:sp>
    </p:spTree>
    <p:extLst>
      <p:ext uri="{BB962C8B-B14F-4D97-AF65-F5344CB8AC3E}">
        <p14:creationId xmlns:p14="http://schemas.microsoft.com/office/powerpoint/2010/main" val="274075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Indsæt tekst eller indholdsobjekt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Indsæt tekst eller indholdsobjekt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438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OVERSKRIFT	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794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Kolonneoverskrift A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Indsæt tekst eller indholdsobjekt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794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Kolonneoverskrift B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smtClean="0"/>
              <a:t>Indsæt tekst eller indholdsobjekt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631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671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19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Indsæt tekst eller indholdsobjekt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smtClean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55004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668BA5"/>
                </a:solidFill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smtClean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07974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602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7941D"/>
                </a:solidFill>
              </a:defRPr>
            </a:lvl1pPr>
          </a:lstStyle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DIN TITEL, DIT NAVN   /   STEDET DU HOLDER OPLÆG   /   XX.YY.20ZZ</a:t>
            </a:r>
          </a:p>
        </p:txBody>
      </p:sp>
    </p:spTree>
    <p:extLst>
      <p:ext uri="{BB962C8B-B14F-4D97-AF65-F5344CB8AC3E}">
        <p14:creationId xmlns:p14="http://schemas.microsoft.com/office/powerpoint/2010/main" val="174034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8BA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F7941D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8B0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8B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8B0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8B0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0ahUKEwjYqNGy6P7UAhXsDpoKHZIpA9QQjRwIBw&amp;url=https://systeminnovationforsustainability.com/2011/07/07/some-questions-about-system-innovation/&amp;psig=AFQjCNGhChx4FsL3xZwhlBDHe9bnKfJiOg&amp;ust=14997795615260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irtoinno.eu/ce-handbook" TargetMode="External"/><Relationship Id="rId3" Type="http://schemas.openxmlformats.org/officeDocument/2006/relationships/hyperlink" Target="http://www.crt.dk/" TargetMode="External"/><Relationship Id="rId7" Type="http://schemas.openxmlformats.org/officeDocument/2006/relationships/image" Target="../media/image8.jpeg"/><Relationship Id="rId2" Type="http://schemas.openxmlformats.org/officeDocument/2006/relationships/hyperlink" Target="mailto:jesper@crt.d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2805" y="1086361"/>
            <a:ext cx="10787409" cy="2123089"/>
          </a:xfrm>
        </p:spPr>
        <p:txBody>
          <a:bodyPr anchor="b" anchorCtr="0">
            <a:noAutofit/>
          </a:bodyPr>
          <a:lstStyle/>
          <a:p>
            <a:pPr algn="ctr"/>
            <a:r>
              <a:rPr lang="da-DK" sz="4000" b="1" dirty="0" smtClean="0">
                <a:solidFill>
                  <a:srgbClr val="6B91AB"/>
                </a:solidFill>
                <a:latin typeface="+mn-lt"/>
              </a:rPr>
              <a:t>TRANSITION SYSTEM PERSPECTIVES ON A CIRCULAR TOURISM ECONOMY</a:t>
            </a:r>
            <a:endParaRPr lang="da-DK" sz="4000" b="1" dirty="0">
              <a:solidFill>
                <a:srgbClr val="6B91AB"/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12805" y="3423114"/>
            <a:ext cx="10787409" cy="1902419"/>
          </a:xfrm>
        </p:spPr>
        <p:txBody>
          <a:bodyPr anchor="t">
            <a:noAutofit/>
          </a:bodyPr>
          <a:lstStyle/>
          <a:p>
            <a:r>
              <a:rPr lang="en-GB" sz="1600" dirty="0" smtClean="0">
                <a:solidFill>
                  <a:srgbClr val="ED8B00"/>
                </a:solidFill>
              </a:rPr>
              <a:t>JESPER MANNICHE </a:t>
            </a:r>
            <a:endParaRPr lang="da-DK" sz="1600" dirty="0" smtClean="0">
              <a:solidFill>
                <a:srgbClr val="ED8B00"/>
              </a:solidFill>
            </a:endParaRPr>
          </a:p>
          <a:p>
            <a:r>
              <a:rPr lang="da-DK" sz="1600" dirty="0" smtClean="0">
                <a:solidFill>
                  <a:srgbClr val="ED8B00"/>
                </a:solidFill>
              </a:rPr>
              <a:t>CENTRE FOR REGIONAL AND TOURISM RESEARCH/DENMARK</a:t>
            </a:r>
          </a:p>
          <a:p>
            <a:r>
              <a:rPr lang="en-GB" sz="1600" dirty="0" smtClean="0">
                <a:solidFill>
                  <a:srgbClr val="ED8B00"/>
                </a:solidFill>
              </a:rPr>
              <a:t>UNIDO CONFERENCE, “CIRCULAR TOURISM IN SOUTH EAST EUROPE”, LJUBLJANA, MAY 8, 2018</a:t>
            </a:r>
            <a:endParaRPr lang="en-GB" sz="1600" dirty="0">
              <a:solidFill>
                <a:srgbClr val="ED8B00"/>
              </a:solidFill>
            </a:endParaRPr>
          </a:p>
        </p:txBody>
      </p:sp>
      <p:pic>
        <p:nvPicPr>
          <p:cNvPr id="5" name="Billed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364062" y="5845424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1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83329" cy="1209032"/>
          </a:xfrm>
        </p:spPr>
        <p:txBody>
          <a:bodyPr/>
          <a:lstStyle/>
          <a:p>
            <a:r>
              <a:rPr lang="da-DK" dirty="0" smtClean="0">
                <a:solidFill>
                  <a:srgbClr val="6B91AB"/>
                </a:solidFill>
                <a:latin typeface="+mn-lt"/>
              </a:rPr>
              <a:t>CONTENT</a:t>
            </a:r>
            <a:endParaRPr lang="da-DK" dirty="0">
              <a:solidFill>
                <a:srgbClr val="6B91AB"/>
              </a:solidFill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4"/>
            <a:ext cx="10389243" cy="28736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 err="1" smtClean="0">
                <a:solidFill>
                  <a:schemeClr val="tx1"/>
                </a:solidFill>
              </a:rPr>
              <a:t>Introduction</a:t>
            </a:r>
            <a:r>
              <a:rPr lang="da-DK" sz="2400" dirty="0" smtClean="0">
                <a:solidFill>
                  <a:schemeClr val="tx1"/>
                </a:solidFill>
              </a:rPr>
              <a:t> to the </a:t>
            </a:r>
            <a:r>
              <a:rPr lang="da-DK" sz="2400" dirty="0" err="1" smtClean="0">
                <a:solidFill>
                  <a:schemeClr val="tx1"/>
                </a:solidFill>
              </a:rPr>
              <a:t>different</a:t>
            </a:r>
            <a:r>
              <a:rPr lang="da-DK" sz="2400" dirty="0" smtClean="0">
                <a:solidFill>
                  <a:schemeClr val="tx1"/>
                </a:solidFill>
              </a:rPr>
              <a:t> dimensions of the </a:t>
            </a:r>
            <a:r>
              <a:rPr lang="da-DK" sz="2400" dirty="0" err="1" smtClean="0">
                <a:solidFill>
                  <a:schemeClr val="tx1"/>
                </a:solidFill>
              </a:rPr>
              <a:t>Circular</a:t>
            </a:r>
            <a:r>
              <a:rPr lang="da-DK" sz="2400" dirty="0" smtClean="0">
                <a:solidFill>
                  <a:schemeClr val="tx1"/>
                </a:solidFill>
              </a:rPr>
              <a:t> </a:t>
            </a:r>
            <a:r>
              <a:rPr lang="da-DK" sz="2400" dirty="0" err="1" smtClean="0">
                <a:solidFill>
                  <a:schemeClr val="tx1"/>
                </a:solidFill>
              </a:rPr>
              <a:t>Economy</a:t>
            </a:r>
            <a:endParaRPr lang="da-DK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 multi-level transition perspective </a:t>
            </a:r>
            <a:r>
              <a:rPr lang="en-US" sz="2400" dirty="0" smtClean="0">
                <a:solidFill>
                  <a:schemeClr val="tx1"/>
                </a:solidFill>
              </a:rPr>
              <a:t>on the emerging </a:t>
            </a:r>
            <a:r>
              <a:rPr lang="en-US" sz="2400" dirty="0">
                <a:solidFill>
                  <a:schemeClr val="tx1"/>
                </a:solidFill>
              </a:rPr>
              <a:t>circular </a:t>
            </a:r>
            <a:r>
              <a:rPr lang="en-US" sz="2400" dirty="0" smtClean="0">
                <a:solidFill>
                  <a:schemeClr val="tx1"/>
                </a:solidFill>
              </a:rPr>
              <a:t>economy</a:t>
            </a:r>
            <a:endParaRPr lang="da-DK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dirty="0" smtClean="0">
                <a:solidFill>
                  <a:schemeClr val="tx1"/>
                </a:solidFill>
              </a:rPr>
              <a:t>The </a:t>
            </a:r>
            <a:r>
              <a:rPr lang="da-DK" sz="2400" dirty="0" err="1" smtClean="0">
                <a:solidFill>
                  <a:schemeClr val="tx1"/>
                </a:solidFill>
              </a:rPr>
              <a:t>implications</a:t>
            </a:r>
            <a:r>
              <a:rPr lang="da-DK" sz="2400" dirty="0" smtClean="0">
                <a:solidFill>
                  <a:schemeClr val="tx1"/>
                </a:solidFill>
              </a:rPr>
              <a:t> of the </a:t>
            </a:r>
            <a:r>
              <a:rPr lang="da-DK" sz="2400" dirty="0" err="1">
                <a:solidFill>
                  <a:schemeClr val="tx1"/>
                </a:solidFill>
              </a:rPr>
              <a:t>circular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err="1">
                <a:solidFill>
                  <a:schemeClr val="tx1"/>
                </a:solidFill>
              </a:rPr>
              <a:t>economy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r>
              <a:rPr lang="da-DK" sz="2400" dirty="0" smtClean="0">
                <a:solidFill>
                  <a:schemeClr val="tx1"/>
                </a:solidFill>
              </a:rPr>
              <a:t>in </a:t>
            </a:r>
            <a:r>
              <a:rPr lang="da-DK" sz="2400" dirty="0" err="1" smtClean="0">
                <a:solidFill>
                  <a:schemeClr val="tx1"/>
                </a:solidFill>
              </a:rPr>
              <a:t>tourism</a:t>
            </a:r>
            <a:r>
              <a:rPr lang="da-DK" sz="2400" dirty="0" smtClean="0">
                <a:solidFill>
                  <a:schemeClr val="tx1"/>
                </a:solidFill>
              </a:rPr>
              <a:t> – </a:t>
            </a:r>
            <a:br>
              <a:rPr lang="da-DK" sz="2400" dirty="0" smtClean="0">
                <a:solidFill>
                  <a:schemeClr val="tx1"/>
                </a:solidFill>
              </a:rPr>
            </a:br>
            <a:r>
              <a:rPr lang="da-DK" sz="2400" dirty="0" smtClean="0">
                <a:solidFill>
                  <a:schemeClr val="tx1"/>
                </a:solidFill>
              </a:rPr>
              <a:t>at </a:t>
            </a:r>
            <a:r>
              <a:rPr lang="da-DK" sz="2400" dirty="0" err="1" smtClean="0">
                <a:solidFill>
                  <a:schemeClr val="tx1"/>
                </a:solidFill>
              </a:rPr>
              <a:t>production</a:t>
            </a:r>
            <a:r>
              <a:rPr lang="da-DK" sz="2400" dirty="0" smtClean="0">
                <a:solidFill>
                  <a:schemeClr val="tx1"/>
                </a:solidFill>
              </a:rPr>
              <a:t> and </a:t>
            </a:r>
            <a:r>
              <a:rPr lang="da-DK" sz="2400" dirty="0" err="1" smtClean="0">
                <a:solidFill>
                  <a:schemeClr val="tx1"/>
                </a:solidFill>
              </a:rPr>
              <a:t>consumption</a:t>
            </a:r>
            <a:r>
              <a:rPr lang="da-DK" sz="2400" dirty="0" smtClean="0">
                <a:solidFill>
                  <a:schemeClr val="tx1"/>
                </a:solidFill>
              </a:rPr>
              <a:t> side</a:t>
            </a:r>
            <a:endParaRPr lang="da-DK" sz="2400" dirty="0">
              <a:solidFill>
                <a:schemeClr val="tx1"/>
              </a:solidFill>
            </a:endParaRPr>
          </a:p>
        </p:txBody>
      </p:sp>
      <p:pic>
        <p:nvPicPr>
          <p:cNvPr id="8" name="Billed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364062" y="5845424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85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453" y="168355"/>
            <a:ext cx="11951594" cy="1099315"/>
          </a:xfrm>
        </p:spPr>
        <p:txBody>
          <a:bodyPr>
            <a:normAutofit fontScale="90000"/>
          </a:bodyPr>
          <a:lstStyle/>
          <a:p>
            <a:r>
              <a:rPr lang="da-DK" sz="3200" dirty="0" err="1" smtClean="0">
                <a:solidFill>
                  <a:schemeClr val="accent3"/>
                </a:solidFill>
                <a:latin typeface="+mn-lt"/>
              </a:rPr>
              <a:t>What</a:t>
            </a:r>
            <a:r>
              <a:rPr lang="da-DK" sz="3200" dirty="0" smtClean="0">
                <a:solidFill>
                  <a:schemeClr val="accent3"/>
                </a:solidFill>
                <a:latin typeface="+mn-lt"/>
              </a:rPr>
              <a:t> is the </a:t>
            </a:r>
            <a:r>
              <a:rPr lang="da-DK" sz="3200" dirty="0" err="1" smtClean="0">
                <a:solidFill>
                  <a:schemeClr val="accent3"/>
                </a:solidFill>
                <a:latin typeface="+mn-lt"/>
              </a:rPr>
              <a:t>Circular</a:t>
            </a:r>
            <a:r>
              <a:rPr lang="da-DK" sz="32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a-DK" sz="3200" dirty="0" err="1" smtClean="0">
                <a:solidFill>
                  <a:schemeClr val="accent3"/>
                </a:solidFill>
                <a:latin typeface="+mn-lt"/>
              </a:rPr>
              <a:t>Economy</a:t>
            </a:r>
            <a:r>
              <a:rPr lang="da-DK" sz="3200" dirty="0" smtClean="0">
                <a:solidFill>
                  <a:schemeClr val="accent3"/>
                </a:solidFill>
                <a:latin typeface="+mn-lt"/>
              </a:rPr>
              <a:t>?</a:t>
            </a:r>
            <a:r>
              <a:rPr lang="da-DK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da-DK" sz="3200" dirty="0" smtClean="0">
                <a:solidFill>
                  <a:srgbClr val="C00000"/>
                </a:solidFill>
                <a:latin typeface="+mn-lt"/>
              </a:rPr>
            </a:br>
            <a:r>
              <a:rPr lang="da-DK" sz="3200" dirty="0" smtClean="0">
                <a:solidFill>
                  <a:schemeClr val="accent1"/>
                </a:solidFill>
                <a:latin typeface="+mn-lt"/>
              </a:rPr>
              <a:t>From</a:t>
            </a:r>
            <a:r>
              <a:rPr lang="da-DK" sz="3200" dirty="0" smtClean="0">
                <a:latin typeface="+mn-lt"/>
              </a:rPr>
              <a:t> 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da-DK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linear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3200" dirty="0" smtClean="0">
                <a:solidFill>
                  <a:schemeClr val="accent1"/>
                </a:solidFill>
                <a:latin typeface="+mn-lt"/>
              </a:rPr>
              <a:t>via</a:t>
            </a:r>
            <a:r>
              <a:rPr lang="da-DK" sz="3200" dirty="0" smtClean="0">
                <a:latin typeface="+mn-lt"/>
              </a:rPr>
              <a:t> 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da-DK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sustainable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3200" dirty="0" smtClean="0">
                <a:latin typeface="+mn-lt"/>
              </a:rPr>
              <a:t>to 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da-DK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circular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economy</a:t>
            </a:r>
            <a:endParaRPr lang="da-DK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ladsholder til indhold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8375" r="1795" b="11568"/>
          <a:stretch/>
        </p:blipFill>
        <p:spPr bwMode="auto">
          <a:xfrm>
            <a:off x="347397" y="1620603"/>
            <a:ext cx="6169149" cy="2789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516546" y="1367345"/>
            <a:ext cx="5289632" cy="430887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/>
              <a:t>Definition of Circular </a:t>
            </a:r>
            <a:r>
              <a:rPr lang="en-GB" b="1" dirty="0"/>
              <a:t>Economy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(</a:t>
            </a:r>
            <a:r>
              <a:rPr lang="en-GB" sz="1600" dirty="0" err="1" smtClean="0"/>
              <a:t>Kirchherr</a:t>
            </a:r>
            <a:r>
              <a:rPr lang="en-GB" sz="1600" dirty="0" smtClean="0"/>
              <a:t> </a:t>
            </a:r>
            <a:r>
              <a:rPr lang="en-GB" sz="1600" dirty="0"/>
              <a:t>et </a:t>
            </a:r>
            <a:r>
              <a:rPr lang="en-GB" sz="1600" dirty="0" smtClean="0"/>
              <a:t>al. (2017):</a:t>
            </a:r>
          </a:p>
          <a:p>
            <a:r>
              <a:rPr lang="en-GB" sz="1600" dirty="0" smtClean="0"/>
              <a:t>”A circular economy describes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 </a:t>
            </a:r>
            <a:r>
              <a:rPr lang="en-GB" sz="1600" dirty="0" smtClean="0">
                <a:solidFill>
                  <a:srgbClr val="7030A0"/>
                </a:solidFill>
              </a:rPr>
              <a:t>economic system </a:t>
            </a:r>
            <a:r>
              <a:rPr lang="en-GB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based on business models which replace the end-of-life concept with </a:t>
            </a:r>
            <a:r>
              <a:rPr lang="en-GB" sz="1600" i="1" dirty="0" smtClean="0">
                <a:solidFill>
                  <a:schemeClr val="accent3"/>
                </a:solidFill>
              </a:rPr>
              <a:t>reducing, alternatively reusing, recycling and recovering</a:t>
            </a:r>
            <a:r>
              <a:rPr lang="en-GB" sz="1600" i="1" dirty="0" smtClean="0"/>
              <a:t> </a:t>
            </a:r>
            <a:r>
              <a:rPr lang="en-GB" sz="1600" dirty="0" smtClean="0"/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 </a:t>
            </a:r>
            <a:r>
              <a:rPr lang="en-GB" sz="1600" i="1" dirty="0" smtClean="0">
                <a:solidFill>
                  <a:srgbClr val="00B050"/>
                </a:solidFill>
              </a:rPr>
              <a:t>production/distribution and consumption</a:t>
            </a:r>
            <a:r>
              <a:rPr lang="en-GB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thus operating at the </a:t>
            </a:r>
            <a:r>
              <a:rPr lang="en-GB" sz="1600" i="1" dirty="0" smtClean="0">
                <a:solidFill>
                  <a:schemeClr val="accent6"/>
                </a:solidFill>
              </a:rPr>
              <a:t>micro-level</a:t>
            </a:r>
            <a:r>
              <a:rPr lang="en-GB" sz="1600" dirty="0" smtClean="0"/>
              <a:t> (products, companies, consumers), </a:t>
            </a:r>
            <a:r>
              <a:rPr lang="en-GB" sz="1600" i="1" dirty="0" err="1" smtClean="0">
                <a:solidFill>
                  <a:schemeClr val="accent6"/>
                </a:solidFill>
              </a:rPr>
              <a:t>meso</a:t>
            </a:r>
            <a:r>
              <a:rPr lang="en-GB" sz="1600" i="1" dirty="0" smtClean="0">
                <a:solidFill>
                  <a:schemeClr val="accent6"/>
                </a:solidFill>
              </a:rPr>
              <a:t>-level</a:t>
            </a:r>
            <a:r>
              <a:rPr lang="en-GB" sz="1600" dirty="0" smtClean="0"/>
              <a:t> (eco-industrial parks, supply chains), and </a:t>
            </a:r>
            <a:r>
              <a:rPr lang="en-GB" sz="1600" i="1" dirty="0" smtClean="0">
                <a:solidFill>
                  <a:schemeClr val="accent6"/>
                </a:solidFill>
              </a:rPr>
              <a:t>macro-level</a:t>
            </a:r>
            <a:r>
              <a:rPr lang="en-GB" sz="1600" dirty="0" smtClean="0"/>
              <a:t> (city, region, nation and beyond)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with the aim to accomplish </a:t>
            </a:r>
            <a:r>
              <a:rPr lang="en-GB" sz="1600" i="1" dirty="0" smtClean="0">
                <a:solidFill>
                  <a:srgbClr val="F7941D"/>
                </a:solidFill>
              </a:rPr>
              <a:t>sustainable development</a:t>
            </a:r>
            <a:r>
              <a:rPr lang="en-GB" sz="1600" i="1" dirty="0" smtClean="0"/>
              <a:t>,</a:t>
            </a:r>
            <a:r>
              <a:rPr lang="en-GB" sz="1600" dirty="0" smtClean="0"/>
              <a:t> which implies creating </a:t>
            </a:r>
            <a:r>
              <a:rPr lang="en-GB" sz="1600" dirty="0" smtClean="0">
                <a:solidFill>
                  <a:srgbClr val="ED8B00"/>
                </a:solidFill>
              </a:rPr>
              <a:t>environmental quality, economic prosperity and social equity </a:t>
            </a:r>
            <a:r>
              <a:rPr lang="en-GB" sz="1600" dirty="0" smtClean="0"/>
              <a:t>to the benefit of current and future generations.”</a:t>
            </a:r>
            <a:endParaRPr lang="en-GB" sz="1600" dirty="0"/>
          </a:p>
        </p:txBody>
      </p:sp>
      <p:pic>
        <p:nvPicPr>
          <p:cNvPr id="6" name="Billed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270453" y="5953216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17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340325" y="167797"/>
            <a:ext cx="11570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300" dirty="0" smtClean="0">
                <a:solidFill>
                  <a:schemeClr val="accent1"/>
                </a:solidFill>
              </a:rPr>
              <a:t>THE EMERGING CIRCULAR ECONOMY: A TRANSITION SYSTEM PERSPECTIVE</a:t>
            </a:r>
            <a:endParaRPr lang="da-DK" sz="2300" dirty="0">
              <a:solidFill>
                <a:schemeClr val="accent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19325" y="798788"/>
            <a:ext cx="5939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The circular economy is (maybe) emerging through change processes at multiple levels: 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niches</a:t>
            </a:r>
            <a:r>
              <a:rPr lang="en-GB" sz="1600" dirty="0" smtClean="0"/>
              <a:t>, </a:t>
            </a:r>
            <a:r>
              <a:rPr lang="en-GB" sz="1600" dirty="0" smtClean="0">
                <a:solidFill>
                  <a:srgbClr val="0070C0"/>
                </a:solidFill>
              </a:rPr>
              <a:t>regime</a:t>
            </a:r>
            <a:r>
              <a:rPr lang="en-GB" sz="1600" dirty="0" smtClean="0"/>
              <a:t>, </a:t>
            </a:r>
            <a:r>
              <a:rPr lang="en-GB" sz="1600" dirty="0" smtClean="0">
                <a:solidFill>
                  <a:srgbClr val="C00000"/>
                </a:solidFill>
              </a:rPr>
              <a:t>landscape</a:t>
            </a:r>
            <a:r>
              <a:rPr lang="en-GB" sz="1600" dirty="0" smtClean="0"/>
              <a:t> (</a:t>
            </a:r>
            <a:r>
              <a:rPr lang="en-GB" sz="1600" dirty="0" err="1" smtClean="0"/>
              <a:t>Geels</a:t>
            </a:r>
            <a:r>
              <a:rPr lang="en-GB" sz="1600" dirty="0" smtClean="0"/>
              <a:t> &amp; </a:t>
            </a:r>
            <a:r>
              <a:rPr lang="en-GB" sz="1600" dirty="0" err="1" smtClean="0"/>
              <a:t>Schot</a:t>
            </a:r>
            <a:r>
              <a:rPr lang="en-GB" sz="1600" dirty="0" smtClean="0"/>
              <a:t>, 2007).</a:t>
            </a:r>
            <a:endParaRPr lang="en-GB" sz="1600" dirty="0"/>
          </a:p>
        </p:txBody>
      </p:sp>
      <p:sp>
        <p:nvSpPr>
          <p:cNvPr id="6" name="Rektangel 5"/>
          <p:cNvSpPr/>
          <p:nvPr/>
        </p:nvSpPr>
        <p:spPr>
          <a:xfrm>
            <a:off x="419324" y="1702008"/>
            <a:ext cx="5939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Currently, the linear economy forms a dominant </a:t>
            </a:r>
            <a:r>
              <a:rPr lang="en-GB" sz="1600" dirty="0" smtClean="0">
                <a:solidFill>
                  <a:srgbClr val="0070C0"/>
                </a:solidFill>
              </a:rPr>
              <a:t>socio-technical regime</a:t>
            </a:r>
            <a:r>
              <a:rPr lang="en-GB" sz="1600" dirty="0" smtClean="0"/>
              <a:t>, sustained by laws, regulation, infra-structures, markets, knowledge, cultural norms etc. (“dynamically stable”).</a:t>
            </a:r>
          </a:p>
        </p:txBody>
      </p:sp>
      <p:sp>
        <p:nvSpPr>
          <p:cNvPr id="7" name="Rektangel 6"/>
          <p:cNvSpPr/>
          <p:nvPr/>
        </p:nvSpPr>
        <p:spPr>
          <a:xfrm>
            <a:off x="446184" y="5675183"/>
            <a:ext cx="5679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In combination, landscape-level developments and niche-level </a:t>
            </a:r>
            <a:r>
              <a:rPr lang="en-GB" sz="1600" dirty="0"/>
              <a:t>innovations </a:t>
            </a:r>
            <a:r>
              <a:rPr lang="en-GB" sz="1600" dirty="0" smtClean="0"/>
              <a:t>challenge the linear regime and provoke systemic re-configuration.</a:t>
            </a:r>
          </a:p>
        </p:txBody>
      </p:sp>
      <p:pic>
        <p:nvPicPr>
          <p:cNvPr id="8" name="Billede 7" descr="Billedresultat for innovation transition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2941" r="3040" b="1730"/>
          <a:stretch/>
        </p:blipFill>
        <p:spPr bwMode="auto">
          <a:xfrm>
            <a:off x="6358758" y="1606450"/>
            <a:ext cx="5614181" cy="4890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ktangel 1"/>
          <p:cNvSpPr/>
          <p:nvPr/>
        </p:nvSpPr>
        <p:spPr>
          <a:xfrm>
            <a:off x="408221" y="2870042"/>
            <a:ext cx="5950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Innovations of circular technologies/solutions </a:t>
            </a:r>
            <a:r>
              <a:rPr lang="en-GB" sz="1600" dirty="0"/>
              <a:t>are realized </a:t>
            </a:r>
            <a:r>
              <a:rPr lang="en-GB" sz="1600" dirty="0" smtClean="0"/>
              <a:t>in smaller </a:t>
            </a:r>
            <a:r>
              <a:rPr lang="en-GB" sz="1600" dirty="0" smtClean="0">
                <a:solidFill>
                  <a:srgbClr val="00B050"/>
                </a:solidFill>
              </a:rPr>
              <a:t>niches </a:t>
            </a:r>
            <a:r>
              <a:rPr lang="en-GB" sz="1600" dirty="0" smtClean="0"/>
              <a:t>by networks of actors (social, practice-based learning). Gradually, technological elements become aligned and integrated.</a:t>
            </a:r>
            <a:endParaRPr lang="en-GB" sz="1600" dirty="0"/>
          </a:p>
        </p:txBody>
      </p:sp>
      <p:sp>
        <p:nvSpPr>
          <p:cNvPr id="10" name="Rektangel 9"/>
          <p:cNvSpPr/>
          <p:nvPr/>
        </p:nvSpPr>
        <p:spPr>
          <a:xfrm>
            <a:off x="419324" y="4019483"/>
            <a:ext cx="5939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At overall </a:t>
            </a:r>
            <a:r>
              <a:rPr lang="en-GB" sz="1600" dirty="0" smtClean="0">
                <a:solidFill>
                  <a:srgbClr val="C00000"/>
                </a:solidFill>
              </a:rPr>
              <a:t>landscape </a:t>
            </a:r>
            <a:r>
              <a:rPr lang="en-GB" sz="1600" dirty="0" smtClean="0"/>
              <a:t>level, economic, political, social, environmental developments (</a:t>
            </a:r>
            <a:r>
              <a:rPr lang="en-GB" sz="1600" dirty="0"/>
              <a:t>e.g. climate change, rising prices of resources, the Paris agreement, globalization, new medias, new consumption patterns</a:t>
            </a:r>
            <a:r>
              <a:rPr lang="en-GB" sz="1600" dirty="0" smtClean="0"/>
              <a:t>)</a:t>
            </a:r>
            <a:r>
              <a:rPr lang="en-GB" sz="1600" dirty="0"/>
              <a:t> put pressure on the </a:t>
            </a:r>
            <a:r>
              <a:rPr lang="en-GB" sz="1600" dirty="0" smtClean="0"/>
              <a:t>linear </a:t>
            </a:r>
            <a:r>
              <a:rPr lang="en-GB" sz="1600" dirty="0"/>
              <a:t>regime (“windows of </a:t>
            </a:r>
            <a:r>
              <a:rPr lang="en-GB" sz="1600" dirty="0" smtClean="0"/>
              <a:t>opportunities”) and encourage niche-level innovations.</a:t>
            </a:r>
            <a:endParaRPr lang="en-GB" sz="1600" dirty="0"/>
          </a:p>
        </p:txBody>
      </p:sp>
      <p:sp>
        <p:nvSpPr>
          <p:cNvPr id="5" name="Rektangel 4"/>
          <p:cNvSpPr/>
          <p:nvPr/>
        </p:nvSpPr>
        <p:spPr>
          <a:xfrm>
            <a:off x="6753908" y="6354423"/>
            <a:ext cx="3499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6B9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GB" sz="1200" dirty="0" err="1" smtClean="0">
                <a:solidFill>
                  <a:srgbClr val="6B9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Geels</a:t>
            </a:r>
            <a:r>
              <a:rPr lang="en-GB" sz="1200" dirty="0" smtClean="0">
                <a:solidFill>
                  <a:srgbClr val="6B9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6B9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GB" sz="1200" dirty="0" err="1">
                <a:solidFill>
                  <a:srgbClr val="6B9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Schot</a:t>
            </a:r>
            <a:r>
              <a:rPr lang="en-GB" sz="1200" dirty="0">
                <a:solidFill>
                  <a:srgbClr val="6B9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2007, </a:t>
            </a:r>
            <a:r>
              <a:rPr lang="en-GB" sz="1200" dirty="0" smtClean="0">
                <a:solidFill>
                  <a:srgbClr val="6B9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p. 401</a:t>
            </a:r>
            <a:endParaRPr lang="da-DK" sz="1200" dirty="0">
              <a:solidFill>
                <a:srgbClr val="6B91AB"/>
              </a:solidFill>
            </a:endParaRPr>
          </a:p>
        </p:txBody>
      </p:sp>
      <p:pic>
        <p:nvPicPr>
          <p:cNvPr id="14" name="Billed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6273801" y="731718"/>
            <a:ext cx="5550333" cy="740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62759" y="286881"/>
            <a:ext cx="10780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THE IMPLICATIONS OF CIRCULAR ECONOMY IN TOURISM</a:t>
            </a:r>
            <a:endParaRPr lang="en-GB" sz="2800" dirty="0"/>
          </a:p>
        </p:txBody>
      </p:sp>
      <p:sp>
        <p:nvSpPr>
          <p:cNvPr id="3" name="Rektangel 2"/>
          <p:cNvSpPr/>
          <p:nvPr/>
        </p:nvSpPr>
        <p:spPr>
          <a:xfrm>
            <a:off x="516462" y="1093274"/>
            <a:ext cx="110621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Tourism is a sector with a </a:t>
            </a:r>
            <a:r>
              <a:rPr lang="en-GB" b="1" dirty="0" smtClean="0"/>
              <a:t>bad sustainability reputation </a:t>
            </a:r>
            <a:r>
              <a:rPr lang="en-GB" dirty="0" smtClean="0"/>
              <a:t>(big CO</a:t>
            </a:r>
            <a:r>
              <a:rPr lang="en-GB" baseline="30000" dirty="0" smtClean="0"/>
              <a:t>2</a:t>
            </a:r>
            <a:r>
              <a:rPr lang="en-GB" dirty="0" smtClean="0"/>
              <a:t> footprint due to the traveling element; vast use of energy, water and natural resources; destructive impact on local cultures and communities).</a:t>
            </a:r>
          </a:p>
          <a:p>
            <a:r>
              <a:rPr lang="da-DK" dirty="0" err="1" smtClean="0"/>
              <a:t>However</a:t>
            </a:r>
            <a:r>
              <a:rPr lang="da-DK" dirty="0"/>
              <a:t>, </a:t>
            </a:r>
            <a:r>
              <a:rPr lang="en-GB" dirty="0"/>
              <a:t>tourism </a:t>
            </a:r>
            <a:r>
              <a:rPr lang="en-GB" dirty="0" smtClean="0"/>
              <a:t>has </a:t>
            </a:r>
            <a:r>
              <a:rPr lang="en-GB" dirty="0"/>
              <a:t>potentials</a:t>
            </a:r>
            <a:r>
              <a:rPr lang="en-GB" i="1" dirty="0">
                <a:solidFill>
                  <a:srgbClr val="00B050"/>
                </a:solidFill>
              </a:rPr>
              <a:t> </a:t>
            </a:r>
            <a:r>
              <a:rPr lang="en-GB" dirty="0"/>
              <a:t>in terms of encouraging transition to a circular, more sustainable </a:t>
            </a:r>
            <a:r>
              <a:rPr lang="en-GB" dirty="0" smtClean="0"/>
              <a:t>economy – at production as well as consumption side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516462" y="2685577"/>
            <a:ext cx="10902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Production side opportunities: saving costs and reducing use of resources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Tourism </a:t>
            </a:r>
            <a:r>
              <a:rPr lang="en-GB" dirty="0"/>
              <a:t>businesses </a:t>
            </a:r>
            <a:r>
              <a:rPr lang="en-GB" dirty="0" smtClean="0"/>
              <a:t>such as hotels and </a:t>
            </a:r>
            <a:r>
              <a:rPr lang="en-GB" dirty="0"/>
              <a:t>restaurants </a:t>
            </a:r>
            <a:r>
              <a:rPr lang="en-GB" dirty="0" smtClean="0"/>
              <a:t>use a lot of natural resources (building materials</a:t>
            </a:r>
            <a:r>
              <a:rPr lang="en-GB" dirty="0"/>
              <a:t>, </a:t>
            </a:r>
            <a:r>
              <a:rPr lang="en-GB" dirty="0" smtClean="0"/>
              <a:t>energy, water, food, furniture, electric equipment, etc.) and thereby have opportunities </a:t>
            </a:r>
            <a:r>
              <a:rPr lang="en-GB" dirty="0"/>
              <a:t>of saving costs </a:t>
            </a:r>
            <a:r>
              <a:rPr lang="en-GB" dirty="0" smtClean="0"/>
              <a:t>and reducing use of resources by implementing  </a:t>
            </a:r>
            <a:r>
              <a:rPr lang="en-GB" dirty="0"/>
              <a:t>circular </a:t>
            </a:r>
            <a:r>
              <a:rPr lang="en-GB" dirty="0" smtClean="0"/>
              <a:t>principles (reduce, reuse, recycle) in their operation and supply chains. For examples:</a:t>
            </a:r>
            <a:br>
              <a:rPr lang="en-GB" dirty="0" smtClean="0"/>
            </a:br>
            <a:r>
              <a:rPr lang="en-GB" dirty="0" smtClean="0"/>
              <a:t>- Energy efficient buildings and electrical equipment</a:t>
            </a:r>
          </a:p>
          <a:p>
            <a:r>
              <a:rPr lang="en-GB" dirty="0" smtClean="0"/>
              <a:t>- Water-saving </a:t>
            </a:r>
            <a:r>
              <a:rPr lang="en-GB" dirty="0"/>
              <a:t>laundry </a:t>
            </a:r>
            <a:r>
              <a:rPr lang="en-GB" dirty="0" smtClean="0"/>
              <a:t>technologies </a:t>
            </a:r>
          </a:p>
          <a:p>
            <a:r>
              <a:rPr lang="en-GB" dirty="0" smtClean="0"/>
              <a:t>- Extending </a:t>
            </a:r>
            <a:r>
              <a:rPr lang="en-GB" dirty="0"/>
              <a:t>the life of furniture, </a:t>
            </a:r>
            <a:r>
              <a:rPr lang="en-GB" dirty="0" smtClean="0"/>
              <a:t>fixtures </a:t>
            </a:r>
            <a:r>
              <a:rPr lang="en-GB" dirty="0"/>
              <a:t>and equipment through </a:t>
            </a:r>
            <a:r>
              <a:rPr lang="en-GB" dirty="0" smtClean="0"/>
              <a:t>repairing/remanufacturing</a:t>
            </a:r>
          </a:p>
          <a:p>
            <a:r>
              <a:rPr lang="en-GB" dirty="0" smtClean="0"/>
              <a:t>- Reducing food waste through new practices (produce on demand, </a:t>
            </a:r>
            <a:r>
              <a:rPr lang="en-GB" dirty="0"/>
              <a:t>smaller </a:t>
            </a:r>
            <a:r>
              <a:rPr lang="en-GB" dirty="0" smtClean="0"/>
              <a:t>buffet plates,  staff awareness, etc.)</a:t>
            </a:r>
            <a:endParaRPr lang="en-GB" dirty="0"/>
          </a:p>
        </p:txBody>
      </p:sp>
      <p:pic>
        <p:nvPicPr>
          <p:cNvPr id="7" name="Billed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364062" y="5845424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68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16462" y="1295302"/>
            <a:ext cx="105477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Production side opportunities: new products/revenue sources</a:t>
            </a:r>
            <a:r>
              <a:rPr lang="en-GB" dirty="0" smtClean="0"/>
              <a:t>: 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ale/redistribution </a:t>
            </a:r>
            <a:r>
              <a:rPr lang="en-GB" dirty="0"/>
              <a:t>of food “waste</a:t>
            </a:r>
            <a:r>
              <a:rPr lang="en-GB" dirty="0" smtClean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Sale/redistribution </a:t>
            </a:r>
            <a:r>
              <a:rPr lang="en-GB" dirty="0" smtClean="0"/>
              <a:t>of </a:t>
            </a:r>
            <a:r>
              <a:rPr lang="en-GB" dirty="0"/>
              <a:t>used </a:t>
            </a:r>
            <a:r>
              <a:rPr lang="en-GB" dirty="0" smtClean="0"/>
              <a:t>furniture, matrasses, building materials, fixtures and “bi-products” (remanufacturing and up-cycling)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Rental of </a:t>
            </a:r>
            <a:r>
              <a:rPr lang="en-GB" dirty="0"/>
              <a:t>electrical </a:t>
            </a:r>
            <a:r>
              <a:rPr lang="en-GB" dirty="0" smtClean="0"/>
              <a:t>cars </a:t>
            </a:r>
            <a:r>
              <a:rPr lang="en-GB" dirty="0"/>
              <a:t>and other sustainable means of </a:t>
            </a:r>
            <a:r>
              <a:rPr lang="en-GB" dirty="0" smtClean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Etc.</a:t>
            </a:r>
          </a:p>
        </p:txBody>
      </p:sp>
      <p:sp>
        <p:nvSpPr>
          <p:cNvPr id="5" name="Rektangel 4"/>
          <p:cNvSpPr/>
          <p:nvPr/>
        </p:nvSpPr>
        <p:spPr>
          <a:xfrm>
            <a:off x="1666218" y="416432"/>
            <a:ext cx="813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THE IMPLICATIONS OF CE IN TOURISM (II)</a:t>
            </a:r>
            <a:endParaRPr lang="en-GB" sz="2800" dirty="0"/>
          </a:p>
        </p:txBody>
      </p:sp>
      <p:pic>
        <p:nvPicPr>
          <p:cNvPr id="6" name="Billed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364062" y="5845424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2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78986" y="192817"/>
            <a:ext cx="8367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THE IMPLICATIONS OF CE IN TOURISM (</a:t>
            </a:r>
            <a:r>
              <a:rPr lang="en-GB" sz="2800" dirty="0" smtClean="0">
                <a:solidFill>
                  <a:srgbClr val="7030A0"/>
                </a:solidFill>
              </a:rPr>
              <a:t>III)</a:t>
            </a:r>
            <a:endParaRPr lang="en-GB" sz="2800" dirty="0"/>
          </a:p>
        </p:txBody>
      </p:sp>
      <p:sp>
        <p:nvSpPr>
          <p:cNvPr id="3" name="Rektangel 2"/>
          <p:cNvSpPr/>
          <p:nvPr/>
        </p:nvSpPr>
        <p:spPr>
          <a:xfrm>
            <a:off x="516462" y="948690"/>
            <a:ext cx="10913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Compared to other sectors, tourism has special opportunities of encouraging transition towards more </a:t>
            </a:r>
            <a:r>
              <a:rPr lang="en-GB" b="1" i="1" dirty="0" smtClean="0"/>
              <a:t>sustainable consumption</a:t>
            </a:r>
            <a:r>
              <a:rPr lang="en-GB" dirty="0" smtClean="0"/>
              <a:t>, i.e. </a:t>
            </a:r>
            <a:r>
              <a:rPr lang="en-GB" b="1" i="1" dirty="0" smtClean="0"/>
              <a:t>“Transformative Tourism”</a:t>
            </a:r>
            <a:r>
              <a:rPr lang="en-GB" dirty="0" smtClean="0"/>
              <a:t> (UNWTO, 2016).</a:t>
            </a:r>
          </a:p>
        </p:txBody>
      </p:sp>
      <p:sp>
        <p:nvSpPr>
          <p:cNvPr id="4" name="Rektangel 3"/>
          <p:cNvSpPr/>
          <p:nvPr/>
        </p:nvSpPr>
        <p:spPr>
          <a:xfrm>
            <a:off x="516459" y="1986534"/>
            <a:ext cx="11150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Tourism is “</a:t>
            </a:r>
            <a:r>
              <a:rPr lang="en-GB" b="1" i="1" dirty="0"/>
              <a:t>Experience Economy</a:t>
            </a:r>
            <a:r>
              <a:rPr lang="en-GB" dirty="0"/>
              <a:t>” (Pine &amp; Gilmore, 2007), i.e. </a:t>
            </a:r>
            <a:r>
              <a:rPr lang="en-GB" dirty="0" smtClean="0"/>
              <a:t>co-creation of producers and consumers of intrinsic, memorable experiences.</a:t>
            </a:r>
            <a:endParaRPr lang="en-GB" dirty="0"/>
          </a:p>
        </p:txBody>
      </p:sp>
      <p:sp>
        <p:nvSpPr>
          <p:cNvPr id="5" name="Rektangel 4"/>
          <p:cNvSpPr/>
          <p:nvPr/>
        </p:nvSpPr>
        <p:spPr>
          <a:xfrm>
            <a:off x="516459" y="2690696"/>
            <a:ext cx="10913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Tourism relies on an interpersonal </a:t>
            </a:r>
            <a:r>
              <a:rPr lang="en-GB" b="1" i="1" dirty="0"/>
              <a:t>host/guest </a:t>
            </a:r>
            <a:r>
              <a:rPr lang="en-GB" b="1" i="1" dirty="0" smtClean="0"/>
              <a:t>relationship, </a:t>
            </a:r>
            <a:r>
              <a:rPr lang="en-GB" dirty="0" smtClean="0"/>
              <a:t>which</a:t>
            </a:r>
            <a:r>
              <a:rPr lang="en-GB" b="1" i="1" dirty="0" smtClean="0"/>
              <a:t> </a:t>
            </a:r>
            <a:r>
              <a:rPr lang="en-GB" dirty="0" smtClean="0"/>
              <a:t>gives opportunities </a:t>
            </a:r>
            <a:r>
              <a:rPr lang="en-GB" dirty="0"/>
              <a:t>for ‘deep’, value-based interaction and </a:t>
            </a:r>
            <a:r>
              <a:rPr lang="en-GB" dirty="0" smtClean="0"/>
              <a:t>for influencing </a:t>
            </a:r>
            <a:r>
              <a:rPr lang="en-GB" dirty="0"/>
              <a:t>the way guests think and behave not just during but also after their </a:t>
            </a:r>
            <a:r>
              <a:rPr lang="en-GB" dirty="0" smtClean="0"/>
              <a:t>holiday.</a:t>
            </a:r>
            <a:endParaRPr lang="en-GB" dirty="0"/>
          </a:p>
        </p:txBody>
      </p:sp>
      <p:sp>
        <p:nvSpPr>
          <p:cNvPr id="7" name="Rektangel 6"/>
          <p:cNvSpPr/>
          <p:nvPr/>
        </p:nvSpPr>
        <p:spPr>
          <a:xfrm>
            <a:off x="516459" y="3691345"/>
            <a:ext cx="10913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The Sharing Economy</a:t>
            </a:r>
            <a:r>
              <a:rPr lang="en-GB" dirty="0" smtClean="0"/>
              <a:t>: </a:t>
            </a:r>
            <a:endParaRPr lang="en-GB" dirty="0"/>
          </a:p>
          <a:p>
            <a:r>
              <a:rPr lang="en-GB" dirty="0"/>
              <a:t>As tourists, we carry very little with </a:t>
            </a:r>
            <a:r>
              <a:rPr lang="en-GB" dirty="0" smtClean="0"/>
              <a:t>us, let </a:t>
            </a:r>
            <a:r>
              <a:rPr lang="en-GB" dirty="0"/>
              <a:t>ourselves immerse in new surroundings and socio-technical </a:t>
            </a:r>
            <a:r>
              <a:rPr lang="en-GB" dirty="0" smtClean="0"/>
              <a:t>setups, and use the properties of other people, e.g. a room and a bed to sleep in. This </a:t>
            </a:r>
            <a:r>
              <a:rPr lang="en-GB" dirty="0"/>
              <a:t>means that tourism has the capacity to experiment with the way daily life is organized. It presents an opportunity for tourists to enter </a:t>
            </a:r>
            <a:r>
              <a:rPr lang="en-US" dirty="0"/>
              <a:t>into </a:t>
            </a:r>
            <a:r>
              <a:rPr lang="en-US" b="1" i="1" dirty="0" smtClean="0"/>
              <a:t>“Living Labs”</a:t>
            </a:r>
            <a:r>
              <a:rPr lang="en-US" dirty="0" smtClean="0"/>
              <a:t>, </a:t>
            </a:r>
            <a:r>
              <a:rPr lang="en-GB" dirty="0"/>
              <a:t>in which they can experience, play with and radically re-think the organization of daily life. This is not only interesting from a societal perspective, but represents a market opportunity for </a:t>
            </a:r>
            <a:r>
              <a:rPr lang="en-GB" dirty="0" smtClean="0"/>
              <a:t>tourism businesses and tourism </a:t>
            </a:r>
            <a:r>
              <a:rPr lang="en-GB" dirty="0"/>
              <a:t>destination organizations.</a:t>
            </a:r>
          </a:p>
        </p:txBody>
      </p:sp>
      <p:pic>
        <p:nvPicPr>
          <p:cNvPr id="9" name="Billed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364062" y="5845424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6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75636"/>
            <a:ext cx="10723179" cy="864585"/>
          </a:xfrm>
        </p:spPr>
        <p:txBody>
          <a:bodyPr>
            <a:normAutofit/>
          </a:bodyPr>
          <a:lstStyle/>
          <a:p>
            <a:r>
              <a:rPr lang="da-DK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SUMMING UP:</a:t>
            </a:r>
            <a:endParaRPr lang="da-DK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384191"/>
            <a:ext cx="10481841" cy="1220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>A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b="1" i="1" dirty="0" err="1" smtClean="0">
                <a:solidFill>
                  <a:schemeClr val="tx1"/>
                </a:solidFill>
              </a:rPr>
              <a:t>multi-level</a:t>
            </a:r>
            <a:r>
              <a:rPr lang="da-DK" sz="1800" b="1" i="1" dirty="0" smtClean="0">
                <a:solidFill>
                  <a:schemeClr val="tx1"/>
                </a:solidFill>
              </a:rPr>
              <a:t> transition </a:t>
            </a:r>
            <a:r>
              <a:rPr lang="da-DK" sz="1800" b="1" i="1" dirty="0">
                <a:solidFill>
                  <a:schemeClr val="tx1"/>
                </a:solidFill>
              </a:rPr>
              <a:t>system </a:t>
            </a:r>
            <a:r>
              <a:rPr lang="da-DK" sz="1800" b="1" i="1" dirty="0" err="1" smtClean="0">
                <a:solidFill>
                  <a:schemeClr val="tx1"/>
                </a:solidFill>
              </a:rPr>
              <a:t>perspective</a:t>
            </a:r>
            <a:r>
              <a:rPr lang="da-DK" sz="1800" b="1" i="1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is </a:t>
            </a:r>
            <a:r>
              <a:rPr lang="da-DK" sz="1800" dirty="0" err="1" smtClean="0">
                <a:solidFill>
                  <a:schemeClr val="tx1"/>
                </a:solidFill>
              </a:rPr>
              <a:t>needed</a:t>
            </a:r>
            <a:r>
              <a:rPr lang="da-DK" sz="1800" dirty="0" smtClean="0">
                <a:solidFill>
                  <a:schemeClr val="tx1"/>
                </a:solidFill>
              </a:rPr>
              <a:t> in </a:t>
            </a:r>
            <a:r>
              <a:rPr lang="da-DK" sz="1800" dirty="0" err="1" smtClean="0">
                <a:solidFill>
                  <a:schemeClr val="tx1"/>
                </a:solidFill>
              </a:rPr>
              <a:t>order</a:t>
            </a:r>
            <a:r>
              <a:rPr lang="da-DK" sz="1800" dirty="0" smtClean="0">
                <a:solidFill>
                  <a:schemeClr val="tx1"/>
                </a:solidFill>
              </a:rPr>
              <a:t> to understand the open-</a:t>
            </a:r>
            <a:r>
              <a:rPr lang="da-DK" sz="1800" dirty="0" err="1" smtClean="0">
                <a:solidFill>
                  <a:schemeClr val="tx1"/>
                </a:solidFill>
              </a:rPr>
              <a:t>ended</a:t>
            </a:r>
            <a:r>
              <a:rPr lang="da-DK" sz="1800" dirty="0" smtClean="0">
                <a:solidFill>
                  <a:schemeClr val="tx1"/>
                </a:solidFill>
              </a:rPr>
              <a:t> social </a:t>
            </a:r>
            <a:r>
              <a:rPr lang="da-DK" sz="1800" dirty="0" err="1" smtClean="0">
                <a:solidFill>
                  <a:schemeClr val="tx1"/>
                </a:solidFill>
              </a:rPr>
              <a:t>dynamics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through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which</a:t>
            </a:r>
            <a:r>
              <a:rPr lang="da-DK" sz="1800" dirty="0" smtClean="0">
                <a:solidFill>
                  <a:schemeClr val="tx1"/>
                </a:solidFill>
              </a:rPr>
              <a:t> a new </a:t>
            </a:r>
            <a:r>
              <a:rPr lang="da-DK" sz="1800" dirty="0" err="1" smtClean="0">
                <a:solidFill>
                  <a:schemeClr val="tx1"/>
                </a:solidFill>
              </a:rPr>
              <a:t>Circular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Economy</a:t>
            </a:r>
            <a:r>
              <a:rPr lang="da-DK" sz="1800" dirty="0" smtClean="0">
                <a:solidFill>
                  <a:schemeClr val="tx1"/>
                </a:solidFill>
              </a:rPr>
              <a:t> regime (</a:t>
            </a:r>
            <a:r>
              <a:rPr lang="da-DK" sz="1800" dirty="0" err="1" smtClean="0">
                <a:solidFill>
                  <a:schemeClr val="tx1"/>
                </a:solidFill>
              </a:rPr>
              <a:t>maybe</a:t>
            </a:r>
            <a:r>
              <a:rPr lang="da-DK" sz="1800" dirty="0" smtClean="0">
                <a:solidFill>
                  <a:schemeClr val="tx1"/>
                </a:solidFill>
              </a:rPr>
              <a:t>) </a:t>
            </a:r>
            <a:r>
              <a:rPr lang="da-DK" sz="1800" dirty="0" err="1" smtClean="0">
                <a:solidFill>
                  <a:schemeClr val="tx1"/>
                </a:solidFill>
              </a:rPr>
              <a:t>emerges</a:t>
            </a:r>
            <a:r>
              <a:rPr lang="da-DK" sz="1800" dirty="0" smtClean="0">
                <a:solidFill>
                  <a:schemeClr val="tx1"/>
                </a:solidFill>
              </a:rPr>
              <a:t>.</a:t>
            </a:r>
            <a:r>
              <a:rPr lang="en-GB" sz="1800" dirty="0" smtClean="0">
                <a:solidFill>
                  <a:schemeClr val="tx1"/>
                </a:solidFill>
              </a:rPr>
              <a:t> Overall “landscape” </a:t>
            </a:r>
            <a:r>
              <a:rPr lang="en-GB" sz="1800" dirty="0">
                <a:solidFill>
                  <a:schemeClr val="tx1"/>
                </a:solidFill>
              </a:rPr>
              <a:t>developments and </a:t>
            </a:r>
            <a:r>
              <a:rPr lang="en-GB" sz="1800" dirty="0" smtClean="0">
                <a:solidFill>
                  <a:schemeClr val="tx1"/>
                </a:solidFill>
              </a:rPr>
              <a:t>technological innovations in “niches” put pressure on the prevailing linear “regime” </a:t>
            </a:r>
            <a:r>
              <a:rPr lang="en-GB" sz="1800" dirty="0">
                <a:solidFill>
                  <a:schemeClr val="tx1"/>
                </a:solidFill>
              </a:rPr>
              <a:t>and provoke systemic re-configuration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38198" y="2833671"/>
            <a:ext cx="10723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Tourism </a:t>
            </a:r>
            <a:r>
              <a:rPr lang="en-GB" dirty="0" smtClean="0"/>
              <a:t>has potentials for encouraging </a:t>
            </a:r>
            <a:r>
              <a:rPr lang="en-GB" dirty="0"/>
              <a:t>transition to a circular </a:t>
            </a:r>
            <a:r>
              <a:rPr lang="en-GB" dirty="0" smtClean="0"/>
              <a:t>economy, especially regarding the consumption side. The term </a:t>
            </a:r>
            <a:r>
              <a:rPr lang="en-GB" b="1" i="1" dirty="0" smtClean="0"/>
              <a:t>“Transformative </a:t>
            </a:r>
            <a:r>
              <a:rPr lang="en-GB" b="1" i="1" dirty="0"/>
              <a:t>Tourism”</a:t>
            </a:r>
            <a:r>
              <a:rPr lang="en-GB" dirty="0"/>
              <a:t> (UNWTO, 2016</a:t>
            </a:r>
            <a:r>
              <a:rPr lang="en-GB" dirty="0" smtClean="0"/>
              <a:t>) refers to the opportunities of exploiting the host/guest relationship for creating </a:t>
            </a:r>
            <a:r>
              <a:rPr lang="en-US" b="1" i="1" dirty="0" smtClean="0"/>
              <a:t>“</a:t>
            </a:r>
            <a:r>
              <a:rPr lang="en-US" b="1" i="1" dirty="0"/>
              <a:t>Living Labs</a:t>
            </a:r>
            <a:r>
              <a:rPr lang="en-US" b="1" i="1" dirty="0" smtClean="0"/>
              <a:t>”</a:t>
            </a:r>
            <a:r>
              <a:rPr lang="en-US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which </a:t>
            </a:r>
            <a:r>
              <a:rPr lang="en-GB" dirty="0" smtClean="0"/>
              <a:t>tourists experience</a:t>
            </a:r>
            <a:r>
              <a:rPr lang="en-GB" dirty="0"/>
              <a:t>, play with and radically re-think the organization of </a:t>
            </a:r>
            <a:r>
              <a:rPr lang="en-GB" dirty="0" smtClean="0"/>
              <a:t>their daily </a:t>
            </a:r>
            <a:r>
              <a:rPr lang="en-GB" dirty="0"/>
              <a:t>life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Billed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364062" y="5845424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0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4"/>
          <p:cNvSpPr txBox="1">
            <a:spLocks noGrp="1"/>
          </p:cNvSpPr>
          <p:nvPr/>
        </p:nvSpPr>
        <p:spPr bwMode="auto">
          <a:xfrm>
            <a:off x="8040688" y="6237288"/>
            <a:ext cx="23050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FA7A274-4A77-463C-8C2A-A405CD306286}" type="slidenum">
              <a:rPr lang="da-DK" sz="160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45271" y="922057"/>
            <a:ext cx="5955564" cy="357851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CA" sz="3200" dirty="0" smtClean="0">
                <a:solidFill>
                  <a:srgbClr val="F7941D"/>
                </a:solidFill>
              </a:rPr>
              <a:t>That you for your attention!</a:t>
            </a:r>
          </a:p>
          <a:p>
            <a:pPr algn="ctr"/>
            <a:endParaRPr lang="en-CA" sz="3200" dirty="0">
              <a:solidFill>
                <a:srgbClr val="002060"/>
              </a:solidFill>
            </a:endParaRPr>
          </a:p>
          <a:p>
            <a:pPr algn="r"/>
            <a:endParaRPr lang="en-GB" sz="2400" dirty="0" smtClean="0">
              <a:solidFill>
                <a:schemeClr val="accent1"/>
              </a:solidFill>
            </a:endParaRPr>
          </a:p>
          <a:p>
            <a:pPr algn="r"/>
            <a:endParaRPr lang="en-GB" sz="2400" dirty="0">
              <a:solidFill>
                <a:schemeClr val="accent1"/>
              </a:solidFill>
            </a:endParaRPr>
          </a:p>
          <a:p>
            <a:pPr algn="r"/>
            <a:endParaRPr lang="en-GB" sz="2400" dirty="0" smtClean="0">
              <a:solidFill>
                <a:schemeClr val="accent1"/>
              </a:solidFill>
            </a:endParaRPr>
          </a:p>
          <a:p>
            <a:pPr algn="r"/>
            <a:r>
              <a:rPr lang="en-GB" sz="2400" dirty="0" smtClean="0">
                <a:solidFill>
                  <a:schemeClr val="accent1"/>
                </a:solidFill>
              </a:rPr>
              <a:t>Jesper Manniche</a:t>
            </a:r>
          </a:p>
          <a:p>
            <a:pPr algn="r"/>
            <a:r>
              <a:rPr lang="en-GB" sz="2400" dirty="0">
                <a:solidFill>
                  <a:schemeClr val="accent1"/>
                </a:solidFill>
              </a:rPr>
              <a:t>S</a:t>
            </a:r>
            <a:r>
              <a:rPr lang="en-GB" sz="2400" dirty="0" smtClean="0">
                <a:solidFill>
                  <a:schemeClr val="accent1"/>
                </a:solidFill>
              </a:rPr>
              <a:t>enior Researcher</a:t>
            </a:r>
          </a:p>
          <a:p>
            <a:pPr algn="r"/>
            <a:r>
              <a:rPr lang="en-GB" sz="2400" dirty="0" smtClean="0">
                <a:solidFill>
                  <a:schemeClr val="accent1"/>
                </a:solidFill>
                <a:hlinkClick r:id="rId2"/>
              </a:rPr>
              <a:t>manniche@crt.dk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en-GB" sz="2400" dirty="0" smtClean="0">
                <a:solidFill>
                  <a:schemeClr val="accent1"/>
                </a:solidFill>
                <a:hlinkClick r:id="rId3"/>
              </a:rPr>
              <a:t>www.crt.dk</a:t>
            </a:r>
            <a:endParaRPr lang="en-GB" sz="2400" dirty="0" smtClean="0">
              <a:solidFill>
                <a:schemeClr val="accent1"/>
              </a:solidFill>
            </a:endParaRP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7" y="4643008"/>
            <a:ext cx="2857521" cy="21435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774825" y="1484313"/>
            <a:ext cx="7804150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 sz="1600"/>
          </a:p>
        </p:txBody>
      </p:sp>
      <p:pic>
        <p:nvPicPr>
          <p:cNvPr id="10" name="Picture 17" descr="rcb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126989"/>
            <a:ext cx="2878140" cy="2159045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8" descr="Pano_B8"/>
          <p:cNvPicPr>
            <a:picLocks noChangeAspect="1" noChangeArrowheads="1"/>
          </p:cNvPicPr>
          <p:nvPr/>
        </p:nvPicPr>
        <p:blipFill>
          <a:blip r:embed="rId6" cstate="print"/>
          <a:srcRect l="1395" r="1395"/>
          <a:stretch>
            <a:fillRect/>
          </a:stretch>
        </p:blipFill>
        <p:spPr bwMode="auto">
          <a:xfrm>
            <a:off x="7667636" y="2339770"/>
            <a:ext cx="2884634" cy="2160801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4" y="2187060"/>
            <a:ext cx="1688302" cy="22860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ektangel 1"/>
          <p:cNvSpPr/>
          <p:nvPr/>
        </p:nvSpPr>
        <p:spPr>
          <a:xfrm>
            <a:off x="745271" y="4643008"/>
            <a:ext cx="394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  <a:hlinkClick r:id="rId8"/>
              </a:rPr>
              <a:t>http://cirtoinno.eu/ce-handbook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4" name="Billede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2677" r="13455" b="43341"/>
          <a:stretch/>
        </p:blipFill>
        <p:spPr bwMode="auto">
          <a:xfrm>
            <a:off x="364062" y="5845424"/>
            <a:ext cx="6930981" cy="92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9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T">
  <a:themeElements>
    <a:clrScheme name="CRT">
      <a:dk1>
        <a:srgbClr val="2C2C2C"/>
      </a:dk1>
      <a:lt1>
        <a:sysClr val="window" lastClr="FFFFFF"/>
      </a:lt1>
      <a:dk2>
        <a:srgbClr val="595959"/>
      </a:dk2>
      <a:lt2>
        <a:srgbClr val="D2D2D2"/>
      </a:lt2>
      <a:accent1>
        <a:srgbClr val="668BA5"/>
      </a:accent1>
      <a:accent2>
        <a:srgbClr val="F7941D"/>
      </a:accent2>
      <a:accent3>
        <a:srgbClr val="A8353A"/>
      </a:accent3>
      <a:accent4>
        <a:srgbClr val="5F295F"/>
      </a:accent4>
      <a:accent5>
        <a:srgbClr val="899065"/>
      </a:accent5>
      <a:accent6>
        <a:srgbClr val="66BBB0"/>
      </a:accent6>
      <a:hlink>
        <a:srgbClr val="668BA5"/>
      </a:hlink>
      <a:folHlink>
        <a:srgbClr val="F7941D"/>
      </a:folHlink>
    </a:clrScheme>
    <a:fontScheme name="C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Diskrete udfyldning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1" id="{3F4775EA-AE13-4C13-9504-576D80ACE3F5}" vid="{FE1D78EC-E670-4916-8249-60904C2F64C6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CRT's PowerPoint-skabelon_ENG</Template>
  <TotalTime>2217</TotalTime>
  <Words>826</Words>
  <Application>Microsoft Office PowerPoint</Application>
  <PresentationFormat>Custom</PresentationFormat>
  <Paragraphs>72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CRT</vt:lpstr>
      <vt:lpstr>TRANSITION SYSTEM PERSPECTIVES ON A CIRCULAR TOURISM ECONOMY</vt:lpstr>
      <vt:lpstr>CONTENT</vt:lpstr>
      <vt:lpstr>What is the Circular Economy? From the linear via the sustainable to the circular economy</vt:lpstr>
      <vt:lpstr>PowerPoint Presentation</vt:lpstr>
      <vt:lpstr>PowerPoint Presentation</vt:lpstr>
      <vt:lpstr>PowerPoint Presentation</vt:lpstr>
      <vt:lpstr>PowerPoint Presentation</vt:lpstr>
      <vt:lpstr>SUMMING UP: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Transitioning to the Circular Economy in Tourism</dc:title>
  <dc:creator>Jesper Manniche</dc:creator>
  <cp:lastModifiedBy>ALIC, Emina</cp:lastModifiedBy>
  <cp:revision>95</cp:revision>
  <dcterms:created xsi:type="dcterms:W3CDTF">2018-04-20T13:24:44Z</dcterms:created>
  <dcterms:modified xsi:type="dcterms:W3CDTF">2018-05-23T14:13:04Z</dcterms:modified>
</cp:coreProperties>
</file>