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3" r:id="rId5"/>
    <p:sldId id="260" r:id="rId6"/>
    <p:sldId id="269" r:id="rId7"/>
    <p:sldId id="262" r:id="rId8"/>
    <p:sldId id="266" r:id="rId9"/>
    <p:sldId id="270" r:id="rId10"/>
    <p:sldId id="264" r:id="rId11"/>
    <p:sldId id="267" r:id="rId12"/>
    <p:sldId id="268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69" autoAdjust="0"/>
  </p:normalViewPr>
  <p:slideViewPr>
    <p:cSldViewPr snapToGrid="0">
      <p:cViewPr>
        <p:scale>
          <a:sx n="120" d="100"/>
          <a:sy n="120" d="100"/>
        </p:scale>
        <p:origin x="-11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fs1\FolderRedirectShare$\rebeka.kovacic\Desktop\DISK\05%20FL\09%20KONFERENCE\04%20UNIDO\Number%20of%20pape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441292356185973"/>
          <c:y val="5.458515283842795E-2"/>
          <c:w val="0.84436564223798283"/>
          <c:h val="0.7384457128448463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041-4AE6-9360-4916AB05DCD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041-4AE6-9360-4916AB05DCD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041-4AE6-9360-4916AB05DCD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041-4AE6-9360-4916AB05DCD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041-4AE6-9360-4916AB05DCD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041-4AE6-9360-4916AB05DCD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041-4AE6-9360-4916AB05DCDF}"/>
              </c:ext>
            </c:extLst>
          </c:dPt>
          <c:dLbls>
            <c:dLbl>
              <c:idx val="0"/>
              <c:layout>
                <c:manualLayout>
                  <c:x val="-0.32443656458716047"/>
                  <c:y val="1.546245062648705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041-4AE6-9360-4916AB05DCDF}"/>
                </c:ext>
              </c:extLst>
            </c:dLbl>
            <c:dLbl>
              <c:idx val="1"/>
              <c:layout>
                <c:manualLayout>
                  <c:x val="0.11711141381674284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041-4AE6-9360-4916AB05DCDF}"/>
                </c:ext>
              </c:extLst>
            </c:dLbl>
            <c:dLbl>
              <c:idx val="2"/>
              <c:layout>
                <c:manualLayout>
                  <c:x val="0.23181131616912579"/>
                  <c:y val="6.22478723031196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041-4AE6-9360-4916AB05DCDF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041-4AE6-9360-4916AB05DCDF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041-4AE6-9360-4916AB05DCDF}"/>
                </c:ext>
              </c:extLst>
            </c:dLbl>
            <c:dLbl>
              <c:idx val="5"/>
              <c:layout>
                <c:manualLayout>
                  <c:x val="-0.15182268334021601"/>
                  <c:y val="-0.285465776730238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E041-4AE6-9360-4916AB05DCDF}"/>
                </c:ext>
              </c:extLst>
            </c:dLbl>
            <c:dLbl>
              <c:idx val="6"/>
              <c:layout>
                <c:manualLayout>
                  <c:x val="0.16974432017209215"/>
                  <c:y val="0.1441305957976326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E041-4AE6-9360-4916AB05DCDF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Sheet1!$A$4:$A$10</c:f>
              <c:strCache>
                <c:ptCount val="7"/>
                <c:pt idx="0">
                  <c:v>economics &amp; management</c:v>
                </c:pt>
                <c:pt idx="1">
                  <c:v>law</c:v>
                </c:pt>
                <c:pt idx="2">
                  <c:v>political science</c:v>
                </c:pt>
                <c:pt idx="3">
                  <c:v>social </c:v>
                </c:pt>
                <c:pt idx="4">
                  <c:v>educational </c:v>
                </c:pt>
                <c:pt idx="5">
                  <c:v>environmental science &amp; eng</c:v>
                </c:pt>
                <c:pt idx="6">
                  <c:v>other</c:v>
                </c:pt>
              </c:strCache>
            </c:strRef>
          </c:cat>
          <c:val>
            <c:numRef>
              <c:f>Sheet1!$B$4:$B$10</c:f>
              <c:numCache>
                <c:formatCode>General</c:formatCode>
                <c:ptCount val="7"/>
                <c:pt idx="0">
                  <c:v>69</c:v>
                </c:pt>
                <c:pt idx="1">
                  <c:v>7</c:v>
                </c:pt>
                <c:pt idx="2">
                  <c:v>5</c:v>
                </c:pt>
                <c:pt idx="3">
                  <c:v>4</c:v>
                </c:pt>
                <c:pt idx="4">
                  <c:v>2</c:v>
                </c:pt>
                <c:pt idx="5">
                  <c:v>938</c:v>
                </c:pt>
                <c:pt idx="6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041-4AE6-9360-4916AB05DCDF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635518077970742E-2"/>
          <c:y val="0.8296754117525702"/>
          <c:w val="0.83076853868443745"/>
          <c:h val="0.1567616820823161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DD12C-8F8C-4838-B5B5-49152750E23B}" type="datetimeFigureOut">
              <a:rPr lang="sl-SI" smtClean="0"/>
              <a:t>23.5.2018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332B6-F75D-4C1B-9C1D-06B48049F5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8128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332B6-F75D-4C1B-9C1D-06B48049F5EB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3465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332B6-F75D-4C1B-9C1D-06B48049F5EB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4922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332B6-F75D-4C1B-9C1D-06B48049F5EB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6096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332B6-F75D-4C1B-9C1D-06B48049F5EB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7231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332B6-F75D-4C1B-9C1D-06B48049F5EB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3597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332B6-F75D-4C1B-9C1D-06B48049F5EB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4112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332B6-F75D-4C1B-9C1D-06B48049F5EB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9591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332B6-F75D-4C1B-9C1D-06B48049F5EB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2589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332B6-F75D-4C1B-9C1D-06B48049F5EB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5999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332B6-F75D-4C1B-9C1D-06B48049F5EB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4960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9014-B2C9-4E2A-AC13-830F68EDD81E}" type="datetimeFigureOut">
              <a:rPr lang="sl-SI" smtClean="0"/>
              <a:t>23.5.2018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B572-CACB-4877-A7CF-2D1416AAEE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911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9014-B2C9-4E2A-AC13-830F68EDD81E}" type="datetimeFigureOut">
              <a:rPr lang="sl-SI" smtClean="0"/>
              <a:t>23.5.2018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B572-CACB-4877-A7CF-2D1416AAEE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6193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9014-B2C9-4E2A-AC13-830F68EDD81E}" type="datetimeFigureOut">
              <a:rPr lang="sl-SI" smtClean="0"/>
              <a:t>23.5.2018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B572-CACB-4877-A7CF-2D1416AAEE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2830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9014-B2C9-4E2A-AC13-830F68EDD81E}" type="datetimeFigureOut">
              <a:rPr lang="sl-SI" smtClean="0"/>
              <a:t>23.5.2018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B572-CACB-4877-A7CF-2D1416AAEE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019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9014-B2C9-4E2A-AC13-830F68EDD81E}" type="datetimeFigureOut">
              <a:rPr lang="sl-SI" smtClean="0"/>
              <a:t>23.5.2018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B572-CACB-4877-A7CF-2D1416AAEE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323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9014-B2C9-4E2A-AC13-830F68EDD81E}" type="datetimeFigureOut">
              <a:rPr lang="sl-SI" smtClean="0"/>
              <a:t>23.5.2018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B572-CACB-4877-A7CF-2D1416AAEE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3521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9014-B2C9-4E2A-AC13-830F68EDD81E}" type="datetimeFigureOut">
              <a:rPr lang="sl-SI" smtClean="0"/>
              <a:t>23.5.2018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B572-CACB-4877-A7CF-2D1416AAEE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9351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9014-B2C9-4E2A-AC13-830F68EDD81E}" type="datetimeFigureOut">
              <a:rPr lang="sl-SI" smtClean="0"/>
              <a:t>23.5.2018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B572-CACB-4877-A7CF-2D1416AAEE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5410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9014-B2C9-4E2A-AC13-830F68EDD81E}" type="datetimeFigureOut">
              <a:rPr lang="sl-SI" smtClean="0"/>
              <a:t>23.5.2018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B572-CACB-4877-A7CF-2D1416AAEE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241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9014-B2C9-4E2A-AC13-830F68EDD81E}" type="datetimeFigureOut">
              <a:rPr lang="sl-SI" smtClean="0"/>
              <a:t>23.5.2018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B572-CACB-4877-A7CF-2D1416AAEE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4916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9014-B2C9-4E2A-AC13-830F68EDD81E}" type="datetimeFigureOut">
              <a:rPr lang="sl-SI" smtClean="0"/>
              <a:t>23.5.2018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B572-CACB-4877-A7CF-2D1416AAEE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2323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89014-B2C9-4E2A-AC13-830F68EDD81E}" type="datetimeFigureOut">
              <a:rPr lang="sl-SI" smtClean="0"/>
              <a:t>23.5.2018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CB572-CACB-4877-A7CF-2D1416AAEE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864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36625"/>
            <a:ext cx="9144000" cy="2387600"/>
          </a:xfrm>
        </p:spPr>
        <p:txBody>
          <a:bodyPr/>
          <a:lstStyle/>
          <a:p>
            <a:r>
              <a:rPr lang="sl-SI" dirty="0" smtClean="0">
                <a:solidFill>
                  <a:srgbClr val="0070C0"/>
                </a:solidFill>
              </a:rPr>
              <a:t>Financing Circular Economy</a:t>
            </a:r>
            <a:endParaRPr lang="sl-SI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82988"/>
            <a:ext cx="9144000" cy="2894012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Assoc. prof. dr. Rebeka Kovačič Lukman</a:t>
            </a:r>
          </a:p>
          <a:p>
            <a:r>
              <a:rPr lang="en-GB" dirty="0" smtClean="0"/>
              <a:t>Expert on CE financing, European Commission</a:t>
            </a:r>
          </a:p>
          <a:p>
            <a:r>
              <a:rPr lang="en-GB" dirty="0" smtClean="0"/>
              <a:t>University of Maribor </a:t>
            </a:r>
            <a:endParaRPr lang="sl-SI" dirty="0" smtClean="0"/>
          </a:p>
          <a:p>
            <a:endParaRPr lang="sl-SI" dirty="0"/>
          </a:p>
          <a:p>
            <a:r>
              <a:rPr lang="sl-SI" dirty="0" smtClean="0"/>
              <a:t>Assoc. prof. dr. Andrej Lisec</a:t>
            </a:r>
          </a:p>
          <a:p>
            <a:r>
              <a:rPr lang="sl-SI" dirty="0" smtClean="0"/>
              <a:t>University of Maribor</a:t>
            </a:r>
          </a:p>
          <a:p>
            <a:endParaRPr lang="sl-SI" dirty="0"/>
          </a:p>
          <a:p>
            <a:r>
              <a:rPr lang="sl-SI" dirty="0" smtClean="0"/>
              <a:t>Maja Rosi</a:t>
            </a:r>
          </a:p>
          <a:p>
            <a:r>
              <a:rPr lang="sl-SI" dirty="0" smtClean="0"/>
              <a:t>University of Maribor</a:t>
            </a:r>
            <a:endParaRPr lang="en-GB" dirty="0"/>
          </a:p>
        </p:txBody>
      </p:sp>
      <p:pic>
        <p:nvPicPr>
          <p:cNvPr id="4" name="Picture 2" descr="Afbeeldingsresultaat voor circular economy european commi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58127" cy="163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Image result for fakulteta za logistik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28" name="Picture 4" descr="Image result for fakulteta za logistik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t="2937" r="4690" b="3825"/>
          <a:stretch/>
        </p:blipFill>
        <p:spPr bwMode="auto">
          <a:xfrm>
            <a:off x="9762836" y="36080"/>
            <a:ext cx="2429164" cy="180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685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fbeeldingsresultaat voor circular economy european commiss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976582" cy="99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fakulteta za logistik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t="2937" r="4690" b="3825"/>
          <a:stretch/>
        </p:blipFill>
        <p:spPr bwMode="auto">
          <a:xfrm>
            <a:off x="10723418" y="36080"/>
            <a:ext cx="1468582" cy="108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7975" y="1559407"/>
            <a:ext cx="11475053" cy="2538031"/>
          </a:xfrm>
        </p:spPr>
        <p:txBody>
          <a:bodyPr>
            <a:normAutofit fontScale="25000" lnSpcReduction="20000"/>
          </a:bodyPr>
          <a:lstStyle/>
          <a:p>
            <a:pPr>
              <a:buFontTx/>
              <a:buChar char="-"/>
            </a:pPr>
            <a:r>
              <a:rPr lang="sl-SI" sz="9600" b="1" dirty="0" smtClean="0">
                <a:solidFill>
                  <a:srgbClr val="0070C0"/>
                </a:solidFill>
              </a:rPr>
              <a:t>CE hub(s)</a:t>
            </a:r>
            <a:endParaRPr lang="sl-SI" sz="9600" b="1" dirty="0">
              <a:solidFill>
                <a:srgbClr val="0070C0"/>
              </a:solidFill>
            </a:endParaRPr>
          </a:p>
          <a:p>
            <a:pPr lvl="2"/>
            <a:r>
              <a:rPr lang="en-US" sz="8800" dirty="0" smtClean="0"/>
              <a:t>WEF </a:t>
            </a:r>
            <a:r>
              <a:rPr lang="en-US" sz="8800" dirty="0"/>
              <a:t>has already </a:t>
            </a:r>
            <a:r>
              <a:rPr lang="en-US" sz="8800" dirty="0" smtClean="0"/>
              <a:t>recognized </a:t>
            </a:r>
            <a:r>
              <a:rPr lang="en-US" sz="8800" dirty="0"/>
              <a:t>Slovenia’s </a:t>
            </a:r>
            <a:r>
              <a:rPr lang="sl-SI" sz="8800" dirty="0" smtClean="0"/>
              <a:t>CE activities</a:t>
            </a:r>
            <a:r>
              <a:rPr lang="en-US" sz="8800" dirty="0" smtClean="0"/>
              <a:t>. </a:t>
            </a:r>
            <a:endParaRPr lang="sl-SI" sz="8800" dirty="0"/>
          </a:p>
          <a:p>
            <a:pPr lvl="2"/>
            <a:r>
              <a:rPr lang="en-US" sz="9600" dirty="0" smtClean="0"/>
              <a:t>In </a:t>
            </a:r>
            <a:r>
              <a:rPr lang="en-US" sz="9600" dirty="0"/>
              <a:t>2017, Slovenia got the invitation to join </a:t>
            </a:r>
            <a:r>
              <a:rPr lang="en-US" sz="9600" b="1" dirty="0"/>
              <a:t>WEF’s PACE initiative as a regional circular economy hub</a:t>
            </a:r>
            <a:r>
              <a:rPr lang="en-US" sz="9600" dirty="0"/>
              <a:t> </a:t>
            </a:r>
            <a:r>
              <a:rPr lang="en-US" sz="9600" dirty="0" smtClean="0"/>
              <a:t>–</a:t>
            </a:r>
            <a:r>
              <a:rPr lang="sl-SI" sz="9600" dirty="0" smtClean="0"/>
              <a:t> </a:t>
            </a:r>
            <a:r>
              <a:rPr lang="en-US" sz="9600" dirty="0" smtClean="0"/>
              <a:t>to </a:t>
            </a:r>
            <a:r>
              <a:rPr lang="en-US" sz="9600" dirty="0"/>
              <a:t>share its circular knowledge and practices with </a:t>
            </a:r>
            <a:r>
              <a:rPr lang="en-US" sz="9600" b="1" dirty="0">
                <a:solidFill>
                  <a:srgbClr val="0070C0"/>
                </a:solidFill>
              </a:rPr>
              <a:t>Eastern and South-eastern </a:t>
            </a:r>
            <a:r>
              <a:rPr lang="en-US" sz="9600" b="1" dirty="0" smtClean="0">
                <a:solidFill>
                  <a:srgbClr val="0070C0"/>
                </a:solidFill>
              </a:rPr>
              <a:t>Europe</a:t>
            </a:r>
            <a:r>
              <a:rPr lang="sl-SI" sz="9600" b="1" dirty="0" smtClean="0">
                <a:solidFill>
                  <a:srgbClr val="0070C0"/>
                </a:solidFill>
              </a:rPr>
              <a:t>.</a:t>
            </a:r>
            <a:endParaRPr lang="sl-SI" sz="9600" dirty="0"/>
          </a:p>
          <a:p>
            <a:pPr>
              <a:buFontTx/>
              <a:buChar char="-"/>
            </a:pPr>
            <a:r>
              <a:rPr lang="sl-SI" sz="10400" b="1" dirty="0" smtClean="0">
                <a:solidFill>
                  <a:srgbClr val="0070C0"/>
                </a:solidFill>
              </a:rPr>
              <a:t>Priority areas (5), CE Action Plan: </a:t>
            </a:r>
            <a:r>
              <a:rPr lang="sl-SI" sz="11100" dirty="0" smtClean="0"/>
              <a:t>plastic, food waste, critical raw materials, construction and demolition, bio-mass and biobased products</a:t>
            </a:r>
          </a:p>
          <a:p>
            <a:pPr>
              <a:buFontTx/>
              <a:buChar char="-"/>
            </a:pPr>
            <a:r>
              <a:rPr lang="sl-SI" sz="11100" b="1" dirty="0" smtClean="0">
                <a:solidFill>
                  <a:srgbClr val="FF33CC"/>
                </a:solidFill>
              </a:rPr>
              <a:t>Tourism? </a:t>
            </a:r>
          </a:p>
          <a:p>
            <a:pPr>
              <a:buFontTx/>
              <a:buChar char="-"/>
            </a:pPr>
            <a:r>
              <a:rPr lang="sl-SI" sz="11100" b="1" dirty="0" smtClean="0">
                <a:solidFill>
                  <a:srgbClr val="FF33CC"/>
                </a:solidFill>
              </a:rPr>
              <a:t>Human Resources?</a:t>
            </a:r>
          </a:p>
          <a:p>
            <a:pPr>
              <a:buFontTx/>
              <a:buChar char="-"/>
            </a:pPr>
            <a:r>
              <a:rPr lang="sl-SI" sz="11100" b="1" dirty="0" smtClean="0">
                <a:solidFill>
                  <a:srgbClr val="FF33CC"/>
                </a:solidFill>
              </a:rPr>
              <a:t>Capital?</a:t>
            </a:r>
          </a:p>
          <a:p>
            <a:pPr marL="0" indent="0">
              <a:buNone/>
            </a:pPr>
            <a:r>
              <a:rPr lang="sl-SI" sz="9800" dirty="0" smtClean="0"/>
              <a:t> </a:t>
            </a:r>
          </a:p>
          <a:p>
            <a:pPr marL="0" indent="0">
              <a:buNone/>
            </a:pPr>
            <a:endParaRPr lang="sl-SI" sz="9800" dirty="0"/>
          </a:p>
        </p:txBody>
      </p:sp>
      <p:sp>
        <p:nvSpPr>
          <p:cNvPr id="3" name="AutoShape 2" descr="Image result for arro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7" name="AutoShape 6" descr="Image result for airbn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7180" name="Picture 12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549" y="3688737"/>
            <a:ext cx="7250954" cy="302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547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fbeeldingsresultaat voor circular economy european commiss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976582" cy="99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fakulteta za logistik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t="2937" r="4690" b="3825"/>
          <a:stretch/>
        </p:blipFill>
        <p:spPr bwMode="auto">
          <a:xfrm>
            <a:off x="10723418" y="36080"/>
            <a:ext cx="1468582" cy="108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07818" y="1269416"/>
            <a:ext cx="10515600" cy="500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 smtClean="0">
                <a:solidFill>
                  <a:srgbClr val="0070C0"/>
                </a:solidFill>
              </a:rPr>
              <a:t>Conclussions &amp; Outlook</a:t>
            </a:r>
          </a:p>
          <a:p>
            <a:pPr marL="0" indent="0">
              <a:buNone/>
            </a:pPr>
            <a:endParaRPr lang="sl-SI" dirty="0" smtClean="0">
              <a:solidFill>
                <a:srgbClr val="0070C0"/>
              </a:solidFill>
            </a:endParaRPr>
          </a:p>
        </p:txBody>
      </p:sp>
      <p:sp>
        <p:nvSpPr>
          <p:cNvPr id="3" name="AutoShape 2" descr="Image result for arro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7" name="AutoShape 6" descr="Image result for airbn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9" name="AutoShape 4" descr="Image result for slovenia touris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07818" y="1914767"/>
            <a:ext cx="6368828" cy="1531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 smtClean="0">
                <a:solidFill>
                  <a:srgbClr val="0070C0"/>
                </a:solidFill>
              </a:rPr>
              <a:t>CE should be considered and implemented, based on a </a:t>
            </a:r>
            <a:r>
              <a:rPr lang="en-GB" sz="2400" b="1" i="1" u="sng" dirty="0" smtClean="0">
                <a:solidFill>
                  <a:srgbClr val="0070C0"/>
                </a:solidFill>
              </a:rPr>
              <a:t>holistic perspective</a:t>
            </a:r>
            <a:r>
              <a:rPr lang="en-GB" sz="2400" i="1" dirty="0" smtClean="0">
                <a:solidFill>
                  <a:srgbClr val="0070C0"/>
                </a:solidFill>
              </a:rPr>
              <a:t> – e.g. embedded in all political, strategic and financial instruments. </a:t>
            </a:r>
            <a:endParaRPr lang="sl-SI" sz="2400" i="1" dirty="0" smtClean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l-SI" dirty="0">
              <a:solidFill>
                <a:srgbClr val="0070C0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128983" y="4142152"/>
            <a:ext cx="6368828" cy="153181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400" i="1" dirty="0" smtClean="0">
                <a:solidFill>
                  <a:srgbClr val="0070C0"/>
                </a:solidFill>
              </a:rPr>
              <a:t>FOCUS should be given to the</a:t>
            </a:r>
          </a:p>
          <a:p>
            <a:pPr marL="0" indent="0">
              <a:buNone/>
            </a:pPr>
            <a:r>
              <a:rPr lang="sl-SI" sz="2400" i="1" dirty="0" smtClean="0">
                <a:solidFill>
                  <a:srgbClr val="0070C0"/>
                </a:solidFill>
              </a:rPr>
              <a:t>HUMAN and FINANCIAL resources </a:t>
            </a:r>
          </a:p>
          <a:p>
            <a:pPr marL="0" indent="0">
              <a:buNone/>
            </a:pPr>
            <a:r>
              <a:rPr lang="sl-SI" sz="2400" i="1" dirty="0">
                <a:solidFill>
                  <a:srgbClr val="0070C0"/>
                </a:solidFill>
              </a:rPr>
              <a:t>w</a:t>
            </a:r>
            <a:r>
              <a:rPr lang="sl-SI" sz="2400" i="1" dirty="0" smtClean="0">
                <a:solidFill>
                  <a:srgbClr val="0070C0"/>
                </a:solidFill>
              </a:rPr>
              <a:t>hen discussing circular economy</a:t>
            </a:r>
          </a:p>
          <a:p>
            <a:pPr marL="0" indent="0">
              <a:buNone/>
            </a:pPr>
            <a:endParaRPr lang="sl-SI" sz="24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l-SI" sz="2400" i="1" dirty="0" smtClean="0">
                <a:solidFill>
                  <a:srgbClr val="0070C0"/>
                </a:solidFill>
              </a:rPr>
              <a:t>Finding the balance!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l-SI" dirty="0">
              <a:solidFill>
                <a:srgbClr val="0070C0"/>
              </a:solidFill>
            </a:endParaRPr>
          </a:p>
        </p:txBody>
      </p:sp>
      <p:pic>
        <p:nvPicPr>
          <p:cNvPr id="11" name="Picture 2" descr="Image result for scarcity in natural resourc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742" y="1607406"/>
            <a:ext cx="3600383" cy="345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483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fbeeldingsresultaat voor circular economy european commiss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1"/>
            <a:ext cx="1976582" cy="99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fakulteta za logistik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t="2937" r="4690" b="3825"/>
          <a:stretch/>
        </p:blipFill>
        <p:spPr bwMode="auto">
          <a:xfrm>
            <a:off x="10723418" y="36080"/>
            <a:ext cx="1468582" cy="108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Image result for thank you for your attentio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3448" y="1147151"/>
            <a:ext cx="7180425" cy="333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884518" y="5352448"/>
            <a:ext cx="7430790" cy="1505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smtClean="0">
                <a:solidFill>
                  <a:srgbClr val="0070C0"/>
                </a:solidFill>
              </a:rPr>
              <a:t>Contact: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dirty="0">
                <a:solidFill>
                  <a:srgbClr val="0070C0"/>
                </a:solidFill>
              </a:rPr>
              <a:t>r</a:t>
            </a:r>
            <a:r>
              <a:rPr lang="sl-SI" dirty="0" smtClean="0">
                <a:solidFill>
                  <a:srgbClr val="0070C0"/>
                </a:solidFill>
              </a:rPr>
              <a:t>ebeka.kovacic@um.si</a:t>
            </a:r>
            <a:endParaRPr lang="sl-SI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86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fbeeldingsresultaat voor circular economy european commiss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976582" cy="99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fakulteta za logistik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t="2937" r="4690" b="3825"/>
          <a:stretch/>
        </p:blipFill>
        <p:spPr bwMode="auto">
          <a:xfrm>
            <a:off x="10723418" y="36080"/>
            <a:ext cx="1468582" cy="108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circular economy action pl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47" y="1219200"/>
            <a:ext cx="6911300" cy="518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34036" y="2198255"/>
            <a:ext cx="39346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sl-SI" sz="3200" b="1" dirty="0" smtClean="0">
                <a:solidFill>
                  <a:srgbClr val="0070C0"/>
                </a:solidFill>
              </a:rPr>
              <a:t>5,5</a:t>
            </a:r>
            <a:r>
              <a:rPr lang="sl-SI" sz="3200" dirty="0" smtClean="0">
                <a:solidFill>
                  <a:srgbClr val="0070C0"/>
                </a:solidFill>
              </a:rPr>
              <a:t> bn EUR </a:t>
            </a:r>
            <a:r>
              <a:rPr lang="x-none" sz="3200" dirty="0" smtClean="0">
                <a:solidFill>
                  <a:srgbClr val="0070C0"/>
                </a:solidFill>
              </a:rPr>
              <a:t>–</a:t>
            </a:r>
            <a:r>
              <a:rPr lang="sl-SI" sz="3200" dirty="0" smtClean="0">
                <a:solidFill>
                  <a:srgbClr val="0070C0"/>
                </a:solidFill>
              </a:rPr>
              <a:t> ESIF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3200" dirty="0" smtClean="0">
                <a:solidFill>
                  <a:srgbClr val="0070C0"/>
                </a:solidFill>
              </a:rPr>
              <a:t> </a:t>
            </a:r>
            <a:r>
              <a:rPr lang="sl-SI" sz="3200" b="1" dirty="0" smtClean="0">
                <a:solidFill>
                  <a:srgbClr val="0070C0"/>
                </a:solidFill>
              </a:rPr>
              <a:t>650</a:t>
            </a:r>
            <a:r>
              <a:rPr lang="sl-SI" sz="3200" dirty="0" smtClean="0">
                <a:solidFill>
                  <a:srgbClr val="0070C0"/>
                </a:solidFill>
              </a:rPr>
              <a:t> mio EUR H2020 „Industry 2020 in the circular economy“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3200" dirty="0" smtClean="0">
                <a:solidFill>
                  <a:srgbClr val="0070C0"/>
                </a:solidFill>
              </a:rPr>
              <a:t> </a:t>
            </a:r>
            <a:r>
              <a:rPr lang="sl-SI" sz="3200" b="1" dirty="0" smtClean="0">
                <a:solidFill>
                  <a:srgbClr val="0070C0"/>
                </a:solidFill>
              </a:rPr>
              <a:t>100</a:t>
            </a:r>
            <a:r>
              <a:rPr lang="sl-SI" sz="3200" dirty="0" smtClean="0">
                <a:solidFill>
                  <a:srgbClr val="0070C0"/>
                </a:solidFill>
              </a:rPr>
              <a:t> mio EUR LIFE </a:t>
            </a:r>
            <a:endParaRPr lang="sl-SI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646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4515" y="3702048"/>
            <a:ext cx="51392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AdvOT863180fb"/>
              </a:rPr>
              <a:t>Circular economy</a:t>
            </a:r>
            <a:r>
              <a:rPr lang="sl-SI" sz="2000" dirty="0" smtClean="0">
                <a:solidFill>
                  <a:srgbClr val="000000"/>
                </a:solidFill>
                <a:latin typeface="AdvOT863180fb"/>
              </a:rPr>
              <a:t> - </a:t>
            </a:r>
            <a:r>
              <a:rPr lang="en-US" sz="2000" dirty="0" smtClean="0">
                <a:solidFill>
                  <a:srgbClr val="000000"/>
                </a:solidFill>
                <a:latin typeface="AdvOT863180fb+20"/>
              </a:rPr>
              <a:t>“</a:t>
            </a:r>
            <a:r>
              <a:rPr lang="en-US" sz="2000" dirty="0" smtClean="0">
                <a:solidFill>
                  <a:srgbClr val="000000"/>
                </a:solidFill>
                <a:latin typeface="AdvOTb92eb7df.I"/>
              </a:rPr>
              <a:t>a </a:t>
            </a:r>
            <a:r>
              <a:rPr lang="en-US" sz="2000" dirty="0">
                <a:solidFill>
                  <a:srgbClr val="000000"/>
                </a:solidFill>
                <a:latin typeface="AdvOTb92eb7df.I"/>
              </a:rPr>
              <a:t>generic term for an </a:t>
            </a:r>
            <a:r>
              <a:rPr lang="en-US" sz="2000" dirty="0" smtClean="0">
                <a:solidFill>
                  <a:srgbClr val="000000"/>
                </a:solidFill>
                <a:latin typeface="AdvOTb92eb7df.I"/>
              </a:rPr>
              <a:t>industrial</a:t>
            </a:r>
            <a:r>
              <a:rPr lang="sl-SI" sz="2000" dirty="0" smtClean="0">
                <a:solidFill>
                  <a:srgbClr val="000000"/>
                </a:solidFill>
                <a:latin typeface="AdvOTb92eb7df.I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dvOTb92eb7df.I"/>
              </a:rPr>
              <a:t>economy</a:t>
            </a:r>
            <a:r>
              <a:rPr lang="sl-SI" sz="2000" dirty="0" smtClean="0">
                <a:solidFill>
                  <a:srgbClr val="000000"/>
                </a:solidFill>
                <a:latin typeface="AdvOTb92eb7df.I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dvOTb92eb7df.I"/>
              </a:rPr>
              <a:t>that </a:t>
            </a:r>
            <a:r>
              <a:rPr lang="en-US" sz="2000" dirty="0">
                <a:solidFill>
                  <a:srgbClr val="000000"/>
                </a:solidFill>
                <a:latin typeface="AdvOTb92eb7df.I"/>
              </a:rPr>
              <a:t>is, by design or intention, restorative, and </a:t>
            </a:r>
            <a:r>
              <a:rPr lang="en-US" sz="2000" dirty="0" smtClean="0">
                <a:solidFill>
                  <a:srgbClr val="000000"/>
                </a:solidFill>
                <a:latin typeface="AdvOTb92eb7df.I"/>
              </a:rPr>
              <a:t>in</a:t>
            </a:r>
            <a:r>
              <a:rPr lang="sl-SI" sz="2000" dirty="0" smtClean="0">
                <a:solidFill>
                  <a:srgbClr val="000000"/>
                </a:solidFill>
                <a:latin typeface="AdvOTb92eb7df.I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dvOTb92eb7df.I"/>
              </a:rPr>
              <a:t>which material </a:t>
            </a:r>
            <a:r>
              <a:rPr lang="en-US" sz="2000" dirty="0" smtClean="0">
                <a:solidFill>
                  <a:srgbClr val="000000"/>
                </a:solidFill>
                <a:latin typeface="AdvOTb92eb7df.I+fb"/>
              </a:rPr>
              <a:t>fl</a:t>
            </a:r>
            <a:r>
              <a:rPr lang="en-US" sz="2000" dirty="0" smtClean="0">
                <a:solidFill>
                  <a:srgbClr val="000000"/>
                </a:solidFill>
                <a:latin typeface="AdvOTb92eb7df.I"/>
              </a:rPr>
              <a:t>ows</a:t>
            </a:r>
            <a:r>
              <a:rPr lang="sl-SI" sz="2000" dirty="0" smtClean="0">
                <a:solidFill>
                  <a:srgbClr val="000000"/>
                </a:solidFill>
                <a:latin typeface="AdvOTb92eb7df.I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dvOTb92eb7df.I"/>
              </a:rPr>
              <a:t>are </a:t>
            </a:r>
            <a:r>
              <a:rPr lang="en-US" sz="2000" dirty="0">
                <a:solidFill>
                  <a:srgbClr val="000000"/>
                </a:solidFill>
                <a:latin typeface="AdvOTb92eb7df.I"/>
              </a:rPr>
              <a:t>of two types </a:t>
            </a:r>
            <a:r>
              <a:rPr lang="sl-SI" sz="2000" dirty="0" smtClean="0">
                <a:solidFill>
                  <a:srgbClr val="000000"/>
                </a:solidFill>
                <a:latin typeface="AdvPS44A44B"/>
              </a:rPr>
              <a:t>- </a:t>
            </a:r>
            <a:r>
              <a:rPr lang="sl-SI" sz="2000" b="1" dirty="0" smtClean="0">
                <a:solidFill>
                  <a:srgbClr val="0070C0"/>
                </a:solidFill>
                <a:latin typeface="AdvOTb92eb7df.I"/>
              </a:rPr>
              <a:t>b</a:t>
            </a:r>
            <a:r>
              <a:rPr lang="en-US" sz="2000" b="1" dirty="0" err="1" smtClean="0">
                <a:solidFill>
                  <a:srgbClr val="0070C0"/>
                </a:solidFill>
                <a:latin typeface="AdvOTb92eb7df.I"/>
              </a:rPr>
              <a:t>iological</a:t>
            </a:r>
            <a:r>
              <a:rPr lang="sl-SI" sz="2000" b="1" dirty="0" smtClean="0">
                <a:solidFill>
                  <a:srgbClr val="0070C0"/>
                </a:solidFill>
                <a:latin typeface="AdvOTb92eb7df.I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dvOTb92eb7df.I"/>
              </a:rPr>
              <a:t>nutrients</a:t>
            </a:r>
            <a:r>
              <a:rPr lang="en-US" sz="2000" dirty="0">
                <a:solidFill>
                  <a:srgbClr val="000000"/>
                </a:solidFill>
                <a:latin typeface="AdvOTb92eb7df.I"/>
              </a:rPr>
              <a:t>, designed to re-enter </a:t>
            </a:r>
            <a:r>
              <a:rPr lang="en-US" sz="2000" dirty="0" smtClean="0">
                <a:solidFill>
                  <a:srgbClr val="000000"/>
                </a:solidFill>
                <a:latin typeface="AdvOTb92eb7df.I"/>
              </a:rPr>
              <a:t>the</a:t>
            </a:r>
            <a:r>
              <a:rPr lang="sl-SI" sz="2000" dirty="0" smtClean="0">
                <a:solidFill>
                  <a:srgbClr val="000000"/>
                </a:solidFill>
                <a:latin typeface="AdvOTb92eb7df.I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dvOTb92eb7df.I"/>
              </a:rPr>
              <a:t>biosphere </a:t>
            </a:r>
            <a:r>
              <a:rPr lang="en-US" sz="2000" dirty="0">
                <a:solidFill>
                  <a:srgbClr val="000000"/>
                </a:solidFill>
                <a:latin typeface="AdvOTb92eb7df.I"/>
              </a:rPr>
              <a:t>safely, </a:t>
            </a:r>
            <a:r>
              <a:rPr lang="en-US" sz="2000" dirty="0" smtClean="0">
                <a:solidFill>
                  <a:srgbClr val="000000"/>
                </a:solidFill>
                <a:latin typeface="AdvOTb92eb7df.I"/>
              </a:rPr>
              <a:t>and</a:t>
            </a:r>
            <a:r>
              <a:rPr lang="sl-SI" sz="2000" dirty="0" smtClean="0">
                <a:solidFill>
                  <a:srgbClr val="000000"/>
                </a:solidFill>
                <a:latin typeface="AdvOTb92eb7df.I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AdvOTb92eb7df.I"/>
              </a:rPr>
              <a:t>technical </a:t>
            </a:r>
            <a:r>
              <a:rPr lang="en-US" sz="2000" b="1" dirty="0">
                <a:solidFill>
                  <a:srgbClr val="0070C0"/>
                </a:solidFill>
                <a:latin typeface="AdvOTb92eb7df.I"/>
              </a:rPr>
              <a:t>nutrients</a:t>
            </a:r>
            <a:r>
              <a:rPr lang="en-US" sz="2000" dirty="0">
                <a:solidFill>
                  <a:srgbClr val="000000"/>
                </a:solidFill>
                <a:latin typeface="AdvOTb92eb7df.I"/>
              </a:rPr>
              <a:t>, which are designed </a:t>
            </a:r>
            <a:r>
              <a:rPr lang="en-US" sz="2000" dirty="0" smtClean="0">
                <a:solidFill>
                  <a:srgbClr val="000000"/>
                </a:solidFill>
                <a:latin typeface="AdvOTb92eb7df.I"/>
              </a:rPr>
              <a:t>to</a:t>
            </a:r>
            <a:r>
              <a:rPr lang="sl-SI" sz="2000" dirty="0" smtClean="0">
                <a:solidFill>
                  <a:srgbClr val="000000"/>
                </a:solidFill>
                <a:latin typeface="AdvOTb92eb7df.I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dvOTb92eb7df.I"/>
              </a:rPr>
              <a:t>circulate </a:t>
            </a:r>
            <a:r>
              <a:rPr lang="en-US" sz="2000" dirty="0">
                <a:solidFill>
                  <a:srgbClr val="000000"/>
                </a:solidFill>
                <a:latin typeface="AdvOTb92eb7df.I"/>
              </a:rPr>
              <a:t>at high quality without entering the biosphere</a:t>
            </a:r>
            <a:r>
              <a:rPr lang="en-US" sz="2000" dirty="0">
                <a:solidFill>
                  <a:srgbClr val="000000"/>
                </a:solidFill>
                <a:latin typeface="AdvOT863180fb+20"/>
              </a:rPr>
              <a:t>”</a:t>
            </a:r>
            <a:r>
              <a:rPr lang="en-US" sz="2000" dirty="0">
                <a:solidFill>
                  <a:srgbClr val="000000"/>
                </a:solidFill>
                <a:latin typeface="AdvOT863180fb"/>
              </a:rPr>
              <a:t>. </a:t>
            </a:r>
            <a:endParaRPr lang="sl-SI" sz="2000" dirty="0"/>
          </a:p>
        </p:txBody>
      </p:sp>
      <p:pic>
        <p:nvPicPr>
          <p:cNvPr id="5" name="Picture 2" descr="Afbeeldingsresultaat voor circular economy european commiss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1"/>
            <a:ext cx="1976582" cy="99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fakulteta za logistik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t="2937" r="4690" b="3825"/>
          <a:stretch/>
        </p:blipFill>
        <p:spPr bwMode="auto">
          <a:xfrm>
            <a:off x="10723418" y="36080"/>
            <a:ext cx="1468582" cy="108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ellen macarthur found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31" y="1285570"/>
            <a:ext cx="5596761" cy="227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ellen macarthur found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758" y="1285570"/>
            <a:ext cx="5984112" cy="508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770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fbeeldingsresultaat voor circular economy european commiss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976582" cy="99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fakulteta za logistik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t="2937" r="4690" b="3825"/>
          <a:stretch/>
        </p:blipFill>
        <p:spPr bwMode="auto">
          <a:xfrm>
            <a:off x="10723418" y="36080"/>
            <a:ext cx="1468582" cy="108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67749" y="1082587"/>
            <a:ext cx="2427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b="1" u="sng" dirty="0" smtClean="0">
                <a:solidFill>
                  <a:srgbClr val="0070C0"/>
                </a:solidFill>
              </a:rPr>
              <a:t>Web of science</a:t>
            </a:r>
            <a:endParaRPr lang="sl-SI" sz="2800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8230135"/>
              </p:ext>
            </p:extLst>
          </p:nvPr>
        </p:nvGraphicFramePr>
        <p:xfrm>
          <a:off x="2872740" y="1684019"/>
          <a:ext cx="7850678" cy="4705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26407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fbeeldingsresultaat voor circular economy european commiss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976582" cy="99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fakulteta za logistik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t="2937" r="4690" b="3825"/>
          <a:stretch/>
        </p:blipFill>
        <p:spPr bwMode="auto">
          <a:xfrm>
            <a:off x="10723418" y="36080"/>
            <a:ext cx="1468582" cy="108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8902" y="2298775"/>
            <a:ext cx="21792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dirty="0" smtClean="0">
                <a:solidFill>
                  <a:srgbClr val="0070C0"/>
                </a:solidFill>
              </a:rPr>
              <a:t>State-of-the-world</a:t>
            </a:r>
            <a:endParaRPr lang="sl-SI" sz="28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8197" y="649776"/>
            <a:ext cx="8085221" cy="590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56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fbeeldingsresultaat voor circular economy european commiss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976582" cy="99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fakulteta za logistik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t="2937" r="4690" b="3825"/>
          <a:stretch/>
        </p:blipFill>
        <p:spPr bwMode="auto">
          <a:xfrm>
            <a:off x="10723418" y="36080"/>
            <a:ext cx="1468582" cy="108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2997" y="2586500"/>
            <a:ext cx="4130964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070C0"/>
                </a:solidFill>
              </a:rPr>
              <a:t>Shallow ecology</a:t>
            </a:r>
            <a:r>
              <a:rPr lang="sl-SI" dirty="0" smtClean="0">
                <a:solidFill>
                  <a:srgbClr val="0070C0"/>
                </a:solidFill>
              </a:rPr>
              <a:t>: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sl-SI" dirty="0"/>
              <a:t>Treating symptoms of ecological crisis </a:t>
            </a:r>
            <a:r>
              <a:rPr lang="sl-SI" altLang="sl-SI" dirty="0"/>
              <a:t> </a:t>
            </a:r>
            <a:r>
              <a:rPr lang="en-GB" altLang="sl-SI" dirty="0"/>
              <a:t>(pollution, resource degradation) </a:t>
            </a:r>
            <a:r>
              <a:rPr lang="en-GB" altLang="sl-SI" dirty="0">
                <a:sym typeface="Symbol" panose="05050102010706020507" pitchFamily="18" charset="2"/>
              </a:rPr>
              <a:t></a:t>
            </a:r>
            <a:r>
              <a:rPr lang="en-GB" altLang="sl-SI" dirty="0"/>
              <a:t> one-dimensional, non-systemic approach to environmental problems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sl-SI" dirty="0"/>
              <a:t>Technological optimism, economic </a:t>
            </a:r>
            <a:r>
              <a:rPr lang="en-GB" altLang="sl-SI" dirty="0" smtClean="0"/>
              <a:t>growth</a:t>
            </a:r>
            <a:r>
              <a:rPr lang="sl-SI" altLang="sl-SI" dirty="0"/>
              <a:t> </a:t>
            </a:r>
            <a:r>
              <a:rPr lang="en-GB" altLang="sl-SI" dirty="0" smtClean="0"/>
              <a:t>– </a:t>
            </a:r>
            <a:r>
              <a:rPr lang="en-GB" altLang="sl-SI" dirty="0"/>
              <a:t>all environmental problems are treated as manageable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sl-SI" dirty="0"/>
              <a:t>Remedy to environmental problems is limited to economic technological, and managerial reforms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sl-SI" dirty="0"/>
              <a:t>“Technical” solutions to social, political, ethical problems</a:t>
            </a:r>
            <a:r>
              <a:rPr lang="sl-SI" altLang="sl-SI" dirty="0"/>
              <a:t> are viable</a:t>
            </a:r>
            <a:endParaRPr lang="en-US" altLang="sl-SI" dirty="0"/>
          </a:p>
          <a:p>
            <a:endParaRPr lang="sl-SI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73757" y="665974"/>
            <a:ext cx="5281914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sl-SI" b="1" dirty="0" smtClean="0">
                <a:solidFill>
                  <a:srgbClr val="0070C0"/>
                </a:solidFill>
              </a:rPr>
              <a:t>Deep ecology</a:t>
            </a:r>
            <a:r>
              <a:rPr lang="sl-SI" dirty="0" smtClean="0">
                <a:solidFill>
                  <a:srgbClr val="0070C0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endParaRPr lang="sl-SI" altLang="sl-SI" b="1" dirty="0" smtClean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sl-SI" dirty="0"/>
              <a:t>2</a:t>
            </a:r>
            <a:r>
              <a:rPr lang="en-US" altLang="sl-SI" baseline="30000" dirty="0"/>
              <a:t>nd</a:t>
            </a:r>
            <a:r>
              <a:rPr lang="en-US" altLang="sl-SI" dirty="0"/>
              <a:t> order change – </a:t>
            </a:r>
            <a:r>
              <a:rPr lang="en-US" altLang="sl-SI" dirty="0">
                <a:solidFill>
                  <a:schemeClr val="tx2"/>
                </a:solidFill>
              </a:rPr>
              <a:t>transformation</a:t>
            </a:r>
            <a:r>
              <a:rPr lang="en-US" altLang="sl-SI" dirty="0"/>
              <a:t> of the system </a:t>
            </a:r>
            <a:r>
              <a:rPr lang="en-US" altLang="sl-SI" dirty="0" smtClean="0"/>
              <a:t>itself</a:t>
            </a:r>
            <a:endParaRPr lang="sl-SI" altLang="sl-SI" dirty="0" smtClean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altLang="sl-SI" dirty="0" smtClean="0"/>
              <a:t>Radical</a:t>
            </a:r>
            <a:r>
              <a:rPr lang="en-US" altLang="sl-SI" dirty="0" smtClean="0"/>
              <a:t> </a:t>
            </a:r>
            <a:r>
              <a:rPr lang="en-US" altLang="sl-SI" dirty="0"/>
              <a:t>break or logical jump from the status </a:t>
            </a:r>
            <a:r>
              <a:rPr lang="en-US" altLang="sl-SI" dirty="0" smtClean="0"/>
              <a:t>quo</a:t>
            </a:r>
            <a:endParaRPr lang="sl-SI" altLang="sl-SI" dirty="0" smtClean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sl-SI" dirty="0" smtClean="0"/>
              <a:t>Consider complexity</a:t>
            </a:r>
            <a:r>
              <a:rPr lang="sl-SI" altLang="sl-SI" dirty="0" smtClean="0"/>
              <a:t>, i</a:t>
            </a:r>
            <a:r>
              <a:rPr lang="en-GB" altLang="sl-SI" dirty="0" err="1" smtClean="0"/>
              <a:t>nnovative</a:t>
            </a:r>
            <a:r>
              <a:rPr lang="en-GB" altLang="sl-SI" dirty="0" smtClean="0"/>
              <a:t> </a:t>
            </a:r>
            <a:r>
              <a:rPr lang="en-GB" altLang="sl-SI" dirty="0"/>
              <a:t>and creative </a:t>
            </a:r>
            <a:r>
              <a:rPr lang="en-GB" altLang="sl-SI" dirty="0" smtClean="0"/>
              <a:t>solutions</a:t>
            </a:r>
            <a:endParaRPr lang="sl-SI" altLang="sl-SI" dirty="0" smtClean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altLang="sl-SI" dirty="0" smtClean="0"/>
              <a:t>Environment </a:t>
            </a:r>
            <a:r>
              <a:rPr lang="en-GB" altLang="sl-SI" dirty="0"/>
              <a:t>as </a:t>
            </a:r>
            <a:r>
              <a:rPr lang="sl-SI" altLang="sl-SI" dirty="0"/>
              <a:t>a </a:t>
            </a:r>
            <a:r>
              <a:rPr lang="en-GB" altLang="sl-SI" dirty="0"/>
              <a:t>system of dynamic changes</a:t>
            </a:r>
          </a:p>
        </p:txBody>
      </p:sp>
      <p:sp>
        <p:nvSpPr>
          <p:cNvPr id="3" name="AutoShape 2" descr="Image result for arro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7172" name="Picture 4" descr="Image result for arrow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89" y="2815786"/>
            <a:ext cx="3351172" cy="212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613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fbeeldingsresultaat voor circular economy european commiss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976582" cy="99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fakulteta za logistik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t="2937" r="4690" b="3825"/>
          <a:stretch/>
        </p:blipFill>
        <p:spPr bwMode="auto">
          <a:xfrm>
            <a:off x="10723418" y="36080"/>
            <a:ext cx="1468582" cy="108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988292" y="1227964"/>
            <a:ext cx="3835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b="1" u="sng" dirty="0" smtClean="0">
                <a:solidFill>
                  <a:srgbClr val="0070C0"/>
                </a:solidFill>
              </a:rPr>
              <a:t>EU Funds &amp; Distribution </a:t>
            </a:r>
            <a:endParaRPr lang="sl-SI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9770" y="1751184"/>
            <a:ext cx="5586483" cy="386139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36425" y="2174038"/>
            <a:ext cx="51392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/>
              <a:t>H2020: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EU-13       4,4 % of EU financial contribution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EU-13       20,6 % of population</a:t>
            </a:r>
          </a:p>
          <a:p>
            <a:endParaRPr lang="sl-SI" sz="2000" dirty="0"/>
          </a:p>
          <a:p>
            <a:r>
              <a:rPr lang="sl-SI" sz="2000" dirty="0" smtClean="0"/>
              <a:t>Annual EC contribution per inhabitant is </a:t>
            </a:r>
            <a:r>
              <a:rPr lang="sl-SI" sz="2000" b="1" dirty="0" smtClean="0">
                <a:solidFill>
                  <a:srgbClr val="0070C0"/>
                </a:solidFill>
              </a:rPr>
              <a:t>3 EUR </a:t>
            </a:r>
            <a:r>
              <a:rPr lang="sl-SI" sz="2000" dirty="0" smtClean="0"/>
              <a:t>in EU-13, and </a:t>
            </a:r>
            <a:r>
              <a:rPr lang="sl-SI" sz="2000" b="1" dirty="0" smtClean="0">
                <a:solidFill>
                  <a:srgbClr val="0070C0"/>
                </a:solidFill>
              </a:rPr>
              <a:t>15 EUR </a:t>
            </a:r>
            <a:r>
              <a:rPr lang="sl-SI" sz="2000" dirty="0" smtClean="0"/>
              <a:t>in EU-15. </a:t>
            </a:r>
            <a:endParaRPr lang="sl-SI" sz="2000" dirty="0"/>
          </a:p>
        </p:txBody>
      </p:sp>
      <p:sp>
        <p:nvSpPr>
          <p:cNvPr id="12" name="Rectangle 11"/>
          <p:cNvSpPr/>
          <p:nvPr/>
        </p:nvSpPr>
        <p:spPr>
          <a:xfrm>
            <a:off x="336425" y="4222540"/>
            <a:ext cx="51392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/>
              <a:t>Slovenia:</a:t>
            </a:r>
          </a:p>
          <a:p>
            <a:r>
              <a:rPr lang="en-GB" sz="2000" dirty="0"/>
              <a:t>3</a:t>
            </a:r>
            <a:r>
              <a:rPr lang="en-GB" sz="2000" baseline="30000" dirty="0"/>
              <a:t>rd</a:t>
            </a:r>
            <a:r>
              <a:rPr lang="en-GB" sz="2000" dirty="0"/>
              <a:t> out of EU-28 MSs according to project applications but only 27</a:t>
            </a:r>
            <a:r>
              <a:rPr lang="en-GB" sz="2000" baseline="30000" dirty="0"/>
              <a:t>th</a:t>
            </a:r>
            <a:r>
              <a:rPr lang="en-GB" sz="2000" dirty="0"/>
              <a:t> when financed projects are regarded </a:t>
            </a:r>
            <a:endParaRPr lang="sl-SI" sz="2000" dirty="0" smtClean="0"/>
          </a:p>
          <a:p>
            <a:endParaRPr lang="sl-SI" sz="20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441933" y="5963266"/>
            <a:ext cx="102814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 dirty="0" smtClean="0"/>
              <a:t>We should move research, development, innovations and production to EU-13 instead of moving people (especially highly educated) to the EU-15.</a:t>
            </a:r>
            <a:endParaRPr lang="sl-SI" sz="2000" dirty="0" smtClean="0"/>
          </a:p>
        </p:txBody>
      </p:sp>
    </p:spTree>
    <p:extLst>
      <p:ext uri="{BB962C8B-B14F-4D97-AF65-F5344CB8AC3E}">
        <p14:creationId xmlns:p14="http://schemas.microsoft.com/office/powerpoint/2010/main" val="324635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fbeeldingsresultaat voor circular economy european commiss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976582" cy="99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fakulteta za logistik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t="2937" r="4690" b="3825"/>
          <a:stretch/>
        </p:blipFill>
        <p:spPr bwMode="auto">
          <a:xfrm>
            <a:off x="10723418" y="36080"/>
            <a:ext cx="1468582" cy="108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7975" y="1559407"/>
            <a:ext cx="10515600" cy="20171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4400" dirty="0" smtClean="0">
                <a:solidFill>
                  <a:srgbClr val="0070C0"/>
                </a:solidFill>
              </a:rPr>
              <a:t>Tourism has a great opportunity in CE.</a:t>
            </a:r>
          </a:p>
          <a:p>
            <a:pPr marL="0" indent="0">
              <a:buNone/>
            </a:pPr>
            <a:endParaRPr lang="sl-SI" sz="4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l-SI" sz="4400" dirty="0" smtClean="0">
                <a:solidFill>
                  <a:srgbClr val="0070C0"/>
                </a:solidFill>
              </a:rPr>
              <a:t>Tourism are people</a:t>
            </a:r>
          </a:p>
          <a:p>
            <a:pPr marL="0" indent="0">
              <a:buNone/>
            </a:pPr>
            <a:endParaRPr lang="sl-SI" sz="4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sl-SI" dirty="0">
              <a:solidFill>
                <a:srgbClr val="0070C0"/>
              </a:solidFill>
            </a:endParaRPr>
          </a:p>
        </p:txBody>
      </p:sp>
      <p:sp>
        <p:nvSpPr>
          <p:cNvPr id="3" name="AutoShape 2" descr="Image result for arro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7" name="AutoShape 6" descr="Image result for airbn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9" name="AutoShape 4" descr="Image result for slovenia touris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1270" name="Picture 6" descr="Image result for pir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185" y="2268636"/>
            <a:ext cx="5988810" cy="399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07818" y="4011032"/>
            <a:ext cx="4715874" cy="2017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000" dirty="0" smtClean="0">
                <a:solidFill>
                  <a:srgbClr val="0070C0"/>
                </a:solidFill>
              </a:rPr>
              <a:t>CE if employed within the tourism sector has a possibility to have a huge impact on the „ciruclarity“ of human capital and keeping revenues in local/regional area.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l-SI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37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fbeeldingsresultaat voor circular economy european commiss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976582" cy="99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fakulteta za logistik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t="2937" r="4690" b="3825"/>
          <a:stretch/>
        </p:blipFill>
        <p:spPr bwMode="auto">
          <a:xfrm>
            <a:off x="10723418" y="36080"/>
            <a:ext cx="1468582" cy="108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07818" y="1269416"/>
            <a:ext cx="10515600" cy="500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rgbClr val="0070C0"/>
                </a:solidFill>
              </a:rPr>
              <a:t>How „circular“ are corporations?</a:t>
            </a:r>
          </a:p>
        </p:txBody>
      </p:sp>
      <p:sp>
        <p:nvSpPr>
          <p:cNvPr id="3" name="AutoShape 2" descr="Image result for arro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7" name="AutoShape 6" descr="Image result for airbn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9" name="AutoShape 4" descr="Image result for slovenia touris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07818" y="1914767"/>
            <a:ext cx="3461357" cy="2634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l-SI" dirty="0">
              <a:solidFill>
                <a:srgbClr val="0070C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988292" y="2289263"/>
            <a:ext cx="3461357" cy="3543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400" i="1" dirty="0" smtClean="0">
                <a:solidFill>
                  <a:srgbClr val="0070C0"/>
                </a:solidFill>
              </a:rPr>
              <a:t>New business models of sharing economy, which are not yet well regulated.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l-SI" sz="2400" i="1" dirty="0" smtClean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l-SI" sz="2400" i="1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2400" i="1" dirty="0" smtClean="0">
                <a:solidFill>
                  <a:srgbClr val="0070C0"/>
                </a:solidFill>
              </a:rPr>
              <a:t>Not transfering profits to „tax haven“.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l-SI" sz="2400" i="1" dirty="0" smtClean="0">
              <a:solidFill>
                <a:srgbClr val="0070C0"/>
              </a:solidFill>
            </a:endParaRPr>
          </a:p>
        </p:txBody>
      </p:sp>
      <p:pic>
        <p:nvPicPr>
          <p:cNvPr id="14" name="Picture 8" descr="Image result for airbn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723" y="994751"/>
            <a:ext cx="3888863" cy="258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254" y="4548851"/>
            <a:ext cx="1540118" cy="154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596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460</Words>
  <Application>Microsoft Office PowerPoint</Application>
  <PresentationFormat>Custom</PresentationFormat>
  <Paragraphs>77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Financing Circular Economy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Financing Circular Economy</dc:title>
  <dc:creator>Rebeka Kovačič Lukman</dc:creator>
  <cp:lastModifiedBy>ALIC, Emina</cp:lastModifiedBy>
  <cp:revision>29</cp:revision>
  <dcterms:created xsi:type="dcterms:W3CDTF">2018-05-05T18:29:27Z</dcterms:created>
  <dcterms:modified xsi:type="dcterms:W3CDTF">2018-05-23T14:17:02Z</dcterms:modified>
</cp:coreProperties>
</file>