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3B"/>
    <a:srgbClr val="D95435"/>
    <a:srgbClr val="009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2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-1392" y="-7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7B2C9-8663-1548-BE48-65C8718D5FE0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A740D-0B5F-A84B-89E2-EC16162A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740D-0B5F-A84B-89E2-EC16162ACA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9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7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1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4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7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8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1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96DD-1D8F-124E-9724-58BC568A77C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4259580"/>
            <a:ext cx="6400800" cy="131445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83781" y="2016349"/>
            <a:ext cx="2387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accent3"/>
                </a:solidFill>
              </a:rPr>
              <a:t>08 May 2018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accent6"/>
                </a:solidFill>
              </a:rPr>
              <a:t>SLOVENIA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Untitled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3" b="19890"/>
          <a:stretch/>
        </p:blipFill>
        <p:spPr>
          <a:xfrm>
            <a:off x="-243840" y="121921"/>
            <a:ext cx="6878320" cy="4789634"/>
          </a:xfrm>
          <a:prstGeom prst="rect">
            <a:avLst/>
          </a:prstGeom>
        </p:spPr>
      </p:pic>
      <p:pic>
        <p:nvPicPr>
          <p:cNvPr id="11" name="Picture 10" descr="Untitled-3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41071"/>
          <a:stretch/>
        </p:blipFill>
        <p:spPr>
          <a:xfrm>
            <a:off x="81280" y="455646"/>
            <a:ext cx="5242560" cy="19419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94323" y="3202131"/>
            <a:ext cx="103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#CE4SEE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2" name="Picture 1" descr="logos_ce4se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02" y="1443706"/>
            <a:ext cx="5354850" cy="37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670" y="91679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I: Circular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applied in Tourism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040" y="1489882"/>
            <a:ext cx="3011080" cy="3592658"/>
          </a:xfrm>
        </p:spPr>
        <p:txBody>
          <a:bodyPr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Introduction and </a:t>
            </a:r>
            <a:r>
              <a:rPr lang="en-US" sz="1000" dirty="0" smtClean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moderation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en-US" sz="1000" dirty="0" smtClean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Mariana Assenova</a:t>
            </a:r>
            <a:r>
              <a:rPr lang="en-GB" sz="1000" dirty="0" smtClean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en-US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Associate </a:t>
            </a: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Professor and Head of Geography of Tourism Department, </a:t>
            </a:r>
            <a:endParaRPr lang="en-US" sz="1000" dirty="0" smtClean="0">
              <a:solidFill>
                <a:srgbClr val="76923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en-US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Sofia </a:t>
            </a: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University </a:t>
            </a:r>
            <a:endParaRPr lang="en-GB" sz="1000" dirty="0">
              <a:solidFill>
                <a:srgbClr val="76923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endParaRPr lang="en-GB" sz="1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endParaRPr lang="en-US" sz="1000" dirty="0" smtClean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 smtClean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Promoting </a:t>
            </a: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sustainable tourism through an integrated cluster </a:t>
            </a:r>
            <a:r>
              <a:rPr lang="en-US" sz="1000" dirty="0" smtClean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approach</a:t>
            </a:r>
            <a:endParaRPr lang="en-GB" sz="1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 smtClean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Fabio Russo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Senior </a:t>
            </a: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Industrial Development </a:t>
            </a:r>
            <a:r>
              <a:rPr lang="en-US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Officer, </a:t>
            </a: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UNIDO</a:t>
            </a:r>
            <a:r>
              <a:rPr lang="en-US" sz="1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endParaRPr lang="en-GB" sz="1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endParaRPr lang="en-US" sz="1000" dirty="0" smtClean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 smtClean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Product-service </a:t>
            </a: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System – Business Strategy for </a:t>
            </a:r>
            <a:r>
              <a:rPr lang="sr-Latn-RS" sz="1000" dirty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C</a:t>
            </a:r>
            <a:r>
              <a:rPr lang="en-US" sz="1000" dirty="0" err="1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ircular</a:t>
            </a: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sr-Latn-RS" sz="1000" dirty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</a:t>
            </a:r>
            <a:r>
              <a:rPr lang="en-US" sz="1000" dirty="0" err="1" smtClean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conomy</a:t>
            </a:r>
            <a:endParaRPr lang="en-GB" sz="1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sr-Latn-RS" sz="1000" dirty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Vojislavka </a:t>
            </a:r>
            <a:r>
              <a:rPr lang="sr-Latn-RS" sz="1000" dirty="0" smtClean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Šatrić</a:t>
            </a:r>
            <a:r>
              <a:rPr lang="en-US" sz="1000" dirty="0" smtClean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International Expert on Chemical Leasing,</a:t>
            </a: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UNIDO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47950" algn="l"/>
              </a:tabLst>
            </a:pPr>
            <a:endParaRPr lang="en-US" sz="1000" dirty="0">
              <a:solidFill>
                <a:srgbClr val="76923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0" y="2665372"/>
            <a:ext cx="685800" cy="79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80" y="1489882"/>
            <a:ext cx="631279" cy="799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6480" y="1443803"/>
            <a:ext cx="295656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Sustainable waste management and recovery in tourism</a:t>
            </a:r>
            <a:endParaRPr lang="en-GB" sz="1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János </a:t>
            </a:r>
            <a:r>
              <a:rPr lang="en-US" sz="1000" dirty="0" smtClean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Handó</a:t>
            </a:r>
            <a:endParaRPr lang="en-US" sz="1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Founder </a:t>
            </a: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</a:t>
            </a:r>
            <a:r>
              <a:rPr lang="en-US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owner, </a:t>
            </a: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Ladybird </a:t>
            </a:r>
            <a:r>
              <a:rPr lang="en-US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Farm-Winner </a:t>
            </a: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the European Business Award for the </a:t>
            </a:r>
            <a:r>
              <a:rPr lang="en-US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Environment</a:t>
            </a:r>
          </a:p>
          <a:p>
            <a:pPr lvl="0" algn="just">
              <a:lnSpc>
                <a:spcPct val="115000"/>
              </a:lnSpc>
              <a:tabLst>
                <a:tab pos="2647950" algn="l"/>
              </a:tabLst>
            </a:pPr>
            <a:endParaRPr lang="en-US" sz="1000" dirty="0" smtClean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2647950" algn="l"/>
              </a:tabLst>
            </a:pPr>
            <a:endParaRPr lang="en-US" sz="1000" dirty="0" smtClean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2647950" algn="l"/>
              </a:tabLst>
            </a:pPr>
            <a:r>
              <a:rPr lang="en-US" sz="1000" dirty="0" smtClean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Building </a:t>
            </a: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design with REED to improve visitor well-being “InnoRenew </a:t>
            </a:r>
            <a:r>
              <a:rPr lang="en-US" sz="1000" dirty="0" smtClean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CoE,</a:t>
            </a:r>
            <a:endParaRPr lang="en-GB" sz="1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2647950" algn="l"/>
              </a:tabLst>
            </a:pPr>
            <a:r>
              <a:rPr lang="en-US" sz="1000" dirty="0" smtClean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Michael Burnard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2647950" algn="l"/>
              </a:tabLst>
            </a:pPr>
            <a:r>
              <a:rPr lang="en-US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University </a:t>
            </a: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Primorska, </a:t>
            </a:r>
            <a:r>
              <a:rPr lang="en-US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Slovenia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2647950" algn="l"/>
              </a:tabLst>
            </a:pPr>
            <a:endParaRPr lang="en-US" sz="1000" dirty="0">
              <a:solidFill>
                <a:srgbClr val="76923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2647950" algn="l"/>
              </a:tabLst>
            </a:pPr>
            <a:endParaRPr lang="en-US" sz="1000" dirty="0" smtClean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2647950" algn="l"/>
              </a:tabLst>
            </a:pPr>
            <a:r>
              <a:rPr lang="en-US" sz="1000" dirty="0" smtClean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Long </a:t>
            </a: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distance transportation as a service,</a:t>
            </a:r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en-GB" sz="1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Marko </a:t>
            </a:r>
            <a:r>
              <a:rPr lang="en-US" sz="1000" dirty="0" err="1">
                <a:solidFill>
                  <a:srgbClr val="E36C0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Guček</a:t>
            </a:r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endParaRPr lang="en-US" sz="1000" dirty="0" smtClean="0">
              <a:solidFill>
                <a:srgbClr val="E36C0A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Chief </a:t>
            </a: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Executive Officer, </a:t>
            </a:r>
            <a:r>
              <a:rPr lang="en-US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solidFill>
                  <a:srgbClr val="76923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GoOpti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403BEE2-1C4D-43F4-BB28-01CFDC7F2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80" y="3849966"/>
            <a:ext cx="685801" cy="805363"/>
          </a:xfrm>
          <a:prstGeom prst="rect">
            <a:avLst/>
          </a:prstGeom>
        </p:spPr>
      </p:pic>
      <p:pic>
        <p:nvPicPr>
          <p:cNvPr id="1028" name="Picture 4" descr="Image result for János Handó, ladybird fa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5"/>
          <a:stretch/>
        </p:blipFill>
        <p:spPr bwMode="auto">
          <a:xfrm>
            <a:off x="5228896" y="1471652"/>
            <a:ext cx="660191" cy="8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Untitled-3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41071"/>
          <a:stretch/>
        </p:blipFill>
        <p:spPr>
          <a:xfrm>
            <a:off x="-109220" y="173946"/>
            <a:ext cx="2303780" cy="853374"/>
          </a:xfrm>
          <a:prstGeom prst="rect">
            <a:avLst/>
          </a:prstGeom>
        </p:spPr>
      </p:pic>
      <p:pic>
        <p:nvPicPr>
          <p:cNvPr id="1030" name="Picture 6" descr="Michael David Burnar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r="10274"/>
          <a:stretch/>
        </p:blipFill>
        <p:spPr bwMode="auto">
          <a:xfrm>
            <a:off x="5220880" y="2654939"/>
            <a:ext cx="676224" cy="8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arko GuÄe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80" y="3759213"/>
            <a:ext cx="685801" cy="89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121</Words>
  <Application>Microsoft Office PowerPoint</Application>
  <PresentationFormat>On-screen Show (16:9)</PresentationFormat>
  <Paragraphs>32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Session I: Circular Economy applied in Tourism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UNIDO Webteam</dc:creator>
  <cp:lastModifiedBy>ALIC, Emina</cp:lastModifiedBy>
  <cp:revision>29</cp:revision>
  <dcterms:created xsi:type="dcterms:W3CDTF">2018-04-18T08:19:21Z</dcterms:created>
  <dcterms:modified xsi:type="dcterms:W3CDTF">2018-05-05T16:17:08Z</dcterms:modified>
</cp:coreProperties>
</file>