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8"/>
  </p:notesMasterIdLst>
  <p:handoutMasterIdLst>
    <p:handoutMasterId r:id="rId39"/>
  </p:handoutMasterIdLst>
  <p:sldIdLst>
    <p:sldId id="550" r:id="rId2"/>
    <p:sldId id="647" r:id="rId3"/>
    <p:sldId id="820" r:id="rId4"/>
    <p:sldId id="667" r:id="rId5"/>
    <p:sldId id="666" r:id="rId6"/>
    <p:sldId id="823" r:id="rId7"/>
    <p:sldId id="772" r:id="rId8"/>
    <p:sldId id="773" r:id="rId9"/>
    <p:sldId id="805" r:id="rId10"/>
    <p:sldId id="775" r:id="rId11"/>
    <p:sldId id="807" r:id="rId12"/>
    <p:sldId id="835" r:id="rId13"/>
    <p:sldId id="828" r:id="rId14"/>
    <p:sldId id="830" r:id="rId15"/>
    <p:sldId id="834" r:id="rId16"/>
    <p:sldId id="836" r:id="rId17"/>
    <p:sldId id="837" r:id="rId18"/>
    <p:sldId id="838" r:id="rId19"/>
    <p:sldId id="839" r:id="rId20"/>
    <p:sldId id="840" r:id="rId21"/>
    <p:sldId id="841" r:id="rId22"/>
    <p:sldId id="854" r:id="rId23"/>
    <p:sldId id="855" r:id="rId24"/>
    <p:sldId id="856" r:id="rId25"/>
    <p:sldId id="857" r:id="rId26"/>
    <p:sldId id="875" r:id="rId27"/>
    <p:sldId id="848" r:id="rId28"/>
    <p:sldId id="849" r:id="rId29"/>
    <p:sldId id="776" r:id="rId30"/>
    <p:sldId id="778" r:id="rId31"/>
    <p:sldId id="865" r:id="rId32"/>
    <p:sldId id="862" r:id="rId33"/>
    <p:sldId id="704" r:id="rId34"/>
    <p:sldId id="663" r:id="rId35"/>
    <p:sldId id="664" r:id="rId36"/>
    <p:sldId id="876" r:id="rId37"/>
  </p:sldIdLst>
  <p:sldSz cx="9144000" cy="6858000" type="screen4x3"/>
  <p:notesSz cx="6669088" cy="9926638"/>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F93D1"/>
    <a:srgbClr val="0698DF"/>
    <a:srgbClr val="5B9BD5"/>
    <a:srgbClr val="C55A11"/>
    <a:srgbClr val="0070C0"/>
    <a:srgbClr val="019CDC"/>
    <a:srgbClr val="079BE0"/>
    <a:srgbClr val="0698E9"/>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4704" autoAdjust="0"/>
  </p:normalViewPr>
  <p:slideViewPr>
    <p:cSldViewPr>
      <p:cViewPr varScale="1">
        <p:scale>
          <a:sx n="128" d="100"/>
          <a:sy n="128" d="100"/>
        </p:scale>
        <p:origin x="10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1950"/>
    </p:cViewPr>
  </p:sorterViewPr>
  <p:notesViewPr>
    <p:cSldViewPr>
      <p:cViewPr varScale="1">
        <p:scale>
          <a:sx n="150" d="100"/>
          <a:sy n="150" d="100"/>
        </p:scale>
        <p:origin x="-5744" y="-112"/>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lavia\Documents\Dad\aaa%20work%20related\Green%20Industry-Circular%20Economy\CEU%20online%20trainings\2022-07\pie%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Sheet3!$D$38</c:f>
              <c:strCache>
                <c:ptCount val="1"/>
                <c:pt idx="0">
                  <c:v>virgin</c:v>
                </c:pt>
              </c:strCache>
            </c:strRef>
          </c:tx>
          <c:spPr>
            <a:solidFill>
              <a:schemeClr val="accent1"/>
            </a:solidFill>
            <a:ln>
              <a:noFill/>
            </a:ln>
            <a:effectLst/>
          </c:spPr>
          <c:invertIfNegative val="0"/>
          <c:cat>
            <c:strRef>
              <c:f>Sheet3!$C$39:$C$40</c:f>
              <c:strCache>
                <c:ptCount val="2"/>
                <c:pt idx="0">
                  <c:v>Aluminium</c:v>
                </c:pt>
                <c:pt idx="1">
                  <c:v>Mild steel</c:v>
                </c:pt>
              </c:strCache>
            </c:strRef>
          </c:cat>
          <c:val>
            <c:numRef>
              <c:f>Sheet3!$D$39:$D$40</c:f>
              <c:numCache>
                <c:formatCode>General</c:formatCode>
                <c:ptCount val="2"/>
                <c:pt idx="0">
                  <c:v>5.8080499653018736</c:v>
                </c:pt>
                <c:pt idx="1">
                  <c:v>6.3152404449638571</c:v>
                </c:pt>
              </c:numCache>
            </c:numRef>
          </c:val>
          <c:extLst>
            <c:ext xmlns:c16="http://schemas.microsoft.com/office/drawing/2014/chart" uri="{C3380CC4-5D6E-409C-BE32-E72D297353CC}">
              <c16:uniqueId val="{00000000-7DF9-445D-9308-B9945C475F67}"/>
            </c:ext>
          </c:extLst>
        </c:ser>
        <c:ser>
          <c:idx val="1"/>
          <c:order val="1"/>
          <c:tx>
            <c:strRef>
              <c:f>Sheet3!$E$38</c:f>
              <c:strCache>
                <c:ptCount val="1"/>
                <c:pt idx="0">
                  <c:v>100%
recycled</c:v>
                </c:pt>
              </c:strCache>
            </c:strRef>
          </c:tx>
          <c:spPr>
            <a:solidFill>
              <a:schemeClr val="accent2"/>
            </a:solidFill>
            <a:ln>
              <a:noFill/>
            </a:ln>
            <a:effectLst/>
          </c:spPr>
          <c:invertIfNegative val="0"/>
          <c:cat>
            <c:strRef>
              <c:f>Sheet3!$C$39:$C$40</c:f>
              <c:strCache>
                <c:ptCount val="2"/>
                <c:pt idx="0">
                  <c:v>Aluminium</c:v>
                </c:pt>
                <c:pt idx="1">
                  <c:v>Mild steel</c:v>
                </c:pt>
              </c:strCache>
            </c:strRef>
          </c:cat>
          <c:val>
            <c:numRef>
              <c:f>Sheet3!$E$39:$E$40</c:f>
              <c:numCache>
                <c:formatCode>General</c:formatCode>
                <c:ptCount val="2"/>
                <c:pt idx="0">
                  <c:v>1</c:v>
                </c:pt>
                <c:pt idx="1">
                  <c:v>1</c:v>
                </c:pt>
              </c:numCache>
            </c:numRef>
          </c:val>
          <c:extLst>
            <c:ext xmlns:c16="http://schemas.microsoft.com/office/drawing/2014/chart" uri="{C3380CC4-5D6E-409C-BE32-E72D297353CC}">
              <c16:uniqueId val="{00000001-7DF9-445D-9308-B9945C475F67}"/>
            </c:ext>
          </c:extLst>
        </c:ser>
        <c:dLbls>
          <c:showLegendKey val="0"/>
          <c:showVal val="0"/>
          <c:showCatName val="0"/>
          <c:showSerName val="0"/>
          <c:showPercent val="0"/>
          <c:showBubbleSize val="0"/>
        </c:dLbls>
        <c:gapWidth val="219"/>
        <c:overlap val="-27"/>
        <c:axId val="269535800"/>
        <c:axId val="269534232"/>
      </c:barChart>
      <c:catAx>
        <c:axId val="26953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69534232"/>
        <c:crosses val="autoZero"/>
        <c:auto val="1"/>
        <c:lblAlgn val="ctr"/>
        <c:lblOffset val="100"/>
        <c:noMultiLvlLbl val="0"/>
      </c:catAx>
      <c:valAx>
        <c:axId val="269534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535800"/>
        <c:crosses val="autoZero"/>
        <c:crossBetween val="between"/>
      </c:valAx>
      <c:spPr>
        <a:noFill/>
        <a:ln>
          <a:noFill/>
        </a:ln>
        <a:effectLst/>
      </c:spPr>
    </c:plotArea>
    <c:legend>
      <c:legendPos val="b"/>
      <c:layout>
        <c:manualLayout>
          <c:xMode val="edge"/>
          <c:yMode val="edge"/>
          <c:x val="0.28039248566151453"/>
          <c:y val="0.84788706969220951"/>
          <c:w val="0.46174564984932437"/>
          <c:h val="0.128473315835520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890228" cy="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smtClean="0"/>
            </a:lvl1pPr>
          </a:lstStyle>
          <a:p>
            <a:pPr>
              <a:defRPr/>
            </a:pPr>
            <a:endParaRPr lang="en-GB" altLang="en-US"/>
          </a:p>
        </p:txBody>
      </p:sp>
      <p:sp>
        <p:nvSpPr>
          <p:cNvPr id="6147" name="Rectangle 3"/>
          <p:cNvSpPr>
            <a:spLocks noGrp="1" noChangeArrowheads="1"/>
          </p:cNvSpPr>
          <p:nvPr>
            <p:ph type="dt" sz="quarter" idx="1"/>
          </p:nvPr>
        </p:nvSpPr>
        <p:spPr bwMode="auto">
          <a:xfrm>
            <a:off x="3777413" y="1"/>
            <a:ext cx="2890228" cy="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GB" altLang="en-US"/>
          </a:p>
        </p:txBody>
      </p:sp>
      <p:sp>
        <p:nvSpPr>
          <p:cNvPr id="6148" name="Rectangle 4"/>
          <p:cNvSpPr>
            <a:spLocks noGrp="1" noChangeArrowheads="1"/>
          </p:cNvSpPr>
          <p:nvPr>
            <p:ph type="ftr" sz="quarter" idx="2"/>
          </p:nvPr>
        </p:nvSpPr>
        <p:spPr bwMode="auto">
          <a:xfrm>
            <a:off x="0" y="9429323"/>
            <a:ext cx="2890228" cy="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smtClean="0"/>
            </a:lvl1pPr>
          </a:lstStyle>
          <a:p>
            <a:pPr>
              <a:defRPr/>
            </a:pPr>
            <a:endParaRPr lang="en-GB" altLang="en-US"/>
          </a:p>
        </p:txBody>
      </p:sp>
      <p:sp>
        <p:nvSpPr>
          <p:cNvPr id="6149" name="Rectangle 5"/>
          <p:cNvSpPr>
            <a:spLocks noGrp="1" noChangeArrowheads="1"/>
          </p:cNvSpPr>
          <p:nvPr>
            <p:ph type="sldNum" sz="quarter" idx="3"/>
          </p:nvPr>
        </p:nvSpPr>
        <p:spPr bwMode="auto">
          <a:xfrm>
            <a:off x="3777413" y="9429323"/>
            <a:ext cx="2890228" cy="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vl1pPr>
          </a:lstStyle>
          <a:p>
            <a:pPr>
              <a:defRPr/>
            </a:pPr>
            <a:fld id="{D49F575A-A985-438B-9A37-716F72CA97FB}" type="slidenum">
              <a:rPr lang="en-GB" altLang="en-US"/>
              <a:pPr>
                <a:defRPr/>
              </a:pPr>
              <a:t>‹#›</a:t>
            </a:fld>
            <a:endParaRPr lang="en-GB" altLang="en-US"/>
          </a:p>
        </p:txBody>
      </p:sp>
    </p:spTree>
    <p:extLst>
      <p:ext uri="{BB962C8B-B14F-4D97-AF65-F5344CB8AC3E}">
        <p14:creationId xmlns:p14="http://schemas.microsoft.com/office/powerpoint/2010/main" val="476385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890228" cy="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smtClean="0"/>
            </a:lvl1pPr>
          </a:lstStyle>
          <a:p>
            <a:pPr>
              <a:defRPr/>
            </a:pPr>
            <a:endParaRPr lang="en-GB" altLang="en-US"/>
          </a:p>
        </p:txBody>
      </p:sp>
      <p:sp>
        <p:nvSpPr>
          <p:cNvPr id="4099" name="Rectangle 3"/>
          <p:cNvSpPr>
            <a:spLocks noGrp="1" noChangeArrowheads="1"/>
          </p:cNvSpPr>
          <p:nvPr>
            <p:ph type="dt" idx="1"/>
          </p:nvPr>
        </p:nvSpPr>
        <p:spPr bwMode="auto">
          <a:xfrm>
            <a:off x="3777413" y="1"/>
            <a:ext cx="2890228" cy="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GB" altLang="en-US"/>
          </a:p>
        </p:txBody>
      </p:sp>
      <p:sp>
        <p:nvSpPr>
          <p:cNvPr id="819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667199" y="4715482"/>
            <a:ext cx="5334691" cy="44660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9429323"/>
            <a:ext cx="2890228" cy="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smtClean="0"/>
            </a:lvl1pPr>
          </a:lstStyle>
          <a:p>
            <a:pPr>
              <a:defRPr/>
            </a:pPr>
            <a:endParaRPr lang="en-GB" altLang="en-US"/>
          </a:p>
        </p:txBody>
      </p:sp>
      <p:sp>
        <p:nvSpPr>
          <p:cNvPr id="4103" name="Rectangle 7"/>
          <p:cNvSpPr>
            <a:spLocks noGrp="1" noChangeArrowheads="1"/>
          </p:cNvSpPr>
          <p:nvPr>
            <p:ph type="sldNum" sz="quarter" idx="5"/>
          </p:nvPr>
        </p:nvSpPr>
        <p:spPr bwMode="auto">
          <a:xfrm>
            <a:off x="3777413" y="9429323"/>
            <a:ext cx="2890228" cy="49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vl1pPr>
          </a:lstStyle>
          <a:p>
            <a:pPr>
              <a:defRPr/>
            </a:pPr>
            <a:fld id="{769D8A2F-E3B4-4063-8756-672A03BD01F6}" type="slidenum">
              <a:rPr lang="en-GB" altLang="en-US"/>
              <a:pPr>
                <a:defRPr/>
              </a:pPr>
              <a:t>‹#›</a:t>
            </a:fld>
            <a:endParaRPr lang="en-GB" altLang="en-US"/>
          </a:p>
        </p:txBody>
      </p:sp>
    </p:spTree>
    <p:extLst>
      <p:ext uri="{BB962C8B-B14F-4D97-AF65-F5344CB8AC3E}">
        <p14:creationId xmlns:p14="http://schemas.microsoft.com/office/powerpoint/2010/main" val="1514662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fundamental objectives of a circular economy can be reached by implementing three broad strategies:</a:t>
            </a:r>
          </a:p>
          <a:p>
            <a:pPr marL="171450" indent="-171450">
              <a:buFontTx/>
              <a:buChar char="-"/>
            </a:pPr>
            <a:r>
              <a:rPr lang="en-US" dirty="0" smtClean="0"/>
              <a:t>We must “narrow” flows, i.e., require less materials to make product and to deliver services</a:t>
            </a:r>
            <a:r>
              <a:rPr lang="en-US" baseline="0" dirty="0" smtClean="0"/>
              <a:t> (remember that nearly all services need materials in their delivery). We can do this in several ways. We can be more efficient in our use of materials, products, and services. We can turn what are currently wastes into new by-products. We can extract more use out of each product we make (thus requiring less products to deliver the same amount of use), through sharing.</a:t>
            </a:r>
          </a:p>
          <a:p>
            <a:pPr marL="171450" indent="-171450">
              <a:buFontTx/>
              <a:buChar char="-"/>
            </a:pPr>
            <a:r>
              <a:rPr lang="en-US" baseline="0" dirty="0" smtClean="0"/>
              <a:t>We must “slow down” flows. We can do this by extending the life of the products we use by maintaining them properly, by repairing them when they are broken, and by passing them on to other people to use when we no longer need them. We can also do this by extending the life of the parts making up a product by remanufacturing or refurbishing products, or by cascading them from one type of product to a different type of product.</a:t>
            </a:r>
          </a:p>
          <a:p>
            <a:pPr marL="171450" indent="-171450">
              <a:buFontTx/>
              <a:buChar char="-"/>
            </a:pPr>
            <a:r>
              <a:rPr lang="en-US" baseline="0" dirty="0" smtClean="0"/>
              <a:t>We must “close the loops”, by recycling the materials “locked up” in used/waste products back to a new use.</a:t>
            </a: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2</a:t>
            </a:fld>
            <a:endParaRPr lang="en-US"/>
          </a:p>
        </p:txBody>
      </p:sp>
    </p:spTree>
    <p:extLst>
      <p:ext uri="{BB962C8B-B14F-4D97-AF65-F5344CB8AC3E}">
        <p14:creationId xmlns:p14="http://schemas.microsoft.com/office/powerpoint/2010/main" val="316090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fundamental objectives of a circular economy can be reached by implementing three broad strategies:</a:t>
            </a:r>
          </a:p>
          <a:p>
            <a:pPr marL="171450" indent="-171450">
              <a:buFontTx/>
              <a:buChar char="-"/>
            </a:pPr>
            <a:r>
              <a:rPr lang="en-US" dirty="0" smtClean="0"/>
              <a:t>We must “narrow” flows, i.e., require less materials to make product and to deliver services</a:t>
            </a:r>
            <a:r>
              <a:rPr lang="en-US" baseline="0" dirty="0" smtClean="0"/>
              <a:t> (remember that nearly all services need materials in their delivery). We can do this in several ways. We can be more efficient in our use of materials, products, and services. We can turn what are currently wastes into new by-products. We can extract more use out of each product we make (thus requiring less products to deliver the same amount of use), through sharing.</a:t>
            </a:r>
          </a:p>
          <a:p>
            <a:pPr marL="171450" indent="-171450">
              <a:buFontTx/>
              <a:buChar char="-"/>
            </a:pPr>
            <a:r>
              <a:rPr lang="en-US" baseline="0" dirty="0" smtClean="0"/>
              <a:t>We must “slow down” flows. We can do this by extending the life of the products we use by maintaining them properly, by repairing them when they are broken, and by passing them on to other people to use when we no longer need them. We can also do this by extending the life of the parts making up a product by remanufacturing or refurbishing products, or by cascading them from one type of product to a different type of product.</a:t>
            </a:r>
          </a:p>
          <a:p>
            <a:pPr marL="171450" indent="-171450">
              <a:buFontTx/>
              <a:buChar char="-"/>
            </a:pPr>
            <a:r>
              <a:rPr lang="en-US" baseline="0" dirty="0" smtClean="0"/>
              <a:t>We must “close the loops”, by recycling the materials “locked up” in used/waste products back to a new use.</a:t>
            </a: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5</a:t>
            </a:fld>
            <a:endParaRPr lang="en-US"/>
          </a:p>
        </p:txBody>
      </p:sp>
    </p:spTree>
    <p:extLst>
      <p:ext uri="{BB962C8B-B14F-4D97-AF65-F5344CB8AC3E}">
        <p14:creationId xmlns:p14="http://schemas.microsoft.com/office/powerpoint/2010/main" val="163990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fundamental objectives of a circular economy can be reached by implementing three broad strategies:</a:t>
            </a:r>
          </a:p>
          <a:p>
            <a:pPr marL="171450" indent="-171450">
              <a:buFontTx/>
              <a:buChar char="-"/>
            </a:pPr>
            <a:r>
              <a:rPr lang="en-US" dirty="0" smtClean="0"/>
              <a:t>We must “narrow” flows, i.e., require less materials to make product and to deliver services</a:t>
            </a:r>
            <a:r>
              <a:rPr lang="en-US" baseline="0" dirty="0" smtClean="0"/>
              <a:t> (remember that nearly all services need materials in their delivery). We can do this in several ways. We can be more efficient in our use of materials, products, and services. We can turn what are currently wastes into new by-products. We can extract more use out of each product we make (thus requiring less products to deliver the same amount of use), through sharing.</a:t>
            </a:r>
          </a:p>
          <a:p>
            <a:pPr marL="171450" indent="-171450">
              <a:buFontTx/>
              <a:buChar char="-"/>
            </a:pPr>
            <a:r>
              <a:rPr lang="en-US" baseline="0" dirty="0" smtClean="0"/>
              <a:t>We must “slow down” flows. We can do this by extending the life of the products we use by maintaining them properly, by repairing them when they are broken, and by passing them on to other people to use when we no longer need them. We can also do this by extending the life of the parts making up a product by remanufacturing or refurbishing products, or by cascading them from one type of product to a different type of product.</a:t>
            </a:r>
          </a:p>
          <a:p>
            <a:pPr marL="171450" indent="-171450">
              <a:buFontTx/>
              <a:buChar char="-"/>
            </a:pPr>
            <a:r>
              <a:rPr lang="en-US" baseline="0" dirty="0" smtClean="0"/>
              <a:t>We must “close the loops”, by recycling the materials “locked up” in used/waste products back to a new use.</a:t>
            </a: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6</a:t>
            </a:fld>
            <a:endParaRPr lang="en-US"/>
          </a:p>
        </p:txBody>
      </p:sp>
    </p:spTree>
    <p:extLst>
      <p:ext uri="{BB962C8B-B14F-4D97-AF65-F5344CB8AC3E}">
        <p14:creationId xmlns:p14="http://schemas.microsoft.com/office/powerpoint/2010/main" val="2480752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6864" cy="216024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683568" y="3501008"/>
            <a:ext cx="7776864" cy="864096"/>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762" y="3356992"/>
            <a:ext cx="4284476" cy="72008"/>
          </a:xfrm>
          <a:prstGeom prst="rect">
            <a:avLst/>
          </a:prstGeom>
          <a:effectLst>
            <a:reflection endPos="0" dist="50800" dir="5400000" sy="-100000" algn="bl" rotWithShape="0"/>
          </a:effectLst>
        </p:spPr>
      </p:pic>
      <p:sp>
        <p:nvSpPr>
          <p:cNvPr id="14" name="Text Placeholder 13"/>
          <p:cNvSpPr>
            <a:spLocks noGrp="1"/>
          </p:cNvSpPr>
          <p:nvPr>
            <p:ph type="body" sz="quarter" idx="10" hasCustomPrompt="1"/>
          </p:nvPr>
        </p:nvSpPr>
        <p:spPr>
          <a:xfrm>
            <a:off x="683568" y="4561284"/>
            <a:ext cx="7775575" cy="1512168"/>
          </a:xfr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de-AT" dirty="0"/>
              <a:t>Click to edit Master author style</a:t>
            </a:r>
            <a:endParaRPr lang="en-US" dirty="0"/>
          </a:p>
        </p:txBody>
      </p:sp>
    </p:spTree>
    <p:extLst>
      <p:ext uri="{BB962C8B-B14F-4D97-AF65-F5344CB8AC3E}">
        <p14:creationId xmlns:p14="http://schemas.microsoft.com/office/powerpoint/2010/main" val="401501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2276872"/>
            <a:ext cx="7903790" cy="3821939"/>
          </a:xfrm>
        </p:spPr>
        <p:txBody>
          <a:bodyPr/>
          <a:lstStyle>
            <a:lvl1pPr>
              <a:defRPr>
                <a:solidFill>
                  <a:srgbClr val="078AC5"/>
                </a:solidFill>
              </a:defRPr>
            </a:lvl1pPr>
            <a:lvl2pPr marL="514350" indent="-182880">
              <a:lnSpc>
                <a:spcPct val="100000"/>
              </a:lnSpc>
              <a:spcBef>
                <a:spcPts val="600"/>
              </a:spcBef>
              <a:buClr>
                <a:schemeClr val="accent1"/>
              </a:buClr>
              <a:buFont typeface="Arial" panose="020B0604020202020204" pitchFamily="34" charset="0"/>
              <a:buChar char="•"/>
              <a:defRPr/>
            </a:lvl2pPr>
            <a:lvl3pPr marL="857250" indent="-182880">
              <a:lnSpc>
                <a:spcPct val="100000"/>
              </a:lnSpc>
              <a:spcBef>
                <a:spcPts val="1200"/>
              </a:spcBef>
              <a:buClr>
                <a:schemeClr val="accent1"/>
              </a:buClr>
              <a:buFont typeface="Arial" panose="020B0604020202020204" pitchFamily="34" charset="0"/>
              <a:buChar char="•"/>
              <a:defRPr/>
            </a:lvl3pPr>
            <a:lvl4pPr marL="1200150" indent="-182880">
              <a:lnSpc>
                <a:spcPct val="100000"/>
              </a:lnSpc>
              <a:spcBef>
                <a:spcPts val="1200"/>
              </a:spcBef>
              <a:buClr>
                <a:schemeClr val="accent1"/>
              </a:buClr>
              <a:buFont typeface="Arial" panose="020B0604020202020204" pitchFamily="34" charset="0"/>
              <a:buChar char="•"/>
              <a:defRPr/>
            </a:lvl4pPr>
            <a:lvl5pPr marL="1543050" indent="-182880">
              <a:lnSpc>
                <a:spcPct val="100000"/>
              </a:lnSpc>
              <a:spcBef>
                <a:spcPts val="1200"/>
              </a:spcBef>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ed Rectangle 9"/>
          <p:cNvSpPr/>
          <p:nvPr userDrawn="1"/>
        </p:nvSpPr>
        <p:spPr>
          <a:xfrm>
            <a:off x="8460432" y="6525344"/>
            <a:ext cx="216024" cy="216024"/>
          </a:xfrm>
          <a:prstGeom prst="roundRect">
            <a:avLst/>
          </a:prstGeom>
          <a:solidFill>
            <a:srgbClr val="0698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base" latinLnBrk="0" hangingPunct="1">
              <a:lnSpc>
                <a:spcPct val="100000"/>
              </a:lnSpc>
              <a:spcBef>
                <a:spcPct val="0"/>
              </a:spcBef>
              <a:spcAft>
                <a:spcPct val="0"/>
              </a:spcAft>
              <a:buClrTx/>
              <a:buSzTx/>
              <a:buFontTx/>
              <a:buNone/>
              <a:tabLst/>
              <a:defRPr/>
            </a:pPr>
            <a:fld id="{BD312A47-7E72-4E7E-93A5-46C5674DBF6C}" type="slidenum">
              <a:rPr lang="en-US" sz="1200" smtClean="0"/>
              <a:pPr marL="0" marR="0" indent="0" algn="ctr" defTabSz="914400" rtl="0" eaLnBrk="1" fontAlgn="base" latinLnBrk="0" hangingPunct="1">
                <a:lnSpc>
                  <a:spcPct val="100000"/>
                </a:lnSpc>
                <a:spcBef>
                  <a:spcPct val="0"/>
                </a:spcBef>
                <a:spcAft>
                  <a:spcPct val="0"/>
                </a:spcAft>
                <a:buClrTx/>
                <a:buSzTx/>
                <a:buFontTx/>
                <a:buNone/>
                <a:tabLst/>
                <a:defRPr/>
              </a:pPr>
              <a:t>‹#›</a:t>
            </a:fld>
            <a:endParaRPr lang="en-US" sz="1200" dirty="0"/>
          </a:p>
        </p:txBody>
      </p:sp>
      <p:sp>
        <p:nvSpPr>
          <p:cNvPr id="5" name="TextBox 4"/>
          <p:cNvSpPr txBox="1"/>
          <p:nvPr userDrawn="1"/>
        </p:nvSpPr>
        <p:spPr>
          <a:xfrm>
            <a:off x="2314739" y="78198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4817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9DAC5-0305-CC4D-A880-17111F01FF9A}"/>
              </a:ext>
            </a:extLst>
          </p:cNvPr>
          <p:cNvSpPr>
            <a:spLocks noGrp="1"/>
          </p:cNvSpPr>
          <p:nvPr>
            <p:ph type="dt" sz="half" idx="10"/>
          </p:nvPr>
        </p:nvSpPr>
        <p:spPr>
          <a:xfrm>
            <a:off x="628650" y="6356351"/>
            <a:ext cx="2057400" cy="365125"/>
          </a:xfrm>
          <a:prstGeom prst="rect">
            <a:avLst/>
          </a:prstGeom>
        </p:spPr>
        <p:txBody>
          <a:bodyPr/>
          <a:lstStyle/>
          <a:p>
            <a:fld id="{EEB27C15-B149-814A-AEC4-980E934466B7}" type="datetimeFigureOut">
              <a:rPr lang="en-US" smtClean="0"/>
              <a:pPr/>
              <a:t>7/26/2022</a:t>
            </a:fld>
            <a:endParaRPr lang="en-US" dirty="0"/>
          </a:p>
        </p:txBody>
      </p:sp>
      <p:sp>
        <p:nvSpPr>
          <p:cNvPr id="3" name="Footer Placeholder 2">
            <a:extLst>
              <a:ext uri="{FF2B5EF4-FFF2-40B4-BE49-F238E27FC236}">
                <a16:creationId xmlns:a16="http://schemas.microsoft.com/office/drawing/2014/main" id="{889214BE-D6EC-1A44-9125-54C732090C6A}"/>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71AFBE-0BE0-4541-A141-DB151D3E50F8}"/>
              </a:ext>
            </a:extLst>
          </p:cNvPr>
          <p:cNvSpPr>
            <a:spLocks noGrp="1"/>
          </p:cNvSpPr>
          <p:nvPr>
            <p:ph type="sldNum" sz="quarter" idx="12"/>
          </p:nvPr>
        </p:nvSpPr>
        <p:spPr>
          <a:xfrm>
            <a:off x="6457950" y="6356351"/>
            <a:ext cx="2057400" cy="365125"/>
          </a:xfrm>
          <a:prstGeom prst="rect">
            <a:avLst/>
          </a:prstGeom>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99152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youtube.com/user/UNIDObeta" TargetMode="Externa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hyperlink" Target="http://www.twitter.com/UNIDO" TargetMode="External"/><Relationship Id="rId12" Type="http://schemas.openxmlformats.org/officeDocument/2006/relationships/hyperlink" Target="https://www.linkedin.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UNIDO.HQ" TargetMode="External"/><Relationship Id="rId11" Type="http://schemas.openxmlformats.org/officeDocument/2006/relationships/hyperlink" Target="http://www.unido.org" TargetMode="External"/><Relationship Id="rId5" Type="http://schemas.openxmlformats.org/officeDocument/2006/relationships/image" Target="../media/image1.png"/><Relationship Id="rId10" Type="http://schemas.openxmlformats.org/officeDocument/2006/relationships/hyperlink" Target="https://www.flickr.com/photos/unido" TargetMode="External"/><Relationship Id="rId4" Type="http://schemas.openxmlformats.org/officeDocument/2006/relationships/theme" Target="../theme/theme1.xml"/><Relationship Id="rId9" Type="http://schemas.openxmlformats.org/officeDocument/2006/relationships/hyperlink" Target="https://www.instagram.com/unido_newsro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ooter.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91144"/>
            <a:ext cx="9144000" cy="445305"/>
          </a:xfrm>
          <a:prstGeom prst="rect">
            <a:avLst/>
          </a:prstGeom>
        </p:spPr>
      </p:pic>
      <p:sp>
        <p:nvSpPr>
          <p:cNvPr id="2" name="Title Placeholder 1"/>
          <p:cNvSpPr>
            <a:spLocks noGrp="1"/>
          </p:cNvSpPr>
          <p:nvPr>
            <p:ph type="title"/>
          </p:nvPr>
        </p:nvSpPr>
        <p:spPr>
          <a:xfrm>
            <a:off x="628650" y="1124744"/>
            <a:ext cx="7903790" cy="10984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62831"/>
            <a:ext cx="7903790" cy="3902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5292080" y="6525344"/>
            <a:ext cx="288032"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p:cNvPr>
          <p:cNvSpPr/>
          <p:nvPr userDrawn="1"/>
        </p:nvSpPr>
        <p:spPr>
          <a:xfrm>
            <a:off x="5364088" y="6525344"/>
            <a:ext cx="216024"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p:cNvPr>
          <p:cNvSpPr/>
          <p:nvPr userDrawn="1"/>
        </p:nvSpPr>
        <p:spPr>
          <a:xfrm>
            <a:off x="601216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p:cNvPr>
          <p:cNvSpPr/>
          <p:nvPr userDrawn="1"/>
        </p:nvSpPr>
        <p:spPr>
          <a:xfrm>
            <a:off x="637220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p:cNvPr>
          <p:cNvSpPr/>
          <p:nvPr userDrawn="1"/>
        </p:nvSpPr>
        <p:spPr>
          <a:xfrm>
            <a:off x="709228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rId10"/>
          </p:cNvPr>
          <p:cNvSpPr/>
          <p:nvPr userDrawn="1"/>
        </p:nvSpPr>
        <p:spPr>
          <a:xfrm>
            <a:off x="673224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7596336" y="6525344"/>
            <a:ext cx="792088"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1"/>
          </p:cNvPr>
          <p:cNvSpPr/>
          <p:nvPr userDrawn="1"/>
        </p:nvSpPr>
        <p:spPr>
          <a:xfrm>
            <a:off x="7452320" y="6525344"/>
            <a:ext cx="86409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2"/>
          </p:cNvPr>
          <p:cNvSpPr/>
          <p:nvPr userDrawn="1"/>
        </p:nvSpPr>
        <p:spPr>
          <a:xfrm>
            <a:off x="5724128" y="6525344"/>
            <a:ext cx="216024"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N_header_new.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30"/>
            <a:ext cx="9144000" cy="957710"/>
          </a:xfrm>
          <a:prstGeom prst="rect">
            <a:avLst/>
          </a:prstGeom>
        </p:spPr>
      </p:pic>
    </p:spTree>
    <p:extLst>
      <p:ext uri="{BB962C8B-B14F-4D97-AF65-F5344CB8AC3E}">
        <p14:creationId xmlns:p14="http://schemas.microsoft.com/office/powerpoint/2010/main" val="1754425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Lst>
  <p:hf hdr="0" ftr="0" dt="0"/>
  <p:txStyles>
    <p:titleStyle>
      <a:lvl1pPr algn="l" defTabSz="685800" rtl="0" eaLnBrk="1" latinLnBrk="0" hangingPunct="1">
        <a:lnSpc>
          <a:spcPct val="90000"/>
        </a:lnSpc>
        <a:spcBef>
          <a:spcPct val="0"/>
        </a:spcBef>
        <a:buNone/>
        <a:defRPr sz="3300" kern="1200">
          <a:solidFill>
            <a:srgbClr val="0698DF"/>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15833"/>
            <a:ext cx="8915400" cy="1932167"/>
          </a:xfrm>
        </p:spPr>
        <p:txBody>
          <a:bodyPr>
            <a:normAutofit/>
          </a:bodyPr>
          <a:lstStyle/>
          <a:p>
            <a:r>
              <a:rPr lang="en-US" sz="3600" dirty="0"/>
              <a:t>Circular Economy for </a:t>
            </a:r>
            <a:r>
              <a:rPr lang="en-US" sz="3600" dirty="0" smtClean="0"/>
              <a:t>Meeting Climate Goals: Practical Approaches </a:t>
            </a:r>
            <a:r>
              <a:rPr lang="en-US" sz="3600" dirty="0"/>
              <a:t>and </a:t>
            </a:r>
            <a:r>
              <a:rPr lang="en-US" sz="3600" dirty="0" smtClean="0"/>
              <a:t>Tools</a:t>
            </a:r>
            <a:r>
              <a:rPr lang="en-US" sz="1200" dirty="0" smtClean="0"/>
              <a:t>  </a:t>
            </a:r>
            <a:r>
              <a:rPr lang="en-US" sz="3500" dirty="0" smtClean="0"/>
              <a:t/>
            </a:r>
            <a:br>
              <a:rPr lang="en-US" sz="3500" dirty="0" smtClean="0"/>
            </a:br>
            <a:endParaRPr lang="en-US" sz="2500" dirty="0"/>
          </a:p>
        </p:txBody>
      </p:sp>
      <p:sp>
        <p:nvSpPr>
          <p:cNvPr id="3" name="Subtitle 2"/>
          <p:cNvSpPr>
            <a:spLocks noGrp="1"/>
          </p:cNvSpPr>
          <p:nvPr>
            <p:ph type="subTitle" idx="1"/>
          </p:nvPr>
        </p:nvSpPr>
        <p:spPr>
          <a:xfrm>
            <a:off x="152400" y="3505200"/>
            <a:ext cx="8915400" cy="1524000"/>
          </a:xfrm>
        </p:spPr>
        <p:txBody>
          <a:bodyPr anchor="b">
            <a:normAutofit/>
          </a:bodyPr>
          <a:lstStyle/>
          <a:p>
            <a:pPr>
              <a:lnSpc>
                <a:spcPct val="100000"/>
              </a:lnSpc>
              <a:spcBef>
                <a:spcPts val="0"/>
              </a:spcBef>
            </a:pPr>
            <a:r>
              <a:rPr lang="en-US" sz="2000" dirty="0" smtClean="0"/>
              <a:t>2nd PAGE Green Industry Summer School-2022 </a:t>
            </a:r>
          </a:p>
          <a:p>
            <a:pPr>
              <a:lnSpc>
                <a:spcPct val="100000"/>
              </a:lnSpc>
              <a:spcBef>
                <a:spcPts val="0"/>
              </a:spcBef>
            </a:pPr>
            <a:endParaRPr lang="en-US" sz="2000" dirty="0">
              <a:solidFill>
                <a:srgbClr val="2F93D1"/>
              </a:solidFill>
            </a:endParaRPr>
          </a:p>
          <a:p>
            <a:pPr>
              <a:lnSpc>
                <a:spcPct val="100000"/>
              </a:lnSpc>
              <a:spcBef>
                <a:spcPts val="0"/>
              </a:spcBef>
            </a:pPr>
            <a:r>
              <a:rPr lang="en-US" sz="2000" dirty="0" smtClean="0">
                <a:solidFill>
                  <a:srgbClr val="2F93D1"/>
                </a:solidFill>
              </a:rPr>
              <a:t>Edward Clarence-Smith</a:t>
            </a:r>
          </a:p>
          <a:p>
            <a:pPr>
              <a:lnSpc>
                <a:spcPct val="100000"/>
              </a:lnSpc>
              <a:spcBef>
                <a:spcPts val="0"/>
              </a:spcBef>
            </a:pPr>
            <a:r>
              <a:rPr lang="en-US" sz="2000" dirty="0" smtClean="0">
                <a:solidFill>
                  <a:srgbClr val="2F93D1"/>
                </a:solidFill>
              </a:rPr>
              <a:t>Senior Consultant on Green Industry &amp; Circular Economy</a:t>
            </a:r>
            <a:endParaRPr lang="en-US" sz="2000" dirty="0">
              <a:solidFill>
                <a:srgbClr val="2F93D1"/>
              </a:solidFill>
            </a:endParaRPr>
          </a:p>
        </p:txBody>
      </p:sp>
      <p:sp>
        <p:nvSpPr>
          <p:cNvPr id="4" name="Text Placeholder 3"/>
          <p:cNvSpPr>
            <a:spLocks noGrp="1"/>
          </p:cNvSpPr>
          <p:nvPr>
            <p:ph type="body" sz="quarter" idx="10"/>
          </p:nvPr>
        </p:nvSpPr>
        <p:spPr>
          <a:xfrm>
            <a:off x="683568" y="5257800"/>
            <a:ext cx="7775575" cy="815652"/>
          </a:xfrm>
        </p:spPr>
        <p:txBody>
          <a:bodyPr anchor="ctr"/>
          <a:lstStyle/>
          <a:p>
            <a:r>
              <a:rPr lang="en-US" dirty="0" smtClean="0"/>
              <a:t>Tuesday, 26 July 2022</a:t>
            </a:r>
            <a:endParaRPr lang="en-US" dirty="0"/>
          </a:p>
        </p:txBody>
      </p:sp>
    </p:spTree>
    <p:extLst>
      <p:ext uri="{BB962C8B-B14F-4D97-AF65-F5344CB8AC3E}">
        <p14:creationId xmlns:p14="http://schemas.microsoft.com/office/powerpoint/2010/main" val="1112285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066800"/>
            <a:ext cx="8980458" cy="679418"/>
          </a:xfrm>
        </p:spPr>
        <p:txBody>
          <a:bodyPr>
            <a:noAutofit/>
          </a:bodyPr>
          <a:lstStyle/>
          <a:p>
            <a:pPr algn="ctr">
              <a:defRPr/>
            </a:pPr>
            <a:r>
              <a:rPr lang="en-US" sz="3000" dirty="0" smtClean="0">
                <a:solidFill>
                  <a:srgbClr val="2F93D1"/>
                </a:solidFill>
              </a:rPr>
              <a:t>Transitioning to CE and </a:t>
            </a:r>
            <a:r>
              <a:rPr lang="en-US" sz="3000" dirty="0" err="1" smtClean="0">
                <a:solidFill>
                  <a:srgbClr val="2F93D1"/>
                </a:solidFill>
              </a:rPr>
              <a:t>Decarbonisation</a:t>
            </a:r>
            <a:r>
              <a:rPr lang="en-US" sz="3000" dirty="0" smtClean="0">
                <a:solidFill>
                  <a:srgbClr val="2F93D1"/>
                </a:solidFill>
              </a:rPr>
              <a:t> </a:t>
            </a:r>
            <a:endParaRPr lang="en-US" sz="3000" dirty="0">
              <a:solidFill>
                <a:srgbClr val="2F93D1"/>
              </a:solidFill>
            </a:endParaRPr>
          </a:p>
        </p:txBody>
      </p:sp>
      <p:sp>
        <p:nvSpPr>
          <p:cNvPr id="5" name="Content Placeholder 1"/>
          <p:cNvSpPr>
            <a:spLocks noGrp="1"/>
          </p:cNvSpPr>
          <p:nvPr>
            <p:ph idx="1"/>
          </p:nvPr>
        </p:nvSpPr>
        <p:spPr>
          <a:xfrm>
            <a:off x="304800" y="1905000"/>
            <a:ext cx="8099105" cy="2895600"/>
          </a:xfrm>
        </p:spPr>
        <p:txBody>
          <a:bodyPr>
            <a:noAutofit/>
          </a:bodyPr>
          <a:lstStyle/>
          <a:p>
            <a:pPr>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So total decarbonisation of our economies is required to make economies fully circular.</a:t>
            </a:r>
          </a:p>
          <a:p>
            <a:pPr>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But the </a:t>
            </a:r>
            <a:r>
              <a:rPr lang="en-GB" sz="1800" b="1" dirty="0" smtClean="0">
                <a:solidFill>
                  <a:srgbClr val="0000FF"/>
                </a:solidFill>
                <a:latin typeface="Calibri" panose="020F0502020204030204" pitchFamily="34" charset="0"/>
                <a:cs typeface="Calibri" panose="020F0502020204030204" pitchFamily="34" charset="0"/>
              </a:rPr>
              <a:t>transition</a:t>
            </a:r>
            <a:r>
              <a:rPr lang="en-GB" sz="1800" dirty="0" smtClean="0">
                <a:solidFill>
                  <a:schemeClr val="tx1"/>
                </a:solidFill>
                <a:latin typeface="Calibri" panose="020F0502020204030204" pitchFamily="34" charset="0"/>
                <a:cs typeface="Calibri" panose="020F0502020204030204" pitchFamily="34" charset="0"/>
              </a:rPr>
              <a:t> to circular economies supports the </a:t>
            </a:r>
            <a:r>
              <a:rPr lang="en-GB" sz="1800" b="1" dirty="0" smtClean="0">
                <a:solidFill>
                  <a:srgbClr val="0000FF"/>
                </a:solidFill>
                <a:latin typeface="Calibri" panose="020F0502020204030204" pitchFamily="34" charset="0"/>
                <a:cs typeface="Calibri" panose="020F0502020204030204" pitchFamily="34" charset="0"/>
              </a:rPr>
              <a:t>transition </a:t>
            </a:r>
            <a:r>
              <a:rPr lang="en-GB" sz="1800" dirty="0" smtClean="0">
                <a:solidFill>
                  <a:schemeClr val="tx1"/>
                </a:solidFill>
                <a:latin typeface="Calibri" panose="020F0502020204030204" pitchFamily="34" charset="0"/>
                <a:cs typeface="Calibri" panose="020F0502020204030204" pitchFamily="34" charset="0"/>
              </a:rPr>
              <a:t>to decarbonised economies.</a:t>
            </a:r>
          </a:p>
          <a:p>
            <a:pPr>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The implementation of all three broad CE strategies – “narrowing flows”, “slowing down flows”, “closing loops” – can </a:t>
            </a:r>
            <a:r>
              <a:rPr lang="en-GB" sz="1800" b="1" dirty="0" smtClean="0">
                <a:solidFill>
                  <a:srgbClr val="0000FF"/>
                </a:solidFill>
                <a:latin typeface="Calibri" panose="020F0502020204030204" pitchFamily="34" charset="0"/>
                <a:cs typeface="Calibri" panose="020F0502020204030204" pitchFamily="34" charset="0"/>
              </a:rPr>
              <a:t>also</a:t>
            </a:r>
            <a:r>
              <a:rPr lang="en-GB" sz="1800" dirty="0" smtClean="0">
                <a:solidFill>
                  <a:schemeClr val="tx1"/>
                </a:solidFill>
                <a:latin typeface="Calibri" panose="020F0502020204030204" pitchFamily="34" charset="0"/>
                <a:cs typeface="Calibri" panose="020F0502020204030204" pitchFamily="34" charset="0"/>
              </a:rPr>
              <a:t> reduce the amount of fossil fuels which our economies keep on using as we transition to renewable energy sources.</a:t>
            </a:r>
          </a:p>
        </p:txBody>
      </p:sp>
    </p:spTree>
    <p:extLst>
      <p:ext uri="{BB962C8B-B14F-4D97-AF65-F5344CB8AC3E}">
        <p14:creationId xmlns:p14="http://schemas.microsoft.com/office/powerpoint/2010/main" val="253773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0601"/>
            <a:ext cx="9144000" cy="838200"/>
          </a:xfrm>
        </p:spPr>
        <p:txBody>
          <a:bodyPr>
            <a:normAutofit/>
          </a:bodyPr>
          <a:lstStyle/>
          <a:p>
            <a:pPr algn="ctr"/>
            <a:r>
              <a:rPr lang="en-US" sz="3000" dirty="0" smtClean="0">
                <a:solidFill>
                  <a:srgbClr val="2F93D1"/>
                </a:solidFill>
              </a:rPr>
              <a:t>Using the Carbon Footprint as a Guide</a:t>
            </a:r>
            <a:endParaRPr lang="en-US" sz="3000" dirty="0">
              <a:solidFill>
                <a:srgbClr val="2F93D1"/>
              </a:solidFill>
            </a:endParaRPr>
          </a:p>
        </p:txBody>
      </p:sp>
      <p:sp>
        <p:nvSpPr>
          <p:cNvPr id="5" name="Content Placeholder 1"/>
          <p:cNvSpPr txBox="1">
            <a:spLocks/>
          </p:cNvSpPr>
          <p:nvPr/>
        </p:nvSpPr>
        <p:spPr>
          <a:xfrm>
            <a:off x="304800" y="1848929"/>
            <a:ext cx="8416369" cy="19812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Because Circular Economy is so product-focused, we need to use the concept of the </a:t>
            </a:r>
            <a:r>
              <a:rPr lang="en-GB" sz="1800" b="1" dirty="0" smtClean="0">
                <a:solidFill>
                  <a:srgbClr val="0000FF"/>
                </a:solidFill>
                <a:latin typeface="Calibri" panose="020F0502020204030204" pitchFamily="34" charset="0"/>
                <a:cs typeface="Calibri" panose="020F0502020204030204" pitchFamily="34" charset="0"/>
              </a:rPr>
              <a:t>carbon footprint</a:t>
            </a:r>
            <a:r>
              <a:rPr lang="en-GB" sz="1800" dirty="0">
                <a:solidFill>
                  <a:schemeClr val="tx1"/>
                </a:solidFill>
                <a:latin typeface="Calibri" panose="020F0502020204030204" pitchFamily="34" charset="0"/>
                <a:cs typeface="Calibri" panose="020F0502020204030204" pitchFamily="34" charset="0"/>
              </a:rPr>
              <a:t> </a:t>
            </a:r>
            <a:r>
              <a:rPr lang="en-GB" sz="1800" dirty="0" smtClean="0">
                <a:solidFill>
                  <a:schemeClr val="tx1"/>
                </a:solidFill>
                <a:latin typeface="Calibri" panose="020F0502020204030204" pitchFamily="34" charset="0"/>
                <a:cs typeface="Calibri" panose="020F0502020204030204" pitchFamily="34" charset="0"/>
              </a:rPr>
              <a:t>to see how the adoption of circular economy practices helps in decarbonisation. </a:t>
            </a:r>
          </a:p>
          <a:p>
            <a:pPr fontAlgn="auto">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Carbon footprint = the total quantity of fossil fuels which were consumed (and thus led to CO</a:t>
            </a:r>
            <a:r>
              <a:rPr lang="en-GB" sz="1800" baseline="-25000" dirty="0" smtClean="0">
                <a:solidFill>
                  <a:schemeClr val="tx1"/>
                </a:solidFill>
                <a:latin typeface="Calibri" panose="020F0502020204030204" pitchFamily="34" charset="0"/>
                <a:cs typeface="Calibri" panose="020F0502020204030204" pitchFamily="34" charset="0"/>
              </a:rPr>
              <a:t>2</a:t>
            </a:r>
            <a:r>
              <a:rPr lang="en-GB" sz="1800" dirty="0" smtClean="0">
                <a:solidFill>
                  <a:schemeClr val="tx1"/>
                </a:solidFill>
                <a:latin typeface="Calibri" panose="020F0502020204030204" pitchFamily="34" charset="0"/>
                <a:cs typeface="Calibri" panose="020F0502020204030204" pitchFamily="34" charset="0"/>
              </a:rPr>
              <a:t> emissions) during a product’s life cycle: production, distribution and retail, use/consumption, and disposal (a product’s “embedded carbon”).</a:t>
            </a:r>
          </a:p>
        </p:txBody>
      </p:sp>
      <p:pic>
        <p:nvPicPr>
          <p:cNvPr id="1026" name="Picture 2" descr="What is a Carbon Footprint? (Definition, Calculator &amp; Tips)"/>
          <p:cNvPicPr>
            <a:picLocks noChangeAspect="1" noChangeArrowheads="1"/>
          </p:cNvPicPr>
          <p:nvPr/>
        </p:nvPicPr>
        <p:blipFill rotWithShape="1">
          <a:blip r:embed="rId2">
            <a:extLst>
              <a:ext uri="{28A0092B-C50C-407E-A947-70E740481C1C}">
                <a14:useLocalDpi xmlns:a14="http://schemas.microsoft.com/office/drawing/2010/main" val="0"/>
              </a:ext>
            </a:extLst>
          </a:blip>
          <a:srcRect t="8487" b="12299"/>
          <a:stretch/>
        </p:blipFill>
        <p:spPr bwMode="auto">
          <a:xfrm>
            <a:off x="2133600" y="3680714"/>
            <a:ext cx="5106987" cy="269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9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6858000" cy="2819400"/>
          </a:xfrm>
        </p:spPr>
        <p:txBody>
          <a:bodyPr>
            <a:noAutofit/>
          </a:bodyPr>
          <a:lstStyle/>
          <a:p>
            <a:pPr algn="ctr">
              <a:defRPr/>
            </a:pPr>
            <a:r>
              <a:rPr lang="en-GB" sz="3500" dirty="0" smtClean="0">
                <a:solidFill>
                  <a:srgbClr val="2F93D1"/>
                </a:solidFill>
              </a:rPr>
              <a:t>Support of Circular Economy Transition to Decarbonisation </a:t>
            </a:r>
            <a:br>
              <a:rPr lang="en-GB" sz="3500" dirty="0" smtClean="0">
                <a:solidFill>
                  <a:srgbClr val="2F93D1"/>
                </a:solidFill>
              </a:rPr>
            </a:br>
            <a:r>
              <a:rPr lang="en-GB" sz="3500" dirty="0" smtClean="0">
                <a:solidFill>
                  <a:srgbClr val="2F93D1"/>
                </a:solidFill>
              </a:rPr>
              <a:t>in the Production Phase</a:t>
            </a:r>
            <a:endParaRPr lang="en-GB" sz="3500" dirty="0">
              <a:solidFill>
                <a:srgbClr val="2F93D1"/>
              </a:solidFill>
              <a:cs typeface="Arial"/>
            </a:endParaRPr>
          </a:p>
        </p:txBody>
      </p:sp>
      <p:sp>
        <p:nvSpPr>
          <p:cNvPr id="3" name="Content Placeholder 1"/>
          <p:cNvSpPr txBox="1">
            <a:spLocks/>
          </p:cNvSpPr>
          <p:nvPr/>
        </p:nvSpPr>
        <p:spPr>
          <a:xfrm>
            <a:off x="2286000" y="4648200"/>
            <a:ext cx="5257800" cy="104235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450"/>
              </a:spcBef>
              <a:spcAft>
                <a:spcPts val="450"/>
              </a:spcAft>
              <a:buClr>
                <a:srgbClr val="2F93D1"/>
              </a:buClr>
              <a:buSzPct val="105000"/>
              <a:buNone/>
            </a:pPr>
            <a:r>
              <a:rPr lang="en-GB" sz="1800" dirty="0" smtClean="0">
                <a:solidFill>
                  <a:schemeClr val="tx1"/>
                </a:solidFill>
                <a:latin typeface="Calibri" panose="020F0502020204030204" pitchFamily="34" charset="0"/>
                <a:cs typeface="Calibri" panose="020F0502020204030204" pitchFamily="34" charset="0"/>
              </a:rPr>
              <a:t>Today, because of time constraints, we will only look at the case of products made with technical materials.</a:t>
            </a:r>
          </a:p>
        </p:txBody>
      </p:sp>
    </p:spTree>
    <p:extLst>
      <p:ext uri="{BB962C8B-B14F-4D97-AF65-F5344CB8AC3E}">
        <p14:creationId xmlns:p14="http://schemas.microsoft.com/office/powerpoint/2010/main" val="14418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64" y="955546"/>
            <a:ext cx="9144000" cy="838200"/>
          </a:xfrm>
        </p:spPr>
        <p:txBody>
          <a:bodyPr>
            <a:normAutofit fontScale="90000"/>
          </a:bodyPr>
          <a:lstStyle/>
          <a:p>
            <a:pPr algn="ctr"/>
            <a:r>
              <a:rPr lang="en-US" sz="3000" dirty="0" smtClean="0">
                <a:solidFill>
                  <a:srgbClr val="2F93D1"/>
                </a:solidFill>
              </a:rPr>
              <a:t>The Pattern of the Carbon Footprint in the Production Phase</a:t>
            </a:r>
            <a:endParaRPr lang="en-US" sz="3000" dirty="0">
              <a:solidFill>
                <a:srgbClr val="2F93D1"/>
              </a:solidFill>
            </a:endParaRPr>
          </a:p>
        </p:txBody>
      </p:sp>
      <p:sp>
        <p:nvSpPr>
          <p:cNvPr id="5" name="Content Placeholder 1"/>
          <p:cNvSpPr txBox="1">
            <a:spLocks/>
          </p:cNvSpPr>
          <p:nvPr/>
        </p:nvSpPr>
        <p:spPr>
          <a:xfrm>
            <a:off x="163351" y="1670645"/>
            <a:ext cx="8873569" cy="166664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This </a:t>
            </a:r>
            <a:r>
              <a:rPr lang="en-GB" sz="1800" dirty="0">
                <a:solidFill>
                  <a:schemeClr val="tx1"/>
                </a:solidFill>
                <a:latin typeface="Calibri" panose="020F0502020204030204" pitchFamily="34" charset="0"/>
                <a:cs typeface="Calibri" panose="020F0502020204030204" pitchFamily="34" charset="0"/>
              </a:rPr>
              <a:t>diagram shows the general pattern in the growth of carbon footprints (and environ-mental impacts more generally) of </a:t>
            </a:r>
            <a:r>
              <a:rPr lang="en-GB" sz="1800" dirty="0" smtClean="0">
                <a:solidFill>
                  <a:schemeClr val="tx1"/>
                </a:solidFill>
                <a:latin typeface="Calibri" panose="020F0502020204030204" pitchFamily="34" charset="0"/>
                <a:cs typeface="Calibri" panose="020F0502020204030204" pitchFamily="34" charset="0"/>
              </a:rPr>
              <a:t>product parts and then products </a:t>
            </a:r>
            <a:r>
              <a:rPr lang="en-GB" sz="1800" dirty="0">
                <a:solidFill>
                  <a:schemeClr val="tx1"/>
                </a:solidFill>
                <a:latin typeface="Calibri" panose="020F0502020204030204" pitchFamily="34" charset="0"/>
                <a:cs typeface="Calibri" panose="020F0502020204030204" pitchFamily="34" charset="0"/>
              </a:rPr>
              <a:t>as they move along the supply </a:t>
            </a:r>
            <a:r>
              <a:rPr lang="en-GB" sz="1800" dirty="0" smtClean="0">
                <a:solidFill>
                  <a:schemeClr val="tx1"/>
                </a:solidFill>
                <a:latin typeface="Calibri" panose="020F0502020204030204" pitchFamily="34" charset="0"/>
                <a:cs typeface="Calibri" panose="020F0502020204030204" pitchFamily="34" charset="0"/>
              </a:rPr>
              <a:t>chain in a </a:t>
            </a:r>
            <a:r>
              <a:rPr lang="en-GB" sz="1800" b="1" dirty="0" smtClean="0">
                <a:solidFill>
                  <a:srgbClr val="0000FF"/>
                </a:solidFill>
                <a:latin typeface="Calibri" panose="020F0502020204030204" pitchFamily="34" charset="0"/>
                <a:cs typeface="Calibri" panose="020F0502020204030204" pitchFamily="34" charset="0"/>
              </a:rPr>
              <a:t>linear economy</a:t>
            </a:r>
            <a:r>
              <a:rPr lang="en-GB" sz="1800" dirty="0" smtClean="0">
                <a:solidFill>
                  <a:schemeClr val="tx1"/>
                </a:solidFill>
                <a:latin typeface="Calibri" panose="020F0502020204030204" pitchFamily="34" charset="0"/>
                <a:cs typeface="Calibri" panose="020F0502020204030204" pitchFamily="34" charset="0"/>
              </a:rPr>
              <a:t>.</a:t>
            </a:r>
          </a:p>
          <a:p>
            <a:pPr fontAlgn="auto">
              <a:lnSpc>
                <a:spcPct val="100000"/>
              </a:lnSpc>
              <a:spcBef>
                <a:spcPts val="450"/>
              </a:spcBef>
              <a:spcAft>
                <a:spcPts val="450"/>
              </a:spcAft>
              <a:buClr>
                <a:srgbClr val="2F93D1"/>
              </a:buClr>
              <a:buSzPct val="105000"/>
            </a:pPr>
            <a:r>
              <a:rPr lang="en-GB" sz="1800" dirty="0">
                <a:solidFill>
                  <a:schemeClr val="tx1"/>
                </a:solidFill>
                <a:latin typeface="Calibri" panose="020F0502020204030204" pitchFamily="34" charset="0"/>
                <a:cs typeface="Calibri" panose="020F0502020204030204" pitchFamily="34" charset="0"/>
              </a:rPr>
              <a:t>Much of the carbon footprint gets created in the first two steps (resource extraction and processing / refining</a:t>
            </a:r>
            <a:r>
              <a:rPr lang="en-GB" sz="1800" dirty="0" smtClean="0">
                <a:solidFill>
                  <a:schemeClr val="tx1"/>
                </a:solidFill>
                <a:latin typeface="Calibri" panose="020F0502020204030204" pitchFamily="34" charset="0"/>
                <a:cs typeface="Calibri" panose="020F0502020204030204" pitchFamily="34" charset="0"/>
              </a:rPr>
              <a:t>).</a:t>
            </a:r>
            <a:endParaRPr lang="en-GB" sz="1800" dirty="0">
              <a:solidFill>
                <a:schemeClr val="tx1"/>
              </a:solidFill>
              <a:latin typeface="Calibri" panose="020F0502020204030204" pitchFamily="34" charset="0"/>
              <a:cs typeface="Calibri" panose="020F0502020204030204" pitchFamily="34" charset="0"/>
            </a:endParaRPr>
          </a:p>
          <a:p>
            <a:pPr fontAlgn="auto">
              <a:lnSpc>
                <a:spcPct val="100000"/>
              </a:lnSpc>
              <a:spcBef>
                <a:spcPts val="450"/>
              </a:spcBef>
              <a:spcAft>
                <a:spcPts val="450"/>
              </a:spcAft>
              <a:buClr>
                <a:srgbClr val="2F93D1"/>
              </a:buClr>
              <a:buSzPct val="105000"/>
            </a:pPr>
            <a:endParaRPr lang="en-GB" sz="1800" b="1" dirty="0" smtClean="0">
              <a:solidFill>
                <a:srgbClr val="0000FF"/>
              </a:solidFill>
              <a:latin typeface="Calibri" panose="020F0502020204030204" pitchFamily="34" charset="0"/>
              <a:cs typeface="Calibri" panose="020F0502020204030204" pitchFamily="34" charset="0"/>
            </a:endParaRPr>
          </a:p>
        </p:txBody>
      </p:sp>
      <p:grpSp>
        <p:nvGrpSpPr>
          <p:cNvPr id="2" name="Group 1"/>
          <p:cNvGrpSpPr/>
          <p:nvPr/>
        </p:nvGrpSpPr>
        <p:grpSpPr>
          <a:xfrm>
            <a:off x="2743200" y="3505200"/>
            <a:ext cx="4193874" cy="2748277"/>
            <a:chOff x="4843046" y="3699190"/>
            <a:chExt cx="4193874" cy="2748277"/>
          </a:xfrm>
        </p:grpSpPr>
        <p:sp>
          <p:nvSpPr>
            <p:cNvPr id="8" name="TextBox 7"/>
            <p:cNvSpPr txBox="1"/>
            <p:nvPr/>
          </p:nvSpPr>
          <p:spPr>
            <a:xfrm rot="16200000">
              <a:off x="4212223" y="4815020"/>
              <a:ext cx="1600200" cy="338554"/>
            </a:xfrm>
            <a:prstGeom prst="rect">
              <a:avLst/>
            </a:prstGeom>
            <a:noFill/>
          </p:spPr>
          <p:txBody>
            <a:bodyPr wrap="square" rtlCol="0">
              <a:spAutoFit/>
            </a:bodyPr>
            <a:lstStyle/>
            <a:p>
              <a:pPr algn="ctr"/>
              <a:r>
                <a:rPr lang="en-US" sz="800" b="1" dirty="0" smtClean="0"/>
                <a:t>CARBON FOOTPRINT</a:t>
              </a:r>
            </a:p>
            <a:p>
              <a:pPr algn="ctr"/>
              <a:r>
                <a:rPr lang="en-US" sz="800" b="1" dirty="0" smtClean="0"/>
                <a:t>(ENVIRONMENTAL IMPACT)</a:t>
              </a:r>
              <a:endParaRPr lang="en-US" sz="800" b="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264" t="11901" r="7544" b="11927"/>
            <a:stretch/>
          </p:blipFill>
          <p:spPr>
            <a:xfrm>
              <a:off x="5181600" y="3699190"/>
              <a:ext cx="3855320" cy="2570214"/>
            </a:xfrm>
            <a:prstGeom prst="rect">
              <a:avLst/>
            </a:prstGeom>
          </p:spPr>
        </p:pic>
        <p:sp>
          <p:nvSpPr>
            <p:cNvPr id="9" name="TextBox 8"/>
            <p:cNvSpPr txBox="1"/>
            <p:nvPr/>
          </p:nvSpPr>
          <p:spPr>
            <a:xfrm>
              <a:off x="6309160" y="6232023"/>
              <a:ext cx="1600200" cy="215444"/>
            </a:xfrm>
            <a:prstGeom prst="rect">
              <a:avLst/>
            </a:prstGeom>
            <a:noFill/>
          </p:spPr>
          <p:txBody>
            <a:bodyPr wrap="square" rtlCol="0">
              <a:spAutoFit/>
            </a:bodyPr>
            <a:lstStyle/>
            <a:p>
              <a:pPr algn="ctr"/>
              <a:r>
                <a:rPr lang="en-US" sz="800" b="1" dirty="0" smtClean="0"/>
                <a:t>ADDED VALUE</a:t>
              </a:r>
              <a:endParaRPr lang="en-US" sz="800" b="1" dirty="0"/>
            </a:p>
          </p:txBody>
        </p:sp>
      </p:grpSp>
    </p:spTree>
    <p:extLst>
      <p:ext uri="{BB962C8B-B14F-4D97-AF65-F5344CB8AC3E}">
        <p14:creationId xmlns:p14="http://schemas.microsoft.com/office/powerpoint/2010/main" val="289990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V="1">
            <a:off x="2824202" y="2442580"/>
            <a:ext cx="9715" cy="2930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58288" y="3747798"/>
            <a:ext cx="1047791" cy="486287"/>
          </a:xfrm>
          <a:prstGeom prst="rect">
            <a:avLst/>
          </a:prstGeom>
        </p:spPr>
        <p:txBody>
          <a:bodyPr wrap="square">
            <a:spAutoFit/>
          </a:bodyPr>
          <a:lstStyle/>
          <a:p>
            <a:pPr algn="ctr">
              <a:lnSpc>
                <a:spcPct val="80000"/>
              </a:lnSpc>
            </a:pPr>
            <a:r>
              <a:rPr lang="en-US" sz="1600" dirty="0" smtClean="0">
                <a:latin typeface="+mn-lt"/>
              </a:rPr>
              <a:t>Carbon Footprint</a:t>
            </a:r>
            <a:endParaRPr lang="en-US" sz="1600" dirty="0">
              <a:latin typeface="+mn-lt"/>
            </a:endParaRPr>
          </a:p>
        </p:txBody>
      </p:sp>
      <p:grpSp>
        <p:nvGrpSpPr>
          <p:cNvPr id="2" name="Group 1"/>
          <p:cNvGrpSpPr/>
          <p:nvPr/>
        </p:nvGrpSpPr>
        <p:grpSpPr>
          <a:xfrm>
            <a:off x="3071038" y="2912874"/>
            <a:ext cx="2981796" cy="2892376"/>
            <a:chOff x="5714999" y="2740828"/>
            <a:chExt cx="2981796" cy="2892376"/>
          </a:xfrm>
        </p:grpSpPr>
        <p:sp>
          <p:nvSpPr>
            <p:cNvPr id="39" name="Rectangle 38"/>
            <p:cNvSpPr/>
            <p:nvPr/>
          </p:nvSpPr>
          <p:spPr>
            <a:xfrm>
              <a:off x="6027837" y="2946876"/>
              <a:ext cx="274320" cy="2257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100913" y="2743200"/>
              <a:ext cx="274320" cy="221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003177" y="2743200"/>
              <a:ext cx="274320" cy="17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714999" y="5257764"/>
              <a:ext cx="929124" cy="375440"/>
            </a:xfrm>
            <a:prstGeom prst="rect">
              <a:avLst/>
            </a:prstGeom>
          </p:spPr>
          <p:txBody>
            <a:bodyPr wrap="square">
              <a:spAutoFit/>
            </a:bodyPr>
            <a:lstStyle/>
            <a:p>
              <a:pPr algn="ctr">
                <a:lnSpc>
                  <a:spcPct val="80000"/>
                </a:lnSpc>
              </a:pPr>
              <a:r>
                <a:rPr lang="en-US" sz="1200" dirty="0" smtClean="0">
                  <a:latin typeface="+mn-lt"/>
                </a:rPr>
                <a:t>Material supply</a:t>
              </a:r>
              <a:endParaRPr lang="en-US" sz="1200" dirty="0">
                <a:latin typeface="+mn-lt"/>
              </a:endParaRPr>
            </a:p>
          </p:txBody>
        </p:sp>
        <p:sp>
          <p:nvSpPr>
            <p:cNvPr id="43" name="Rectangle 42"/>
            <p:cNvSpPr/>
            <p:nvPr/>
          </p:nvSpPr>
          <p:spPr>
            <a:xfrm>
              <a:off x="6822412" y="2993991"/>
              <a:ext cx="929124" cy="375440"/>
            </a:xfrm>
            <a:prstGeom prst="rect">
              <a:avLst/>
            </a:prstGeom>
          </p:spPr>
          <p:txBody>
            <a:bodyPr wrap="square">
              <a:spAutoFit/>
            </a:bodyPr>
            <a:lstStyle/>
            <a:p>
              <a:pPr algn="ctr">
                <a:lnSpc>
                  <a:spcPct val="80000"/>
                </a:lnSpc>
              </a:pPr>
              <a:r>
                <a:rPr lang="en-US" sz="1200" dirty="0" smtClean="0">
                  <a:latin typeface="+mn-lt"/>
                </a:rPr>
                <a:t>Manu-</a:t>
              </a:r>
              <a:r>
                <a:rPr lang="en-US" sz="1200" dirty="0" err="1" smtClean="0">
                  <a:latin typeface="+mn-lt"/>
                </a:rPr>
                <a:t>facturing</a:t>
              </a:r>
              <a:endParaRPr lang="en-US" sz="1200" dirty="0">
                <a:latin typeface="+mn-lt"/>
              </a:endParaRPr>
            </a:p>
          </p:txBody>
        </p:sp>
        <p:sp>
          <p:nvSpPr>
            <p:cNvPr id="44" name="Rectangle 43"/>
            <p:cNvSpPr/>
            <p:nvPr/>
          </p:nvSpPr>
          <p:spPr>
            <a:xfrm>
              <a:off x="7759184" y="2806439"/>
              <a:ext cx="937611" cy="236016"/>
            </a:xfrm>
            <a:prstGeom prst="rect">
              <a:avLst/>
            </a:prstGeom>
          </p:spPr>
          <p:txBody>
            <a:bodyPr wrap="square">
              <a:spAutoFit/>
            </a:bodyPr>
            <a:lstStyle/>
            <a:p>
              <a:pPr algn="ctr">
                <a:lnSpc>
                  <a:spcPct val="80000"/>
                </a:lnSpc>
              </a:pPr>
              <a:r>
                <a:rPr lang="en-US" sz="1200" dirty="0" smtClean="0">
                  <a:latin typeface="+mn-lt"/>
                </a:rPr>
                <a:t>Distribution</a:t>
              </a:r>
              <a:endParaRPr lang="en-US" sz="1200" dirty="0">
                <a:latin typeface="+mn-lt"/>
              </a:endParaRPr>
            </a:p>
          </p:txBody>
        </p:sp>
        <p:cxnSp>
          <p:nvCxnSpPr>
            <p:cNvPr id="47" name="Straight Connector 46"/>
            <p:cNvCxnSpPr>
              <a:stCxn id="39" idx="0"/>
            </p:cNvCxnSpPr>
            <p:nvPr/>
          </p:nvCxnSpPr>
          <p:spPr>
            <a:xfrm flipH="1">
              <a:off x="5850021" y="2946876"/>
              <a:ext cx="314976" cy="22594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0" idx="0"/>
            </p:cNvCxnSpPr>
            <p:nvPr/>
          </p:nvCxnSpPr>
          <p:spPr>
            <a:xfrm flipH="1">
              <a:off x="6164997" y="2743200"/>
              <a:ext cx="1073076" cy="2150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1" idx="0"/>
            </p:cNvCxnSpPr>
            <p:nvPr/>
          </p:nvCxnSpPr>
          <p:spPr>
            <a:xfrm flipH="1" flipV="1">
              <a:off x="7222646" y="2740828"/>
              <a:ext cx="777240" cy="23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204814" y="5824195"/>
            <a:ext cx="8610600" cy="430887"/>
          </a:xfrm>
          <a:prstGeom prst="rect">
            <a:avLst/>
          </a:prstGeom>
        </p:spPr>
        <p:txBody>
          <a:bodyPr wrap="square">
            <a:spAutoFit/>
          </a:bodyPr>
          <a:lstStyle/>
          <a:p>
            <a:pPr algn="l"/>
            <a:r>
              <a:rPr lang="en-US" sz="1100" dirty="0" smtClean="0">
                <a:latin typeface="Calibri" panose="020F0502020204030204" pitchFamily="34" charset="0"/>
                <a:cs typeface="Calibri" panose="020F0502020204030204" pitchFamily="34" charset="0"/>
              </a:rPr>
              <a:t>Extracted from </a:t>
            </a:r>
            <a:r>
              <a:rPr lang="en-US" sz="1100" dirty="0">
                <a:latin typeface="+mn-lt"/>
              </a:rPr>
              <a:t>Ina </a:t>
            </a:r>
            <a:r>
              <a:rPr lang="en-US" sz="1100" dirty="0" err="1" smtClean="0">
                <a:latin typeface="+mn-lt"/>
              </a:rPr>
              <a:t>Rüdenauer</a:t>
            </a:r>
            <a:r>
              <a:rPr lang="en-US" sz="1100" dirty="0">
                <a:latin typeface="+mn-lt"/>
              </a:rPr>
              <a:t> et al., </a:t>
            </a:r>
            <a:r>
              <a:rPr lang="en-US" sz="1100" dirty="0" smtClean="0">
                <a:latin typeface="+mn-lt"/>
              </a:rPr>
              <a:t>“Eco-Efficiency </a:t>
            </a:r>
            <a:r>
              <a:rPr lang="en-US" sz="1100" dirty="0">
                <a:latin typeface="+mn-lt"/>
              </a:rPr>
              <a:t>Analysis of Washing </a:t>
            </a:r>
            <a:r>
              <a:rPr lang="en-US" sz="1100" dirty="0" smtClean="0">
                <a:latin typeface="+mn-lt"/>
              </a:rPr>
              <a:t>machines: </a:t>
            </a:r>
            <a:r>
              <a:rPr lang="en-US" sz="1100" dirty="0">
                <a:latin typeface="+mn-lt"/>
              </a:rPr>
              <a:t>Life Cycle Assessment and determination of optimal life span”, </a:t>
            </a:r>
            <a:r>
              <a:rPr lang="en-US" sz="1100" dirty="0" err="1">
                <a:latin typeface="+mn-lt"/>
              </a:rPr>
              <a:t>Öko-Institut</a:t>
            </a:r>
            <a:r>
              <a:rPr lang="en-US" sz="1100" dirty="0">
                <a:latin typeface="+mn-lt"/>
              </a:rPr>
              <a:t> </a:t>
            </a:r>
            <a:r>
              <a:rPr lang="en-US" sz="1100" dirty="0" err="1">
                <a:latin typeface="+mn-lt"/>
              </a:rPr>
              <a:t>e.V</a:t>
            </a:r>
            <a:r>
              <a:rPr lang="en-US" sz="1100" dirty="0">
                <a:latin typeface="+mn-lt"/>
              </a:rPr>
              <a:t>. </a:t>
            </a:r>
            <a:r>
              <a:rPr lang="en-US" sz="1100" dirty="0" smtClean="0">
                <a:latin typeface="+mn-lt"/>
              </a:rPr>
              <a:t>(2005) </a:t>
            </a:r>
            <a:endParaRPr lang="en-US" sz="1100" dirty="0">
              <a:latin typeface="+mn-lt"/>
              <a:cs typeface="Calibri" panose="020F0502020204030204" pitchFamily="34" charset="0"/>
            </a:endParaRPr>
          </a:p>
        </p:txBody>
      </p:sp>
      <p:sp>
        <p:nvSpPr>
          <p:cNvPr id="55" name="Rectangle 54"/>
          <p:cNvSpPr/>
          <p:nvPr/>
        </p:nvSpPr>
        <p:spPr>
          <a:xfrm>
            <a:off x="3475935" y="2012548"/>
            <a:ext cx="2205500" cy="491160"/>
          </a:xfrm>
          <a:prstGeom prst="rect">
            <a:avLst/>
          </a:prstGeom>
        </p:spPr>
        <p:txBody>
          <a:bodyPr wrap="square">
            <a:spAutoFit/>
          </a:bodyPr>
          <a:lstStyle/>
          <a:p>
            <a:pPr algn="ctr">
              <a:lnSpc>
                <a:spcPct val="80000"/>
              </a:lnSpc>
            </a:pPr>
            <a:r>
              <a:rPr lang="en-US" sz="1600" dirty="0" smtClean="0">
                <a:latin typeface="+mn-lt"/>
              </a:rPr>
              <a:t>WASHING MACHINE</a:t>
            </a:r>
          </a:p>
          <a:p>
            <a:pPr algn="ctr">
              <a:lnSpc>
                <a:spcPct val="80000"/>
              </a:lnSpc>
            </a:pPr>
            <a:r>
              <a:rPr lang="en-US" sz="1600" dirty="0" smtClean="0">
                <a:latin typeface="+mn-lt"/>
              </a:rPr>
              <a:t>(Technical Material)</a:t>
            </a:r>
            <a:endParaRPr lang="en-US" sz="1600" dirty="0">
              <a:latin typeface="+mn-lt"/>
            </a:endParaRPr>
          </a:p>
        </p:txBody>
      </p:sp>
      <p:sp>
        <p:nvSpPr>
          <p:cNvPr id="66" name="Title 1"/>
          <p:cNvSpPr>
            <a:spLocks noGrp="1"/>
          </p:cNvSpPr>
          <p:nvPr>
            <p:ph type="title"/>
          </p:nvPr>
        </p:nvSpPr>
        <p:spPr>
          <a:xfrm>
            <a:off x="-10064" y="955546"/>
            <a:ext cx="9144000" cy="838200"/>
          </a:xfrm>
        </p:spPr>
        <p:txBody>
          <a:bodyPr>
            <a:normAutofit/>
          </a:bodyPr>
          <a:lstStyle/>
          <a:p>
            <a:pPr algn="ctr"/>
            <a:r>
              <a:rPr lang="en-US" sz="3000" dirty="0" smtClean="0">
                <a:solidFill>
                  <a:srgbClr val="2F93D1"/>
                </a:solidFill>
              </a:rPr>
              <a:t>A Specific Example</a:t>
            </a:r>
            <a:endParaRPr lang="en-US" sz="3000" dirty="0">
              <a:solidFill>
                <a:srgbClr val="2F93D1"/>
              </a:solidFill>
            </a:endParaRPr>
          </a:p>
        </p:txBody>
      </p:sp>
    </p:spTree>
    <p:extLst>
      <p:ext uri="{BB962C8B-B14F-4D97-AF65-F5344CB8AC3E}">
        <p14:creationId xmlns:p14="http://schemas.microsoft.com/office/powerpoint/2010/main" val="39963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64" y="955545"/>
            <a:ext cx="9144000" cy="1091275"/>
          </a:xfrm>
        </p:spPr>
        <p:txBody>
          <a:bodyPr>
            <a:normAutofit/>
          </a:bodyPr>
          <a:lstStyle/>
          <a:p>
            <a:pPr algn="ctr"/>
            <a:r>
              <a:rPr lang="en-US" sz="3000" dirty="0" smtClean="0">
                <a:solidFill>
                  <a:srgbClr val="2F93D1"/>
                </a:solidFill>
              </a:rPr>
              <a:t>Support of CE Practices in the Production Phase</a:t>
            </a:r>
            <a:endParaRPr lang="en-US" sz="3000" dirty="0">
              <a:solidFill>
                <a:srgbClr val="2F93D1"/>
              </a:solidFill>
            </a:endParaRPr>
          </a:p>
        </p:txBody>
      </p:sp>
      <p:sp>
        <p:nvSpPr>
          <p:cNvPr id="10" name="Content Placeholder 1"/>
          <p:cNvSpPr txBox="1">
            <a:spLocks/>
          </p:cNvSpPr>
          <p:nvPr/>
        </p:nvSpPr>
        <p:spPr>
          <a:xfrm>
            <a:off x="257844" y="2325975"/>
            <a:ext cx="4480117" cy="169293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Clearly, CE practices which can allow manufacturers to avoid the resource extraction and processing/refining steps of the linear economy will very much support decarbonisation efforts. </a:t>
            </a:r>
          </a:p>
        </p:txBody>
      </p:sp>
      <p:grpSp>
        <p:nvGrpSpPr>
          <p:cNvPr id="11" name="Group 10"/>
          <p:cNvGrpSpPr/>
          <p:nvPr/>
        </p:nvGrpSpPr>
        <p:grpSpPr>
          <a:xfrm>
            <a:off x="4777626" y="1862710"/>
            <a:ext cx="4058577" cy="2322810"/>
            <a:chOff x="1447800" y="2971799"/>
            <a:chExt cx="5638800" cy="3274811"/>
          </a:xfrm>
          <a:noFill/>
        </p:grpSpPr>
        <p:grpSp>
          <p:nvGrpSpPr>
            <p:cNvPr id="12" name="Group 11"/>
            <p:cNvGrpSpPr/>
            <p:nvPr/>
          </p:nvGrpSpPr>
          <p:grpSpPr>
            <a:xfrm>
              <a:off x="2627218" y="3510228"/>
              <a:ext cx="3280036" cy="2345948"/>
              <a:chOff x="4096512" y="1889964"/>
              <a:chExt cx="5442414" cy="3776472"/>
            </a:xfrm>
            <a:grpFill/>
          </p:grpSpPr>
          <p:sp>
            <p:nvSpPr>
              <p:cNvPr id="18" name="Oval 17"/>
              <p:cNvSpPr/>
              <p:nvPr/>
            </p:nvSpPr>
            <p:spPr>
              <a:xfrm>
                <a:off x="4974335" y="2148868"/>
                <a:ext cx="3529584" cy="3291811"/>
              </a:xfrm>
              <a:prstGeom prst="ellipse">
                <a:avLst/>
              </a:prstGeom>
              <a:grpFill/>
              <a:ln w="190500">
                <a:solidFill>
                  <a:srgbClr val="C55A1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Isosceles Triangle 18"/>
              <p:cNvSpPr/>
              <p:nvPr/>
            </p:nvSpPr>
            <p:spPr>
              <a:xfrm rot="5400000">
                <a:off x="6529354" y="1938532"/>
                <a:ext cx="859073" cy="804899"/>
              </a:xfrm>
              <a:prstGeom prst="triangle">
                <a:avLst/>
              </a:prstGeom>
              <a:grp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ounded Rectangle 19"/>
              <p:cNvSpPr/>
              <p:nvPr/>
            </p:nvSpPr>
            <p:spPr>
              <a:xfrm>
                <a:off x="4765937" y="1889964"/>
                <a:ext cx="3978516" cy="3776472"/>
              </a:xfrm>
              <a:prstGeom prst="roundRect">
                <a:avLst/>
              </a:prstGeom>
              <a:grpFill/>
              <a:ln w="5715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1" name="Straight Connector 20"/>
              <p:cNvCxnSpPr/>
              <p:nvPr/>
            </p:nvCxnSpPr>
            <p:spPr>
              <a:xfrm flipH="1" flipV="1">
                <a:off x="4096512" y="3872484"/>
                <a:ext cx="786384" cy="4572"/>
              </a:xfrm>
              <a:prstGeom prst="line">
                <a:avLst/>
              </a:prstGeom>
              <a:grpFill/>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628593" y="3872484"/>
                <a:ext cx="910333" cy="0"/>
              </a:xfrm>
              <a:prstGeom prst="straightConnector1">
                <a:avLst/>
              </a:prstGeom>
              <a:grpFill/>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Subtitle 2"/>
            <p:cNvSpPr txBox="1">
              <a:spLocks/>
            </p:cNvSpPr>
            <p:nvPr/>
          </p:nvSpPr>
          <p:spPr>
            <a:xfrm>
              <a:off x="3585259" y="3167368"/>
              <a:ext cx="1197243" cy="308123"/>
            </a:xfrm>
            <a:prstGeom prst="rect">
              <a:avLst/>
            </a:prstGeom>
            <a:grpFill/>
          </p:spPr>
          <p:txBody>
            <a:bodyPr vert="horz" lIns="68580" tIns="34290" rIns="68580" bIns="3429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dirty="0">
                  <a:latin typeface="Calibri" panose="020F0502020204030204" pitchFamily="34" charset="0"/>
                </a:rPr>
                <a:t>Economy</a:t>
              </a:r>
              <a:endParaRPr lang="en-US" sz="1300" i="1" dirty="0">
                <a:latin typeface="Calibri" panose="020F0502020204030204" pitchFamily="34" charset="0"/>
              </a:endParaRPr>
            </a:p>
          </p:txBody>
        </p:sp>
        <p:sp>
          <p:nvSpPr>
            <p:cNvPr id="14" name="Subtitle 2"/>
            <p:cNvSpPr txBox="1">
              <a:spLocks/>
            </p:cNvSpPr>
            <p:nvPr/>
          </p:nvSpPr>
          <p:spPr>
            <a:xfrm>
              <a:off x="1523163" y="4609203"/>
              <a:ext cx="1150817" cy="331906"/>
            </a:xfrm>
            <a:prstGeom prst="rect">
              <a:avLst/>
            </a:prstGeom>
            <a:grpFill/>
          </p:spPr>
          <p:txBody>
            <a:bodyPr vert="horz" lIns="68580" tIns="34290" rIns="68580" bIns="3429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r">
                <a:lnSpc>
                  <a:spcPct val="110000"/>
                </a:lnSpc>
                <a:spcBef>
                  <a:spcPts val="0"/>
                </a:spcBef>
                <a:buNone/>
              </a:pPr>
              <a:r>
                <a:rPr lang="en-US" sz="1100" dirty="0">
                  <a:latin typeface="Calibri" panose="020F0502020204030204" pitchFamily="34" charset="0"/>
                </a:rPr>
                <a:t>“top-up”</a:t>
              </a:r>
              <a:endParaRPr lang="en-US" sz="1100" i="1" dirty="0">
                <a:latin typeface="Calibri" panose="020F0502020204030204" pitchFamily="34" charset="0"/>
              </a:endParaRPr>
            </a:p>
          </p:txBody>
        </p:sp>
        <p:sp>
          <p:nvSpPr>
            <p:cNvPr id="15" name="Subtitle 2"/>
            <p:cNvSpPr txBox="1">
              <a:spLocks/>
            </p:cNvSpPr>
            <p:nvPr/>
          </p:nvSpPr>
          <p:spPr>
            <a:xfrm>
              <a:off x="5818322" y="4626092"/>
              <a:ext cx="1192988" cy="315019"/>
            </a:xfrm>
            <a:prstGeom prst="rect">
              <a:avLst/>
            </a:prstGeom>
            <a:grpFill/>
          </p:spPr>
          <p:txBody>
            <a:bodyPr vert="horz" lIns="68580" tIns="34290" rIns="68580" bIns="3429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nSpc>
                  <a:spcPct val="110000"/>
                </a:lnSpc>
                <a:spcBef>
                  <a:spcPts val="0"/>
                </a:spcBef>
                <a:buNone/>
              </a:pPr>
              <a:r>
                <a:rPr lang="en-US" sz="1100" dirty="0">
                  <a:latin typeface="Calibri" panose="020F0502020204030204" pitchFamily="34" charset="0"/>
                </a:rPr>
                <a:t>“leakage”</a:t>
              </a:r>
              <a:endParaRPr lang="en-US" sz="1100" i="1" dirty="0">
                <a:latin typeface="Calibri" panose="020F0502020204030204" pitchFamily="34" charset="0"/>
              </a:endParaRPr>
            </a:p>
          </p:txBody>
        </p:sp>
        <p:sp>
          <p:nvSpPr>
            <p:cNvPr id="16" name="Subtitle 2"/>
            <p:cNvSpPr txBox="1">
              <a:spLocks/>
            </p:cNvSpPr>
            <p:nvPr/>
          </p:nvSpPr>
          <p:spPr>
            <a:xfrm>
              <a:off x="5199456" y="2974175"/>
              <a:ext cx="1865493" cy="563280"/>
            </a:xfrm>
            <a:prstGeom prst="rect">
              <a:avLst/>
            </a:prstGeom>
            <a:grpFill/>
          </p:spPr>
          <p:txBody>
            <a:bodyPr vert="horz" lIns="68580" tIns="34290" rIns="68580" bIns="3429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dirty="0">
                  <a:latin typeface="Calibri" panose="020F0502020204030204" pitchFamily="34" charset="0"/>
                </a:rPr>
                <a:t>Environment</a:t>
              </a:r>
              <a:endParaRPr lang="en-US" sz="1300" i="1" dirty="0">
                <a:latin typeface="Calibri" panose="020F0502020204030204" pitchFamily="34" charset="0"/>
              </a:endParaRPr>
            </a:p>
          </p:txBody>
        </p:sp>
        <p:sp>
          <p:nvSpPr>
            <p:cNvPr id="17" name="Rounded Rectangle 16"/>
            <p:cNvSpPr/>
            <p:nvPr/>
          </p:nvSpPr>
          <p:spPr>
            <a:xfrm>
              <a:off x="1447800" y="2971799"/>
              <a:ext cx="5638800" cy="3274811"/>
            </a:xfrm>
            <a:prstGeom prst="roundRect">
              <a:avLst/>
            </a:prstGeom>
            <a:grp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Subtitle 2"/>
          <p:cNvSpPr txBox="1">
            <a:spLocks/>
          </p:cNvSpPr>
          <p:nvPr/>
        </p:nvSpPr>
        <p:spPr>
          <a:xfrm>
            <a:off x="4899152" y="2268922"/>
            <a:ext cx="861726" cy="461654"/>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b="1" dirty="0" smtClean="0">
                <a:latin typeface="Calibri" panose="020F0502020204030204" pitchFamily="34" charset="0"/>
              </a:rPr>
              <a:t>Resource Extraction</a:t>
            </a:r>
            <a:endParaRPr lang="en-US" sz="1300" b="1" i="1" dirty="0">
              <a:latin typeface="Calibri" panose="020F0502020204030204" pitchFamily="34" charset="0"/>
            </a:endParaRPr>
          </a:p>
        </p:txBody>
      </p:sp>
      <p:pic>
        <p:nvPicPr>
          <p:cNvPr id="3074" name="Picture 2" descr="Zig Zag Down Arrow SVG 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0" t="25912" b="17839"/>
          <a:stretch/>
        </p:blipFill>
        <p:spPr bwMode="auto">
          <a:xfrm rot="1208137">
            <a:off x="5534479" y="2796260"/>
            <a:ext cx="345082" cy="236631"/>
          </a:xfrm>
          <a:prstGeom prst="rect">
            <a:avLst/>
          </a:prstGeom>
          <a:noFill/>
          <a:extLst>
            <a:ext uri="{909E8E84-426E-40DD-AFC4-6F175D3DCCD1}">
              <a14:hiddenFill xmlns:a14="http://schemas.microsoft.com/office/drawing/2010/main">
                <a:solidFill>
                  <a:srgbClr val="FFFFFF"/>
                </a:solidFill>
              </a14:hiddenFill>
            </a:ext>
          </a:extLst>
        </p:spPr>
      </p:pic>
      <p:sp>
        <p:nvSpPr>
          <p:cNvPr id="35" name="Content Placeholder 1"/>
          <p:cNvSpPr txBox="1">
            <a:spLocks/>
          </p:cNvSpPr>
          <p:nvPr/>
        </p:nvSpPr>
        <p:spPr>
          <a:xfrm>
            <a:off x="247780" y="4298067"/>
            <a:ext cx="7854961" cy="20574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450"/>
              </a:spcBef>
              <a:spcAft>
                <a:spcPts val="20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The three CE practices which can most do this are:</a:t>
            </a:r>
          </a:p>
          <a:p>
            <a:pPr marL="365760" fontAlgn="auto">
              <a:lnSpc>
                <a:spcPct val="100000"/>
              </a:lnSpc>
              <a:spcBef>
                <a:spcPts val="200"/>
              </a:spcBef>
              <a:spcAft>
                <a:spcPts val="100"/>
              </a:spcAft>
              <a:buClr>
                <a:srgbClr val="2F93D1"/>
              </a:buClr>
              <a:buSzPct val="75000"/>
              <a:buFont typeface="Wingdings" panose="05000000000000000000" pitchFamily="2" charset="2"/>
              <a:buChar char="Ø"/>
            </a:pPr>
            <a:r>
              <a:rPr lang="en-GB" sz="1800" dirty="0">
                <a:solidFill>
                  <a:schemeClr val="tx1"/>
                </a:solidFill>
                <a:latin typeface="Calibri" panose="020F0502020204030204" pitchFamily="34" charset="0"/>
                <a:cs typeface="Calibri" panose="020F0502020204030204" pitchFamily="34" charset="0"/>
              </a:rPr>
              <a:t>in the “slowing down” </a:t>
            </a:r>
            <a:r>
              <a:rPr lang="en-GB" sz="1800" dirty="0" smtClean="0">
                <a:solidFill>
                  <a:schemeClr val="tx1"/>
                </a:solidFill>
                <a:latin typeface="Calibri" panose="020F0502020204030204" pitchFamily="34" charset="0"/>
                <a:cs typeface="Calibri" panose="020F0502020204030204" pitchFamily="34" charset="0"/>
              </a:rPr>
              <a:t>strategy:</a:t>
            </a:r>
          </a:p>
          <a:p>
            <a:pPr marL="548640" indent="-173736" fontAlgn="auto">
              <a:lnSpc>
                <a:spcPct val="100000"/>
              </a:lnSpc>
              <a:spcBef>
                <a:spcPts val="100"/>
              </a:spcBef>
              <a:spcAft>
                <a:spcPts val="100"/>
              </a:spcAft>
              <a:buClr>
                <a:srgbClr val="2F93D1"/>
              </a:buClr>
              <a:buSzPct val="90000"/>
              <a:buFont typeface="Wingdings" panose="05000000000000000000" pitchFamily="2" charset="2"/>
              <a:buChar char="ü"/>
            </a:pPr>
            <a:r>
              <a:rPr lang="en-GB" sz="1800" dirty="0" smtClean="0">
                <a:solidFill>
                  <a:schemeClr val="tx1"/>
                </a:solidFill>
                <a:latin typeface="Calibri" panose="020F0502020204030204" pitchFamily="34" charset="0"/>
                <a:cs typeface="Calibri" panose="020F0502020204030204" pitchFamily="34" charset="0"/>
              </a:rPr>
              <a:t>remanufacturing (or refurbishing)</a:t>
            </a:r>
          </a:p>
          <a:p>
            <a:pPr marL="548640" indent="-173736" fontAlgn="auto">
              <a:lnSpc>
                <a:spcPct val="100000"/>
              </a:lnSpc>
              <a:spcBef>
                <a:spcPts val="100"/>
              </a:spcBef>
              <a:spcAft>
                <a:spcPts val="450"/>
              </a:spcAft>
              <a:buClr>
                <a:srgbClr val="2F93D1"/>
              </a:buClr>
              <a:buSzPct val="90000"/>
              <a:buFont typeface="Wingdings" panose="05000000000000000000" pitchFamily="2" charset="2"/>
              <a:buChar char="ü"/>
            </a:pPr>
            <a:r>
              <a:rPr lang="en-GB" sz="1800" dirty="0">
                <a:solidFill>
                  <a:schemeClr val="tx1"/>
                </a:solidFill>
                <a:latin typeface="Calibri" panose="020F0502020204030204" pitchFamily="34" charset="0"/>
                <a:cs typeface="Calibri" panose="020F0502020204030204" pitchFamily="34" charset="0"/>
              </a:rPr>
              <a:t>c</a:t>
            </a:r>
            <a:r>
              <a:rPr lang="en-GB" sz="1800" dirty="0" smtClean="0">
                <a:solidFill>
                  <a:schemeClr val="tx1"/>
                </a:solidFill>
                <a:latin typeface="Calibri" panose="020F0502020204030204" pitchFamily="34" charset="0"/>
                <a:cs typeface="Calibri" panose="020F0502020204030204" pitchFamily="34" charset="0"/>
              </a:rPr>
              <a:t>ascading </a:t>
            </a:r>
          </a:p>
          <a:p>
            <a:pPr marL="365760" indent="-173736" fontAlgn="auto">
              <a:lnSpc>
                <a:spcPct val="100000"/>
              </a:lnSpc>
              <a:spcBef>
                <a:spcPts val="450"/>
              </a:spcBef>
              <a:spcAft>
                <a:spcPts val="100"/>
              </a:spcAft>
              <a:buClr>
                <a:srgbClr val="2F93D1"/>
              </a:buClr>
              <a:buSzPct val="75000"/>
              <a:buFont typeface="Wingdings" panose="05000000000000000000" pitchFamily="2" charset="2"/>
              <a:buChar char="Ø"/>
            </a:pPr>
            <a:r>
              <a:rPr lang="en-GB" sz="1800" dirty="0">
                <a:solidFill>
                  <a:schemeClr val="tx1"/>
                </a:solidFill>
                <a:latin typeface="Calibri" panose="020F0502020204030204" pitchFamily="34" charset="0"/>
                <a:cs typeface="Calibri" panose="020F0502020204030204" pitchFamily="34" charset="0"/>
              </a:rPr>
              <a:t>in the “closing loops” strategy</a:t>
            </a:r>
            <a:endParaRPr lang="en-GB" sz="1800" dirty="0" smtClean="0">
              <a:solidFill>
                <a:schemeClr val="tx1"/>
              </a:solidFill>
              <a:latin typeface="Calibri" panose="020F0502020204030204" pitchFamily="34" charset="0"/>
              <a:cs typeface="Calibri" panose="020F0502020204030204" pitchFamily="34" charset="0"/>
            </a:endParaRPr>
          </a:p>
          <a:p>
            <a:pPr marL="548640" indent="-173736" fontAlgn="auto">
              <a:lnSpc>
                <a:spcPct val="100000"/>
              </a:lnSpc>
              <a:spcBef>
                <a:spcPts val="100"/>
              </a:spcBef>
              <a:spcAft>
                <a:spcPts val="100"/>
              </a:spcAft>
              <a:buClr>
                <a:srgbClr val="2F93D1"/>
              </a:buClr>
              <a:buSzPct val="90000"/>
              <a:buFont typeface="Wingdings" panose="05000000000000000000" pitchFamily="2" charset="2"/>
              <a:buChar char="ü"/>
            </a:pPr>
            <a:r>
              <a:rPr lang="en-GB" sz="1800" dirty="0" smtClean="0">
                <a:solidFill>
                  <a:schemeClr val="tx1"/>
                </a:solidFill>
                <a:latin typeface="Calibri" panose="020F0502020204030204" pitchFamily="34" charset="0"/>
                <a:cs typeface="Calibri" panose="020F0502020204030204" pitchFamily="34" charset="0"/>
              </a:rPr>
              <a:t>recycling.</a:t>
            </a:r>
          </a:p>
        </p:txBody>
      </p:sp>
    </p:spTree>
    <p:extLst>
      <p:ext uri="{BB962C8B-B14F-4D97-AF65-F5344CB8AC3E}">
        <p14:creationId xmlns:p14="http://schemas.microsoft.com/office/powerpoint/2010/main" val="18714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143000"/>
            <a:ext cx="9118121" cy="679418"/>
          </a:xfrm>
        </p:spPr>
        <p:txBody>
          <a:bodyPr>
            <a:noAutofit/>
          </a:bodyPr>
          <a:lstStyle/>
          <a:p>
            <a:pPr algn="ctr">
              <a:defRPr/>
            </a:pPr>
            <a:r>
              <a:rPr lang="en-US" sz="3000" dirty="0" smtClean="0">
                <a:solidFill>
                  <a:srgbClr val="2F93D1"/>
                </a:solidFill>
              </a:rPr>
              <a:t>Remanufacturing (&amp; Refurbishing) – I </a:t>
            </a:r>
            <a:endParaRPr lang="en-US" sz="3000" dirty="0">
              <a:solidFill>
                <a:srgbClr val="2F93D1"/>
              </a:solidFill>
            </a:endParaRPr>
          </a:p>
        </p:txBody>
      </p:sp>
      <p:sp>
        <p:nvSpPr>
          <p:cNvPr id="5" name="Content Placeholder 1"/>
          <p:cNvSpPr>
            <a:spLocks noGrp="1"/>
          </p:cNvSpPr>
          <p:nvPr>
            <p:ph idx="1"/>
          </p:nvPr>
        </p:nvSpPr>
        <p:spPr>
          <a:xfrm>
            <a:off x="241538" y="1905000"/>
            <a:ext cx="8686800" cy="4495800"/>
          </a:xfrm>
        </p:spPr>
        <p:txBody>
          <a:bodyPr>
            <a:noAutofit/>
          </a:bodyPr>
          <a:lstStyle/>
          <a:p>
            <a:pPr marL="173736" indent="-173736">
              <a:lnSpc>
                <a:spcPct val="100000"/>
              </a:lnSpc>
              <a:spcBef>
                <a:spcPts val="450"/>
              </a:spcBef>
              <a:spcAft>
                <a:spcPts val="200"/>
              </a:spcAft>
              <a:buClr>
                <a:srgbClr val="2F93D1"/>
              </a:buClr>
              <a:buSzPct val="105000"/>
            </a:pPr>
            <a:r>
              <a:rPr lang="en-US" sz="1800" dirty="0" smtClean="0">
                <a:solidFill>
                  <a:schemeClr val="tx1"/>
                </a:solidFill>
                <a:cs typeface="Calibri" panose="020F0502020204030204" pitchFamily="34" charset="0"/>
              </a:rPr>
              <a:t>Remanufacturing:</a:t>
            </a:r>
            <a:r>
              <a:rPr lang="en-US" sz="1800" dirty="0">
                <a:solidFill>
                  <a:schemeClr val="tx1"/>
                </a:solidFill>
                <a:cs typeface="Calibri" panose="020F0502020204030204" pitchFamily="34" charset="0"/>
              </a:rPr>
              <a:t> </a:t>
            </a:r>
          </a:p>
          <a:p>
            <a:pPr marL="365760" indent="-173736">
              <a:lnSpc>
                <a:spcPct val="100000"/>
              </a:lnSpc>
              <a:spcBef>
                <a:spcPts val="200"/>
              </a:spcBef>
              <a:spcAft>
                <a:spcPts val="200"/>
              </a:spcAft>
              <a:buClr>
                <a:srgbClr val="2F93D1"/>
              </a:buClr>
              <a:buSzPct val="75000"/>
              <a:buFont typeface="Wingdings" panose="05000000000000000000" pitchFamily="2" charset="2"/>
              <a:buChar char="Ø"/>
            </a:pPr>
            <a:r>
              <a:rPr lang="en-US" sz="1800" dirty="0">
                <a:solidFill>
                  <a:schemeClr val="tx1"/>
                </a:solidFill>
                <a:cs typeface="Calibri" panose="020F0502020204030204" pitchFamily="34" charset="0"/>
              </a:rPr>
              <a:t>A used product is completely disassembled. The parts are cleaned. </a:t>
            </a:r>
            <a:r>
              <a:rPr lang="en-US" sz="1800" dirty="0" smtClean="0">
                <a:solidFill>
                  <a:schemeClr val="tx1"/>
                </a:solidFill>
                <a:cs typeface="Calibri" panose="020F0502020204030204" pitchFamily="34" charset="0"/>
              </a:rPr>
              <a:t>Worn </a:t>
            </a:r>
            <a:r>
              <a:rPr lang="en-US" sz="1800" dirty="0">
                <a:solidFill>
                  <a:schemeClr val="tx1"/>
                </a:solidFill>
                <a:cs typeface="Calibri" panose="020F0502020204030204" pitchFamily="34" charset="0"/>
              </a:rPr>
              <a:t>or broken parts are replaced, with a combination of reused, repaired and new parts. Software is updated. Everything is reassembled.</a:t>
            </a:r>
          </a:p>
          <a:p>
            <a:pPr marL="365760" indent="-173736">
              <a:lnSpc>
                <a:spcPct val="100000"/>
              </a:lnSpc>
              <a:spcBef>
                <a:spcPts val="200"/>
              </a:spcBef>
              <a:spcAft>
                <a:spcPts val="200"/>
              </a:spcAft>
              <a:buClr>
                <a:srgbClr val="2F93D1"/>
              </a:buClr>
              <a:buSzPct val="75000"/>
              <a:buFont typeface="Wingdings" panose="05000000000000000000" pitchFamily="2" charset="2"/>
              <a:buChar char="Ø"/>
            </a:pPr>
            <a:r>
              <a:rPr lang="en-US" sz="1800" dirty="0">
                <a:solidFill>
                  <a:schemeClr val="tx1"/>
                </a:solidFill>
                <a:cs typeface="Calibri" panose="020F0502020204030204" pitchFamily="34" charset="0"/>
              </a:rPr>
              <a:t>The reassembled product is tested to ensure it </a:t>
            </a:r>
            <a:r>
              <a:rPr lang="en-US" sz="1800" b="1" dirty="0">
                <a:solidFill>
                  <a:srgbClr val="0000FF"/>
                </a:solidFill>
                <a:cs typeface="Calibri" panose="020F0502020204030204" pitchFamily="34" charset="0"/>
              </a:rPr>
              <a:t>meets or exceeds Original Equipment Manufacturer's (OEM) performance specifications</a:t>
            </a:r>
            <a:r>
              <a:rPr lang="en-US" sz="1800" dirty="0">
                <a:solidFill>
                  <a:schemeClr val="tx1"/>
                </a:solidFill>
                <a:cs typeface="Calibri" panose="020F0502020204030204" pitchFamily="34" charset="0"/>
              </a:rPr>
              <a:t>. </a:t>
            </a:r>
          </a:p>
          <a:p>
            <a:pPr marL="365760" indent="-173736">
              <a:lnSpc>
                <a:spcPct val="100000"/>
              </a:lnSpc>
              <a:spcBef>
                <a:spcPts val="200"/>
              </a:spcBef>
              <a:spcAft>
                <a:spcPts val="450"/>
              </a:spcAft>
              <a:buClr>
                <a:srgbClr val="2F93D1"/>
              </a:buClr>
              <a:buSzPct val="75000"/>
              <a:buFont typeface="Wingdings" panose="05000000000000000000" pitchFamily="2" charset="2"/>
              <a:buChar char="Ø"/>
            </a:pPr>
            <a:r>
              <a:rPr lang="en-US" sz="1800" dirty="0">
                <a:solidFill>
                  <a:schemeClr val="tx1"/>
                </a:solidFill>
                <a:cs typeface="Calibri" panose="020F0502020204030204" pitchFamily="34" charset="0"/>
              </a:rPr>
              <a:t>The remanufactured product carries a </a:t>
            </a:r>
            <a:r>
              <a:rPr lang="en-US" sz="1800" b="1" dirty="0">
                <a:solidFill>
                  <a:srgbClr val="0000FF"/>
                </a:solidFill>
                <a:cs typeface="Calibri" panose="020F0502020204030204" pitchFamily="34" charset="0"/>
              </a:rPr>
              <a:t>warranty</a:t>
            </a:r>
            <a:r>
              <a:rPr lang="en-US" sz="1800" dirty="0">
                <a:solidFill>
                  <a:schemeClr val="tx1"/>
                </a:solidFill>
                <a:cs typeface="Calibri" panose="020F0502020204030204" pitchFamily="34" charset="0"/>
              </a:rPr>
              <a:t> that is equivalent to that of a new product. It is “as good as new”.</a:t>
            </a:r>
          </a:p>
          <a:p>
            <a:pPr marL="173736" indent="-173736">
              <a:lnSpc>
                <a:spcPct val="100000"/>
              </a:lnSpc>
              <a:spcBef>
                <a:spcPts val="450"/>
              </a:spcBef>
              <a:spcAft>
                <a:spcPts val="450"/>
              </a:spcAft>
              <a:buClr>
                <a:srgbClr val="2F93D1"/>
              </a:buClr>
              <a:buSzPct val="105000"/>
            </a:pPr>
            <a:r>
              <a:rPr lang="en-US" sz="1800" dirty="0" smtClean="0">
                <a:solidFill>
                  <a:schemeClr val="tx1"/>
                </a:solidFill>
                <a:cs typeface="Calibri" panose="020F0502020204030204" pitchFamily="34" charset="0"/>
              </a:rPr>
              <a:t>Refurbishing </a:t>
            </a:r>
            <a:r>
              <a:rPr lang="en-US" sz="1800" dirty="0">
                <a:solidFill>
                  <a:schemeClr val="tx1"/>
                </a:solidFill>
                <a:cs typeface="Calibri" panose="020F0502020204030204" pitchFamily="34" charset="0"/>
              </a:rPr>
              <a:t>is a less high quality version of remanufacturing – and consequently the warranty is not so good</a:t>
            </a:r>
            <a:r>
              <a:rPr lang="en-US" sz="1800" dirty="0" smtClean="0">
                <a:solidFill>
                  <a:schemeClr val="tx1"/>
                </a:solidFill>
                <a:cs typeface="Calibri" panose="020F0502020204030204" pitchFamily="34" charset="0"/>
              </a:rPr>
              <a:t>.</a:t>
            </a:r>
            <a:endParaRPr lang="en-US" sz="1800" dirty="0">
              <a:solidFill>
                <a:schemeClr val="tx1"/>
              </a:solidFill>
              <a:cs typeface="Calibri" panose="020F0502020204030204" pitchFamily="34" charset="0"/>
            </a:endParaRPr>
          </a:p>
          <a:p>
            <a:pPr marL="173736" indent="-173736">
              <a:lnSpc>
                <a:spcPct val="100000"/>
              </a:lnSpc>
              <a:spcBef>
                <a:spcPts val="450"/>
              </a:spcBef>
              <a:spcAft>
                <a:spcPts val="450"/>
              </a:spcAft>
              <a:buClr>
                <a:srgbClr val="2F93D1"/>
              </a:buClr>
              <a:buSzPct val="105000"/>
            </a:pPr>
            <a:r>
              <a:rPr lang="en-US" sz="1800" dirty="0" smtClean="0">
                <a:solidFill>
                  <a:schemeClr val="tx1"/>
                </a:solidFill>
                <a:cs typeface="Calibri" panose="020F0502020204030204" pitchFamily="34" charset="0"/>
              </a:rPr>
              <a:t>Both are ways </a:t>
            </a:r>
            <a:r>
              <a:rPr lang="en-US" sz="1800" dirty="0">
                <a:solidFill>
                  <a:schemeClr val="tx1"/>
                </a:solidFill>
                <a:cs typeface="Calibri" panose="020F0502020204030204" pitchFamily="34" charset="0"/>
              </a:rPr>
              <a:t>to </a:t>
            </a:r>
            <a:r>
              <a:rPr lang="en-US" sz="1800" dirty="0" smtClean="0">
                <a:solidFill>
                  <a:schemeClr val="tx1"/>
                </a:solidFill>
                <a:cs typeface="Calibri" panose="020F0502020204030204" pitchFamily="34" charset="0"/>
              </a:rPr>
              <a:t>reuse </a:t>
            </a:r>
            <a:r>
              <a:rPr lang="en-US" sz="1800" b="1" dirty="0" smtClean="0">
                <a:solidFill>
                  <a:srgbClr val="0000FF"/>
                </a:solidFill>
                <a:cs typeface="Calibri" panose="020F0502020204030204" pitchFamily="34" charset="0"/>
              </a:rPr>
              <a:t>product parts</a:t>
            </a:r>
            <a:r>
              <a:rPr lang="en-US" sz="1800" dirty="0" smtClean="0">
                <a:solidFill>
                  <a:schemeClr val="tx1"/>
                </a:solidFill>
                <a:cs typeface="Calibri" panose="020F0502020204030204" pitchFamily="34" charset="0"/>
              </a:rPr>
              <a:t> </a:t>
            </a:r>
            <a:r>
              <a:rPr lang="en-US" sz="1800" dirty="0">
                <a:solidFill>
                  <a:schemeClr val="tx1"/>
                </a:solidFill>
                <a:cs typeface="Calibri" panose="020F0502020204030204" pitchFamily="34" charset="0"/>
              </a:rPr>
              <a:t>rather than </a:t>
            </a:r>
            <a:r>
              <a:rPr lang="en-US" sz="1800" dirty="0" smtClean="0">
                <a:solidFill>
                  <a:schemeClr val="tx1"/>
                </a:solidFill>
                <a:cs typeface="Calibri" panose="020F0502020204030204" pitchFamily="34" charset="0"/>
              </a:rPr>
              <a:t>whole products. </a:t>
            </a:r>
            <a:endParaRPr lang="en-US" sz="1800" dirty="0">
              <a:solidFill>
                <a:schemeClr val="tx1"/>
              </a:solidFill>
              <a:cs typeface="Calibri" panose="020F0502020204030204" pitchFamily="34" charset="0"/>
            </a:endParaRPr>
          </a:p>
          <a:p>
            <a:pPr marL="173736" indent="-173736">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Both can have a dramatic effect on the carbon footprint of products. </a:t>
            </a:r>
          </a:p>
        </p:txBody>
      </p:sp>
    </p:spTree>
    <p:extLst>
      <p:ext uri="{BB962C8B-B14F-4D97-AF65-F5344CB8AC3E}">
        <p14:creationId xmlns:p14="http://schemas.microsoft.com/office/powerpoint/2010/main" val="47403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5879" y="1066800"/>
            <a:ext cx="9118121" cy="679418"/>
          </a:xfrm>
          <a:prstGeom prst="rect">
            <a:avLst/>
          </a:prstGeom>
        </p:spPr>
        <p:txBody>
          <a:bodyPr>
            <a:noAutofit/>
          </a:bodyPr>
          <a:lstStyle>
            <a:lvl1pPr algn="l" defTabSz="685800" rtl="0" eaLnBrk="1" latinLnBrk="0" hangingPunct="1">
              <a:lnSpc>
                <a:spcPct val="90000"/>
              </a:lnSpc>
              <a:spcBef>
                <a:spcPct val="0"/>
              </a:spcBef>
              <a:buNone/>
              <a:defRPr sz="3300" kern="1200">
                <a:solidFill>
                  <a:srgbClr val="0698DF"/>
                </a:solidFill>
                <a:latin typeface="+mn-lt"/>
                <a:ea typeface="+mj-ea"/>
                <a:cs typeface="Arial" panose="020B0604020202020204" pitchFamily="34" charset="0"/>
              </a:defRPr>
            </a:lvl1pPr>
          </a:lstStyle>
          <a:p>
            <a:pPr algn="ctr" fontAlgn="auto">
              <a:spcAft>
                <a:spcPts val="0"/>
              </a:spcAft>
              <a:defRPr/>
            </a:pPr>
            <a:r>
              <a:rPr lang="en-US" sz="2900" dirty="0" smtClean="0">
                <a:solidFill>
                  <a:srgbClr val="2F93D1"/>
                </a:solidFill>
              </a:rPr>
              <a:t>Remanufacturing (&amp; Refurbishing) – II</a:t>
            </a:r>
            <a:endParaRPr lang="en-US" sz="2900" dirty="0">
              <a:solidFill>
                <a:srgbClr val="2F93D1"/>
              </a:solidFill>
            </a:endParaRPr>
          </a:p>
        </p:txBody>
      </p:sp>
      <p:sp>
        <p:nvSpPr>
          <p:cNvPr id="5" name="Content Placeholder 1"/>
          <p:cNvSpPr txBox="1">
            <a:spLocks/>
          </p:cNvSpPr>
          <p:nvPr/>
        </p:nvSpPr>
        <p:spPr>
          <a:xfrm>
            <a:off x="152400" y="1600200"/>
            <a:ext cx="8915400" cy="11430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3736" indent="-173736">
              <a:lnSpc>
                <a:spcPct val="100000"/>
              </a:lnSpc>
              <a:spcBef>
                <a:spcPts val="0"/>
              </a:spcBef>
              <a:buClr>
                <a:srgbClr val="2F93D1"/>
              </a:buClr>
              <a:buSzPct val="105000"/>
            </a:pPr>
            <a:r>
              <a:rPr lang="en-US" sz="1800" dirty="0" smtClean="0">
                <a:cs typeface="Calibri" panose="020F0502020204030204" pitchFamily="34" charset="0"/>
              </a:rPr>
              <a:t>Remanufacturing (and refurbishing) avoid (for the most part) the carbon-intensive steps of resource extraction as well as processing and refining, so the carbon footprint of a remanufactured product is much smaller than the equivalent new product. And it’s as good as a new product!</a:t>
            </a:r>
            <a:endParaRPr lang="en-US" sz="1800" dirty="0">
              <a:cs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743200"/>
            <a:ext cx="5682116" cy="3634421"/>
          </a:xfrm>
          <a:prstGeom prst="rect">
            <a:avLst/>
          </a:prstGeom>
        </p:spPr>
      </p:pic>
      <p:sp>
        <p:nvSpPr>
          <p:cNvPr id="7" name="TextBox 6"/>
          <p:cNvSpPr txBox="1"/>
          <p:nvPr/>
        </p:nvSpPr>
        <p:spPr>
          <a:xfrm>
            <a:off x="2286000" y="2554069"/>
            <a:ext cx="1229825" cy="646331"/>
          </a:xfrm>
          <a:prstGeom prst="rect">
            <a:avLst/>
          </a:prstGeom>
          <a:solidFill>
            <a:schemeClr val="bg1"/>
          </a:solidFill>
        </p:spPr>
        <p:txBody>
          <a:bodyPr wrap="none" rtlCol="0">
            <a:spAutoFit/>
          </a:bodyPr>
          <a:lstStyle/>
          <a:p>
            <a:pPr algn="ctr"/>
            <a:r>
              <a:rPr lang="en-US" sz="900" b="1" dirty="0" smtClean="0"/>
              <a:t>CARBON </a:t>
            </a:r>
          </a:p>
          <a:p>
            <a:pPr algn="ctr"/>
            <a:r>
              <a:rPr lang="en-US" sz="900" b="1" dirty="0" smtClean="0"/>
              <a:t>FOOTPRINT</a:t>
            </a:r>
          </a:p>
          <a:p>
            <a:pPr algn="ctr"/>
            <a:r>
              <a:rPr lang="en-US" sz="900" b="1" dirty="0" smtClean="0"/>
              <a:t>(ENVIRONMENTAL</a:t>
            </a:r>
          </a:p>
          <a:p>
            <a:pPr algn="ctr"/>
            <a:r>
              <a:rPr lang="en-US" sz="900" b="1" dirty="0" smtClean="0"/>
              <a:t> IMPACT)</a:t>
            </a:r>
            <a:endParaRPr lang="en-US" sz="900" b="1" dirty="0"/>
          </a:p>
        </p:txBody>
      </p:sp>
    </p:spTree>
    <p:extLst>
      <p:ext uri="{BB962C8B-B14F-4D97-AF65-F5344CB8AC3E}">
        <p14:creationId xmlns:p14="http://schemas.microsoft.com/office/powerpoint/2010/main" val="57363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074582"/>
            <a:ext cx="9118121" cy="679418"/>
          </a:xfrm>
        </p:spPr>
        <p:txBody>
          <a:bodyPr>
            <a:noAutofit/>
          </a:bodyPr>
          <a:lstStyle/>
          <a:p>
            <a:pPr algn="ctr">
              <a:defRPr/>
            </a:pPr>
            <a:r>
              <a:rPr lang="en-US" sz="3000" dirty="0" smtClean="0">
                <a:solidFill>
                  <a:srgbClr val="2F93D1"/>
                </a:solidFill>
              </a:rPr>
              <a:t>Remanufacturing (&amp; Refurbishing) – III </a:t>
            </a:r>
            <a:endParaRPr lang="en-US" sz="3000" dirty="0">
              <a:solidFill>
                <a:srgbClr val="2F93D1"/>
              </a:solidFill>
            </a:endParaRPr>
          </a:p>
        </p:txBody>
      </p:sp>
      <p:sp>
        <p:nvSpPr>
          <p:cNvPr id="6" name="Content Placeholder 7"/>
          <p:cNvSpPr txBox="1">
            <a:spLocks/>
          </p:cNvSpPr>
          <p:nvPr/>
        </p:nvSpPr>
        <p:spPr>
          <a:xfrm>
            <a:off x="380998" y="3886200"/>
            <a:ext cx="8572501" cy="2362200"/>
          </a:xfrm>
          <a:prstGeom prst="rect">
            <a:avLst/>
          </a:prstGeom>
        </p:spPr>
        <p:txBody>
          <a:bodyPr>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173736" indent="-173736">
              <a:lnSpc>
                <a:spcPct val="100000"/>
              </a:lnSpc>
              <a:spcBef>
                <a:spcPts val="450"/>
              </a:spcBef>
              <a:spcAft>
                <a:spcPts val="200"/>
              </a:spcAft>
              <a:buClr>
                <a:srgbClr val="5B9BD5"/>
              </a:buClr>
              <a:buSzPct val="105000"/>
              <a:buFont typeface="Arial" panose="020B0604020202020204" pitchFamily="34" charset="0"/>
              <a:buChar char="•"/>
            </a:pPr>
            <a:r>
              <a:rPr lang="en-US" sz="1800" dirty="0">
                <a:cs typeface="Calibri" panose="020F0502020204030204" pitchFamily="34" charset="0"/>
              </a:rPr>
              <a:t>Currently, products which are remanufactured </a:t>
            </a:r>
            <a:r>
              <a:rPr lang="en-US" sz="1800" dirty="0" smtClean="0">
                <a:cs typeface="Calibri" panose="020F0502020204030204" pitchFamily="34" charset="0"/>
              </a:rPr>
              <a:t>(or refurbished):</a:t>
            </a:r>
          </a:p>
          <a:p>
            <a:pPr marL="365760" indent="-173736">
              <a:lnSpc>
                <a:spcPct val="100000"/>
              </a:lnSpc>
              <a:spcBef>
                <a:spcPts val="200"/>
              </a:spcBef>
              <a:spcAft>
                <a:spcPts val="200"/>
              </a:spcAft>
              <a:buClr>
                <a:srgbClr val="5B9BD5"/>
              </a:buClr>
              <a:buSzPct val="75000"/>
              <a:buFont typeface="Wingdings" panose="05000000000000000000" pitchFamily="2" charset="2"/>
              <a:buChar char="Ø"/>
            </a:pPr>
            <a:r>
              <a:rPr lang="en-US" sz="1800" dirty="0" smtClean="0">
                <a:cs typeface="Calibri" panose="020F0502020204030204" pitchFamily="34" charset="0"/>
              </a:rPr>
              <a:t>Have a </a:t>
            </a:r>
            <a:r>
              <a:rPr lang="en-US" sz="1800" dirty="0">
                <a:cs typeface="Calibri" panose="020F0502020204030204" pitchFamily="34" charset="0"/>
              </a:rPr>
              <a:t>high value, </a:t>
            </a:r>
            <a:endParaRPr lang="en-US" sz="1800" dirty="0" smtClean="0">
              <a:cs typeface="Calibri" panose="020F0502020204030204" pitchFamily="34" charset="0"/>
            </a:endParaRPr>
          </a:p>
          <a:p>
            <a:pPr marL="365760" indent="-173736">
              <a:lnSpc>
                <a:spcPct val="100000"/>
              </a:lnSpc>
              <a:spcBef>
                <a:spcPts val="200"/>
              </a:spcBef>
              <a:spcAft>
                <a:spcPts val="200"/>
              </a:spcAft>
              <a:buClr>
                <a:srgbClr val="5B9BD5"/>
              </a:buClr>
              <a:buSzPct val="75000"/>
              <a:buFont typeface="Wingdings" panose="05000000000000000000" pitchFamily="2" charset="2"/>
              <a:buChar char="Ø"/>
            </a:pPr>
            <a:r>
              <a:rPr lang="en-US" sz="1800" dirty="0" smtClean="0">
                <a:cs typeface="Calibri" panose="020F0502020204030204" pitchFamily="34" charset="0"/>
              </a:rPr>
              <a:t>Are </a:t>
            </a:r>
            <a:r>
              <a:rPr lang="en-US" sz="1800" dirty="0">
                <a:cs typeface="Calibri" panose="020F0502020204030204" pitchFamily="34" charset="0"/>
              </a:rPr>
              <a:t>durable, </a:t>
            </a:r>
            <a:endParaRPr lang="en-US" sz="1800" dirty="0" smtClean="0">
              <a:cs typeface="Calibri" panose="020F0502020204030204" pitchFamily="34" charset="0"/>
            </a:endParaRPr>
          </a:p>
          <a:p>
            <a:pPr marL="365760" indent="-173736">
              <a:lnSpc>
                <a:spcPct val="100000"/>
              </a:lnSpc>
              <a:spcBef>
                <a:spcPts val="200"/>
              </a:spcBef>
              <a:spcAft>
                <a:spcPts val="200"/>
              </a:spcAft>
              <a:buClr>
                <a:srgbClr val="5B9BD5"/>
              </a:buClr>
              <a:buSzPct val="75000"/>
              <a:buFont typeface="Wingdings" panose="05000000000000000000" pitchFamily="2" charset="2"/>
              <a:buChar char="Ø"/>
            </a:pPr>
            <a:r>
              <a:rPr lang="en-US" sz="1800" dirty="0" smtClean="0">
                <a:cs typeface="Calibri" panose="020F0502020204030204" pitchFamily="34" charset="0"/>
              </a:rPr>
              <a:t>The </a:t>
            </a:r>
            <a:r>
              <a:rPr lang="en-US" sz="1800" dirty="0">
                <a:cs typeface="Calibri" panose="020F0502020204030204" pitchFamily="34" charset="0"/>
              </a:rPr>
              <a:t>technology doesn’t change quickly, </a:t>
            </a:r>
            <a:endParaRPr lang="en-US" sz="1800" dirty="0" smtClean="0">
              <a:cs typeface="Calibri" panose="020F0502020204030204" pitchFamily="34" charset="0"/>
            </a:endParaRPr>
          </a:p>
          <a:p>
            <a:pPr marL="365760" indent="-173736">
              <a:lnSpc>
                <a:spcPct val="100000"/>
              </a:lnSpc>
              <a:spcBef>
                <a:spcPts val="450"/>
              </a:spcBef>
              <a:spcAft>
                <a:spcPts val="450"/>
              </a:spcAft>
              <a:buClr>
                <a:srgbClr val="5B9BD5"/>
              </a:buClr>
              <a:buSzPct val="75000"/>
              <a:buFont typeface="Wingdings" panose="05000000000000000000" pitchFamily="2" charset="2"/>
              <a:buChar char="Ø"/>
            </a:pPr>
            <a:r>
              <a:rPr lang="en-US" sz="1800" dirty="0" smtClean="0">
                <a:cs typeface="Calibri" panose="020F0502020204030204" pitchFamily="34" charset="0"/>
              </a:rPr>
              <a:t>Fashions </a:t>
            </a:r>
            <a:r>
              <a:rPr lang="en-US" sz="1800" dirty="0">
                <a:cs typeface="Calibri" panose="020F0502020204030204" pitchFamily="34" charset="0"/>
              </a:rPr>
              <a:t>for </a:t>
            </a:r>
            <a:r>
              <a:rPr lang="en-US" sz="1800" dirty="0" smtClean="0">
                <a:cs typeface="Calibri" panose="020F0502020204030204" pitchFamily="34" charset="0"/>
              </a:rPr>
              <a:t>the </a:t>
            </a:r>
            <a:r>
              <a:rPr lang="en-US" sz="1800" dirty="0">
                <a:cs typeface="Calibri" panose="020F0502020204030204" pitchFamily="34" charset="0"/>
              </a:rPr>
              <a:t>products </a:t>
            </a:r>
            <a:r>
              <a:rPr lang="en-US" sz="1800" dirty="0" smtClean="0">
                <a:cs typeface="Calibri" panose="020F0502020204030204" pitchFamily="34" charset="0"/>
              </a:rPr>
              <a:t>don’t </a:t>
            </a:r>
            <a:r>
              <a:rPr lang="en-US" sz="1800" dirty="0">
                <a:cs typeface="Calibri" panose="020F0502020204030204" pitchFamily="34" charset="0"/>
              </a:rPr>
              <a:t>change </a:t>
            </a:r>
            <a:r>
              <a:rPr lang="en-US" sz="1800" dirty="0" smtClean="0">
                <a:cs typeface="Calibri" panose="020F0502020204030204" pitchFamily="34" charset="0"/>
              </a:rPr>
              <a:t>quickly.</a:t>
            </a:r>
            <a:endParaRPr lang="en-US" sz="1800" dirty="0">
              <a:cs typeface="Calibri" panose="020F0502020204030204" pitchFamily="34" charset="0"/>
            </a:endParaRPr>
          </a:p>
          <a:p>
            <a:pPr marL="173736" indent="-173736">
              <a:lnSpc>
                <a:spcPct val="100000"/>
              </a:lnSpc>
              <a:spcBef>
                <a:spcPts val="200"/>
              </a:spcBef>
              <a:spcAft>
                <a:spcPts val="450"/>
              </a:spcAft>
              <a:buClr>
                <a:srgbClr val="5B9BD5"/>
              </a:buClr>
              <a:buSzPct val="105000"/>
              <a:buFont typeface="Arial" panose="020B0604020202020204" pitchFamily="34" charset="0"/>
              <a:buChar char="•"/>
            </a:pPr>
            <a:r>
              <a:rPr lang="en-US" sz="1800" dirty="0" smtClean="0">
                <a:cs typeface="Calibri" panose="020F0502020204030204" pitchFamily="34" charset="0"/>
              </a:rPr>
              <a:t>Governments need to take actions to </a:t>
            </a:r>
            <a:r>
              <a:rPr lang="en-US" sz="1800" dirty="0">
                <a:cs typeface="Calibri" panose="020F0502020204030204" pitchFamily="34" charset="0"/>
              </a:rPr>
              <a:t>extend remanufacturing </a:t>
            </a:r>
            <a:r>
              <a:rPr lang="en-US" sz="1800" dirty="0" smtClean="0">
                <a:cs typeface="Calibri" panose="020F0502020204030204" pitchFamily="34" charset="0"/>
              </a:rPr>
              <a:t>(and refurbishing) to </a:t>
            </a:r>
            <a:r>
              <a:rPr lang="en-US" sz="1800" dirty="0">
                <a:cs typeface="Calibri" panose="020F0502020204030204" pitchFamily="34" charset="0"/>
              </a:rPr>
              <a:t>more classes of </a:t>
            </a:r>
            <a:r>
              <a:rPr lang="en-US" sz="1800" dirty="0" smtClean="0">
                <a:cs typeface="Calibri" panose="020F0502020204030204" pitchFamily="34" charset="0"/>
              </a:rPr>
              <a:t>products!</a:t>
            </a:r>
            <a:endParaRPr lang="en-US" sz="1800" dirty="0">
              <a:cs typeface="Calibri" panose="020F0502020204030204" pitchFamily="34" charset="0"/>
            </a:endParaRPr>
          </a:p>
        </p:txBody>
      </p:sp>
      <p:sp>
        <p:nvSpPr>
          <p:cNvPr id="7" name="Content Placeholder 7"/>
          <p:cNvSpPr txBox="1">
            <a:spLocks/>
          </p:cNvSpPr>
          <p:nvPr/>
        </p:nvSpPr>
        <p:spPr>
          <a:xfrm>
            <a:off x="380999" y="1612193"/>
            <a:ext cx="8572501" cy="521407"/>
          </a:xfrm>
          <a:prstGeom prst="rect">
            <a:avLst/>
          </a:prstGeom>
        </p:spPr>
        <p:txBody>
          <a:bodyPr>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173736" indent="-173736">
              <a:lnSpc>
                <a:spcPct val="100000"/>
              </a:lnSpc>
              <a:spcBef>
                <a:spcPts val="600"/>
              </a:spcBef>
              <a:spcAft>
                <a:spcPts val="300"/>
              </a:spcAft>
              <a:buClr>
                <a:srgbClr val="5B9BD5"/>
              </a:buClr>
              <a:buSzPct val="105000"/>
              <a:buFont typeface="Arial" panose="020B0604020202020204" pitchFamily="34" charset="0"/>
              <a:buChar char="•"/>
            </a:pPr>
            <a:r>
              <a:rPr lang="en-US" sz="1800" dirty="0" smtClean="0">
                <a:cs typeface="Calibri" panose="020F0502020204030204" pitchFamily="34" charset="0"/>
              </a:rPr>
              <a:t>The table shows the types of product currently being </a:t>
            </a:r>
            <a:r>
              <a:rPr lang="en-US" sz="1800" dirty="0">
                <a:cs typeface="Calibri" panose="020F0502020204030204" pitchFamily="34" charset="0"/>
              </a:rPr>
              <a:t>remanufactured </a:t>
            </a:r>
            <a:r>
              <a:rPr lang="en-US" sz="1800" dirty="0" smtClean="0">
                <a:cs typeface="Calibri" panose="020F0502020204030204" pitchFamily="34" charset="0"/>
              </a:rPr>
              <a:t>(or refurbished):</a:t>
            </a:r>
          </a:p>
        </p:txBody>
      </p:sp>
      <p:graphicFrame>
        <p:nvGraphicFramePr>
          <p:cNvPr id="8" name="Table 7"/>
          <p:cNvGraphicFramePr>
            <a:graphicFrameLocks noGrp="1"/>
          </p:cNvGraphicFramePr>
          <p:nvPr>
            <p:extLst>
              <p:ext uri="{D42A27DB-BD31-4B8C-83A1-F6EECF244321}">
                <p14:modId xmlns:p14="http://schemas.microsoft.com/office/powerpoint/2010/main" val="1159328116"/>
              </p:ext>
            </p:extLst>
          </p:nvPr>
        </p:nvGraphicFramePr>
        <p:xfrm>
          <a:off x="762000" y="2027620"/>
          <a:ext cx="7924800" cy="173736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289560">
                <a:tc>
                  <a:txBody>
                    <a:bodyPr/>
                    <a:lstStyle/>
                    <a:p>
                      <a:pPr>
                        <a:spcBef>
                          <a:spcPts val="600"/>
                        </a:spcBef>
                        <a:spcAft>
                          <a:spcPts val="600"/>
                        </a:spcAft>
                      </a:pPr>
                      <a:r>
                        <a:rPr lang="en-US" sz="1300" b="0" i="0" kern="1200" dirty="0" smtClean="0">
                          <a:solidFill>
                            <a:schemeClr val="tx1"/>
                          </a:solidFill>
                          <a:effectLst/>
                          <a:latin typeface="+mn-lt"/>
                          <a:ea typeface="+mn-ea"/>
                          <a:cs typeface="Calibri" panose="020F0502020204030204" pitchFamily="34" charset="0"/>
                        </a:rPr>
                        <a:t>Aerospace</a:t>
                      </a:r>
                    </a:p>
                  </a:txBody>
                  <a:tcPr marL="68580" marR="68580" marT="34290" marB="34290" anchor="ct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tx1"/>
                          </a:solidFill>
                          <a:effectLst/>
                          <a:latin typeface="+mn-lt"/>
                          <a:ea typeface="+mn-ea"/>
                          <a:cs typeface="Calibri" panose="020F0502020204030204" pitchFamily="34" charset="0"/>
                        </a:rPr>
                        <a:t>Defense equipment</a:t>
                      </a:r>
                    </a:p>
                  </a:txBody>
                  <a:tcPr marL="68580" marR="68580" marT="34290" marB="34290" anchor="ct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tx1"/>
                          </a:solidFill>
                          <a:effectLst/>
                          <a:latin typeface="+mn-lt"/>
                          <a:ea typeface="+mn-ea"/>
                          <a:cs typeface="Calibri" panose="020F0502020204030204" pitchFamily="34" charset="0"/>
                        </a:rPr>
                        <a:t>Medical equipment</a:t>
                      </a:r>
                    </a:p>
                  </a:txBody>
                  <a:tcPr marL="68580" marR="68580" marT="34290" marB="34290" anchor="ct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spcBef>
                          <a:spcPts val="600"/>
                        </a:spcBef>
                        <a:spcAft>
                          <a:spcPts val="600"/>
                        </a:spcAft>
                      </a:pPr>
                      <a:r>
                        <a:rPr lang="en-US" sz="1300" b="0" i="0" kern="1200" dirty="0" smtClean="0">
                          <a:solidFill>
                            <a:schemeClr val="dk1"/>
                          </a:solidFill>
                          <a:effectLst/>
                          <a:latin typeface="+mn-lt"/>
                          <a:ea typeface="+mn-ea"/>
                          <a:cs typeface="Calibri" panose="020F0502020204030204" pitchFamily="34" charset="0"/>
                        </a:rPr>
                        <a:t>Robots</a:t>
                      </a:r>
                    </a:p>
                  </a:txBody>
                  <a:tcPr marL="68580" marR="68580" marT="34290" marB="34290" anchor="ct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89560">
                <a:tc>
                  <a:txBody>
                    <a:bodyPr/>
                    <a:lstStyle/>
                    <a:p>
                      <a:pPr>
                        <a:spcBef>
                          <a:spcPts val="600"/>
                        </a:spcBef>
                        <a:spcAft>
                          <a:spcPts val="600"/>
                        </a:spcAft>
                      </a:pPr>
                      <a:r>
                        <a:rPr lang="en-US" sz="1300" b="0" i="0" kern="1200" dirty="0" smtClean="0">
                          <a:solidFill>
                            <a:schemeClr val="tx1"/>
                          </a:solidFill>
                          <a:effectLst/>
                          <a:latin typeface="+mn-lt"/>
                          <a:ea typeface="+mn-ea"/>
                          <a:cs typeface="Calibri" panose="020F0502020204030204" pitchFamily="34" charset="0"/>
                        </a:rPr>
                        <a:t>Air-conditioning units</a:t>
                      </a:r>
                    </a:p>
                  </a:txBody>
                  <a:tcPr marL="68580" marR="68580" marT="34290" marB="34290" anchor="ctr">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tx1"/>
                          </a:solidFill>
                          <a:effectLst/>
                          <a:latin typeface="+mn-lt"/>
                          <a:ea typeface="+mn-ea"/>
                          <a:cs typeface="Calibri" panose="020F0502020204030204" pitchFamily="34" charset="0"/>
                        </a:rPr>
                        <a:t>Electrical motors</a:t>
                      </a:r>
                    </a:p>
                  </a:txBody>
                  <a:tcPr marL="68580" marR="68580" marT="34290" marB="34290" anchor="ctr">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spcBef>
                          <a:spcPts val="600"/>
                        </a:spcBef>
                        <a:spcAft>
                          <a:spcPts val="600"/>
                        </a:spcAft>
                      </a:pPr>
                      <a:r>
                        <a:rPr lang="en-US" sz="1300" b="0" i="0" kern="1200" dirty="0" smtClean="0">
                          <a:solidFill>
                            <a:schemeClr val="dk1"/>
                          </a:solidFill>
                          <a:effectLst/>
                          <a:latin typeface="+mn-lt"/>
                          <a:ea typeface="+mn-ea"/>
                          <a:cs typeface="Calibri" panose="020F0502020204030204" pitchFamily="34" charset="0"/>
                        </a:rPr>
                        <a:t>Musical instruments</a:t>
                      </a:r>
                    </a:p>
                  </a:txBody>
                  <a:tcPr marL="68580" marR="68580" marT="34290" marB="34290" anchor="ctr">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dk1"/>
                          </a:solidFill>
                          <a:effectLst/>
                          <a:latin typeface="+mn-lt"/>
                          <a:ea typeface="+mn-ea"/>
                          <a:cs typeface="Calibri" panose="020F0502020204030204" pitchFamily="34" charset="0"/>
                        </a:rPr>
                        <a:t>Rolling stock</a:t>
                      </a:r>
                    </a:p>
                  </a:txBody>
                  <a:tcPr marL="68580" marR="68580" marT="34290" marB="34290" anchor="ctr">
                    <a:lnT w="12700"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0001"/>
                  </a:ext>
                </a:extLst>
              </a:tr>
              <a:tr h="289560">
                <a:tc>
                  <a:txBody>
                    <a:bodyPr/>
                    <a:lstStyle/>
                    <a:p>
                      <a:pPr>
                        <a:spcBef>
                          <a:spcPts val="600"/>
                        </a:spcBef>
                        <a:spcAft>
                          <a:spcPts val="600"/>
                        </a:spcAft>
                      </a:pPr>
                      <a:r>
                        <a:rPr lang="en-US" sz="1300" b="0" i="0" kern="1200" dirty="0" smtClean="0">
                          <a:solidFill>
                            <a:schemeClr val="tx1"/>
                          </a:solidFill>
                          <a:effectLst/>
                          <a:latin typeface="+mn-lt"/>
                          <a:ea typeface="+mn-ea"/>
                          <a:cs typeface="Calibri" panose="020F0502020204030204" pitchFamily="34" charset="0"/>
                        </a:rPr>
                        <a:t>Bakery equipment</a:t>
                      </a:r>
                    </a:p>
                  </a:txBody>
                  <a:tcPr marL="68580" marR="68580" marT="34290" marB="3429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tx1"/>
                          </a:solidFill>
                          <a:effectLst/>
                          <a:latin typeface="+mn-lt"/>
                          <a:ea typeface="+mn-ea"/>
                          <a:cs typeface="Calibri" panose="020F0502020204030204" pitchFamily="34" charset="0"/>
                        </a:rPr>
                        <a:t>Excavation equipment</a:t>
                      </a:r>
                    </a:p>
                  </a:txBody>
                  <a:tcPr marL="68580" marR="68580" marT="34290" marB="34290" anchor="ctr">
                    <a:solidFill>
                      <a:schemeClr val="accent1">
                        <a:lumMod val="20000"/>
                        <a:lumOff val="80000"/>
                      </a:schemeClr>
                    </a:solidFill>
                  </a:tcPr>
                </a:tc>
                <a:tc>
                  <a:txBody>
                    <a:bodyPr/>
                    <a:lstStyle/>
                    <a:p>
                      <a:pPr>
                        <a:spcBef>
                          <a:spcPts val="600"/>
                        </a:spcBef>
                        <a:spcAft>
                          <a:spcPts val="600"/>
                        </a:spcAft>
                      </a:pPr>
                      <a:r>
                        <a:rPr lang="en-US" sz="1300" b="0" i="0" kern="1200" dirty="0" smtClean="0">
                          <a:solidFill>
                            <a:schemeClr val="dk1"/>
                          </a:solidFill>
                          <a:effectLst/>
                          <a:latin typeface="+mn-lt"/>
                          <a:ea typeface="+mn-ea"/>
                          <a:cs typeface="Calibri" panose="020F0502020204030204" pitchFamily="34" charset="0"/>
                        </a:rPr>
                        <a:t>Office furniture</a:t>
                      </a:r>
                    </a:p>
                  </a:txBody>
                  <a:tcPr marL="68580" marR="68580" marT="34290" marB="34290" anchor="ctr">
                    <a:solidFill>
                      <a:schemeClr val="accent1">
                        <a:lumMod val="20000"/>
                        <a:lumOff val="80000"/>
                      </a:schemeClr>
                    </a:solidFill>
                  </a:tcPr>
                </a:tc>
                <a:tc>
                  <a:txBody>
                    <a:bodyPr/>
                    <a:lstStyle/>
                    <a:p>
                      <a:pPr>
                        <a:spcBef>
                          <a:spcPts val="600"/>
                        </a:spcBef>
                        <a:spcAft>
                          <a:spcPts val="600"/>
                        </a:spcAft>
                      </a:pPr>
                      <a:r>
                        <a:rPr lang="en-US" sz="1300" b="0" i="0" kern="1200" dirty="0" smtClean="0">
                          <a:solidFill>
                            <a:schemeClr val="dk1"/>
                          </a:solidFill>
                          <a:effectLst/>
                          <a:latin typeface="+mn-lt"/>
                          <a:ea typeface="+mn-ea"/>
                          <a:cs typeface="Calibri" panose="020F0502020204030204" pitchFamily="34" charset="0"/>
                        </a:rPr>
                        <a:t>Surgical medical tables</a:t>
                      </a: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2"/>
                  </a:ext>
                </a:extLst>
              </a:tr>
              <a:tr h="289560">
                <a:tc>
                  <a:txBody>
                    <a:bodyPr/>
                    <a:lstStyle/>
                    <a:p>
                      <a:pPr>
                        <a:spcBef>
                          <a:spcPts val="600"/>
                        </a:spcBef>
                        <a:spcAft>
                          <a:spcPts val="600"/>
                        </a:spcAft>
                      </a:pPr>
                      <a:r>
                        <a:rPr lang="en-US" sz="1300" b="0" i="0" kern="1200" dirty="0" smtClean="0">
                          <a:solidFill>
                            <a:schemeClr val="tx1"/>
                          </a:solidFill>
                          <a:effectLst/>
                          <a:latin typeface="+mn-lt"/>
                          <a:ea typeface="+mn-ea"/>
                          <a:cs typeface="Calibri" panose="020F0502020204030204" pitchFamily="34" charset="0"/>
                        </a:rPr>
                        <a:t>Compressors</a:t>
                      </a:r>
                    </a:p>
                  </a:txBody>
                  <a:tcPr marL="68580" marR="68580" marT="34290" marB="34290" anchor="ctr">
                    <a:solidFill>
                      <a:schemeClr val="accent1">
                        <a:lumMod val="40000"/>
                        <a:lumOff val="60000"/>
                      </a:schemeClr>
                    </a:solidFill>
                  </a:tcPr>
                </a:tc>
                <a:tc>
                  <a:txBody>
                    <a:bodyPr/>
                    <a:lstStyle/>
                    <a:p>
                      <a:pPr>
                        <a:spcBef>
                          <a:spcPts val="600"/>
                        </a:spcBef>
                        <a:spcAft>
                          <a:spcPts val="600"/>
                        </a:spcAft>
                      </a:pPr>
                      <a:r>
                        <a:rPr lang="en-US" sz="1300" b="0" i="0" kern="1200" dirty="0" smtClean="0">
                          <a:solidFill>
                            <a:schemeClr val="tx1"/>
                          </a:solidFill>
                          <a:effectLst/>
                          <a:latin typeface="+mn-lt"/>
                          <a:ea typeface="+mn-ea"/>
                          <a:cs typeface="Calibri" panose="020F0502020204030204" pitchFamily="34" charset="0"/>
                        </a:rPr>
                        <a:t>Gaming machines</a:t>
                      </a:r>
                    </a:p>
                  </a:txBody>
                  <a:tcPr marL="68580" marR="68580" marT="34290" marB="34290" anchor="ctr">
                    <a:solidFill>
                      <a:schemeClr val="accent1">
                        <a:lumMod val="40000"/>
                        <a:lumOff val="60000"/>
                      </a:schemeClr>
                    </a:solidFill>
                  </a:tcPr>
                </a:tc>
                <a:tc>
                  <a:txBody>
                    <a:bodyPr/>
                    <a:lstStyle/>
                    <a:p>
                      <a:pPr>
                        <a:spcBef>
                          <a:spcPts val="600"/>
                        </a:spcBef>
                        <a:spcAft>
                          <a:spcPts val="600"/>
                        </a:spcAft>
                      </a:pPr>
                      <a:r>
                        <a:rPr lang="en-US" sz="1300" b="0" i="0" kern="1200" dirty="0" smtClean="0">
                          <a:solidFill>
                            <a:schemeClr val="dk1"/>
                          </a:solidFill>
                          <a:effectLst/>
                          <a:latin typeface="+mn-lt"/>
                          <a:ea typeface="+mn-ea"/>
                          <a:cs typeface="Calibri" panose="020F0502020204030204" pitchFamily="34" charset="0"/>
                        </a:rPr>
                        <a:t>Office photocopiers</a:t>
                      </a:r>
                    </a:p>
                  </a:txBody>
                  <a:tcPr marL="68580" marR="68580" marT="34290" marB="34290" anchor="ctr">
                    <a:solidFill>
                      <a:schemeClr val="accent1">
                        <a:lumMod val="40000"/>
                        <a:lumOff val="60000"/>
                      </a:schemeClr>
                    </a:solidFill>
                  </a:tcPr>
                </a:tc>
                <a:tc>
                  <a:txBody>
                    <a:bodyPr/>
                    <a:lstStyle/>
                    <a:p>
                      <a:pPr>
                        <a:spcBef>
                          <a:spcPts val="600"/>
                        </a:spcBef>
                        <a:spcAft>
                          <a:spcPts val="600"/>
                        </a:spcAft>
                      </a:pPr>
                      <a:r>
                        <a:rPr lang="en-US" sz="1300" b="0" i="0" kern="1200" dirty="0" smtClean="0">
                          <a:solidFill>
                            <a:schemeClr val="dk1"/>
                          </a:solidFill>
                          <a:effectLst/>
                          <a:latin typeface="+mn-lt"/>
                          <a:ea typeface="+mn-ea"/>
                          <a:cs typeface="Calibri" panose="020F0502020204030204" pitchFamily="34" charset="0"/>
                        </a:rPr>
                        <a:t>Toner cartridges</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0003"/>
                  </a:ext>
                </a:extLst>
              </a:tr>
              <a:tr h="289560">
                <a:tc>
                  <a:txBody>
                    <a:bodyPr/>
                    <a:lstStyle/>
                    <a:p>
                      <a:pPr>
                        <a:spcBef>
                          <a:spcPts val="600"/>
                        </a:spcBef>
                        <a:spcAft>
                          <a:spcPts val="600"/>
                        </a:spcAft>
                      </a:pPr>
                      <a:r>
                        <a:rPr lang="en-US" sz="1300" b="0" i="0" kern="1200" dirty="0" smtClean="0">
                          <a:solidFill>
                            <a:schemeClr val="tx1"/>
                          </a:solidFill>
                          <a:effectLst/>
                          <a:latin typeface="+mn-lt"/>
                          <a:ea typeface="+mn-ea"/>
                          <a:cs typeface="Calibri" panose="020F0502020204030204" pitchFamily="34" charset="0"/>
                        </a:rPr>
                        <a:t>Computer equipment</a:t>
                      </a:r>
                    </a:p>
                  </a:txBody>
                  <a:tcPr marL="68580" marR="68580" marT="34290" marB="34290" anchor="ctr">
                    <a:solidFill>
                      <a:schemeClr val="accent1">
                        <a:lumMod val="20000"/>
                        <a:lumOff val="80000"/>
                      </a:schemeClr>
                    </a:solidFill>
                  </a:tcPr>
                </a:tc>
                <a:tc>
                  <a:txBody>
                    <a:bodyPr/>
                    <a:lstStyle/>
                    <a:p>
                      <a:pPr>
                        <a:spcBef>
                          <a:spcPts val="600"/>
                        </a:spcBef>
                        <a:spcAft>
                          <a:spcPts val="600"/>
                        </a:spcAft>
                      </a:pPr>
                      <a:r>
                        <a:rPr lang="en-US" sz="1300" b="0" i="0" kern="1200" dirty="0" smtClean="0">
                          <a:solidFill>
                            <a:schemeClr val="tx1"/>
                          </a:solidFill>
                          <a:effectLst/>
                          <a:latin typeface="+mn-lt"/>
                          <a:ea typeface="+mn-ea"/>
                          <a:cs typeface="Calibri" panose="020F0502020204030204" pitchFamily="34" charset="0"/>
                        </a:rPr>
                        <a:t>Ind. food processing equip.</a:t>
                      </a:r>
                    </a:p>
                  </a:txBody>
                  <a:tcPr marL="68580" marR="68580" marT="34290" marB="3429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dk1"/>
                          </a:solidFill>
                          <a:effectLst/>
                          <a:latin typeface="+mn-lt"/>
                          <a:ea typeface="+mn-ea"/>
                          <a:cs typeface="Calibri" panose="020F0502020204030204" pitchFamily="34" charset="0"/>
                        </a:rPr>
                        <a:t>Power bearings</a:t>
                      </a:r>
                    </a:p>
                  </a:txBody>
                  <a:tcPr marL="68580" marR="68580" marT="34290" marB="34290" anchor="ctr">
                    <a:solidFill>
                      <a:schemeClr val="accent1">
                        <a:lumMod val="20000"/>
                        <a:lumOff val="80000"/>
                      </a:schemeClr>
                    </a:solidFill>
                  </a:tcPr>
                </a:tc>
                <a:tc>
                  <a:txBody>
                    <a:bodyPr/>
                    <a:lstStyle/>
                    <a:p>
                      <a:pPr>
                        <a:spcBef>
                          <a:spcPts val="600"/>
                        </a:spcBef>
                        <a:spcAft>
                          <a:spcPts val="600"/>
                        </a:spcAft>
                      </a:pPr>
                      <a:r>
                        <a:rPr lang="en-US" sz="1300" b="0" i="0" kern="1200" dirty="0" smtClean="0">
                          <a:solidFill>
                            <a:schemeClr val="dk1"/>
                          </a:solidFill>
                          <a:effectLst/>
                          <a:latin typeface="+mn-lt"/>
                          <a:ea typeface="+mn-ea"/>
                          <a:cs typeface="Calibri" panose="020F0502020204030204" pitchFamily="34" charset="0"/>
                        </a:rPr>
                        <a:t>Vehicle parts</a:t>
                      </a: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4"/>
                  </a:ext>
                </a:extLst>
              </a:tr>
              <a:tr h="28956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tx1"/>
                          </a:solidFill>
                          <a:effectLst/>
                          <a:latin typeface="+mn-lt"/>
                          <a:ea typeface="+mn-ea"/>
                          <a:cs typeface="Calibri" panose="020F0502020204030204" pitchFamily="34" charset="0"/>
                        </a:rPr>
                        <a:t>Telecom. Equipment</a:t>
                      </a:r>
                    </a:p>
                  </a:txBody>
                  <a:tcPr marL="68580" marR="68580" marT="34290" marB="34290" anchor="ctr">
                    <a:solidFill>
                      <a:schemeClr val="accent1">
                        <a:lumMod val="40000"/>
                        <a:lumOff val="60000"/>
                      </a:schemeClr>
                    </a:solidFill>
                  </a:tcPr>
                </a:tc>
                <a:tc>
                  <a:txBody>
                    <a:bodyPr/>
                    <a:lstStyle/>
                    <a:p>
                      <a:pPr>
                        <a:spcBef>
                          <a:spcPts val="600"/>
                        </a:spcBef>
                        <a:spcAft>
                          <a:spcPts val="600"/>
                        </a:spcAft>
                      </a:pPr>
                      <a:r>
                        <a:rPr lang="en-US" sz="1300" b="0" i="0" kern="1200" dirty="0" smtClean="0">
                          <a:solidFill>
                            <a:schemeClr val="tx1"/>
                          </a:solidFill>
                          <a:effectLst/>
                          <a:latin typeface="+mn-lt"/>
                          <a:ea typeface="+mn-ea"/>
                          <a:cs typeface="Calibri" panose="020F0502020204030204" pitchFamily="34" charset="0"/>
                        </a:rPr>
                        <a:t>Machine tools</a:t>
                      </a:r>
                    </a:p>
                  </a:txBody>
                  <a:tcPr marL="68580" marR="68580" marT="34290" marB="3429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dk1"/>
                          </a:solidFill>
                          <a:effectLst/>
                          <a:latin typeface="+mn-lt"/>
                          <a:ea typeface="+mn-ea"/>
                          <a:cs typeface="Calibri" panose="020F0502020204030204" pitchFamily="34" charset="0"/>
                        </a:rPr>
                        <a:t>Pumps</a:t>
                      </a:r>
                    </a:p>
                  </a:txBody>
                  <a:tcPr marL="68580" marR="68580" marT="34290" marB="3429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300" b="0" i="0" kern="1200" dirty="0" smtClean="0">
                          <a:solidFill>
                            <a:schemeClr val="dk1"/>
                          </a:solidFill>
                          <a:effectLst/>
                          <a:latin typeface="+mn-lt"/>
                          <a:ea typeface="+mn-ea"/>
                          <a:cs typeface="Calibri" panose="020F0502020204030204" pitchFamily="34" charset="0"/>
                        </a:rPr>
                        <a:t>Vending machines</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5117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143000"/>
            <a:ext cx="9118121" cy="679418"/>
          </a:xfrm>
        </p:spPr>
        <p:txBody>
          <a:bodyPr>
            <a:noAutofit/>
          </a:bodyPr>
          <a:lstStyle/>
          <a:p>
            <a:pPr algn="ctr">
              <a:defRPr/>
            </a:pPr>
            <a:r>
              <a:rPr lang="en-US" sz="3000" dirty="0" smtClean="0">
                <a:solidFill>
                  <a:srgbClr val="2F93D1"/>
                </a:solidFill>
              </a:rPr>
              <a:t>Cascading</a:t>
            </a:r>
            <a:endParaRPr lang="en-US" sz="3000" dirty="0">
              <a:solidFill>
                <a:srgbClr val="2F93D1"/>
              </a:solidFill>
            </a:endParaRPr>
          </a:p>
        </p:txBody>
      </p:sp>
      <p:sp>
        <p:nvSpPr>
          <p:cNvPr id="5" name="Content Placeholder 1"/>
          <p:cNvSpPr>
            <a:spLocks noGrp="1"/>
          </p:cNvSpPr>
          <p:nvPr>
            <p:ph idx="1"/>
          </p:nvPr>
        </p:nvSpPr>
        <p:spPr>
          <a:xfrm>
            <a:off x="241539" y="1743416"/>
            <a:ext cx="8686800" cy="1219200"/>
          </a:xfrm>
        </p:spPr>
        <p:txBody>
          <a:bodyPr>
            <a:noAutofit/>
          </a:bodyPr>
          <a:lstStyle/>
          <a:p>
            <a:pPr marL="173736" indent="-173736">
              <a:lnSpc>
                <a:spcPct val="100000"/>
              </a:lnSpc>
              <a:spcBef>
                <a:spcPts val="450"/>
              </a:spcBef>
              <a:spcAft>
                <a:spcPts val="200"/>
              </a:spcAft>
              <a:buClr>
                <a:srgbClr val="2F93D1"/>
              </a:buClr>
              <a:buSzPct val="105000"/>
            </a:pPr>
            <a:r>
              <a:rPr lang="en-US" sz="1800" dirty="0" smtClean="0">
                <a:solidFill>
                  <a:schemeClr val="tx1"/>
                </a:solidFill>
                <a:cs typeface="Calibri" panose="020F0502020204030204" pitchFamily="34" charset="0"/>
              </a:rPr>
              <a:t>Cascading:</a:t>
            </a:r>
            <a:r>
              <a:rPr lang="en-US" sz="1800" dirty="0">
                <a:solidFill>
                  <a:schemeClr val="tx1"/>
                </a:solidFill>
                <a:cs typeface="Calibri" panose="020F0502020204030204" pitchFamily="34" charset="0"/>
              </a:rPr>
              <a:t> </a:t>
            </a:r>
          </a:p>
          <a:p>
            <a:pPr marL="365760">
              <a:lnSpc>
                <a:spcPct val="100000"/>
              </a:lnSpc>
              <a:spcBef>
                <a:spcPts val="200"/>
              </a:spcBef>
              <a:spcAft>
                <a:spcPts val="200"/>
              </a:spcAft>
              <a:buClr>
                <a:srgbClr val="2F93D1"/>
              </a:buClr>
              <a:buSzPct val="75000"/>
              <a:buFont typeface="Wingdings" panose="05000000000000000000" pitchFamily="2" charset="2"/>
              <a:buChar char="Ø"/>
            </a:pPr>
            <a:r>
              <a:rPr lang="en-US" sz="1800" dirty="0">
                <a:solidFill>
                  <a:schemeClr val="tx1"/>
                </a:solidFill>
                <a:cs typeface="Calibri" panose="020F0502020204030204" pitchFamily="34" charset="0"/>
              </a:rPr>
              <a:t>When a product can no longer perform its function at a satisfactory </a:t>
            </a:r>
            <a:r>
              <a:rPr lang="en-US" sz="1800" dirty="0" smtClean="0">
                <a:solidFill>
                  <a:schemeClr val="tx1"/>
                </a:solidFill>
                <a:cs typeface="Calibri" panose="020F0502020204030204" pitchFamily="34" charset="0"/>
              </a:rPr>
              <a:t>level, </a:t>
            </a:r>
            <a:r>
              <a:rPr lang="en-US" sz="1800" dirty="0">
                <a:solidFill>
                  <a:schemeClr val="tx1"/>
                </a:solidFill>
                <a:cs typeface="Calibri" panose="020F0502020204030204" pitchFamily="34" charset="0"/>
              </a:rPr>
              <a:t>one possible strategy is to reuse </a:t>
            </a:r>
            <a:r>
              <a:rPr lang="en-US" sz="1800" dirty="0" smtClean="0">
                <a:solidFill>
                  <a:schemeClr val="tx1"/>
                </a:solidFill>
                <a:cs typeface="Calibri" panose="020F0502020204030204" pitchFamily="34" charset="0"/>
              </a:rPr>
              <a:t>- </a:t>
            </a:r>
            <a:r>
              <a:rPr lang="en-US" sz="1800" dirty="0">
                <a:solidFill>
                  <a:schemeClr val="tx1"/>
                </a:solidFill>
                <a:cs typeface="Calibri" panose="020F0502020204030204" pitchFamily="34" charset="0"/>
              </a:rPr>
              <a:t>with little or no processing </a:t>
            </a:r>
            <a:r>
              <a:rPr lang="en-US" sz="1800" dirty="0" smtClean="0">
                <a:solidFill>
                  <a:schemeClr val="tx1"/>
                </a:solidFill>
                <a:cs typeface="Calibri" panose="020F0502020204030204" pitchFamily="34" charset="0"/>
              </a:rPr>
              <a:t>- the </a:t>
            </a:r>
            <a:r>
              <a:rPr lang="en-US" sz="1800" b="1" dirty="0">
                <a:solidFill>
                  <a:srgbClr val="0000FF"/>
                </a:solidFill>
                <a:cs typeface="Calibri" panose="020F0502020204030204" pitchFamily="34" charset="0"/>
              </a:rPr>
              <a:t>materials </a:t>
            </a:r>
            <a:r>
              <a:rPr lang="en-US" sz="1800" dirty="0">
                <a:solidFill>
                  <a:schemeClr val="tx1"/>
                </a:solidFill>
                <a:cs typeface="Calibri" panose="020F0502020204030204" pitchFamily="34" charset="0"/>
              </a:rPr>
              <a:t>making it up to </a:t>
            </a:r>
            <a:r>
              <a:rPr lang="en-US" sz="1800" dirty="0" err="1" smtClean="0">
                <a:solidFill>
                  <a:schemeClr val="tx1"/>
                </a:solidFill>
                <a:cs typeface="Calibri" panose="020F0502020204030204" pitchFamily="34" charset="0"/>
              </a:rPr>
              <a:t>manu</a:t>
            </a:r>
            <a:r>
              <a:rPr lang="en-US" sz="1800" dirty="0" smtClean="0">
                <a:solidFill>
                  <a:schemeClr val="tx1"/>
                </a:solidFill>
                <a:cs typeface="Calibri" panose="020F0502020204030204" pitchFamily="34" charset="0"/>
              </a:rPr>
              <a:t>-facture </a:t>
            </a:r>
            <a:r>
              <a:rPr lang="en-US" sz="1800" dirty="0">
                <a:solidFill>
                  <a:schemeClr val="tx1"/>
                </a:solidFill>
                <a:cs typeface="Calibri" panose="020F0502020204030204" pitchFamily="34" charset="0"/>
              </a:rPr>
              <a:t>a product with a lower </a:t>
            </a:r>
            <a:r>
              <a:rPr lang="en-US" sz="1800" dirty="0" smtClean="0">
                <a:solidFill>
                  <a:schemeClr val="tx1"/>
                </a:solidFill>
                <a:cs typeface="Calibri" panose="020F0502020204030204" pitchFamily="34" charset="0"/>
              </a:rPr>
              <a:t>value.</a:t>
            </a:r>
          </a:p>
        </p:txBody>
      </p:sp>
      <p:pic>
        <p:nvPicPr>
          <p:cNvPr id="4" name="Picture 3"/>
          <p:cNvPicPr>
            <a:picLocks noChangeAspect="1"/>
          </p:cNvPicPr>
          <p:nvPr/>
        </p:nvPicPr>
        <p:blipFill rotWithShape="1">
          <a:blip r:embed="rId2"/>
          <a:srcRect l="40041" t="29132" r="34556" b="37005"/>
          <a:stretch/>
        </p:blipFill>
        <p:spPr>
          <a:xfrm>
            <a:off x="4245692" y="2883613"/>
            <a:ext cx="4636698" cy="3481524"/>
          </a:xfrm>
          <a:prstGeom prst="rect">
            <a:avLst/>
          </a:prstGeom>
          <a:solidFill>
            <a:schemeClr val="accent1">
              <a:alpha val="70000"/>
            </a:schemeClr>
          </a:solidFill>
        </p:spPr>
      </p:pic>
      <p:sp>
        <p:nvSpPr>
          <p:cNvPr id="6" name="Text Box 5"/>
          <p:cNvSpPr txBox="1">
            <a:spLocks noChangeArrowheads="1"/>
          </p:cNvSpPr>
          <p:nvPr/>
        </p:nvSpPr>
        <p:spPr bwMode="auto">
          <a:xfrm rot="16200000">
            <a:off x="7803707" y="5024843"/>
            <a:ext cx="24189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defRPr>
            </a:lvl1pPr>
            <a:lvl2pPr>
              <a:defRPr kumimoji="1" sz="2800">
                <a:solidFill>
                  <a:schemeClr val="tx1"/>
                </a:solidFill>
                <a:latin typeface="Arial" pitchFamily="34" charset="0"/>
              </a:defRPr>
            </a:lvl2pPr>
            <a:lvl3pPr>
              <a:defRPr kumimoji="1" sz="2400">
                <a:solidFill>
                  <a:schemeClr val="tx1"/>
                </a:solidFill>
                <a:latin typeface="Arial" pitchFamily="34" charset="0"/>
              </a:defRPr>
            </a:lvl3pPr>
            <a:lvl4pPr>
              <a:defRPr kumimoji="1" sz="2000">
                <a:solidFill>
                  <a:schemeClr val="tx1"/>
                </a:solidFill>
                <a:latin typeface="Arial" pitchFamily="34" charset="0"/>
              </a:defRPr>
            </a:lvl4pPr>
            <a:lvl5pPr>
              <a:defRPr kumimoji="1" sz="2000">
                <a:solidFill>
                  <a:schemeClr val="tx1"/>
                </a:solidFill>
                <a:latin typeface="Arial" pitchFamily="34" charset="0"/>
              </a:defRPr>
            </a:lvl5pPr>
            <a:lvl6pPr>
              <a:defRPr kumimoji="1" sz="2000">
                <a:solidFill>
                  <a:schemeClr val="tx1"/>
                </a:solidFill>
                <a:latin typeface="Arial" pitchFamily="34" charset="0"/>
              </a:defRPr>
            </a:lvl6pPr>
            <a:lvl7pPr>
              <a:defRPr kumimoji="1" sz="2000">
                <a:solidFill>
                  <a:schemeClr val="tx1"/>
                </a:solidFill>
                <a:latin typeface="Arial" pitchFamily="34" charset="0"/>
              </a:defRPr>
            </a:lvl7pPr>
            <a:lvl8pPr>
              <a:defRPr kumimoji="1" sz="2000">
                <a:solidFill>
                  <a:schemeClr val="tx1"/>
                </a:solidFill>
                <a:latin typeface="Arial" pitchFamily="34" charset="0"/>
              </a:defRPr>
            </a:lvl8pPr>
            <a:lvl9pPr>
              <a:defRPr kumimoji="1" sz="2000">
                <a:solidFill>
                  <a:schemeClr val="tx1"/>
                </a:solidFill>
                <a:latin typeface="Arial" pitchFamily="34" charset="0"/>
              </a:defRPr>
            </a:lvl9pPr>
          </a:lstStyle>
          <a:p>
            <a:pPr algn="l">
              <a:spcBef>
                <a:spcPct val="50000"/>
              </a:spcBef>
            </a:pPr>
            <a:r>
              <a:rPr lang="en-US" altLang="en-US" sz="1100" dirty="0">
                <a:solidFill>
                  <a:srgbClr val="000000"/>
                </a:solidFill>
                <a:latin typeface="+mn-lt"/>
              </a:rPr>
              <a:t>Source: Ellen MacArthur Foundation</a:t>
            </a:r>
          </a:p>
        </p:txBody>
      </p:sp>
      <p:sp>
        <p:nvSpPr>
          <p:cNvPr id="7" name="Content Placeholder 1"/>
          <p:cNvSpPr txBox="1">
            <a:spLocks/>
          </p:cNvSpPr>
          <p:nvPr/>
        </p:nvSpPr>
        <p:spPr>
          <a:xfrm>
            <a:off x="237343" y="2989933"/>
            <a:ext cx="3962400" cy="324093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3736" indent="-173736">
              <a:lnSpc>
                <a:spcPct val="100000"/>
              </a:lnSpc>
              <a:spcBef>
                <a:spcPts val="450"/>
              </a:spcBef>
              <a:spcAft>
                <a:spcPts val="450"/>
              </a:spcAft>
              <a:buClr>
                <a:srgbClr val="2F93D1"/>
              </a:buClr>
              <a:buSzPct val="105000"/>
            </a:pPr>
            <a:r>
              <a:rPr lang="en-US" sz="1800" dirty="0">
                <a:cs typeface="Calibri" panose="020F0502020204030204" pitchFamily="34" charset="0"/>
              </a:rPr>
              <a:t>C</a:t>
            </a:r>
            <a:r>
              <a:rPr lang="en-US" sz="1800" dirty="0" smtClean="0">
                <a:cs typeface="Calibri" panose="020F0502020204030204" pitchFamily="34" charset="0"/>
              </a:rPr>
              <a:t>ascading avoids the carbon-intensive step of resource extraction and part of the processing step (some processing is required to extract the material from the old product). </a:t>
            </a:r>
          </a:p>
          <a:p>
            <a:pPr marL="173736" indent="-173736">
              <a:lnSpc>
                <a:spcPct val="100000"/>
              </a:lnSpc>
              <a:spcBef>
                <a:spcPts val="450"/>
              </a:spcBef>
              <a:spcAft>
                <a:spcPts val="450"/>
              </a:spcAft>
              <a:buClr>
                <a:srgbClr val="2F93D1"/>
              </a:buClr>
              <a:buSzPct val="105000"/>
            </a:pPr>
            <a:r>
              <a:rPr lang="en-US" sz="1800" dirty="0" smtClean="0">
                <a:cs typeface="Calibri" panose="020F0502020204030204" pitchFamily="34" charset="0"/>
              </a:rPr>
              <a:t>In general, the carbon footprint of a product made with cascaded materials will be smaller than the carbon footprint of a product made with virgin materials</a:t>
            </a:r>
            <a:r>
              <a:rPr lang="en-US" sz="1800" dirty="0">
                <a:cs typeface="Calibri" panose="020F0502020204030204" pitchFamily="34" charset="0"/>
              </a:rPr>
              <a:t> </a:t>
            </a:r>
            <a:r>
              <a:rPr lang="en-US" sz="1800" dirty="0" smtClean="0">
                <a:cs typeface="Calibri" panose="020F0502020204030204" pitchFamily="34" charset="0"/>
              </a:rPr>
              <a:t>which have gone through the extraction step.</a:t>
            </a:r>
            <a:endParaRPr lang="en-US" sz="1800" dirty="0">
              <a:cs typeface="Calibri" panose="020F0502020204030204" pitchFamily="34" charset="0"/>
            </a:endParaRPr>
          </a:p>
        </p:txBody>
      </p:sp>
    </p:spTree>
    <p:extLst>
      <p:ext uri="{BB962C8B-B14F-4D97-AF65-F5344CB8AC3E}">
        <p14:creationId xmlns:p14="http://schemas.microsoft.com/office/powerpoint/2010/main" val="42148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518" y="2133600"/>
            <a:ext cx="8652963" cy="2474184"/>
          </a:xfrm>
        </p:spPr>
        <p:txBody>
          <a:bodyPr>
            <a:noAutofit/>
          </a:bodyPr>
          <a:lstStyle/>
          <a:p>
            <a:pPr>
              <a:lnSpc>
                <a:spcPct val="100000"/>
              </a:lnSpc>
              <a:spcBef>
                <a:spcPts val="600"/>
              </a:spcBef>
              <a:spcAft>
                <a:spcPts val="600"/>
              </a:spcAft>
              <a:buClr>
                <a:srgbClr val="019CDC"/>
              </a:buClr>
              <a:buSzPct val="105000"/>
            </a:pPr>
            <a:r>
              <a:rPr lang="en-GB" sz="1800" dirty="0" smtClean="0">
                <a:solidFill>
                  <a:schemeClr val="tx1"/>
                </a:solidFill>
                <a:latin typeface="Calibri" panose="020F0502020204030204" pitchFamily="34" charset="0"/>
                <a:cs typeface="Calibri" panose="020F0502020204030204" pitchFamily="34" charset="0"/>
              </a:rPr>
              <a:t>Brief overview of the circular economy</a:t>
            </a:r>
          </a:p>
          <a:p>
            <a:pPr>
              <a:lnSpc>
                <a:spcPct val="100000"/>
              </a:lnSpc>
              <a:spcBef>
                <a:spcPts val="600"/>
              </a:spcBef>
              <a:spcAft>
                <a:spcPts val="600"/>
              </a:spcAft>
              <a:buClr>
                <a:srgbClr val="019CDC"/>
              </a:buClr>
              <a:buSzPct val="105000"/>
            </a:pPr>
            <a:r>
              <a:rPr lang="en-GB" sz="1800" dirty="0" smtClean="0">
                <a:solidFill>
                  <a:schemeClr val="tx1"/>
                </a:solidFill>
                <a:latin typeface="Calibri" panose="020F0502020204030204" pitchFamily="34" charset="0"/>
                <a:cs typeface="Calibri" panose="020F0502020204030204" pitchFamily="34" charset="0"/>
              </a:rPr>
              <a:t>The relationships between the circular economy and decarbonisation</a:t>
            </a:r>
          </a:p>
          <a:p>
            <a:pPr>
              <a:lnSpc>
                <a:spcPct val="100000"/>
              </a:lnSpc>
              <a:spcBef>
                <a:spcPts val="600"/>
              </a:spcBef>
              <a:spcAft>
                <a:spcPts val="600"/>
              </a:spcAft>
              <a:buClr>
                <a:srgbClr val="019CDC"/>
              </a:buClr>
              <a:buSzPct val="105000"/>
            </a:pPr>
            <a:endParaRPr lang="en-GB" sz="1800" dirty="0" smtClean="0">
              <a:solidFill>
                <a:schemeClr val="tx1"/>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18691" y="1371600"/>
            <a:ext cx="9144000" cy="579994"/>
          </a:xfrm>
        </p:spPr>
        <p:txBody>
          <a:bodyPr>
            <a:normAutofit/>
          </a:bodyPr>
          <a:lstStyle/>
          <a:p>
            <a:pPr algn="ctr"/>
            <a:r>
              <a:rPr lang="en-US" sz="3000" dirty="0" smtClean="0">
                <a:solidFill>
                  <a:srgbClr val="2F93D1"/>
                </a:solidFill>
              </a:rPr>
              <a:t>Overview</a:t>
            </a:r>
            <a:endParaRPr lang="en-US" sz="3000" dirty="0">
              <a:solidFill>
                <a:srgbClr val="2F93D1"/>
              </a:solidFill>
            </a:endParaRPr>
          </a:p>
        </p:txBody>
      </p:sp>
    </p:spTree>
    <p:extLst>
      <p:ext uri="{BB962C8B-B14F-4D97-AF65-F5344CB8AC3E}">
        <p14:creationId xmlns:p14="http://schemas.microsoft.com/office/powerpoint/2010/main" val="129446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143000"/>
            <a:ext cx="5689121" cy="679418"/>
          </a:xfrm>
        </p:spPr>
        <p:txBody>
          <a:bodyPr>
            <a:noAutofit/>
          </a:bodyPr>
          <a:lstStyle/>
          <a:p>
            <a:pPr algn="ctr">
              <a:defRPr/>
            </a:pPr>
            <a:r>
              <a:rPr lang="en-US" sz="3000" dirty="0" smtClean="0">
                <a:solidFill>
                  <a:srgbClr val="2F93D1"/>
                </a:solidFill>
              </a:rPr>
              <a:t>Recycling – I </a:t>
            </a:r>
            <a:endParaRPr lang="en-US" sz="3000" dirty="0">
              <a:solidFill>
                <a:srgbClr val="2F93D1"/>
              </a:solidFill>
            </a:endParaRPr>
          </a:p>
        </p:txBody>
      </p:sp>
      <p:sp>
        <p:nvSpPr>
          <p:cNvPr id="5" name="Content Placeholder 1"/>
          <p:cNvSpPr>
            <a:spLocks noGrp="1"/>
          </p:cNvSpPr>
          <p:nvPr>
            <p:ph idx="1"/>
          </p:nvPr>
        </p:nvSpPr>
        <p:spPr>
          <a:xfrm>
            <a:off x="80943" y="1689025"/>
            <a:ext cx="5405457" cy="1976682"/>
          </a:xfrm>
        </p:spPr>
        <p:txBody>
          <a:bodyPr>
            <a:noAutofit/>
          </a:bodyPr>
          <a:lstStyle/>
          <a:p>
            <a:pPr marL="173736" indent="-173736">
              <a:lnSpc>
                <a:spcPct val="100000"/>
              </a:lnSpc>
              <a:spcBef>
                <a:spcPts val="600"/>
              </a:spcBef>
              <a:spcAft>
                <a:spcPts val="600"/>
              </a:spcAft>
              <a:buClr>
                <a:srgbClr val="2F93D1"/>
              </a:buClr>
              <a:buSzPct val="105000"/>
            </a:pPr>
            <a:r>
              <a:rPr lang="en-US" sz="1800" dirty="0" smtClean="0">
                <a:solidFill>
                  <a:schemeClr val="tx1"/>
                </a:solidFill>
                <a:cs typeface="Calibri" panose="020F0502020204030204" pitchFamily="34" charset="0"/>
              </a:rPr>
              <a:t>Recycling:</a:t>
            </a:r>
            <a:r>
              <a:rPr lang="en-US" sz="1800" dirty="0">
                <a:solidFill>
                  <a:schemeClr val="tx1"/>
                </a:solidFill>
                <a:cs typeface="Calibri" panose="020F0502020204030204" pitchFamily="34" charset="0"/>
              </a:rPr>
              <a:t> </a:t>
            </a:r>
          </a:p>
          <a:p>
            <a:pPr marL="365760">
              <a:lnSpc>
                <a:spcPct val="100000"/>
              </a:lnSpc>
              <a:spcBef>
                <a:spcPts val="600"/>
              </a:spcBef>
              <a:spcAft>
                <a:spcPts val="600"/>
              </a:spcAft>
              <a:buClr>
                <a:srgbClr val="2F93D1"/>
              </a:buClr>
              <a:buSzPct val="75000"/>
              <a:buFont typeface="Wingdings" panose="05000000000000000000" pitchFamily="2" charset="2"/>
              <a:buChar char="Ø"/>
            </a:pPr>
            <a:r>
              <a:rPr lang="en-US" sz="1800" dirty="0" smtClean="0">
                <a:solidFill>
                  <a:schemeClr val="tx1"/>
                </a:solidFill>
                <a:cs typeface="Calibri" panose="020F0502020204030204" pitchFamily="34" charset="0"/>
              </a:rPr>
              <a:t>When a product becomes unusable and thus a waste product, the technical materials “locked up” in them are extracted for reuse in new products.</a:t>
            </a:r>
          </a:p>
        </p:txBody>
      </p:sp>
      <p:pic>
        <p:nvPicPr>
          <p:cNvPr id="19" name="Picture 18" descr="recycling_plant_crane_france_q_48838"/>
          <p:cNvPicPr>
            <a:picLocks noChangeAspect="1" noChangeArrowheads="1"/>
          </p:cNvPicPr>
          <p:nvPr/>
        </p:nvPicPr>
        <p:blipFill rotWithShape="1">
          <a:blip r:embed="rId2">
            <a:extLst>
              <a:ext uri="{28A0092B-C50C-407E-A947-70E740481C1C}">
                <a14:useLocalDpi xmlns:a14="http://schemas.microsoft.com/office/drawing/2010/main" val="0"/>
              </a:ext>
            </a:extLst>
          </a:blip>
          <a:srcRect l="9966" t="3991" r="16993" b="109"/>
          <a:stretch/>
        </p:blipFill>
        <p:spPr bwMode="auto">
          <a:xfrm>
            <a:off x="43562" y="3689230"/>
            <a:ext cx="3151489" cy="265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aper Recycling | Recyclable Materials Marketing"/>
          <p:cNvPicPr>
            <a:picLocks noChangeAspect="1" noChangeArrowheads="1"/>
          </p:cNvPicPr>
          <p:nvPr/>
        </p:nvPicPr>
        <p:blipFill rotWithShape="1">
          <a:blip r:embed="rId3">
            <a:extLst>
              <a:ext uri="{28A0092B-C50C-407E-A947-70E740481C1C}">
                <a14:useLocalDpi xmlns:a14="http://schemas.microsoft.com/office/drawing/2010/main" val="0"/>
              </a:ext>
            </a:extLst>
          </a:blip>
          <a:srcRect l="12058" r="5490"/>
          <a:stretch/>
        </p:blipFill>
        <p:spPr bwMode="auto">
          <a:xfrm>
            <a:off x="3195051" y="3689230"/>
            <a:ext cx="3276601" cy="2674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 Introduction to the Plastic Recycling Process"/>
          <p:cNvPicPr>
            <a:picLocks noChangeAspect="1" noChangeArrowheads="1"/>
          </p:cNvPicPr>
          <p:nvPr/>
        </p:nvPicPr>
        <p:blipFill rotWithShape="1">
          <a:blip r:embed="rId4">
            <a:extLst>
              <a:ext uri="{28A0092B-C50C-407E-A947-70E740481C1C}">
                <a14:useLocalDpi xmlns:a14="http://schemas.microsoft.com/office/drawing/2010/main" val="0"/>
              </a:ext>
            </a:extLst>
          </a:blip>
          <a:srcRect r="29046"/>
          <a:stretch/>
        </p:blipFill>
        <p:spPr bwMode="auto">
          <a:xfrm>
            <a:off x="6308871" y="3723332"/>
            <a:ext cx="2835129" cy="26637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lass recycling feasible | South China Morning Po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50" t="7751" r="3078"/>
          <a:stretch/>
        </p:blipFill>
        <p:spPr bwMode="auto">
          <a:xfrm>
            <a:off x="5715000" y="1194977"/>
            <a:ext cx="3429000" cy="251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143000"/>
            <a:ext cx="9118121" cy="679418"/>
          </a:xfrm>
        </p:spPr>
        <p:txBody>
          <a:bodyPr>
            <a:noAutofit/>
          </a:bodyPr>
          <a:lstStyle/>
          <a:p>
            <a:pPr algn="ctr">
              <a:defRPr/>
            </a:pPr>
            <a:r>
              <a:rPr lang="en-US" sz="3000" dirty="0" smtClean="0">
                <a:solidFill>
                  <a:srgbClr val="2F93D1"/>
                </a:solidFill>
              </a:rPr>
              <a:t>Recycling – II</a:t>
            </a:r>
            <a:endParaRPr lang="en-US" sz="3000" dirty="0">
              <a:solidFill>
                <a:srgbClr val="2F93D1"/>
              </a:solidFill>
            </a:endParaRPr>
          </a:p>
        </p:txBody>
      </p:sp>
      <p:sp>
        <p:nvSpPr>
          <p:cNvPr id="5" name="Content Placeholder 1"/>
          <p:cNvSpPr>
            <a:spLocks noGrp="1"/>
          </p:cNvSpPr>
          <p:nvPr>
            <p:ph idx="1"/>
          </p:nvPr>
        </p:nvSpPr>
        <p:spPr>
          <a:xfrm>
            <a:off x="99775" y="1853240"/>
            <a:ext cx="4935888" cy="1295401"/>
          </a:xfrm>
        </p:spPr>
        <p:txBody>
          <a:bodyPr>
            <a:noAutofit/>
          </a:bodyPr>
          <a:lstStyle/>
          <a:p>
            <a:pPr marL="173736" indent="-173736">
              <a:lnSpc>
                <a:spcPct val="100000"/>
              </a:lnSpc>
              <a:spcBef>
                <a:spcPts val="450"/>
              </a:spcBef>
              <a:spcAft>
                <a:spcPts val="200"/>
              </a:spcAft>
              <a:buClr>
                <a:srgbClr val="2F93D1"/>
              </a:buClr>
              <a:buSzPct val="105000"/>
            </a:pPr>
            <a:r>
              <a:rPr lang="en-US" sz="1800" dirty="0" smtClean="0">
                <a:solidFill>
                  <a:schemeClr val="tx1"/>
                </a:solidFill>
                <a:cs typeface="Calibri" panose="020F0502020204030204" pitchFamily="34" charset="0"/>
              </a:rPr>
              <a:t>In general, products made with recycled </a:t>
            </a:r>
            <a:r>
              <a:rPr lang="en-US" sz="1800" dirty="0">
                <a:solidFill>
                  <a:schemeClr val="tx1"/>
                </a:solidFill>
                <a:cs typeface="Calibri" panose="020F0502020204030204" pitchFamily="34" charset="0"/>
              </a:rPr>
              <a:t>material </a:t>
            </a:r>
            <a:r>
              <a:rPr lang="en-US" sz="1800" dirty="0" smtClean="0">
                <a:solidFill>
                  <a:schemeClr val="tx1"/>
                </a:solidFill>
                <a:cs typeface="Calibri" panose="020F0502020204030204" pitchFamily="34" charset="0"/>
              </a:rPr>
              <a:t>can have lower </a:t>
            </a:r>
            <a:r>
              <a:rPr lang="en-US" sz="1800" dirty="0">
                <a:solidFill>
                  <a:schemeClr val="tx1"/>
                </a:solidFill>
                <a:cs typeface="Calibri" panose="020F0502020204030204" pitchFamily="34" charset="0"/>
              </a:rPr>
              <a:t>carbon </a:t>
            </a:r>
            <a:r>
              <a:rPr lang="en-US" sz="1800" dirty="0" smtClean="0">
                <a:solidFill>
                  <a:schemeClr val="tx1"/>
                </a:solidFill>
                <a:cs typeface="Calibri" panose="020F0502020204030204" pitchFamily="34" charset="0"/>
              </a:rPr>
              <a:t>footprints, primarily be-cause the very carbon intensive step of resource extraction is avoided.</a:t>
            </a:r>
          </a:p>
        </p:txBody>
      </p:sp>
      <p:pic>
        <p:nvPicPr>
          <p:cNvPr id="6" name="Picture 2" descr="Axions' recycled polymers bring large carbon footprint savings • Recycling  Interna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663" y="1904999"/>
            <a:ext cx="4070956" cy="29717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txBox="1">
            <a:spLocks/>
          </p:cNvSpPr>
          <p:nvPr/>
        </p:nvSpPr>
        <p:spPr>
          <a:xfrm>
            <a:off x="4419601" y="4724400"/>
            <a:ext cx="4687018" cy="16764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78AC5"/>
                </a:solidFill>
                <a:latin typeface="+mn-lt"/>
                <a:ea typeface="+mn-ea"/>
                <a:cs typeface="Arial" panose="020B0604020202020204" pitchFamily="34" charset="0"/>
              </a:defRPr>
            </a:lvl1pPr>
            <a:lvl2pPr marL="514350" indent="-182880" algn="l" defTabSz="6858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82880" algn="l" defTabSz="685800" rtl="0" eaLnBrk="1" latinLnBrk="0" hangingPunct="1">
              <a:lnSpc>
                <a:spcPct val="100000"/>
              </a:lnSpc>
              <a:spcBef>
                <a:spcPts val="1200"/>
              </a:spcBef>
              <a:buClr>
                <a:schemeClr val="accent1"/>
              </a:buClr>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82880" algn="l" defTabSz="685800" rtl="0" eaLnBrk="1" latinLnBrk="0" hangingPunct="1">
              <a:lnSpc>
                <a:spcPct val="100000"/>
              </a:lnSpc>
              <a:spcBef>
                <a:spcPts val="1200"/>
              </a:spcBef>
              <a:buClr>
                <a:schemeClr val="accent1"/>
              </a:buClr>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82880" algn="l" defTabSz="685800" rtl="0" eaLnBrk="1" latinLnBrk="0" hangingPunct="1">
              <a:lnSpc>
                <a:spcPct val="100000"/>
              </a:lnSpc>
              <a:spcBef>
                <a:spcPts val="1200"/>
              </a:spcBef>
              <a:buClr>
                <a:schemeClr val="accent1"/>
              </a:buClr>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736" indent="-173736" fontAlgn="auto">
              <a:lnSpc>
                <a:spcPct val="100000"/>
              </a:lnSpc>
              <a:spcBef>
                <a:spcPts val="450"/>
              </a:spcBef>
              <a:spcAft>
                <a:spcPts val="200"/>
              </a:spcAft>
              <a:buClr>
                <a:srgbClr val="2F93D1"/>
              </a:buClr>
              <a:buSzPct val="105000"/>
            </a:pPr>
            <a:r>
              <a:rPr lang="en-US" sz="1800" dirty="0" smtClean="0">
                <a:solidFill>
                  <a:schemeClr val="tx1"/>
                </a:solidFill>
                <a:cs typeface="Calibri" panose="020F0502020204030204" pitchFamily="34" charset="0"/>
              </a:rPr>
              <a:t>What is critical here is to minimize the carbon footprint of recycling processes. This means (a) working on the separation technologies and (b) ensuring that end-users can deliver the cleanest, best sorted waste materials.</a:t>
            </a:r>
          </a:p>
        </p:txBody>
      </p:sp>
      <p:graphicFrame>
        <p:nvGraphicFramePr>
          <p:cNvPr id="8" name="Chart 7"/>
          <p:cNvGraphicFramePr>
            <a:graphicFrameLocks/>
          </p:cNvGraphicFramePr>
          <p:nvPr>
            <p:extLst>
              <p:ext uri="{D42A27DB-BD31-4B8C-83A1-F6EECF244321}">
                <p14:modId xmlns:p14="http://schemas.microsoft.com/office/powerpoint/2010/main" val="1388067477"/>
              </p:ext>
            </p:extLst>
          </p:nvPr>
        </p:nvGraphicFramePr>
        <p:xfrm>
          <a:off x="291861" y="3179462"/>
          <a:ext cx="4114800" cy="3068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10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32" y="1219831"/>
            <a:ext cx="9118121" cy="679418"/>
          </a:xfrm>
        </p:spPr>
        <p:txBody>
          <a:bodyPr>
            <a:noAutofit/>
          </a:bodyPr>
          <a:lstStyle/>
          <a:p>
            <a:pPr algn="ctr">
              <a:defRPr/>
            </a:pPr>
            <a:r>
              <a:rPr lang="en-US" sz="3000" dirty="0" smtClean="0">
                <a:solidFill>
                  <a:srgbClr val="2F93D1"/>
                </a:solidFill>
              </a:rPr>
              <a:t>Reduce the Purchase of Products – I </a:t>
            </a:r>
            <a:endParaRPr lang="en-US" sz="3000" dirty="0">
              <a:solidFill>
                <a:srgbClr val="2F93D1"/>
              </a:solidFill>
            </a:endParaRPr>
          </a:p>
        </p:txBody>
      </p:sp>
      <p:sp>
        <p:nvSpPr>
          <p:cNvPr id="34" name="Content Placeholder 1"/>
          <p:cNvSpPr txBox="1">
            <a:spLocks/>
          </p:cNvSpPr>
          <p:nvPr/>
        </p:nvSpPr>
        <p:spPr>
          <a:xfrm>
            <a:off x="166777" y="1905000"/>
            <a:ext cx="8839200" cy="19050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Up to now, we’ve assumed that products will be made and purchased by consumers.</a:t>
            </a:r>
          </a:p>
          <a:p>
            <a:pPr fontAlgn="auto">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But another CE practice we can adopt to decarbonise the production phase is to </a:t>
            </a:r>
            <a:r>
              <a:rPr lang="en-GB" sz="1800" b="1" dirty="0" smtClean="0">
                <a:solidFill>
                  <a:srgbClr val="0000FF"/>
                </a:solidFill>
                <a:latin typeface="Calibri" panose="020F0502020204030204" pitchFamily="34" charset="0"/>
                <a:cs typeface="Calibri" panose="020F0502020204030204" pitchFamily="34" charset="0"/>
              </a:rPr>
              <a:t>reduce the purchase of products </a:t>
            </a:r>
            <a:r>
              <a:rPr lang="en-GB" sz="1800" dirty="0" smtClean="0">
                <a:solidFill>
                  <a:schemeClr val="tx1"/>
                </a:solidFill>
                <a:latin typeface="Calibri" panose="020F0502020204030204" pitchFamily="34" charset="0"/>
                <a:cs typeface="Calibri" panose="020F0502020204030204" pitchFamily="34" charset="0"/>
              </a:rPr>
              <a:t>(or services using products). Clearly, the less products (and the less services) which are purchased overall, the less products will be produced, and the lower will be the </a:t>
            </a:r>
            <a:r>
              <a:rPr lang="en-GB" sz="1800" b="1" dirty="0" smtClean="0">
                <a:solidFill>
                  <a:srgbClr val="0000FF"/>
                </a:solidFill>
                <a:latin typeface="Calibri" panose="020F0502020204030204" pitchFamily="34" charset="0"/>
                <a:cs typeface="Calibri" panose="020F0502020204030204" pitchFamily="34" charset="0"/>
              </a:rPr>
              <a:t>overall</a:t>
            </a:r>
            <a:r>
              <a:rPr lang="en-GB" sz="1800" dirty="0" smtClean="0">
                <a:solidFill>
                  <a:schemeClr val="tx1"/>
                </a:solidFill>
                <a:latin typeface="Calibri" panose="020F0502020204030204" pitchFamily="34" charset="0"/>
                <a:cs typeface="Calibri" panose="020F0502020204030204" pitchFamily="34" charset="0"/>
              </a:rPr>
              <a:t> carbon footprint of the production phase. </a:t>
            </a:r>
          </a:p>
        </p:txBody>
      </p:sp>
    </p:spTree>
    <p:extLst>
      <p:ext uri="{BB962C8B-B14F-4D97-AF65-F5344CB8AC3E}">
        <p14:creationId xmlns:p14="http://schemas.microsoft.com/office/powerpoint/2010/main" val="165318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 to UNNECESSARY PACKAGING - bulk packed drives | USB Flash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04615">
            <a:off x="6936003" y="3512143"/>
            <a:ext cx="2028347" cy="1129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33333" t="23333" r="42500" b="47037"/>
          <a:stretch/>
        </p:blipFill>
        <p:spPr>
          <a:xfrm rot="2621944">
            <a:off x="7036704" y="1718249"/>
            <a:ext cx="2040410" cy="1407179"/>
          </a:xfrm>
          <a:prstGeom prst="rect">
            <a:avLst/>
          </a:prstGeom>
        </p:spPr>
      </p:pic>
      <p:sp>
        <p:nvSpPr>
          <p:cNvPr id="5" name="Content Placeholder 1"/>
          <p:cNvSpPr>
            <a:spLocks noGrp="1"/>
          </p:cNvSpPr>
          <p:nvPr>
            <p:ph idx="1"/>
          </p:nvPr>
        </p:nvSpPr>
        <p:spPr>
          <a:xfrm>
            <a:off x="152400" y="1905000"/>
            <a:ext cx="7696200" cy="4343400"/>
          </a:xfrm>
        </p:spPr>
        <p:txBody>
          <a:bodyPr>
            <a:noAutofit/>
          </a:bodyPr>
          <a:lstStyle/>
          <a:p>
            <a:pPr marL="173736" indent="-173736">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There are three versions of the “not purchasing” CE practice:</a:t>
            </a:r>
          </a:p>
          <a:p>
            <a:pPr marL="365760">
              <a:lnSpc>
                <a:spcPct val="100000"/>
              </a:lnSpc>
              <a:spcBef>
                <a:spcPts val="450"/>
              </a:spcBef>
              <a:spcAft>
                <a:spcPts val="100"/>
              </a:spcAft>
              <a:buClr>
                <a:srgbClr val="2F93D1"/>
              </a:buClr>
              <a:buSzPct val="75000"/>
              <a:buFont typeface="Wingdings" panose="05000000000000000000" pitchFamily="2" charset="2"/>
              <a:buChar char="Ø"/>
            </a:pPr>
            <a:r>
              <a:rPr lang="en-GB" sz="1800" dirty="0" smtClean="0">
                <a:solidFill>
                  <a:schemeClr val="tx1"/>
                </a:solidFill>
                <a:latin typeface="Calibri" panose="020F0502020204030204" pitchFamily="34" charset="0"/>
                <a:cs typeface="Calibri" panose="020F0502020204030204" pitchFamily="34" charset="0"/>
              </a:rPr>
              <a:t>The most radical version (the “nuclear option”) is to put a brake on purchases. Don’t purchase products (or services) unless and until you really need them. Wait for as long as possible before purchasing anything.</a:t>
            </a:r>
          </a:p>
          <a:p>
            <a:pPr marL="365760" indent="0">
              <a:lnSpc>
                <a:spcPct val="100000"/>
              </a:lnSpc>
              <a:spcBef>
                <a:spcPts val="100"/>
              </a:spcBef>
              <a:spcAft>
                <a:spcPts val="450"/>
              </a:spcAft>
              <a:buClr>
                <a:srgbClr val="2F93D1"/>
              </a:buClr>
              <a:buSzPct val="75000"/>
              <a:buNone/>
            </a:pPr>
            <a:r>
              <a:rPr lang="en-GB" sz="1800" i="1" dirty="0" smtClean="0">
                <a:solidFill>
                  <a:schemeClr val="tx1"/>
                </a:solidFill>
                <a:latin typeface="Calibri" panose="020F0502020204030204" pitchFamily="34" charset="0"/>
                <a:cs typeface="Calibri" panose="020F0502020204030204" pitchFamily="34" charset="0"/>
              </a:rPr>
              <a:t>This, e.g., is promoted as the top priority for clothes. Many of us have far too many clothes, and each item of clothing gets used far too little. It would be better to </a:t>
            </a:r>
            <a:r>
              <a:rPr lang="en-GB" sz="1800" i="1" dirty="0">
                <a:solidFill>
                  <a:schemeClr val="tx1"/>
                </a:solidFill>
                <a:latin typeface="Calibri" panose="020F0502020204030204" pitchFamily="34" charset="0"/>
                <a:cs typeface="Calibri" panose="020F0502020204030204" pitchFamily="34" charset="0"/>
              </a:rPr>
              <a:t>stop purchasing new clothes </a:t>
            </a:r>
            <a:r>
              <a:rPr lang="en-GB" sz="1800" i="1" dirty="0" smtClean="0">
                <a:solidFill>
                  <a:schemeClr val="tx1"/>
                </a:solidFill>
                <a:latin typeface="Calibri" panose="020F0502020204030204" pitchFamily="34" charset="0"/>
                <a:cs typeface="Calibri" panose="020F0502020204030204" pitchFamily="34" charset="0"/>
              </a:rPr>
              <a:t>and use the clothes we have.</a:t>
            </a:r>
          </a:p>
          <a:p>
            <a:pPr marL="365760" indent="0">
              <a:lnSpc>
                <a:spcPct val="100000"/>
              </a:lnSpc>
              <a:spcBef>
                <a:spcPts val="100"/>
              </a:spcBef>
              <a:spcAft>
                <a:spcPts val="450"/>
              </a:spcAft>
              <a:buClr>
                <a:srgbClr val="2F93D1"/>
              </a:buClr>
              <a:buSzPct val="75000"/>
              <a:buNone/>
            </a:pPr>
            <a:r>
              <a:rPr lang="en-GB" sz="1800" i="1" dirty="0" smtClean="0">
                <a:solidFill>
                  <a:schemeClr val="tx1"/>
                </a:solidFill>
                <a:latin typeface="Calibri" panose="020F0502020204030204" pitchFamily="34" charset="0"/>
                <a:cs typeface="Calibri" panose="020F0502020204030204" pitchFamily="34" charset="0"/>
              </a:rPr>
              <a:t>A special case is to purchase goods but reduce (ideally, eliminate) the amount of packaging that comes with the goods.</a:t>
            </a:r>
          </a:p>
          <a:p>
            <a:pPr marL="365760">
              <a:lnSpc>
                <a:spcPct val="100000"/>
              </a:lnSpc>
              <a:spcBef>
                <a:spcPts val="450"/>
              </a:spcBef>
              <a:spcAft>
                <a:spcPts val="450"/>
              </a:spcAft>
              <a:buClr>
                <a:srgbClr val="2F93D1"/>
              </a:buClr>
              <a:buSzPct val="75000"/>
              <a:buFont typeface="Wingdings" panose="05000000000000000000" pitchFamily="2" charset="2"/>
              <a:buChar char="Ø"/>
            </a:pPr>
            <a:r>
              <a:rPr lang="en-GB" sz="1800" dirty="0" smtClean="0">
                <a:solidFill>
                  <a:schemeClr val="tx1"/>
                </a:solidFill>
                <a:latin typeface="Calibri" panose="020F0502020204030204" pitchFamily="34" charset="0"/>
                <a:cs typeface="Calibri" panose="020F0502020204030204" pitchFamily="34" charset="0"/>
              </a:rPr>
              <a:t>A less radical version is to purchase less products (or services), by extending the useful life of the products you have already purchased for as long as possible – will deal with this later under “Slowing down flows”.</a:t>
            </a:r>
          </a:p>
          <a:p>
            <a:pPr marL="365760">
              <a:lnSpc>
                <a:spcPct val="100000"/>
              </a:lnSpc>
              <a:spcBef>
                <a:spcPts val="450"/>
              </a:spcBef>
              <a:spcAft>
                <a:spcPts val="450"/>
              </a:spcAft>
              <a:buClr>
                <a:srgbClr val="2F93D1"/>
              </a:buClr>
              <a:buSzPct val="75000"/>
              <a:buFont typeface="Wingdings" panose="05000000000000000000" pitchFamily="2" charset="2"/>
              <a:buChar char="Ø"/>
            </a:pPr>
            <a:r>
              <a:rPr lang="en-GB" sz="1800" dirty="0" smtClean="0">
                <a:solidFill>
                  <a:schemeClr val="tx1"/>
                </a:solidFill>
                <a:latin typeface="Calibri" panose="020F0502020204030204" pitchFamily="34" charset="0"/>
                <a:cs typeface="Calibri" panose="020F0502020204030204" pitchFamily="34" charset="0"/>
              </a:rPr>
              <a:t>A third version is to share products. </a:t>
            </a:r>
          </a:p>
        </p:txBody>
      </p:sp>
      <p:sp>
        <p:nvSpPr>
          <p:cNvPr id="7" name="Title 2"/>
          <p:cNvSpPr>
            <a:spLocks noGrp="1"/>
          </p:cNvSpPr>
          <p:nvPr>
            <p:ph type="title"/>
          </p:nvPr>
        </p:nvSpPr>
        <p:spPr>
          <a:xfrm>
            <a:off x="43132" y="1219831"/>
            <a:ext cx="9118121" cy="679418"/>
          </a:xfrm>
        </p:spPr>
        <p:txBody>
          <a:bodyPr>
            <a:noAutofit/>
          </a:bodyPr>
          <a:lstStyle/>
          <a:p>
            <a:pPr algn="ctr">
              <a:defRPr/>
            </a:pPr>
            <a:r>
              <a:rPr lang="en-US" sz="3000" dirty="0" smtClean="0">
                <a:solidFill>
                  <a:srgbClr val="2F93D1"/>
                </a:solidFill>
              </a:rPr>
              <a:t>Reduce the Purchase of Products – II </a:t>
            </a:r>
            <a:endParaRPr lang="en-US" sz="3000" dirty="0">
              <a:solidFill>
                <a:srgbClr val="2F93D1"/>
              </a:solidFill>
            </a:endParaRPr>
          </a:p>
        </p:txBody>
      </p:sp>
    </p:spTree>
    <p:extLst>
      <p:ext uri="{BB962C8B-B14F-4D97-AF65-F5344CB8AC3E}">
        <p14:creationId xmlns:p14="http://schemas.microsoft.com/office/powerpoint/2010/main" val="290361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31475" y="1593818"/>
            <a:ext cx="7201555" cy="3054382"/>
          </a:xfrm>
        </p:spPr>
        <p:txBody>
          <a:bodyPr>
            <a:noAutofit/>
          </a:bodyPr>
          <a:lstStyle/>
          <a:p>
            <a:pPr>
              <a:lnSpc>
                <a:spcPct val="100000"/>
              </a:lnSpc>
              <a:spcBef>
                <a:spcPts val="450"/>
              </a:spcBef>
              <a:spcAft>
                <a:spcPts val="200"/>
              </a:spcAft>
              <a:buClr>
                <a:srgbClr val="2F93D1"/>
              </a:buClr>
              <a:buSzPct val="105000"/>
            </a:pPr>
            <a:r>
              <a:rPr lang="en-GB" sz="1800" b="1" dirty="0" smtClean="0">
                <a:solidFill>
                  <a:srgbClr val="0000FF"/>
                </a:solidFill>
                <a:latin typeface="Calibri" panose="020F0502020204030204" pitchFamily="34" charset="0"/>
                <a:cs typeface="Calibri" panose="020F0502020204030204" pitchFamily="34" charset="0"/>
              </a:rPr>
              <a:t>Product sharing </a:t>
            </a:r>
            <a:r>
              <a:rPr lang="en-GB" sz="1800" dirty="0" smtClean="0">
                <a:solidFill>
                  <a:schemeClr val="tx1"/>
                </a:solidFill>
                <a:latin typeface="Calibri" panose="020F0502020204030204" pitchFamily="34" charset="0"/>
                <a:cs typeface="Calibri" panose="020F0502020204030204" pitchFamily="34" charset="0"/>
              </a:rPr>
              <a:t>is a response to the fact that many of our products are under-used – there is a lot of “idle capacity” in our economies.</a:t>
            </a:r>
          </a:p>
          <a:p>
            <a:pPr marL="365760">
              <a:lnSpc>
                <a:spcPct val="100000"/>
              </a:lnSpc>
              <a:spcBef>
                <a:spcPts val="200"/>
              </a:spcBef>
              <a:spcAft>
                <a:spcPts val="200"/>
              </a:spcAft>
              <a:buClr>
                <a:srgbClr val="2F93D1"/>
              </a:buClr>
              <a:buSzPct val="75000"/>
              <a:buFont typeface="Wingdings" panose="05000000000000000000" pitchFamily="2" charset="2"/>
              <a:buChar char="Ø"/>
            </a:pPr>
            <a:r>
              <a:rPr lang="en-US" alt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one product is shared between many people rather than each person owning one copy of that product, many less products are needed to deliver the same amount of </a:t>
            </a:r>
            <a:r>
              <a:rPr lang="en-US" alt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service </a:t>
            </a:r>
            <a:r>
              <a:rPr lang="en-US" alt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=&gt; </a:t>
            </a:r>
            <a:r>
              <a:rPr lang="en-US" alt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less </a:t>
            </a:r>
            <a:r>
              <a:rPr lang="en-US" alt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materials needed =&gt; narrowed </a:t>
            </a:r>
            <a:r>
              <a:rPr lang="en-US" alt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flows. </a:t>
            </a:r>
          </a:p>
          <a:p>
            <a:pPr marL="365760">
              <a:lnSpc>
                <a:spcPct val="100000"/>
              </a:lnSpc>
              <a:spcBef>
                <a:spcPts val="200"/>
              </a:spcBef>
              <a:spcAft>
                <a:spcPts val="200"/>
              </a:spcAft>
              <a:buClr>
                <a:srgbClr val="2F93D1"/>
              </a:buClr>
              <a:buSzPct val="75000"/>
              <a:buFont typeface="Wingdings" panose="05000000000000000000" pitchFamily="2" charset="2"/>
              <a:buChar char="Ø"/>
            </a:pPr>
            <a:r>
              <a:rPr lang="en-US" alt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But also </a:t>
            </a:r>
            <a:r>
              <a:rPr lang="en-GB" sz="1800" dirty="0">
                <a:solidFill>
                  <a:schemeClr val="tx1"/>
                </a:solidFill>
                <a:latin typeface="Calibri" panose="020F0502020204030204" pitchFamily="34" charset="0"/>
                <a:cs typeface="Calibri" panose="020F0502020204030204" pitchFamily="34" charset="0"/>
              </a:rPr>
              <a:t>less (fossil) energy consumed </a:t>
            </a:r>
            <a:r>
              <a:rPr lang="en-GB" sz="1800" dirty="0" smtClean="0">
                <a:solidFill>
                  <a:schemeClr val="tx1"/>
                </a:solidFill>
                <a:latin typeface="Calibri" panose="020F0502020204030204" pitchFamily="34" charset="0"/>
                <a:cs typeface="Calibri" panose="020F0502020204030204" pitchFamily="34" charset="0"/>
              </a:rPr>
              <a:t>=&gt; </a:t>
            </a:r>
            <a:r>
              <a:rPr lang="en-US" alt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 smaller </a:t>
            </a:r>
            <a:r>
              <a:rPr lang="en-GB" sz="1800" dirty="0" smtClean="0">
                <a:solidFill>
                  <a:schemeClr val="tx1"/>
                </a:solidFill>
                <a:latin typeface="Calibri" panose="020F0502020204030204" pitchFamily="34" charset="0"/>
                <a:cs typeface="Calibri" panose="020F0502020204030204" pitchFamily="34" charset="0"/>
              </a:rPr>
              <a:t>carbon footprint.</a:t>
            </a:r>
          </a:p>
          <a:p>
            <a:pPr marL="365760">
              <a:lnSpc>
                <a:spcPct val="100000"/>
              </a:lnSpc>
              <a:spcBef>
                <a:spcPts val="200"/>
              </a:spcBef>
              <a:spcAft>
                <a:spcPts val="600"/>
              </a:spcAft>
              <a:buClr>
                <a:srgbClr val="2F93D1"/>
              </a:buClr>
              <a:buSzPct val="75000"/>
              <a:buFont typeface="Wingdings" panose="05000000000000000000" pitchFamily="2" charset="2"/>
              <a:buChar char="Ø"/>
            </a:pPr>
            <a:r>
              <a:rPr lang="en-GB" sz="1800" dirty="0" smtClean="0">
                <a:solidFill>
                  <a:schemeClr val="tx1"/>
                </a:solidFill>
                <a:latin typeface="Calibri" panose="020F0502020204030204" pitchFamily="34" charset="0"/>
                <a:cs typeface="Calibri" panose="020F0502020204030204" pitchFamily="34" charset="0"/>
              </a:rPr>
              <a:t>Many businesses are already built around the product-sharing business model. They have been joined recently by internet-based product-sharing businesses. These have the potential to greatly increase the pool of people sharing products.</a:t>
            </a:r>
            <a:endParaRPr lang="en-GB" sz="18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200"/>
              </a:spcBef>
              <a:spcAft>
                <a:spcPts val="600"/>
              </a:spcAft>
              <a:buClr>
                <a:srgbClr val="2F93D1"/>
              </a:buClr>
              <a:buSzPct val="75000"/>
              <a:buNone/>
            </a:pPr>
            <a:endParaRPr lang="en-GB" sz="1800" dirty="0" smtClean="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5086439"/>
            <a:ext cx="1737870" cy="1305442"/>
          </a:xfrm>
          <a:prstGeom prst="rect">
            <a:avLst/>
          </a:prstGeom>
        </p:spPr>
      </p:pic>
      <p:pic>
        <p:nvPicPr>
          <p:cNvPr id="6" name="Picture 2" descr="The Best Ranking Car Rental Companies In The U.S. Are... - Your Mileage May  V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20" r="7311"/>
          <a:stretch/>
        </p:blipFill>
        <p:spPr bwMode="auto">
          <a:xfrm>
            <a:off x="5035824" y="5086440"/>
            <a:ext cx="1999785" cy="13054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ortrait of a taxi driver, Hamra, Beirut, Lebanon Stock Photo - Ala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07" r="2318" b="12336"/>
          <a:stretch/>
        </p:blipFill>
        <p:spPr bwMode="auto">
          <a:xfrm>
            <a:off x="7092004" y="4697685"/>
            <a:ext cx="2014118" cy="1364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Ub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48" r="26087"/>
          <a:stretch/>
        </p:blipFill>
        <p:spPr bwMode="auto">
          <a:xfrm>
            <a:off x="7498077" y="3249199"/>
            <a:ext cx="1591289" cy="11575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unday Comics Debt: Dagwood&amp;#39;s Carpooling"/>
          <p:cNvPicPr>
            <a:picLocks noChangeAspect="1" noChangeArrowheads="1"/>
          </p:cNvPicPr>
          <p:nvPr/>
        </p:nvPicPr>
        <p:blipFill rotWithShape="1">
          <a:blip r:embed="rId6">
            <a:extLst>
              <a:ext uri="{28A0092B-C50C-407E-A947-70E740481C1C}">
                <a14:useLocalDpi xmlns:a14="http://schemas.microsoft.com/office/drawing/2010/main" val="0"/>
              </a:ext>
            </a:extLst>
          </a:blip>
          <a:srcRect l="25705" r="49944"/>
          <a:stretch/>
        </p:blipFill>
        <p:spPr bwMode="auto">
          <a:xfrm>
            <a:off x="7601245" y="38033"/>
            <a:ext cx="1495310" cy="1581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8,066 Double Decker Bus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915" t="5812" r="11111" b="5085"/>
          <a:stretch/>
        </p:blipFill>
        <p:spPr bwMode="auto">
          <a:xfrm>
            <a:off x="7529429" y="1710548"/>
            <a:ext cx="1576693" cy="14478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a:spLocks noGrp="1"/>
          </p:cNvSpPr>
          <p:nvPr>
            <p:ph type="title"/>
          </p:nvPr>
        </p:nvSpPr>
        <p:spPr>
          <a:xfrm>
            <a:off x="25880" y="1034989"/>
            <a:ext cx="7575366" cy="679418"/>
          </a:xfrm>
        </p:spPr>
        <p:txBody>
          <a:bodyPr>
            <a:noAutofit/>
          </a:bodyPr>
          <a:lstStyle/>
          <a:p>
            <a:pPr algn="ctr">
              <a:defRPr/>
            </a:pPr>
            <a:r>
              <a:rPr lang="en-US" sz="3000" dirty="0" smtClean="0">
                <a:solidFill>
                  <a:srgbClr val="2F93D1"/>
                </a:solidFill>
              </a:rPr>
              <a:t>Reduce the Purchase of Products – III </a:t>
            </a:r>
            <a:endParaRPr lang="en-US" sz="3000" dirty="0">
              <a:solidFill>
                <a:srgbClr val="2F93D1"/>
              </a:solidFill>
            </a:endParaRPr>
          </a:p>
        </p:txBody>
      </p:sp>
    </p:spTree>
    <p:extLst>
      <p:ext uri="{BB962C8B-B14F-4D97-AF65-F5344CB8AC3E}">
        <p14:creationId xmlns:p14="http://schemas.microsoft.com/office/powerpoint/2010/main" val="230223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66" y="990600"/>
            <a:ext cx="9118121" cy="679418"/>
          </a:xfrm>
        </p:spPr>
        <p:txBody>
          <a:bodyPr>
            <a:noAutofit/>
          </a:bodyPr>
          <a:lstStyle/>
          <a:p>
            <a:pPr algn="ctr">
              <a:defRPr/>
            </a:pPr>
            <a:r>
              <a:rPr lang="en-US" sz="3000" dirty="0" smtClean="0">
                <a:solidFill>
                  <a:srgbClr val="2F93D1"/>
                </a:solidFill>
              </a:rPr>
              <a:t>“Fit-for-Purpose” Purchasing </a:t>
            </a:r>
            <a:endParaRPr lang="en-US" sz="3000" dirty="0">
              <a:solidFill>
                <a:srgbClr val="2F93D1"/>
              </a:solidFill>
            </a:endParaRPr>
          </a:p>
        </p:txBody>
      </p:sp>
      <p:sp>
        <p:nvSpPr>
          <p:cNvPr id="5" name="Content Placeholder 1"/>
          <p:cNvSpPr>
            <a:spLocks noGrp="1"/>
          </p:cNvSpPr>
          <p:nvPr>
            <p:ph idx="1"/>
          </p:nvPr>
        </p:nvSpPr>
        <p:spPr>
          <a:xfrm>
            <a:off x="237226" y="1680082"/>
            <a:ext cx="8686800" cy="762000"/>
          </a:xfrm>
        </p:spPr>
        <p:txBody>
          <a:bodyPr>
            <a:noAutofit/>
          </a:bodyPr>
          <a:lstStyle/>
          <a:p>
            <a:pPr>
              <a:lnSpc>
                <a:spcPct val="100000"/>
              </a:lnSpc>
              <a:spcBef>
                <a:spcPts val="450"/>
              </a:spcBef>
              <a:spcAft>
                <a:spcPts val="20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Even if you do purchase a product, you can still choose a product which doesn’t offer you more than you really need: that is “</a:t>
            </a:r>
            <a:r>
              <a:rPr lang="en-GB" sz="1800" b="1" dirty="0" smtClean="0">
                <a:solidFill>
                  <a:srgbClr val="0000FF"/>
                </a:solidFill>
                <a:latin typeface="Calibri" panose="020F0502020204030204" pitchFamily="34" charset="0"/>
                <a:cs typeface="Calibri" panose="020F0502020204030204" pitchFamily="34" charset="0"/>
              </a:rPr>
              <a:t>fit-for-purpose</a:t>
            </a:r>
            <a:r>
              <a:rPr lang="en-GB" sz="1800" dirty="0" smtClean="0">
                <a:solidFill>
                  <a:schemeClr val="tx1"/>
                </a:solidFill>
                <a:latin typeface="Calibri" panose="020F0502020204030204" pitchFamily="34" charset="0"/>
                <a:cs typeface="Calibri" panose="020F0502020204030204" pitchFamily="34" charset="0"/>
              </a:rPr>
              <a:t>”. </a:t>
            </a:r>
          </a:p>
        </p:txBody>
      </p:sp>
      <p:pic>
        <p:nvPicPr>
          <p:cNvPr id="6" name="Picture 4" descr="Big White Premium SUV On A White Background. 3d Rendering Stock Photo,  Picture And Royalty Free Image. Image 11612136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46" t="-248" r="16923" b="5960"/>
          <a:stretch/>
        </p:blipFill>
        <p:spPr bwMode="auto">
          <a:xfrm>
            <a:off x="255917" y="2412871"/>
            <a:ext cx="2326105" cy="1562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ite Small Car stock illustration. Illustration of chrome - 5900440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79" t="18045" r="22257" b="21258"/>
          <a:stretch/>
        </p:blipFill>
        <p:spPr bwMode="auto">
          <a:xfrm>
            <a:off x="2491517" y="3105181"/>
            <a:ext cx="1595230" cy="1180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odern Urban Red Moped On A White Background. 3d Illustration Stock Photo,  Picture And Royalty Free Image. Image 12944930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06" t="4373" r="19770" b="688"/>
          <a:stretch/>
        </p:blipFill>
        <p:spPr bwMode="auto">
          <a:xfrm>
            <a:off x="4322638" y="3717426"/>
            <a:ext cx="1111390" cy="1259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Bicycle, Blue Bike Isolated On White Background Stock Illustration -  Illustration of physical, white: 12884830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126" t="13125" r="24374" b="17986"/>
          <a:stretch/>
        </p:blipFill>
        <p:spPr bwMode="auto">
          <a:xfrm>
            <a:off x="5635484" y="4347214"/>
            <a:ext cx="1408637" cy="12129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9720" t="2174" r="12291" b="4348"/>
          <a:stretch/>
        </p:blipFill>
        <p:spPr>
          <a:xfrm>
            <a:off x="7543800" y="4800600"/>
            <a:ext cx="905782" cy="1256406"/>
          </a:xfrm>
          <a:prstGeom prst="rect">
            <a:avLst/>
          </a:prstGeom>
        </p:spPr>
      </p:pic>
      <p:grpSp>
        <p:nvGrpSpPr>
          <p:cNvPr id="11" name="Group 10"/>
          <p:cNvGrpSpPr/>
          <p:nvPr/>
        </p:nvGrpSpPr>
        <p:grpSpPr>
          <a:xfrm>
            <a:off x="2600710" y="2452146"/>
            <a:ext cx="6139098" cy="2348454"/>
            <a:chOff x="4654247" y="2507951"/>
            <a:chExt cx="3574383" cy="2064049"/>
          </a:xfrm>
        </p:grpSpPr>
        <p:sp>
          <p:nvSpPr>
            <p:cNvPr id="12" name="TextBox 11"/>
            <p:cNvSpPr txBox="1"/>
            <p:nvPr/>
          </p:nvSpPr>
          <p:spPr>
            <a:xfrm rot="1319946">
              <a:off x="4918161" y="3298756"/>
              <a:ext cx="3310469" cy="284029"/>
            </a:xfrm>
            <a:prstGeom prst="rect">
              <a:avLst/>
            </a:prstGeom>
            <a:noFill/>
          </p:spPr>
          <p:txBody>
            <a:bodyPr wrap="square" rtlCol="0">
              <a:spAutoFit/>
            </a:bodyPr>
            <a:lstStyle/>
            <a:p>
              <a:pPr algn="l"/>
              <a:r>
                <a:rPr lang="en-US" sz="1500" dirty="0">
                  <a:latin typeface="+mn-lt"/>
                </a:rPr>
                <a:t>Less materials, less energy, less “footprint</a:t>
              </a:r>
              <a:r>
                <a:rPr lang="en-US" sz="1500" dirty="0" smtClean="0">
                  <a:latin typeface="+mn-lt"/>
                </a:rPr>
                <a:t>” in the production phase</a:t>
              </a:r>
              <a:endParaRPr lang="en-US" sz="1500" dirty="0">
                <a:latin typeface="+mn-lt"/>
              </a:endParaRPr>
            </a:p>
          </p:txBody>
        </p:sp>
        <p:cxnSp>
          <p:nvCxnSpPr>
            <p:cNvPr id="13" name="Straight Arrow Connector 12"/>
            <p:cNvCxnSpPr/>
            <p:nvPr/>
          </p:nvCxnSpPr>
          <p:spPr>
            <a:xfrm>
              <a:off x="4654247" y="2507951"/>
              <a:ext cx="3499153" cy="2064049"/>
            </a:xfrm>
            <a:prstGeom prst="straightConnector1">
              <a:avLst/>
            </a:prstGeom>
            <a:ln w="57150">
              <a:solidFill>
                <a:srgbClr val="079BE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121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952412"/>
            <a:ext cx="9118121" cy="679418"/>
          </a:xfrm>
        </p:spPr>
        <p:txBody>
          <a:bodyPr>
            <a:noAutofit/>
          </a:bodyPr>
          <a:lstStyle/>
          <a:p>
            <a:pPr algn="ctr">
              <a:defRPr/>
            </a:pPr>
            <a:r>
              <a:rPr lang="en-US" sz="3000" dirty="0" smtClean="0">
                <a:solidFill>
                  <a:srgbClr val="2F93D1"/>
                </a:solidFill>
              </a:rPr>
              <a:t>Efficiency</a:t>
            </a:r>
            <a:endParaRPr lang="en-US" sz="3000" dirty="0">
              <a:solidFill>
                <a:srgbClr val="2F93D1"/>
              </a:solidFill>
            </a:endParaRPr>
          </a:p>
        </p:txBody>
      </p:sp>
      <p:sp>
        <p:nvSpPr>
          <p:cNvPr id="5" name="Content Placeholder 1"/>
          <p:cNvSpPr>
            <a:spLocks noGrp="1"/>
          </p:cNvSpPr>
          <p:nvPr>
            <p:ph idx="1"/>
          </p:nvPr>
        </p:nvSpPr>
        <p:spPr>
          <a:xfrm>
            <a:off x="228600" y="1600200"/>
            <a:ext cx="8686800" cy="2438400"/>
          </a:xfrm>
        </p:spPr>
        <p:txBody>
          <a:bodyPr>
            <a:noAutofit/>
          </a:bodyPr>
          <a:lstStyle/>
          <a:p>
            <a:pPr>
              <a:lnSpc>
                <a:spcPct val="100000"/>
              </a:lnSpc>
              <a:spcBef>
                <a:spcPts val="450"/>
              </a:spcBef>
              <a:spcAft>
                <a:spcPts val="20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The mining, farming, and manufacturing sectors can of course decarbonise through the CE practice of good old-fashioned efficiency. Efficiency decarbonises in two ways:</a:t>
            </a:r>
          </a:p>
          <a:p>
            <a:pPr marL="365760">
              <a:lnSpc>
                <a:spcPct val="100000"/>
              </a:lnSpc>
              <a:spcBef>
                <a:spcPts val="200"/>
              </a:spcBef>
              <a:spcAft>
                <a:spcPts val="200"/>
              </a:spcAft>
              <a:buClr>
                <a:srgbClr val="2F93D1"/>
              </a:buClr>
              <a:buSzPct val="75000"/>
              <a:buFont typeface="Wingdings" panose="05000000000000000000" pitchFamily="2" charset="2"/>
              <a:buChar char="Ø"/>
            </a:pPr>
            <a:r>
              <a:rPr lang="en-GB" sz="1800" dirty="0" smtClean="0">
                <a:solidFill>
                  <a:schemeClr val="tx1"/>
                </a:solidFill>
                <a:latin typeface="Calibri" panose="020F0502020204030204" pitchFamily="34" charset="0"/>
                <a:cs typeface="Calibri" panose="020F0502020204030204" pitchFamily="34" charset="0"/>
              </a:rPr>
              <a:t>The more efficiently these sectors consume fossil fuels, the less overall they will consume.</a:t>
            </a:r>
          </a:p>
          <a:p>
            <a:pPr marL="365760">
              <a:lnSpc>
                <a:spcPct val="100000"/>
              </a:lnSpc>
              <a:spcBef>
                <a:spcPts val="200"/>
              </a:spcBef>
              <a:spcAft>
                <a:spcPts val="450"/>
              </a:spcAft>
              <a:buClr>
                <a:srgbClr val="2F93D1"/>
              </a:buClr>
              <a:buSzPct val="75000"/>
              <a:buFont typeface="Wingdings" panose="05000000000000000000" pitchFamily="2" charset="2"/>
              <a:buChar char="Ø"/>
            </a:pPr>
            <a:r>
              <a:rPr lang="en-GB" sz="1800" b="1" dirty="0" smtClean="0">
                <a:solidFill>
                  <a:srgbClr val="0000FF"/>
                </a:solidFill>
                <a:latin typeface="Calibri" panose="020F0502020204030204" pitchFamily="34" charset="0"/>
                <a:cs typeface="Calibri" panose="020F0502020204030204" pitchFamily="34" charset="0"/>
              </a:rPr>
              <a:t>MORE IMPORTANTLY</a:t>
            </a:r>
            <a:r>
              <a:rPr lang="en-GB" sz="1800" dirty="0" smtClean="0">
                <a:solidFill>
                  <a:schemeClr val="tx1"/>
                </a:solidFill>
                <a:latin typeface="Calibri" panose="020F0502020204030204" pitchFamily="34" charset="0"/>
                <a:cs typeface="Calibri" panose="020F0502020204030204" pitchFamily="34" charset="0"/>
              </a:rPr>
              <a:t>, greater efficiency in resource extraction and processing + greater efficiency in manufacturing =&gt; less (fossil) energy consumed by these sectors =&gt; the smaller will be the carbon footprint of the products they make.</a:t>
            </a:r>
          </a:p>
        </p:txBody>
      </p:sp>
      <p:pic>
        <p:nvPicPr>
          <p:cNvPr id="1026" name="Picture 2" descr="Resource Efficient and Cleaner Production Centre | Green Growth Knowledge  Plat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545" y="3505200"/>
            <a:ext cx="2943225"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61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6858000" cy="2819400"/>
          </a:xfrm>
        </p:spPr>
        <p:txBody>
          <a:bodyPr>
            <a:noAutofit/>
          </a:bodyPr>
          <a:lstStyle/>
          <a:p>
            <a:pPr algn="ctr">
              <a:defRPr/>
            </a:pPr>
            <a:r>
              <a:rPr lang="en-GB" sz="3500" dirty="0" smtClean="0">
                <a:solidFill>
                  <a:srgbClr val="2F93D1"/>
                </a:solidFill>
              </a:rPr>
              <a:t>Support of Circular Economy Transition to Decarbonisation </a:t>
            </a:r>
            <a:br>
              <a:rPr lang="en-GB" sz="3500" dirty="0" smtClean="0">
                <a:solidFill>
                  <a:srgbClr val="2F93D1"/>
                </a:solidFill>
              </a:rPr>
            </a:br>
            <a:r>
              <a:rPr lang="en-GB" sz="3500" dirty="0" smtClean="0">
                <a:solidFill>
                  <a:srgbClr val="2F93D1"/>
                </a:solidFill>
              </a:rPr>
              <a:t>in the Use Phase</a:t>
            </a:r>
            <a:endParaRPr lang="en-GB" sz="3500" dirty="0">
              <a:solidFill>
                <a:srgbClr val="2F93D1"/>
              </a:solidFill>
              <a:cs typeface="Arial"/>
            </a:endParaRPr>
          </a:p>
        </p:txBody>
      </p:sp>
    </p:spTree>
    <p:extLst>
      <p:ext uri="{BB962C8B-B14F-4D97-AF65-F5344CB8AC3E}">
        <p14:creationId xmlns:p14="http://schemas.microsoft.com/office/powerpoint/2010/main" val="338618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V="1">
            <a:off x="1285685" y="1676400"/>
            <a:ext cx="9715" cy="2930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9656" y="2667000"/>
            <a:ext cx="1047791" cy="486287"/>
          </a:xfrm>
          <a:prstGeom prst="rect">
            <a:avLst/>
          </a:prstGeom>
        </p:spPr>
        <p:txBody>
          <a:bodyPr wrap="square">
            <a:spAutoFit/>
          </a:bodyPr>
          <a:lstStyle/>
          <a:p>
            <a:pPr algn="ctr">
              <a:lnSpc>
                <a:spcPct val="80000"/>
              </a:lnSpc>
            </a:pPr>
            <a:r>
              <a:rPr lang="en-US" sz="1600" dirty="0" smtClean="0">
                <a:latin typeface="+mn-lt"/>
              </a:rPr>
              <a:t>Carbon Footprint</a:t>
            </a:r>
            <a:endParaRPr lang="en-US" sz="1600" dirty="0">
              <a:latin typeface="+mn-lt"/>
            </a:endParaRPr>
          </a:p>
        </p:txBody>
      </p:sp>
      <p:grpSp>
        <p:nvGrpSpPr>
          <p:cNvPr id="45" name="Group 44"/>
          <p:cNvGrpSpPr/>
          <p:nvPr/>
        </p:nvGrpSpPr>
        <p:grpSpPr>
          <a:xfrm>
            <a:off x="1676400" y="2139196"/>
            <a:ext cx="2981796" cy="2890004"/>
            <a:chOff x="5706034" y="2647872"/>
            <a:chExt cx="2990642" cy="2985129"/>
          </a:xfrm>
        </p:grpSpPr>
        <p:sp>
          <p:nvSpPr>
            <p:cNvPr id="39" name="Rectangle 38"/>
            <p:cNvSpPr/>
            <p:nvPr/>
          </p:nvSpPr>
          <p:spPr>
            <a:xfrm>
              <a:off x="6019800" y="2858252"/>
              <a:ext cx="275134"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096060" y="2647872"/>
              <a:ext cx="2751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001000" y="2647872"/>
              <a:ext cx="275134" cy="1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706034" y="5245203"/>
              <a:ext cx="931880" cy="387798"/>
            </a:xfrm>
            <a:prstGeom prst="rect">
              <a:avLst/>
            </a:prstGeom>
          </p:spPr>
          <p:txBody>
            <a:bodyPr wrap="square">
              <a:spAutoFit/>
            </a:bodyPr>
            <a:lstStyle/>
            <a:p>
              <a:pPr algn="ctr">
                <a:lnSpc>
                  <a:spcPct val="80000"/>
                </a:lnSpc>
              </a:pPr>
              <a:r>
                <a:rPr lang="en-US" sz="1200" dirty="0" smtClean="0">
                  <a:latin typeface="+mn-lt"/>
                </a:rPr>
                <a:t>Material supply</a:t>
              </a:r>
              <a:endParaRPr lang="en-US" sz="1200" dirty="0">
                <a:latin typeface="+mn-lt"/>
              </a:endParaRPr>
            </a:p>
          </p:txBody>
        </p:sp>
        <p:sp>
          <p:nvSpPr>
            <p:cNvPr id="43" name="Rectangle 42"/>
            <p:cNvSpPr/>
            <p:nvPr/>
          </p:nvSpPr>
          <p:spPr>
            <a:xfrm>
              <a:off x="6816732" y="2906918"/>
              <a:ext cx="931880" cy="387798"/>
            </a:xfrm>
            <a:prstGeom prst="rect">
              <a:avLst/>
            </a:prstGeom>
          </p:spPr>
          <p:txBody>
            <a:bodyPr wrap="square">
              <a:spAutoFit/>
            </a:bodyPr>
            <a:lstStyle/>
            <a:p>
              <a:pPr algn="ctr">
                <a:lnSpc>
                  <a:spcPct val="80000"/>
                </a:lnSpc>
              </a:pPr>
              <a:r>
                <a:rPr lang="en-US" sz="1200" dirty="0" smtClean="0">
                  <a:latin typeface="+mn-lt"/>
                </a:rPr>
                <a:t>Manu-</a:t>
              </a:r>
              <a:r>
                <a:rPr lang="en-US" sz="1200" dirty="0" err="1" smtClean="0">
                  <a:latin typeface="+mn-lt"/>
                </a:rPr>
                <a:t>facturing</a:t>
              </a:r>
              <a:endParaRPr lang="en-US" sz="1200" dirty="0">
                <a:latin typeface="+mn-lt"/>
              </a:endParaRPr>
            </a:p>
          </p:txBody>
        </p:sp>
        <p:sp>
          <p:nvSpPr>
            <p:cNvPr id="44" name="Rectangle 43"/>
            <p:cNvSpPr/>
            <p:nvPr/>
          </p:nvSpPr>
          <p:spPr>
            <a:xfrm>
              <a:off x="7756283" y="2713193"/>
              <a:ext cx="940393" cy="243785"/>
            </a:xfrm>
            <a:prstGeom prst="rect">
              <a:avLst/>
            </a:prstGeom>
          </p:spPr>
          <p:txBody>
            <a:bodyPr wrap="square">
              <a:spAutoFit/>
            </a:bodyPr>
            <a:lstStyle/>
            <a:p>
              <a:pPr algn="ctr">
                <a:lnSpc>
                  <a:spcPct val="80000"/>
                </a:lnSpc>
              </a:pPr>
              <a:r>
                <a:rPr lang="en-US" sz="1200" dirty="0" smtClean="0">
                  <a:latin typeface="+mn-lt"/>
                </a:rPr>
                <a:t>Distribution</a:t>
              </a:r>
              <a:endParaRPr lang="en-US" sz="1200" dirty="0">
                <a:latin typeface="+mn-lt"/>
              </a:endParaRPr>
            </a:p>
          </p:txBody>
        </p:sp>
      </p:grpSp>
      <p:cxnSp>
        <p:nvCxnSpPr>
          <p:cNvPr id="47" name="Straight Connector 46"/>
          <p:cNvCxnSpPr>
            <a:stCxn id="39" idx="0"/>
          </p:cNvCxnSpPr>
          <p:nvPr/>
        </p:nvCxnSpPr>
        <p:spPr>
          <a:xfrm flipH="1">
            <a:off x="1811422" y="2342872"/>
            <a:ext cx="314976" cy="22594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0" idx="0"/>
          </p:cNvCxnSpPr>
          <p:nvPr/>
        </p:nvCxnSpPr>
        <p:spPr>
          <a:xfrm flipH="1">
            <a:off x="2126398" y="2139196"/>
            <a:ext cx="1073076" cy="2150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1" idx="0"/>
          </p:cNvCxnSpPr>
          <p:nvPr/>
        </p:nvCxnSpPr>
        <p:spPr>
          <a:xfrm flipH="1" flipV="1">
            <a:off x="3184047" y="2136824"/>
            <a:ext cx="777240" cy="23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itle 1"/>
          <p:cNvSpPr>
            <a:spLocks noGrp="1"/>
          </p:cNvSpPr>
          <p:nvPr>
            <p:ph type="title"/>
          </p:nvPr>
        </p:nvSpPr>
        <p:spPr>
          <a:xfrm>
            <a:off x="-10064" y="955547"/>
            <a:ext cx="9144000" cy="532146"/>
          </a:xfrm>
        </p:spPr>
        <p:txBody>
          <a:bodyPr>
            <a:normAutofit/>
          </a:bodyPr>
          <a:lstStyle/>
          <a:p>
            <a:pPr algn="ctr"/>
            <a:r>
              <a:rPr lang="en-US" sz="3000" dirty="0" smtClean="0">
                <a:solidFill>
                  <a:srgbClr val="2F93D1"/>
                </a:solidFill>
              </a:rPr>
              <a:t>Example of Carbon Footprints Revisited</a:t>
            </a:r>
            <a:endParaRPr lang="en-US" sz="3000" dirty="0">
              <a:solidFill>
                <a:srgbClr val="2F93D1"/>
              </a:solidFill>
            </a:endParaRPr>
          </a:p>
        </p:txBody>
      </p:sp>
      <p:grpSp>
        <p:nvGrpSpPr>
          <p:cNvPr id="29" name="Group 28"/>
          <p:cNvGrpSpPr/>
          <p:nvPr/>
        </p:nvGrpSpPr>
        <p:grpSpPr>
          <a:xfrm>
            <a:off x="4866842" y="2167095"/>
            <a:ext cx="3680202" cy="2905280"/>
            <a:chOff x="3863598" y="2727960"/>
            <a:chExt cx="3680202" cy="2905280"/>
          </a:xfrm>
        </p:grpSpPr>
        <p:sp>
          <p:nvSpPr>
            <p:cNvPr id="30" name="Rectangle 29"/>
            <p:cNvSpPr/>
            <p:nvPr/>
          </p:nvSpPr>
          <p:spPr>
            <a:xfrm>
              <a:off x="4191000" y="4648200"/>
              <a:ext cx="274320" cy="530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05400" y="4611624"/>
              <a:ext cx="274320"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26480" y="4602480"/>
              <a:ext cx="274320" cy="9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17080" y="2727960"/>
              <a:ext cx="274320" cy="1874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63598" y="5257800"/>
              <a:ext cx="929124" cy="375440"/>
            </a:xfrm>
            <a:prstGeom prst="rect">
              <a:avLst/>
            </a:prstGeom>
          </p:spPr>
          <p:txBody>
            <a:bodyPr wrap="square">
              <a:spAutoFit/>
            </a:bodyPr>
            <a:lstStyle/>
            <a:p>
              <a:pPr algn="ctr">
                <a:lnSpc>
                  <a:spcPct val="80000"/>
                </a:lnSpc>
              </a:pPr>
              <a:r>
                <a:rPr lang="en-US" sz="1200" dirty="0" smtClean="0">
                  <a:latin typeface="+mn-lt"/>
                </a:rPr>
                <a:t>Material supply</a:t>
              </a:r>
              <a:endParaRPr lang="en-US" sz="1200" dirty="0">
                <a:latin typeface="+mn-lt"/>
              </a:endParaRPr>
            </a:p>
          </p:txBody>
        </p:sp>
        <p:sp>
          <p:nvSpPr>
            <p:cNvPr id="35" name="Rectangle 34"/>
            <p:cNvSpPr/>
            <p:nvPr/>
          </p:nvSpPr>
          <p:spPr>
            <a:xfrm>
              <a:off x="4785876" y="4723135"/>
              <a:ext cx="929124" cy="375440"/>
            </a:xfrm>
            <a:prstGeom prst="rect">
              <a:avLst/>
            </a:prstGeom>
          </p:spPr>
          <p:txBody>
            <a:bodyPr wrap="square">
              <a:spAutoFit/>
            </a:bodyPr>
            <a:lstStyle/>
            <a:p>
              <a:pPr algn="ctr">
                <a:lnSpc>
                  <a:spcPct val="80000"/>
                </a:lnSpc>
              </a:pPr>
              <a:r>
                <a:rPr lang="en-US" sz="1200" dirty="0" smtClean="0">
                  <a:latin typeface="+mn-lt"/>
                </a:rPr>
                <a:t>Manu-</a:t>
              </a:r>
              <a:r>
                <a:rPr lang="en-US" sz="1200" dirty="0" err="1" smtClean="0">
                  <a:latin typeface="+mn-lt"/>
                </a:rPr>
                <a:t>facturing</a:t>
              </a:r>
              <a:endParaRPr lang="en-US" sz="1200" dirty="0">
                <a:latin typeface="+mn-lt"/>
              </a:endParaRPr>
            </a:p>
          </p:txBody>
        </p:sp>
        <p:sp>
          <p:nvSpPr>
            <p:cNvPr id="36" name="Rectangle 35"/>
            <p:cNvSpPr/>
            <p:nvPr/>
          </p:nvSpPr>
          <p:spPr>
            <a:xfrm>
              <a:off x="5844189" y="4669088"/>
              <a:ext cx="937611" cy="236016"/>
            </a:xfrm>
            <a:prstGeom prst="rect">
              <a:avLst/>
            </a:prstGeom>
          </p:spPr>
          <p:txBody>
            <a:bodyPr wrap="square">
              <a:spAutoFit/>
            </a:bodyPr>
            <a:lstStyle/>
            <a:p>
              <a:pPr algn="ctr">
                <a:lnSpc>
                  <a:spcPct val="80000"/>
                </a:lnSpc>
              </a:pPr>
              <a:r>
                <a:rPr lang="en-US" sz="1200" dirty="0" smtClean="0">
                  <a:latin typeface="+mn-lt"/>
                </a:rPr>
                <a:t>Distribution</a:t>
              </a:r>
              <a:endParaRPr lang="en-US" sz="1200" dirty="0">
                <a:latin typeface="+mn-lt"/>
              </a:endParaRPr>
            </a:p>
          </p:txBody>
        </p:sp>
        <p:sp>
          <p:nvSpPr>
            <p:cNvPr id="37" name="Rectangle 36"/>
            <p:cNvSpPr/>
            <p:nvPr/>
          </p:nvSpPr>
          <p:spPr>
            <a:xfrm>
              <a:off x="6920984" y="4672642"/>
              <a:ext cx="622816" cy="241561"/>
            </a:xfrm>
            <a:prstGeom prst="rect">
              <a:avLst/>
            </a:prstGeom>
          </p:spPr>
          <p:txBody>
            <a:bodyPr wrap="square">
              <a:spAutoFit/>
            </a:bodyPr>
            <a:lstStyle/>
            <a:p>
              <a:pPr algn="ctr">
                <a:lnSpc>
                  <a:spcPct val="80000"/>
                </a:lnSpc>
              </a:pPr>
              <a:r>
                <a:rPr lang="en-US" sz="1200" dirty="0" smtClean="0">
                  <a:latin typeface="+mn-lt"/>
                </a:rPr>
                <a:t>Use</a:t>
              </a:r>
              <a:endParaRPr lang="en-US" sz="1200" dirty="0">
                <a:latin typeface="+mn-lt"/>
              </a:endParaRPr>
            </a:p>
          </p:txBody>
        </p:sp>
        <p:cxnSp>
          <p:nvCxnSpPr>
            <p:cNvPr id="46" name="Straight Connector 45"/>
            <p:cNvCxnSpPr>
              <a:stCxn id="30" idx="0"/>
            </p:cNvCxnSpPr>
            <p:nvPr/>
          </p:nvCxnSpPr>
          <p:spPr>
            <a:xfrm flipH="1">
              <a:off x="4081893" y="4648200"/>
              <a:ext cx="246267" cy="5299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1" idx="0"/>
            </p:cNvCxnSpPr>
            <p:nvPr/>
          </p:nvCxnSpPr>
          <p:spPr>
            <a:xfrm flipH="1">
              <a:off x="4322824" y="4611624"/>
              <a:ext cx="919736" cy="574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2" idx="0"/>
            </p:cNvCxnSpPr>
            <p:nvPr/>
          </p:nvCxnSpPr>
          <p:spPr>
            <a:xfrm flipH="1">
              <a:off x="5250438" y="4602480"/>
              <a:ext cx="1013202" cy="188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252339" y="2747245"/>
              <a:ext cx="1001901" cy="18552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3553428" y="1372221"/>
            <a:ext cx="2205500" cy="294183"/>
          </a:xfrm>
          <a:prstGeom prst="rect">
            <a:avLst/>
          </a:prstGeom>
        </p:spPr>
        <p:txBody>
          <a:bodyPr wrap="square">
            <a:spAutoFit/>
          </a:bodyPr>
          <a:lstStyle/>
          <a:p>
            <a:pPr algn="ctr">
              <a:lnSpc>
                <a:spcPct val="80000"/>
              </a:lnSpc>
            </a:pPr>
            <a:r>
              <a:rPr lang="en-US" sz="1600" dirty="0" smtClean="0">
                <a:latin typeface="+mn-lt"/>
              </a:rPr>
              <a:t>WASHING MACHINE</a:t>
            </a:r>
          </a:p>
        </p:txBody>
      </p:sp>
      <p:sp>
        <p:nvSpPr>
          <p:cNvPr id="38" name="Rectangle 37"/>
          <p:cNvSpPr/>
          <p:nvPr/>
        </p:nvSpPr>
        <p:spPr>
          <a:xfrm>
            <a:off x="2454991" y="5033658"/>
            <a:ext cx="2205500" cy="289310"/>
          </a:xfrm>
          <a:prstGeom prst="rect">
            <a:avLst/>
          </a:prstGeom>
        </p:spPr>
        <p:txBody>
          <a:bodyPr wrap="square">
            <a:spAutoFit/>
          </a:bodyPr>
          <a:lstStyle/>
          <a:p>
            <a:pPr algn="ctr">
              <a:lnSpc>
                <a:spcPct val="80000"/>
              </a:lnSpc>
            </a:pPr>
            <a:r>
              <a:rPr lang="en-US" sz="1600" dirty="0" smtClean="0">
                <a:latin typeface="+mn-lt"/>
              </a:rPr>
              <a:t>Production Phase</a:t>
            </a:r>
          </a:p>
        </p:txBody>
      </p:sp>
      <p:sp>
        <p:nvSpPr>
          <p:cNvPr id="53" name="Rectangle 52"/>
          <p:cNvSpPr/>
          <p:nvPr/>
        </p:nvSpPr>
        <p:spPr>
          <a:xfrm>
            <a:off x="6102009" y="5072375"/>
            <a:ext cx="2205500" cy="289310"/>
          </a:xfrm>
          <a:prstGeom prst="rect">
            <a:avLst/>
          </a:prstGeom>
        </p:spPr>
        <p:txBody>
          <a:bodyPr wrap="square">
            <a:spAutoFit/>
          </a:bodyPr>
          <a:lstStyle/>
          <a:p>
            <a:pPr algn="ctr">
              <a:lnSpc>
                <a:spcPct val="80000"/>
              </a:lnSpc>
            </a:pPr>
            <a:r>
              <a:rPr lang="en-US" sz="1600" dirty="0" smtClean="0">
                <a:latin typeface="+mn-lt"/>
              </a:rPr>
              <a:t>Production + Use Phase</a:t>
            </a:r>
          </a:p>
        </p:txBody>
      </p:sp>
      <p:cxnSp>
        <p:nvCxnSpPr>
          <p:cNvPr id="3" name="Straight Connector 2"/>
          <p:cNvCxnSpPr/>
          <p:nvPr/>
        </p:nvCxnSpPr>
        <p:spPr>
          <a:xfrm>
            <a:off x="2326108" y="4617323"/>
            <a:ext cx="278895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32" idx="3"/>
          </p:cNvCxnSpPr>
          <p:nvPr/>
        </p:nvCxnSpPr>
        <p:spPr>
          <a:xfrm>
            <a:off x="4255554" y="2172165"/>
            <a:ext cx="3148490" cy="187402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Content Placeholder 1"/>
          <p:cNvSpPr>
            <a:spLocks noGrp="1"/>
          </p:cNvSpPr>
          <p:nvPr>
            <p:ph idx="1"/>
          </p:nvPr>
        </p:nvSpPr>
        <p:spPr>
          <a:xfrm>
            <a:off x="152400" y="5355136"/>
            <a:ext cx="8981536" cy="990600"/>
          </a:xfrm>
        </p:spPr>
        <p:txBody>
          <a:bodyPr>
            <a:noAutofit/>
          </a:bodyPr>
          <a:lstStyle/>
          <a:p>
            <a:pPr marL="173736" indent="-173736">
              <a:lnSpc>
                <a:spcPct val="100000"/>
              </a:lnSpc>
              <a:spcBef>
                <a:spcPts val="600"/>
              </a:spcBef>
              <a:spcAft>
                <a:spcPts val="600"/>
              </a:spcAft>
              <a:buClr>
                <a:srgbClr val="2F93D1"/>
              </a:buClr>
              <a:buSzPct val="105000"/>
            </a:pPr>
            <a:r>
              <a:rPr lang="en-US" sz="1800" dirty="0" smtClean="0">
                <a:solidFill>
                  <a:schemeClr val="tx1"/>
                </a:solidFill>
                <a:cs typeface="Calibri" panose="020F0502020204030204" pitchFamily="34" charset="0"/>
              </a:rPr>
              <a:t>Support of CE practices for </a:t>
            </a:r>
            <a:r>
              <a:rPr lang="en-US" sz="1800" dirty="0" err="1" smtClean="0">
                <a:solidFill>
                  <a:schemeClr val="tx1"/>
                </a:solidFill>
                <a:cs typeface="Calibri" panose="020F0502020204030204" pitchFamily="34" charset="0"/>
              </a:rPr>
              <a:t>decarbonisation</a:t>
            </a:r>
            <a:r>
              <a:rPr lang="en-US" sz="1800" dirty="0" smtClean="0">
                <a:solidFill>
                  <a:schemeClr val="tx1"/>
                </a:solidFill>
                <a:cs typeface="Calibri" panose="020F0502020204030204" pitchFamily="34" charset="0"/>
              </a:rPr>
              <a:t> during the use</a:t>
            </a:r>
            <a:r>
              <a:rPr lang="en-US" sz="1800" b="1" dirty="0" smtClean="0">
                <a:solidFill>
                  <a:srgbClr val="0000FF"/>
                </a:solidFill>
                <a:cs typeface="Calibri" panose="020F0502020204030204" pitchFamily="34" charset="0"/>
              </a:rPr>
              <a:t> </a:t>
            </a:r>
            <a:r>
              <a:rPr lang="en-US" sz="1800" dirty="0" smtClean="0">
                <a:solidFill>
                  <a:schemeClr val="tx1"/>
                </a:solidFill>
                <a:cs typeface="Calibri" panose="020F0502020204030204" pitchFamily="34" charset="0"/>
              </a:rPr>
              <a:t>phase will be especially </a:t>
            </a:r>
            <a:r>
              <a:rPr lang="en-US" sz="1800" dirty="0" err="1" smtClean="0">
                <a:solidFill>
                  <a:schemeClr val="tx1"/>
                </a:solidFill>
                <a:cs typeface="Calibri" panose="020F0502020204030204" pitchFamily="34" charset="0"/>
              </a:rPr>
              <a:t>impor-tant</a:t>
            </a:r>
            <a:r>
              <a:rPr lang="en-US" sz="1800" dirty="0" smtClean="0">
                <a:solidFill>
                  <a:schemeClr val="tx1"/>
                </a:solidFill>
                <a:cs typeface="Calibri" panose="020F0502020204030204" pitchFamily="34" charset="0"/>
              </a:rPr>
              <a:t> for products where energy and materials are consumed during use and where product lifetimes are long.</a:t>
            </a:r>
          </a:p>
        </p:txBody>
      </p:sp>
    </p:spTree>
    <p:extLst>
      <p:ext uri="{BB962C8B-B14F-4D97-AF65-F5344CB8AC3E}">
        <p14:creationId xmlns:p14="http://schemas.microsoft.com/office/powerpoint/2010/main" val="363453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066800"/>
            <a:ext cx="6374922" cy="679418"/>
          </a:xfrm>
        </p:spPr>
        <p:txBody>
          <a:bodyPr>
            <a:noAutofit/>
          </a:bodyPr>
          <a:lstStyle/>
          <a:p>
            <a:pPr algn="ctr">
              <a:defRPr/>
            </a:pPr>
            <a:r>
              <a:rPr lang="en-US" sz="3000" dirty="0" smtClean="0">
                <a:solidFill>
                  <a:srgbClr val="2F93D1"/>
                </a:solidFill>
              </a:rPr>
              <a:t>Efficient Use</a:t>
            </a:r>
            <a:endParaRPr lang="en-US" sz="3000" dirty="0">
              <a:solidFill>
                <a:srgbClr val="2F93D1"/>
              </a:solidFill>
            </a:endParaRPr>
          </a:p>
        </p:txBody>
      </p:sp>
      <p:sp>
        <p:nvSpPr>
          <p:cNvPr id="5" name="Content Placeholder 1"/>
          <p:cNvSpPr>
            <a:spLocks noGrp="1"/>
          </p:cNvSpPr>
          <p:nvPr>
            <p:ph idx="1"/>
          </p:nvPr>
        </p:nvSpPr>
        <p:spPr>
          <a:xfrm>
            <a:off x="165340" y="1676400"/>
            <a:ext cx="6540260" cy="2819400"/>
          </a:xfrm>
        </p:spPr>
        <p:txBody>
          <a:bodyPr>
            <a:noAutofit/>
          </a:bodyPr>
          <a:lstStyle/>
          <a:p>
            <a:pPr>
              <a:lnSpc>
                <a:spcPct val="100000"/>
              </a:lnSpc>
              <a:spcBef>
                <a:spcPts val="450"/>
              </a:spcBef>
              <a:spcAft>
                <a:spcPts val="20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Just as companies can be more efficient, so can consumers. But they need help!</a:t>
            </a:r>
          </a:p>
          <a:p>
            <a:pPr marL="365760">
              <a:lnSpc>
                <a:spcPct val="100000"/>
              </a:lnSpc>
              <a:spcBef>
                <a:spcPts val="200"/>
              </a:spcBef>
              <a:spcAft>
                <a:spcPts val="200"/>
              </a:spcAft>
              <a:buClr>
                <a:srgbClr val="2F93D1"/>
              </a:buClr>
              <a:buSzPct val="75000"/>
              <a:buFont typeface="Wingdings" panose="05000000000000000000" pitchFamily="2" charset="2"/>
              <a:buChar char="Ø"/>
            </a:pPr>
            <a:r>
              <a:rPr lang="en-GB" sz="1800" dirty="0" smtClean="0">
                <a:solidFill>
                  <a:schemeClr val="tx1"/>
                </a:solidFill>
                <a:latin typeface="Calibri" panose="020F0502020204030204" pitchFamily="34" charset="0"/>
                <a:cs typeface="Calibri" panose="020F0502020204030204" pitchFamily="34" charset="0"/>
              </a:rPr>
              <a:t>Manufacturers need to design products which are inherently more efficient </a:t>
            </a:r>
            <a:r>
              <a:rPr lang="en-GB" sz="1800" i="1" dirty="0" smtClean="0">
                <a:solidFill>
                  <a:schemeClr val="tx1"/>
                </a:solidFill>
                <a:latin typeface="Calibri" panose="020F0502020204030204" pitchFamily="34" charset="0"/>
                <a:cs typeface="Calibri" panose="020F0502020204030204" pitchFamily="34" charset="0"/>
              </a:rPr>
              <a:t>(governments need to use policies to push manufacturers to do this)</a:t>
            </a:r>
            <a:r>
              <a:rPr lang="en-GB" sz="1800" dirty="0" smtClean="0">
                <a:solidFill>
                  <a:schemeClr val="tx1"/>
                </a:solidFill>
                <a:latin typeface="Calibri" panose="020F0502020204030204" pitchFamily="34" charset="0"/>
                <a:cs typeface="Calibri" panose="020F0502020204030204" pitchFamily="34" charset="0"/>
              </a:rPr>
              <a:t>.</a:t>
            </a:r>
          </a:p>
          <a:p>
            <a:pPr marL="365760">
              <a:lnSpc>
                <a:spcPct val="100000"/>
              </a:lnSpc>
              <a:spcBef>
                <a:spcPts val="200"/>
              </a:spcBef>
              <a:spcAft>
                <a:spcPts val="200"/>
              </a:spcAft>
              <a:buClr>
                <a:srgbClr val="2F93D1"/>
              </a:buClr>
              <a:buSzPct val="75000"/>
              <a:buFont typeface="Wingdings" panose="05000000000000000000" pitchFamily="2" charset="2"/>
              <a:buChar char="Ø"/>
            </a:pPr>
            <a:r>
              <a:rPr lang="en-GB" sz="1800" dirty="0" smtClean="0">
                <a:solidFill>
                  <a:schemeClr val="tx1"/>
                </a:solidFill>
                <a:latin typeface="Calibri" panose="020F0502020204030204" pitchFamily="34" charset="0"/>
                <a:cs typeface="Calibri" panose="020F0502020204030204" pitchFamily="34" charset="0"/>
              </a:rPr>
              <a:t>Manufacturers also need to give consumers information on how to use their products efficiently </a:t>
            </a:r>
            <a:r>
              <a:rPr lang="en-GB" sz="1800" i="1" dirty="0" smtClean="0">
                <a:solidFill>
                  <a:schemeClr val="tx1"/>
                </a:solidFill>
                <a:latin typeface="Calibri" panose="020F0502020204030204" pitchFamily="34" charset="0"/>
                <a:cs typeface="Calibri" panose="020F0502020204030204" pitchFamily="34" charset="0"/>
              </a:rPr>
              <a:t>(governments can also give consumers this information)</a:t>
            </a:r>
            <a:r>
              <a:rPr lang="en-GB" sz="1800" dirty="0" smtClean="0">
                <a:solidFill>
                  <a:schemeClr val="tx1"/>
                </a:solidFill>
                <a:latin typeface="Calibri" panose="020F0502020204030204" pitchFamily="34" charset="0"/>
                <a:cs typeface="Calibri" panose="020F0502020204030204" pitchFamily="34" charset="0"/>
              </a:rPr>
              <a:t>.</a:t>
            </a:r>
          </a:p>
        </p:txBody>
      </p:sp>
      <p:pic>
        <p:nvPicPr>
          <p:cNvPr id="1026" name="Picture 2" descr="Frequently Asked Questions"/>
          <p:cNvPicPr>
            <a:picLocks noChangeAspect="1" noChangeArrowheads="1"/>
          </p:cNvPicPr>
          <p:nvPr/>
        </p:nvPicPr>
        <p:blipFill rotWithShape="1">
          <a:blip r:embed="rId2">
            <a:extLst>
              <a:ext uri="{28A0092B-C50C-407E-A947-70E740481C1C}">
                <a14:useLocalDpi xmlns:a14="http://schemas.microsoft.com/office/drawing/2010/main" val="0"/>
              </a:ext>
            </a:extLst>
          </a:blip>
          <a:srcRect l="7599" t="5633" r="11339" b="7042"/>
          <a:stretch/>
        </p:blipFill>
        <p:spPr bwMode="auto">
          <a:xfrm>
            <a:off x="6705600" y="1219200"/>
            <a:ext cx="24384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Write A User Manual - Practical Instructions"/>
          <p:cNvPicPr>
            <a:picLocks noChangeAspect="1" noChangeArrowheads="1"/>
          </p:cNvPicPr>
          <p:nvPr/>
        </p:nvPicPr>
        <p:blipFill rotWithShape="1">
          <a:blip r:embed="rId3">
            <a:extLst>
              <a:ext uri="{28A0092B-C50C-407E-A947-70E740481C1C}">
                <a14:useLocalDpi xmlns:a14="http://schemas.microsoft.com/office/drawing/2010/main" val="0"/>
              </a:ext>
            </a:extLst>
          </a:blip>
          <a:srcRect t="8489" b="6100"/>
          <a:stretch/>
        </p:blipFill>
        <p:spPr bwMode="auto">
          <a:xfrm>
            <a:off x="1752600" y="4267200"/>
            <a:ext cx="4426951"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046202"/>
            <a:ext cx="9144000" cy="553998"/>
          </a:xfrm>
          <a:prstGeom prst="rect">
            <a:avLst/>
          </a:prstGeom>
          <a:noFill/>
        </p:spPr>
        <p:txBody>
          <a:bodyPr wrap="square">
            <a:spAutoFit/>
          </a:bodyPr>
          <a:lstStyle/>
          <a:p>
            <a:pPr algn="ctr">
              <a:defRPr/>
            </a:pPr>
            <a:r>
              <a:rPr lang="en-US" sz="3000" dirty="0" smtClean="0">
                <a:solidFill>
                  <a:srgbClr val="2F93D1"/>
                </a:solidFill>
                <a:latin typeface="+mn-lt"/>
              </a:rPr>
              <a:t>Representation of the </a:t>
            </a:r>
            <a:r>
              <a:rPr lang="en-US" sz="3000" dirty="0">
                <a:solidFill>
                  <a:srgbClr val="2F93D1"/>
                </a:solidFill>
                <a:latin typeface="+mn-lt"/>
              </a:rPr>
              <a:t>Circular </a:t>
            </a:r>
            <a:r>
              <a:rPr lang="en-US" sz="3000" dirty="0" smtClean="0">
                <a:solidFill>
                  <a:srgbClr val="2F93D1"/>
                </a:solidFill>
                <a:latin typeface="+mn-lt"/>
              </a:rPr>
              <a:t>Economy </a:t>
            </a:r>
            <a:endParaRPr lang="en-US" sz="3000" dirty="0">
              <a:solidFill>
                <a:srgbClr val="2F93D1"/>
              </a:solidFill>
              <a:latin typeface="+mn-lt"/>
            </a:endParaRPr>
          </a:p>
        </p:txBody>
      </p:sp>
      <p:grpSp>
        <p:nvGrpSpPr>
          <p:cNvPr id="5" name="Group 4"/>
          <p:cNvGrpSpPr/>
          <p:nvPr/>
        </p:nvGrpSpPr>
        <p:grpSpPr>
          <a:xfrm>
            <a:off x="1828800" y="1746915"/>
            <a:ext cx="5793730" cy="4577685"/>
            <a:chOff x="2176272" y="889932"/>
            <a:chExt cx="8037058" cy="5821353"/>
          </a:xfrm>
        </p:grpSpPr>
        <p:pic>
          <p:nvPicPr>
            <p:cNvPr id="6" name="Picture 2" descr="Image result for circular economy diagr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74"/>
            <a:stretch/>
          </p:blipFill>
          <p:spPr bwMode="auto">
            <a:xfrm>
              <a:off x="2176272" y="889932"/>
              <a:ext cx="8037058" cy="58213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07138" y="3990798"/>
              <a:ext cx="1120926" cy="293545"/>
            </a:xfrm>
            <a:prstGeom prst="rect">
              <a:avLst/>
            </a:prstGeom>
          </p:spPr>
          <p:txBody>
            <a:bodyPr wrap="square">
              <a:spAutoFit/>
            </a:bodyPr>
            <a:lstStyle/>
            <a:p>
              <a:pPr algn="l">
                <a:spcBef>
                  <a:spcPts val="450"/>
                </a:spcBef>
                <a:spcAft>
                  <a:spcPts val="450"/>
                </a:spcAft>
                <a:buClr>
                  <a:schemeClr val="accent2"/>
                </a:buClr>
                <a:buSzPct val="100000"/>
              </a:pPr>
              <a:r>
                <a:rPr lang="en-GB" sz="900" dirty="0" smtClean="0">
                  <a:latin typeface="Calibri" panose="020F0502020204030204" pitchFamily="34" charset="0"/>
                  <a:cs typeface="Calibri" panose="020F0502020204030204" pitchFamily="34" charset="0"/>
                </a:rPr>
                <a:t>/</a:t>
              </a:r>
              <a:r>
                <a:rPr lang="en-GB" sz="750" dirty="0" smtClean="0">
                  <a:latin typeface="Calibri" panose="020F0502020204030204" pitchFamily="34" charset="0"/>
                  <a:cs typeface="Calibri" panose="020F0502020204030204" pitchFamily="34" charset="0"/>
                </a:rPr>
                <a:t>Repair</a:t>
              </a:r>
              <a:endParaRPr lang="en-GB" sz="75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665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143000"/>
            <a:ext cx="9118121" cy="679418"/>
          </a:xfrm>
        </p:spPr>
        <p:txBody>
          <a:bodyPr>
            <a:noAutofit/>
          </a:bodyPr>
          <a:lstStyle/>
          <a:p>
            <a:pPr algn="ctr">
              <a:defRPr/>
            </a:pPr>
            <a:r>
              <a:rPr lang="en-US" sz="3000" dirty="0" smtClean="0">
                <a:solidFill>
                  <a:srgbClr val="2F93D1"/>
                </a:solidFill>
              </a:rPr>
              <a:t>Extending Useful Lives for Products</a:t>
            </a:r>
            <a:endParaRPr lang="en-US" sz="3000" dirty="0">
              <a:solidFill>
                <a:srgbClr val="2F93D1"/>
              </a:solidFill>
            </a:endParaRPr>
          </a:p>
        </p:txBody>
      </p:sp>
      <p:sp>
        <p:nvSpPr>
          <p:cNvPr id="5" name="Content Placeholder 1"/>
          <p:cNvSpPr>
            <a:spLocks noGrp="1"/>
          </p:cNvSpPr>
          <p:nvPr>
            <p:ph idx="1"/>
          </p:nvPr>
        </p:nvSpPr>
        <p:spPr>
          <a:xfrm>
            <a:off x="241538" y="1905000"/>
            <a:ext cx="8686800" cy="4495800"/>
          </a:xfrm>
        </p:spPr>
        <p:txBody>
          <a:bodyPr>
            <a:noAutofit/>
          </a:bodyPr>
          <a:lstStyle/>
          <a:p>
            <a:pPr>
              <a:lnSpc>
                <a:spcPct val="100000"/>
              </a:lnSpc>
              <a:spcBef>
                <a:spcPts val="450"/>
              </a:spcBef>
              <a:spcAft>
                <a:spcPts val="20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The objective of the “Slowing down flows” strategy is to keep products in use for as long as possible, so as to “extract” as much use from each product: </a:t>
            </a:r>
          </a:p>
          <a:p>
            <a:pPr marL="173736" indent="0">
              <a:lnSpc>
                <a:spcPct val="100000"/>
              </a:lnSpc>
              <a:spcBef>
                <a:spcPts val="200"/>
              </a:spcBef>
              <a:spcAft>
                <a:spcPts val="450"/>
              </a:spcAft>
              <a:buClr>
                <a:srgbClr val="2F93D1"/>
              </a:buClr>
              <a:buSzPct val="105000"/>
              <a:buNone/>
            </a:pPr>
            <a:r>
              <a:rPr lang="en-GB" sz="1800" dirty="0" smtClean="0">
                <a:solidFill>
                  <a:schemeClr val="tx1"/>
                </a:solidFill>
                <a:latin typeface="Calibri" panose="020F0502020204030204" pitchFamily="34" charset="0"/>
                <a:cs typeface="Calibri" panose="020F0502020204030204" pitchFamily="34" charset="0"/>
              </a:rPr>
              <a:t>=&gt; less new products purchased overall =&gt; less material flows=&gt; less carbon footprint.</a:t>
            </a:r>
          </a:p>
          <a:p>
            <a:pPr>
              <a:lnSpc>
                <a:spcPct val="100000"/>
              </a:lnSpc>
              <a:spcBef>
                <a:spcPts val="450"/>
              </a:spcBef>
              <a:spcAft>
                <a:spcPts val="450"/>
              </a:spcAft>
              <a:buClr>
                <a:srgbClr val="2F93D1"/>
              </a:buClr>
              <a:buSzPct val="105000"/>
            </a:pPr>
            <a:r>
              <a:rPr lang="en-GB" sz="1800" dirty="0" err="1" smtClean="0">
                <a:solidFill>
                  <a:schemeClr val="tx1"/>
                </a:solidFill>
                <a:latin typeface="Calibri" panose="020F0502020204030204" pitchFamily="34" charset="0"/>
                <a:cs typeface="Calibri" panose="020F0502020204030204" pitchFamily="34" charset="0"/>
              </a:rPr>
              <a:t>Reamnufacturing</a:t>
            </a:r>
            <a:r>
              <a:rPr lang="en-GB" sz="1800" dirty="0" smtClean="0">
                <a:solidFill>
                  <a:schemeClr val="tx1"/>
                </a:solidFill>
                <a:latin typeface="Calibri" panose="020F0502020204030204" pitchFamily="34" charset="0"/>
                <a:cs typeface="Calibri" panose="020F0502020204030204" pitchFamily="34" charset="0"/>
              </a:rPr>
              <a:t>/refurbishing has already been covered. The other CE practices here are (a) </a:t>
            </a:r>
            <a:r>
              <a:rPr lang="en-GB" sz="1800" b="1" dirty="0" smtClean="0">
                <a:solidFill>
                  <a:srgbClr val="0000FF"/>
                </a:solidFill>
                <a:latin typeface="Calibri" panose="020F0502020204030204" pitchFamily="34" charset="0"/>
                <a:cs typeface="Calibri" panose="020F0502020204030204" pitchFamily="34" charset="0"/>
              </a:rPr>
              <a:t>maintenance</a:t>
            </a:r>
            <a:r>
              <a:rPr lang="en-GB" sz="1800" dirty="0" smtClean="0">
                <a:solidFill>
                  <a:srgbClr val="0000FF"/>
                </a:solidFill>
                <a:latin typeface="Calibri" panose="020F0502020204030204" pitchFamily="34" charset="0"/>
                <a:cs typeface="Calibri" panose="020F0502020204030204" pitchFamily="34" charset="0"/>
              </a:rPr>
              <a:t> </a:t>
            </a:r>
            <a:r>
              <a:rPr lang="en-GB" sz="1800" dirty="0" smtClean="0">
                <a:solidFill>
                  <a:schemeClr val="tx1"/>
                </a:solidFill>
                <a:latin typeface="Calibri" panose="020F0502020204030204" pitchFamily="34" charset="0"/>
                <a:cs typeface="Calibri" panose="020F0502020204030204" pitchFamily="34" charset="0"/>
              </a:rPr>
              <a:t>and </a:t>
            </a:r>
            <a:r>
              <a:rPr lang="en-GB" sz="1800" b="1" dirty="0" smtClean="0">
                <a:solidFill>
                  <a:srgbClr val="0000FF"/>
                </a:solidFill>
                <a:latin typeface="Calibri" panose="020F0502020204030204" pitchFamily="34" charset="0"/>
                <a:cs typeface="Calibri" panose="020F0502020204030204" pitchFamily="34" charset="0"/>
              </a:rPr>
              <a:t>repair</a:t>
            </a:r>
            <a:r>
              <a:rPr lang="en-GB" sz="1800" dirty="0" smtClean="0">
                <a:solidFill>
                  <a:schemeClr val="tx1"/>
                </a:solidFill>
                <a:latin typeface="Calibri" panose="020F0502020204030204" pitchFamily="34" charset="0"/>
                <a:cs typeface="Calibri" panose="020F0502020204030204" pitchFamily="34" charset="0"/>
              </a:rPr>
              <a:t>, and (b) </a:t>
            </a:r>
            <a:r>
              <a:rPr lang="en-GB" sz="1800" b="1" dirty="0">
                <a:solidFill>
                  <a:srgbClr val="0000FF"/>
                </a:solidFill>
                <a:latin typeface="Calibri" panose="020F0502020204030204" pitchFamily="34" charset="0"/>
                <a:cs typeface="Calibri" panose="020F0502020204030204" pitchFamily="34" charset="0"/>
              </a:rPr>
              <a:t>reuse</a:t>
            </a:r>
            <a:r>
              <a:rPr lang="en-GB" sz="1800" dirty="0">
                <a:solidFill>
                  <a:schemeClr val="tx1"/>
                </a:solidFill>
                <a:latin typeface="Calibri" panose="020F0502020204030204" pitchFamily="34" charset="0"/>
                <a:cs typeface="Calibri" panose="020F0502020204030204" pitchFamily="34" charset="0"/>
              </a:rPr>
              <a:t> (2</a:t>
            </a:r>
            <a:r>
              <a:rPr lang="en-GB" sz="1800" baseline="30000" dirty="0">
                <a:solidFill>
                  <a:schemeClr val="tx1"/>
                </a:solidFill>
                <a:latin typeface="Calibri" panose="020F0502020204030204" pitchFamily="34" charset="0"/>
                <a:cs typeface="Calibri" panose="020F0502020204030204" pitchFamily="34" charset="0"/>
              </a:rPr>
              <a:t>nd</a:t>
            </a:r>
            <a:r>
              <a:rPr lang="en-GB" sz="1800" dirty="0">
                <a:solidFill>
                  <a:schemeClr val="tx1"/>
                </a:solidFill>
                <a:latin typeface="Calibri" panose="020F0502020204030204" pitchFamily="34" charset="0"/>
                <a:cs typeface="Calibri" panose="020F0502020204030204" pitchFamily="34" charset="0"/>
              </a:rPr>
              <a:t>-hand products</a:t>
            </a:r>
            <a:r>
              <a:rPr lang="en-GB" sz="1800" dirty="0" smtClean="0">
                <a:solidFill>
                  <a:schemeClr val="tx1"/>
                </a:solidFill>
                <a:latin typeface="Calibri" panose="020F0502020204030204" pitchFamily="34" charset="0"/>
                <a:cs typeface="Calibri" panose="020F0502020204030204" pitchFamily="34" charset="0"/>
              </a:rPr>
              <a:t>).</a:t>
            </a:r>
          </a:p>
          <a:p>
            <a:pPr>
              <a:lnSpc>
                <a:spcPct val="100000"/>
              </a:lnSpc>
              <a:spcBef>
                <a:spcPts val="450"/>
              </a:spcBef>
              <a:spcAft>
                <a:spcPts val="450"/>
              </a:spcAft>
              <a:buClr>
                <a:srgbClr val="2F93D1"/>
              </a:buClr>
              <a:buSzPct val="105000"/>
            </a:pPr>
            <a:r>
              <a:rPr lang="en-GB" sz="1800" b="1" dirty="0" smtClean="0">
                <a:solidFill>
                  <a:srgbClr val="0000FF"/>
                </a:solidFill>
                <a:latin typeface="Calibri" panose="020F0502020204030204" pitchFamily="34" charset="0"/>
                <a:cs typeface="Calibri" panose="020F0502020204030204" pitchFamily="34" charset="0"/>
              </a:rPr>
              <a:t>NOTE 1:</a:t>
            </a:r>
            <a:r>
              <a:rPr lang="en-GB" sz="1800" dirty="0" smtClean="0">
                <a:solidFill>
                  <a:schemeClr val="tx1"/>
                </a:solidFill>
                <a:latin typeface="Calibri" panose="020F0502020204030204" pitchFamily="34" charset="0"/>
                <a:cs typeface="Calibri" panose="020F0502020204030204" pitchFamily="34" charset="0"/>
              </a:rPr>
              <a:t> Properly maintaining an energy-consuming product will </a:t>
            </a:r>
            <a:r>
              <a:rPr lang="en-GB" sz="1800" b="1" dirty="0" smtClean="0">
                <a:solidFill>
                  <a:srgbClr val="0000FF"/>
                </a:solidFill>
                <a:latin typeface="Calibri" panose="020F0502020204030204" pitchFamily="34" charset="0"/>
                <a:cs typeface="Calibri" panose="020F0502020204030204" pitchFamily="34" charset="0"/>
              </a:rPr>
              <a:t>also</a:t>
            </a:r>
            <a:r>
              <a:rPr lang="en-GB" sz="1800" dirty="0" smtClean="0">
                <a:solidFill>
                  <a:schemeClr val="tx1"/>
                </a:solidFill>
                <a:latin typeface="Calibri" panose="020F0502020204030204" pitchFamily="34" charset="0"/>
                <a:cs typeface="Calibri" panose="020F0502020204030204" pitchFamily="34" charset="0"/>
              </a:rPr>
              <a:t> mean it consumes energy more efficiently =&gt; smaller carbon footprint.</a:t>
            </a:r>
          </a:p>
          <a:p>
            <a:pPr marL="173736" indent="-173736">
              <a:lnSpc>
                <a:spcPct val="100000"/>
              </a:lnSpc>
              <a:spcBef>
                <a:spcPts val="450"/>
              </a:spcBef>
              <a:spcAft>
                <a:spcPts val="450"/>
              </a:spcAft>
              <a:buClr>
                <a:srgbClr val="2F93D1"/>
              </a:buClr>
              <a:buSzPct val="105000"/>
            </a:pPr>
            <a:r>
              <a:rPr lang="en-GB" sz="1800" b="1" dirty="0" smtClean="0">
                <a:solidFill>
                  <a:srgbClr val="0000FF"/>
                </a:solidFill>
                <a:latin typeface="Calibri" panose="020F0502020204030204" pitchFamily="34" charset="0"/>
                <a:cs typeface="Calibri" panose="020F0502020204030204" pitchFamily="34" charset="0"/>
              </a:rPr>
              <a:t>NOTE 2:</a:t>
            </a:r>
            <a:r>
              <a:rPr lang="en-GB" sz="1800" b="1" dirty="0" smtClean="0">
                <a:solidFill>
                  <a:schemeClr val="tx1"/>
                </a:solidFill>
                <a:latin typeface="Calibri" panose="020F0502020204030204" pitchFamily="34" charset="0"/>
                <a:cs typeface="Calibri" panose="020F0502020204030204" pitchFamily="34" charset="0"/>
              </a:rPr>
              <a:t> </a:t>
            </a:r>
            <a:r>
              <a:rPr lang="en-GB" sz="1800" dirty="0" smtClean="0">
                <a:solidFill>
                  <a:schemeClr val="tx1"/>
                </a:solidFill>
                <a:latin typeface="Calibri" panose="020F0502020204030204" pitchFamily="34" charset="0"/>
                <a:cs typeface="Calibri" panose="020F0502020204030204" pitchFamily="34" charset="0"/>
              </a:rPr>
              <a:t>For energy-consuming products, there could be situations where extending use </a:t>
            </a:r>
            <a:r>
              <a:rPr lang="en-GB" sz="1800" b="1" dirty="0" smtClean="0">
                <a:solidFill>
                  <a:srgbClr val="0000FF"/>
                </a:solidFill>
                <a:latin typeface="Calibri" panose="020F0502020204030204" pitchFamily="34" charset="0"/>
                <a:cs typeface="Calibri" panose="020F0502020204030204" pitchFamily="34" charset="0"/>
              </a:rPr>
              <a:t>increases </a:t>
            </a:r>
            <a:r>
              <a:rPr lang="en-GB" sz="1800" dirty="0" smtClean="0">
                <a:solidFill>
                  <a:schemeClr val="tx1"/>
                </a:solidFill>
                <a:latin typeface="Calibri" panose="020F0502020204030204" pitchFamily="34" charset="0"/>
                <a:cs typeface="Calibri" panose="020F0502020204030204" pitchFamily="34" charset="0"/>
              </a:rPr>
              <a:t>the overall carbon footprint: the newer version of the product is more energy efficient. So this is one CE practice where there could be a conflict of interest between circularizing economies and decarbonising them.</a:t>
            </a:r>
          </a:p>
        </p:txBody>
      </p:sp>
    </p:spTree>
    <p:extLst>
      <p:ext uri="{BB962C8B-B14F-4D97-AF65-F5344CB8AC3E}">
        <p14:creationId xmlns:p14="http://schemas.microsoft.com/office/powerpoint/2010/main" val="166844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6858000" cy="2819400"/>
          </a:xfrm>
        </p:spPr>
        <p:txBody>
          <a:bodyPr>
            <a:noAutofit/>
          </a:bodyPr>
          <a:lstStyle/>
          <a:p>
            <a:pPr algn="ctr">
              <a:defRPr/>
            </a:pPr>
            <a:r>
              <a:rPr lang="en-GB" sz="3500" dirty="0" smtClean="0">
                <a:solidFill>
                  <a:srgbClr val="2F93D1"/>
                </a:solidFill>
              </a:rPr>
              <a:t>Circular Economy Business Models</a:t>
            </a:r>
            <a:endParaRPr lang="en-GB" sz="3500" dirty="0">
              <a:solidFill>
                <a:srgbClr val="2F93D1"/>
              </a:solidFill>
              <a:cs typeface="Arial"/>
            </a:endParaRPr>
          </a:p>
        </p:txBody>
      </p:sp>
    </p:spTree>
    <p:extLst>
      <p:ext uri="{BB962C8B-B14F-4D97-AF65-F5344CB8AC3E}">
        <p14:creationId xmlns:p14="http://schemas.microsoft.com/office/powerpoint/2010/main" val="33246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143000"/>
            <a:ext cx="9118121" cy="679418"/>
          </a:xfrm>
        </p:spPr>
        <p:txBody>
          <a:bodyPr>
            <a:noAutofit/>
          </a:bodyPr>
          <a:lstStyle/>
          <a:p>
            <a:pPr algn="ctr">
              <a:defRPr/>
            </a:pPr>
            <a:r>
              <a:rPr lang="en-US" sz="3000" dirty="0" smtClean="0">
                <a:solidFill>
                  <a:srgbClr val="2F93D1"/>
                </a:solidFill>
              </a:rPr>
              <a:t>Business models for Circularity</a:t>
            </a:r>
            <a:endParaRPr lang="en-US" sz="3000" dirty="0">
              <a:solidFill>
                <a:srgbClr val="2F93D1"/>
              </a:solidFill>
            </a:endParaRPr>
          </a:p>
        </p:txBody>
      </p:sp>
      <p:sp>
        <p:nvSpPr>
          <p:cNvPr id="4" name="Content Placeholder 1"/>
          <p:cNvSpPr txBox="1">
            <a:spLocks/>
          </p:cNvSpPr>
          <p:nvPr/>
        </p:nvSpPr>
        <p:spPr>
          <a:xfrm>
            <a:off x="237226" y="2057400"/>
            <a:ext cx="8686800" cy="42672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78AC5"/>
                </a:solidFill>
                <a:latin typeface="+mn-lt"/>
                <a:ea typeface="+mn-ea"/>
                <a:cs typeface="Arial" panose="020B0604020202020204" pitchFamily="34" charset="0"/>
              </a:defRPr>
            </a:lvl1pPr>
            <a:lvl2pPr marL="514350" indent="-182880" algn="l" defTabSz="6858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82880" algn="l" defTabSz="685800" rtl="0" eaLnBrk="1" latinLnBrk="0" hangingPunct="1">
              <a:lnSpc>
                <a:spcPct val="100000"/>
              </a:lnSpc>
              <a:spcBef>
                <a:spcPts val="1200"/>
              </a:spcBef>
              <a:buClr>
                <a:schemeClr val="accent1"/>
              </a:buClr>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82880" algn="l" defTabSz="685800" rtl="0" eaLnBrk="1" latinLnBrk="0" hangingPunct="1">
              <a:lnSpc>
                <a:spcPct val="100000"/>
              </a:lnSpc>
              <a:spcBef>
                <a:spcPts val="1200"/>
              </a:spcBef>
              <a:buClr>
                <a:schemeClr val="accent1"/>
              </a:buClr>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82880" algn="l" defTabSz="685800" rtl="0" eaLnBrk="1" latinLnBrk="0" hangingPunct="1">
              <a:lnSpc>
                <a:spcPct val="100000"/>
              </a:lnSpc>
              <a:spcBef>
                <a:spcPts val="1200"/>
              </a:spcBef>
              <a:buClr>
                <a:schemeClr val="accent1"/>
              </a:buClr>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Enterprises can “knit together” all the various CE practices discussed into a coherent </a:t>
            </a:r>
            <a:r>
              <a:rPr lang="en-GB" sz="1800" dirty="0" err="1" smtClean="0">
                <a:solidFill>
                  <a:schemeClr val="tx1"/>
                </a:solidFill>
                <a:latin typeface="Calibri" panose="020F0502020204030204" pitchFamily="34" charset="0"/>
                <a:cs typeface="Calibri" panose="020F0502020204030204" pitchFamily="34" charset="0"/>
              </a:rPr>
              <a:t>cicularising</a:t>
            </a:r>
            <a:r>
              <a:rPr lang="en-GB" sz="1800" dirty="0" smtClean="0">
                <a:solidFill>
                  <a:schemeClr val="tx1"/>
                </a:solidFill>
                <a:latin typeface="Calibri" panose="020F0502020204030204" pitchFamily="34" charset="0"/>
                <a:cs typeface="Calibri" panose="020F0502020204030204" pitchFamily="34" charset="0"/>
              </a:rPr>
              <a:t> strategy for their products. </a:t>
            </a:r>
          </a:p>
          <a:p>
            <a:pPr fontAlgn="auto">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They can then (re)design their products to support the chosen strategy. </a:t>
            </a:r>
            <a:endParaRPr lang="en-GB" sz="18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07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cept of a Sustainable Society: The Comet Circle(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193995" cy="335160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066800"/>
            <a:ext cx="8991600" cy="1066799"/>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rgbClr val="0698DF"/>
                </a:solidFill>
                <a:latin typeface="+mn-lt"/>
                <a:ea typeface="+mj-ea"/>
                <a:cs typeface="Arial" panose="020B0604020202020204" pitchFamily="34" charset="0"/>
              </a:defRPr>
            </a:lvl1pPr>
          </a:lstStyle>
          <a:p>
            <a:pPr algn="ctr"/>
            <a:r>
              <a:rPr lang="en-US" altLang="zh-CN" sz="3000" dirty="0">
                <a:solidFill>
                  <a:srgbClr val="2F93D1"/>
                </a:solidFill>
              </a:rPr>
              <a:t>Example of a Circular Economy Business Model</a:t>
            </a:r>
          </a:p>
          <a:p>
            <a:pPr algn="ctr"/>
            <a:r>
              <a:rPr lang="en-US" altLang="zh-CN" sz="3000" dirty="0">
                <a:solidFill>
                  <a:srgbClr val="2F93D1"/>
                </a:solidFill>
              </a:rPr>
              <a:t>Ricoh’s Comet </a:t>
            </a:r>
            <a:r>
              <a:rPr lang="en-US" altLang="zh-CN" sz="3000" dirty="0" err="1">
                <a:solidFill>
                  <a:srgbClr val="2F93D1"/>
                </a:solidFill>
              </a:rPr>
              <a:t>Circle</a:t>
            </a:r>
            <a:r>
              <a:rPr lang="en-US" altLang="zh-CN" sz="3000" baseline="30000" dirty="0" err="1">
                <a:solidFill>
                  <a:srgbClr val="2F93D1"/>
                </a:solidFill>
              </a:rPr>
              <a:t>TM</a:t>
            </a:r>
            <a:endParaRPr lang="en-US" altLang="en-US" sz="3000" baseline="30000" dirty="0">
              <a:solidFill>
                <a:srgbClr val="2F93D1"/>
              </a:solidFill>
              <a:ea typeface="宋体" panose="02010600030101010101" pitchFamily="2" charset="-122"/>
            </a:endParaRPr>
          </a:p>
        </p:txBody>
      </p:sp>
      <p:sp>
        <p:nvSpPr>
          <p:cNvPr id="7" name="Text Box 6"/>
          <p:cNvSpPr txBox="1">
            <a:spLocks noChangeArrowheads="1"/>
          </p:cNvSpPr>
          <p:nvPr/>
        </p:nvSpPr>
        <p:spPr bwMode="auto">
          <a:xfrm>
            <a:off x="1676400" y="3519056"/>
            <a:ext cx="1143000" cy="245365"/>
          </a:xfrm>
          <a:prstGeom prst="rect">
            <a:avLst/>
          </a:prstGeom>
          <a:solidFill>
            <a:schemeClr val="bg1"/>
          </a:solidFill>
          <a:ln>
            <a:solidFill>
              <a:schemeClr val="tx1"/>
            </a:solid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ctr"/>
            <a:r>
              <a:rPr lang="en-US" sz="1200" b="0" dirty="0" smtClean="0">
                <a:solidFill>
                  <a:schemeClr val="tx1"/>
                </a:solidFill>
                <a:latin typeface="Calibri" panose="020F0502020204030204" pitchFamily="34" charset="0"/>
                <a:cs typeface="Calibri" panose="020F0502020204030204" pitchFamily="34" charset="0"/>
              </a:rPr>
              <a:t>Remanufacture</a:t>
            </a:r>
            <a:endParaRPr lang="en-US" sz="1200" b="0" dirty="0">
              <a:solidFill>
                <a:schemeClr val="tx1"/>
              </a:solidFill>
              <a:latin typeface="Calibri" panose="020F0502020204030204" pitchFamily="34" charset="0"/>
              <a:cs typeface="Calibri" panose="020F0502020204030204" pitchFamily="34" charset="0"/>
            </a:endParaRPr>
          </a:p>
        </p:txBody>
      </p:sp>
      <p:sp>
        <p:nvSpPr>
          <p:cNvPr id="8" name="Text Box 6"/>
          <p:cNvSpPr txBox="1">
            <a:spLocks noChangeArrowheads="1"/>
          </p:cNvSpPr>
          <p:nvPr/>
        </p:nvSpPr>
        <p:spPr bwMode="auto">
          <a:xfrm>
            <a:off x="5181600" y="4722856"/>
            <a:ext cx="838200" cy="245365"/>
          </a:xfrm>
          <a:prstGeom prst="rect">
            <a:avLst/>
          </a:prstGeom>
          <a:solidFill>
            <a:schemeClr val="bg1"/>
          </a:solidFill>
          <a:ln>
            <a:solidFill>
              <a:schemeClr val="tx1"/>
            </a:solid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ctr"/>
            <a:r>
              <a:rPr lang="en-US" sz="1200" b="0" dirty="0" smtClean="0">
                <a:solidFill>
                  <a:schemeClr val="tx1"/>
                </a:solidFill>
                <a:latin typeface="Calibri" panose="020F0502020204030204" pitchFamily="34" charset="0"/>
                <a:cs typeface="Calibri" panose="020F0502020204030204" pitchFamily="34" charset="0"/>
              </a:rPr>
              <a:t>Recycling</a:t>
            </a:r>
            <a:endParaRPr lang="en-US" sz="1200" b="0" dirty="0">
              <a:solidFill>
                <a:schemeClr val="tx1"/>
              </a:solidFill>
              <a:latin typeface="Calibri" panose="020F0502020204030204" pitchFamily="34" charset="0"/>
              <a:cs typeface="Calibri" panose="020F0502020204030204" pitchFamily="34" charset="0"/>
            </a:endParaRPr>
          </a:p>
        </p:txBody>
      </p:sp>
      <p:sp>
        <p:nvSpPr>
          <p:cNvPr id="9" name="Text Box 6"/>
          <p:cNvSpPr txBox="1">
            <a:spLocks noChangeArrowheads="1"/>
          </p:cNvSpPr>
          <p:nvPr/>
        </p:nvSpPr>
        <p:spPr bwMode="auto">
          <a:xfrm>
            <a:off x="1092041" y="4515483"/>
            <a:ext cx="1325880" cy="430031"/>
          </a:xfrm>
          <a:prstGeom prst="rect">
            <a:avLst/>
          </a:prstGeom>
          <a:solidFill>
            <a:schemeClr val="bg1"/>
          </a:solidFill>
          <a:ln>
            <a:solidFill>
              <a:schemeClr val="tx1"/>
            </a:solid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ctr"/>
            <a:r>
              <a:rPr lang="en-US" sz="1200" b="0" dirty="0" smtClean="0">
                <a:solidFill>
                  <a:schemeClr val="tx1"/>
                </a:solidFill>
                <a:latin typeface="Calibri" panose="020F0502020204030204" pitchFamily="34" charset="0"/>
                <a:cs typeface="Calibri" panose="020F0502020204030204" pitchFamily="34" charset="0"/>
              </a:rPr>
              <a:t>Good maintenance and repair</a:t>
            </a:r>
            <a:endParaRPr lang="en-US" sz="1200" b="0" dirty="0">
              <a:solidFill>
                <a:schemeClr val="tx1"/>
              </a:solidFill>
              <a:latin typeface="Calibri" panose="020F0502020204030204" pitchFamily="34" charset="0"/>
              <a:cs typeface="Calibri" panose="020F0502020204030204" pitchFamily="34" charset="0"/>
            </a:endParaRPr>
          </a:p>
        </p:txBody>
      </p:sp>
      <p:sp>
        <p:nvSpPr>
          <p:cNvPr id="11" name="Text Box 6"/>
          <p:cNvSpPr txBox="1">
            <a:spLocks noChangeArrowheads="1"/>
          </p:cNvSpPr>
          <p:nvPr/>
        </p:nvSpPr>
        <p:spPr bwMode="auto">
          <a:xfrm>
            <a:off x="6172200" y="5181600"/>
            <a:ext cx="838200" cy="430031"/>
          </a:xfrm>
          <a:prstGeom prst="rect">
            <a:avLst/>
          </a:prstGeom>
          <a:solidFill>
            <a:schemeClr val="bg1"/>
          </a:solidFill>
          <a:ln>
            <a:solidFill>
              <a:schemeClr val="tx1"/>
            </a:solidFill>
            <a:prstDash val="dash"/>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ctr"/>
            <a:r>
              <a:rPr lang="en-US" sz="1200" b="0" dirty="0" smtClean="0">
                <a:solidFill>
                  <a:schemeClr val="tx1"/>
                </a:solidFill>
                <a:latin typeface="Calibri" panose="020F0502020204030204" pitchFamily="34" charset="0"/>
                <a:cs typeface="Calibri" panose="020F0502020204030204" pitchFamily="34" charset="0"/>
              </a:rPr>
              <a:t>Treatment, Disposal</a:t>
            </a:r>
            <a:endParaRPr lang="en-US" sz="1200" b="0" dirty="0">
              <a:solidFill>
                <a:schemeClr val="tx1"/>
              </a:solidFill>
              <a:latin typeface="Calibri" panose="020F0502020204030204" pitchFamily="34" charset="0"/>
              <a:cs typeface="Calibri" panose="020F0502020204030204" pitchFamily="34" charset="0"/>
            </a:endParaRPr>
          </a:p>
        </p:txBody>
      </p:sp>
      <p:sp>
        <p:nvSpPr>
          <p:cNvPr id="10" name="Text Box 6"/>
          <p:cNvSpPr txBox="1">
            <a:spLocks noChangeArrowheads="1"/>
          </p:cNvSpPr>
          <p:nvPr/>
        </p:nvSpPr>
        <p:spPr bwMode="auto">
          <a:xfrm>
            <a:off x="350520" y="2645409"/>
            <a:ext cx="1325880" cy="430031"/>
          </a:xfrm>
          <a:prstGeom prst="rect">
            <a:avLst/>
          </a:prstGeom>
          <a:solidFill>
            <a:schemeClr val="bg1"/>
          </a:solidFill>
          <a:ln>
            <a:solidFill>
              <a:schemeClr val="tx1"/>
            </a:solid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ctr"/>
            <a:r>
              <a:rPr lang="en-US" sz="1200" b="0" dirty="0" smtClean="0">
                <a:solidFill>
                  <a:schemeClr val="tx1"/>
                </a:solidFill>
                <a:latin typeface="Calibri" panose="020F0502020204030204" pitchFamily="34" charset="0"/>
                <a:cs typeface="Calibri" panose="020F0502020204030204" pitchFamily="34" charset="0"/>
              </a:rPr>
              <a:t>Leasing business model</a:t>
            </a:r>
            <a:endParaRPr lang="en-US" sz="1200" b="0" dirty="0">
              <a:solidFill>
                <a:schemeClr val="tx1"/>
              </a:solidFill>
              <a:latin typeface="Calibri" panose="020F0502020204030204" pitchFamily="34" charset="0"/>
              <a:cs typeface="Calibri" panose="020F0502020204030204" pitchFamily="34" charset="0"/>
            </a:endParaRPr>
          </a:p>
        </p:txBody>
      </p:sp>
      <p:sp>
        <p:nvSpPr>
          <p:cNvPr id="12" name="Text Box 6"/>
          <p:cNvSpPr txBox="1">
            <a:spLocks noChangeArrowheads="1"/>
          </p:cNvSpPr>
          <p:nvPr/>
        </p:nvSpPr>
        <p:spPr bwMode="auto">
          <a:xfrm>
            <a:off x="2514600" y="3132282"/>
            <a:ext cx="1143000" cy="245365"/>
          </a:xfrm>
          <a:prstGeom prst="rect">
            <a:avLst/>
          </a:prstGeom>
          <a:solidFill>
            <a:schemeClr val="bg1"/>
          </a:solidFill>
          <a:ln>
            <a:solidFill>
              <a:schemeClr val="tx1"/>
            </a:solid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ctr"/>
            <a:r>
              <a:rPr lang="en-US" sz="1200" b="0" dirty="0" smtClean="0">
                <a:solidFill>
                  <a:schemeClr val="tx1"/>
                </a:solidFill>
                <a:latin typeface="Calibri" panose="020F0502020204030204" pitchFamily="34" charset="0"/>
                <a:cs typeface="Calibri" panose="020F0502020204030204" pitchFamily="34" charset="0"/>
              </a:rPr>
              <a:t>Reuse of parts</a:t>
            </a:r>
            <a:endParaRPr lang="en-US" sz="12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6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903790" cy="2743200"/>
          </a:xfrm>
        </p:spPr>
        <p:txBody>
          <a:bodyPr>
            <a:normAutofit/>
          </a:bodyPr>
          <a:lstStyle/>
          <a:p>
            <a:pPr algn="ctr">
              <a:spcBef>
                <a:spcPts val="1800"/>
              </a:spcBef>
              <a:spcAft>
                <a:spcPts val="1800"/>
              </a:spcAft>
            </a:pPr>
            <a:r>
              <a:rPr lang="en-US" sz="5000" dirty="0"/>
              <a:t>Questions?</a:t>
            </a:r>
          </a:p>
        </p:txBody>
      </p:sp>
      <p:sp>
        <p:nvSpPr>
          <p:cNvPr id="3" name="Rectangle 2"/>
          <p:cNvSpPr/>
          <p:nvPr/>
        </p:nvSpPr>
        <p:spPr>
          <a:xfrm>
            <a:off x="5832894" y="1371600"/>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85294" y="1524000"/>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242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08517"/>
            <a:ext cx="7903790" cy="3429000"/>
          </a:xfrm>
        </p:spPr>
        <p:txBody>
          <a:bodyPr>
            <a:normAutofit/>
          </a:bodyPr>
          <a:lstStyle/>
          <a:p>
            <a:pPr algn="ctr">
              <a:lnSpc>
                <a:spcPct val="100000"/>
              </a:lnSpc>
              <a:spcBef>
                <a:spcPts val="2000"/>
              </a:spcBef>
              <a:spcAft>
                <a:spcPts val="2000"/>
              </a:spcAft>
            </a:pPr>
            <a:r>
              <a:rPr lang="en-US" sz="5000" dirty="0" smtClean="0"/>
              <a:t>Thank you!</a:t>
            </a:r>
            <a:endParaRPr lang="en-US" sz="5000" dirty="0"/>
          </a:p>
        </p:txBody>
      </p:sp>
      <p:sp>
        <p:nvSpPr>
          <p:cNvPr id="3" name="Rectangle 2"/>
          <p:cNvSpPr/>
          <p:nvPr/>
        </p:nvSpPr>
        <p:spPr>
          <a:xfrm>
            <a:off x="5832894" y="1371600"/>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85294" y="1524000"/>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659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C2E30C-9539-124A-9096-5E075D74EB79}" type="slidenum">
              <a:rPr lang="en-US" smtClean="0"/>
              <a:pPr/>
              <a:t>36</a:t>
            </a:fld>
            <a:endParaRPr lang="en-US" dirty="0"/>
          </a:p>
        </p:txBody>
      </p:sp>
      <p:sp>
        <p:nvSpPr>
          <p:cNvPr id="3" name="Rectangle 2"/>
          <p:cNvSpPr/>
          <p:nvPr/>
        </p:nvSpPr>
        <p:spPr>
          <a:xfrm>
            <a:off x="2286000" y="2828836"/>
            <a:ext cx="4572000" cy="1200329"/>
          </a:xfrm>
          <a:prstGeom prst="rect">
            <a:avLst/>
          </a:prstGeom>
        </p:spPr>
        <p:txBody>
          <a:bodyPr>
            <a:spAutoFit/>
          </a:bodyPr>
          <a:lstStyle/>
          <a:p>
            <a:pPr algn="l"/>
            <a:r>
              <a:rPr lang="en-US"/>
              <a:t>https://www.researchgate.net/publication/226206499_Life_cycle_assessment_of_commercial_furniture_A_case_study_of_Formway_LIFE_chair</a:t>
            </a:r>
          </a:p>
        </p:txBody>
      </p:sp>
    </p:spTree>
    <p:extLst>
      <p:ext uri="{BB962C8B-B14F-4D97-AF65-F5344CB8AC3E}">
        <p14:creationId xmlns:p14="http://schemas.microsoft.com/office/powerpoint/2010/main" val="285220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86271" y="3429001"/>
            <a:ext cx="4265496" cy="2855252"/>
            <a:chOff x="1447800" y="2612817"/>
            <a:chExt cx="5664830" cy="3633793"/>
          </a:xfrm>
        </p:grpSpPr>
        <p:grpSp>
          <p:nvGrpSpPr>
            <p:cNvPr id="33" name="Group 32"/>
            <p:cNvGrpSpPr/>
            <p:nvPr/>
          </p:nvGrpSpPr>
          <p:grpSpPr>
            <a:xfrm>
              <a:off x="2627218" y="3510228"/>
              <a:ext cx="3280036" cy="2345948"/>
              <a:chOff x="4096512" y="1889964"/>
              <a:chExt cx="5442414" cy="3776472"/>
            </a:xfrm>
          </p:grpSpPr>
          <p:sp>
            <p:nvSpPr>
              <p:cNvPr id="39" name="Oval 38"/>
              <p:cNvSpPr/>
              <p:nvPr/>
            </p:nvSpPr>
            <p:spPr>
              <a:xfrm>
                <a:off x="4974336" y="2304288"/>
                <a:ext cx="3529584" cy="3136392"/>
              </a:xfrm>
              <a:prstGeom prst="ellipse">
                <a:avLst/>
              </a:prstGeom>
              <a:noFill/>
              <a:ln w="190500">
                <a:solidFill>
                  <a:srgbClr val="C55A1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0" name="Isosceles Triangle 39"/>
              <p:cNvSpPr/>
              <p:nvPr/>
            </p:nvSpPr>
            <p:spPr>
              <a:xfrm rot="5400000">
                <a:off x="6529354" y="1938532"/>
                <a:ext cx="859073" cy="804899"/>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 name="Rounded Rectangle 40"/>
              <p:cNvSpPr/>
              <p:nvPr/>
            </p:nvSpPr>
            <p:spPr>
              <a:xfrm>
                <a:off x="4765937" y="1889964"/>
                <a:ext cx="3978516" cy="3776472"/>
              </a:xfrm>
              <a:prstGeom prst="roundRect">
                <a:avLst/>
              </a:prstGeom>
              <a:noFill/>
              <a:ln w="5715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42" name="Straight Connector 41"/>
              <p:cNvCxnSpPr/>
              <p:nvPr/>
            </p:nvCxnSpPr>
            <p:spPr>
              <a:xfrm flipH="1" flipV="1">
                <a:off x="4096512" y="3872484"/>
                <a:ext cx="786384" cy="457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628593" y="3872484"/>
                <a:ext cx="910333"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Subtitle 2"/>
            <p:cNvSpPr txBox="1">
              <a:spLocks/>
            </p:cNvSpPr>
            <p:nvPr/>
          </p:nvSpPr>
          <p:spPr>
            <a:xfrm>
              <a:off x="3585259" y="3167368"/>
              <a:ext cx="1197243" cy="30812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dirty="0">
                  <a:latin typeface="Calibri" panose="020F0502020204030204" pitchFamily="34" charset="0"/>
                </a:rPr>
                <a:t>Economy</a:t>
              </a:r>
              <a:endParaRPr lang="en-US" sz="1300" i="1" dirty="0">
                <a:latin typeface="Calibri" panose="020F0502020204030204" pitchFamily="34" charset="0"/>
              </a:endParaRPr>
            </a:p>
          </p:txBody>
        </p:sp>
        <p:sp>
          <p:nvSpPr>
            <p:cNvPr id="35" name="Subtitle 2"/>
            <p:cNvSpPr txBox="1">
              <a:spLocks/>
            </p:cNvSpPr>
            <p:nvPr/>
          </p:nvSpPr>
          <p:spPr>
            <a:xfrm>
              <a:off x="1523163" y="4609203"/>
              <a:ext cx="1150817" cy="3319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r">
                <a:lnSpc>
                  <a:spcPct val="110000"/>
                </a:lnSpc>
                <a:spcBef>
                  <a:spcPts val="0"/>
                </a:spcBef>
                <a:buNone/>
              </a:pPr>
              <a:r>
                <a:rPr lang="en-US" sz="1100" dirty="0">
                  <a:latin typeface="Calibri" panose="020F0502020204030204" pitchFamily="34" charset="0"/>
                </a:rPr>
                <a:t>“top-up”</a:t>
              </a:r>
              <a:endParaRPr lang="en-US" sz="1100" i="1" dirty="0">
                <a:latin typeface="Calibri" panose="020F0502020204030204" pitchFamily="34" charset="0"/>
              </a:endParaRPr>
            </a:p>
          </p:txBody>
        </p:sp>
        <p:sp>
          <p:nvSpPr>
            <p:cNvPr id="36" name="Subtitle 2"/>
            <p:cNvSpPr txBox="1">
              <a:spLocks/>
            </p:cNvSpPr>
            <p:nvPr/>
          </p:nvSpPr>
          <p:spPr>
            <a:xfrm>
              <a:off x="5818322" y="4626092"/>
              <a:ext cx="1192988" cy="31501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nSpc>
                  <a:spcPct val="110000"/>
                </a:lnSpc>
                <a:spcBef>
                  <a:spcPts val="0"/>
                </a:spcBef>
                <a:buNone/>
              </a:pPr>
              <a:r>
                <a:rPr lang="en-US" sz="1100" dirty="0">
                  <a:latin typeface="Calibri" panose="020F0502020204030204" pitchFamily="34" charset="0"/>
                </a:rPr>
                <a:t>“leakage”</a:t>
              </a:r>
              <a:endParaRPr lang="en-US" sz="1100" i="1" dirty="0">
                <a:latin typeface="Calibri" panose="020F0502020204030204" pitchFamily="34" charset="0"/>
              </a:endParaRPr>
            </a:p>
          </p:txBody>
        </p:sp>
        <p:sp>
          <p:nvSpPr>
            <p:cNvPr id="37" name="Subtitle 2"/>
            <p:cNvSpPr txBox="1">
              <a:spLocks/>
            </p:cNvSpPr>
            <p:nvPr/>
          </p:nvSpPr>
          <p:spPr>
            <a:xfrm>
              <a:off x="5247138" y="2612817"/>
              <a:ext cx="1865492" cy="56328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dirty="0">
                  <a:latin typeface="Calibri" panose="020F0502020204030204" pitchFamily="34" charset="0"/>
                </a:rPr>
                <a:t>Environment</a:t>
              </a:r>
              <a:endParaRPr lang="en-US" sz="1300" i="1" dirty="0">
                <a:latin typeface="Calibri" panose="020F0502020204030204" pitchFamily="34" charset="0"/>
              </a:endParaRPr>
            </a:p>
          </p:txBody>
        </p:sp>
        <p:sp>
          <p:nvSpPr>
            <p:cNvPr id="38" name="Rounded Rectangle 37"/>
            <p:cNvSpPr/>
            <p:nvPr/>
          </p:nvSpPr>
          <p:spPr>
            <a:xfrm>
              <a:off x="1447800" y="2971799"/>
              <a:ext cx="5638800" cy="327481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724400" y="3387329"/>
            <a:ext cx="4140230" cy="2849502"/>
            <a:chOff x="1691530" y="2449162"/>
            <a:chExt cx="5334001" cy="3797449"/>
          </a:xfrm>
        </p:grpSpPr>
        <p:sp>
          <p:nvSpPr>
            <p:cNvPr id="45" name="Subtitle 2"/>
            <p:cNvSpPr txBox="1">
              <a:spLocks/>
            </p:cNvSpPr>
            <p:nvPr/>
          </p:nvSpPr>
          <p:spPr>
            <a:xfrm>
              <a:off x="4807631" y="2449162"/>
              <a:ext cx="1882207" cy="56328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dirty="0">
                  <a:latin typeface="Calibri" panose="020F0502020204030204" pitchFamily="34" charset="0"/>
                </a:rPr>
                <a:t>Environment</a:t>
              </a:r>
              <a:endParaRPr lang="en-US" sz="1300" i="1" dirty="0">
                <a:latin typeface="Calibri" panose="020F0502020204030204" pitchFamily="34" charset="0"/>
              </a:endParaRPr>
            </a:p>
          </p:txBody>
        </p:sp>
        <p:grpSp>
          <p:nvGrpSpPr>
            <p:cNvPr id="46" name="Group 45"/>
            <p:cNvGrpSpPr/>
            <p:nvPr/>
          </p:nvGrpSpPr>
          <p:grpSpPr>
            <a:xfrm>
              <a:off x="2974019" y="3276600"/>
              <a:ext cx="3105918" cy="2803396"/>
              <a:chOff x="4226674" y="1889964"/>
              <a:chExt cx="5057040" cy="4548018"/>
            </a:xfrm>
          </p:grpSpPr>
          <p:sp>
            <p:nvSpPr>
              <p:cNvPr id="49" name="Rounded Rectangle 48"/>
              <p:cNvSpPr/>
              <p:nvPr/>
            </p:nvSpPr>
            <p:spPr>
              <a:xfrm>
                <a:off x="4765937" y="1889964"/>
                <a:ext cx="3978516" cy="3776472"/>
              </a:xfrm>
              <a:prstGeom prst="roundRect">
                <a:avLst/>
              </a:prstGeom>
              <a:noFill/>
              <a:ln w="5715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Oval 49"/>
              <p:cNvSpPr/>
              <p:nvPr/>
            </p:nvSpPr>
            <p:spPr>
              <a:xfrm>
                <a:off x="4226674" y="3059010"/>
                <a:ext cx="5057040" cy="3378972"/>
              </a:xfrm>
              <a:prstGeom prst="ellipse">
                <a:avLst/>
              </a:prstGeom>
              <a:noFill/>
              <a:ln w="190500">
                <a:solidFill>
                  <a:schemeClr val="accent2">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1" name="Isosceles Triangle 50"/>
              <p:cNvSpPr/>
              <p:nvPr/>
            </p:nvSpPr>
            <p:spPr>
              <a:xfrm rot="5400000">
                <a:off x="6599362" y="2690090"/>
                <a:ext cx="859073" cy="804899"/>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7" name="Subtitle 2"/>
            <p:cNvSpPr txBox="1">
              <a:spLocks/>
            </p:cNvSpPr>
            <p:nvPr/>
          </p:nvSpPr>
          <p:spPr>
            <a:xfrm>
              <a:off x="4001316" y="2910894"/>
              <a:ext cx="1197243" cy="30812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dirty="0">
                  <a:latin typeface="Calibri" panose="020F0502020204030204" pitchFamily="34" charset="0"/>
                </a:rPr>
                <a:t>Economy</a:t>
              </a:r>
              <a:endParaRPr lang="en-US" sz="1300" i="1" dirty="0">
                <a:latin typeface="Calibri" panose="020F0502020204030204" pitchFamily="34" charset="0"/>
              </a:endParaRPr>
            </a:p>
          </p:txBody>
        </p:sp>
        <p:sp>
          <p:nvSpPr>
            <p:cNvPr id="48" name="Rounded Rectangle 47"/>
            <p:cNvSpPr/>
            <p:nvPr/>
          </p:nvSpPr>
          <p:spPr>
            <a:xfrm>
              <a:off x="1691530" y="2819401"/>
              <a:ext cx="5334001" cy="342721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0" y="762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602901" y="262458"/>
            <a:ext cx="6008220" cy="2448113"/>
            <a:chOff x="1323833" y="2531348"/>
            <a:chExt cx="6373504" cy="3010860"/>
          </a:xfrm>
          <a:solidFill>
            <a:schemeClr val="bg1"/>
          </a:solidFill>
        </p:grpSpPr>
        <p:sp>
          <p:nvSpPr>
            <p:cNvPr id="27" name="Rounded Rectangle 26"/>
            <p:cNvSpPr/>
            <p:nvPr/>
          </p:nvSpPr>
          <p:spPr>
            <a:xfrm>
              <a:off x="1323833" y="2856158"/>
              <a:ext cx="6373504" cy="268605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8" name="Group 27"/>
            <p:cNvGrpSpPr/>
            <p:nvPr/>
          </p:nvGrpSpPr>
          <p:grpSpPr>
            <a:xfrm>
              <a:off x="2349992" y="3371511"/>
              <a:ext cx="4199106" cy="1951783"/>
              <a:chOff x="645603" y="1059865"/>
              <a:chExt cx="7177563" cy="3776472"/>
            </a:xfrm>
            <a:grpFill/>
          </p:grpSpPr>
          <p:sp>
            <p:nvSpPr>
              <p:cNvPr id="53" name="Rounded Rectangle 52"/>
              <p:cNvSpPr/>
              <p:nvPr/>
            </p:nvSpPr>
            <p:spPr>
              <a:xfrm>
                <a:off x="1078699" y="1059865"/>
                <a:ext cx="3978516" cy="3776472"/>
              </a:xfrm>
              <a:prstGeom prst="roundRect">
                <a:avLst/>
              </a:prstGeom>
              <a:grpFill/>
              <a:ln w="5715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88"/>
              </a:p>
            </p:txBody>
          </p:sp>
          <p:cxnSp>
            <p:nvCxnSpPr>
              <p:cNvPr id="54" name="Straight Arrow Connector 53"/>
              <p:cNvCxnSpPr/>
              <p:nvPr/>
            </p:nvCxnSpPr>
            <p:spPr>
              <a:xfrm flipV="1">
                <a:off x="645603" y="2774155"/>
                <a:ext cx="7177563" cy="32561"/>
              </a:xfrm>
              <a:prstGeom prst="straightConnector1">
                <a:avLst/>
              </a:prstGeom>
              <a:grpFill/>
              <a:ln w="444500">
                <a:solidFill>
                  <a:srgbClr val="C55A1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Subtitle 2"/>
            <p:cNvSpPr txBox="1">
              <a:spLocks/>
            </p:cNvSpPr>
            <p:nvPr/>
          </p:nvSpPr>
          <p:spPr>
            <a:xfrm>
              <a:off x="2771687" y="3061235"/>
              <a:ext cx="1895634" cy="226160"/>
            </a:xfrm>
            <a:prstGeom prst="rect">
              <a:avLst/>
            </a:prstGeom>
            <a:grpFill/>
          </p:spPr>
          <p:txBody>
            <a:bodyPr vert="horz" lIns="38576" tIns="19289" rIns="38576" bIns="19289"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dirty="0" smtClean="0">
                  <a:latin typeface="Calibri" panose="020F0502020204030204" pitchFamily="34" charset="0"/>
                </a:rPr>
                <a:t>Economy</a:t>
              </a:r>
              <a:endParaRPr lang="en-US" sz="1300" i="1" dirty="0">
                <a:latin typeface="Calibri" panose="020F0502020204030204" pitchFamily="34" charset="0"/>
              </a:endParaRPr>
            </a:p>
          </p:txBody>
        </p:sp>
        <p:sp>
          <p:nvSpPr>
            <p:cNvPr id="30" name="Subtitle 2"/>
            <p:cNvSpPr txBox="1">
              <a:spLocks/>
            </p:cNvSpPr>
            <p:nvPr/>
          </p:nvSpPr>
          <p:spPr>
            <a:xfrm>
              <a:off x="5239006" y="2531348"/>
              <a:ext cx="1181057" cy="388157"/>
            </a:xfrm>
            <a:prstGeom prst="rect">
              <a:avLst/>
            </a:prstGeom>
            <a:noFill/>
          </p:spPr>
          <p:txBody>
            <a:bodyPr vert="horz" lIns="38576" tIns="19289" rIns="38576" bIns="19289"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300" dirty="0">
                  <a:latin typeface="Calibri" panose="020F0502020204030204" pitchFamily="34" charset="0"/>
                </a:rPr>
                <a:t>Environment</a:t>
              </a:r>
              <a:endParaRPr lang="en-US" sz="1300" i="1" dirty="0">
                <a:latin typeface="Calibri" panose="020F0502020204030204" pitchFamily="34" charset="0"/>
              </a:endParaRPr>
            </a:p>
          </p:txBody>
        </p:sp>
        <p:sp>
          <p:nvSpPr>
            <p:cNvPr id="31" name="Subtitle 2"/>
            <p:cNvSpPr txBox="1">
              <a:spLocks/>
            </p:cNvSpPr>
            <p:nvPr/>
          </p:nvSpPr>
          <p:spPr>
            <a:xfrm>
              <a:off x="1392607" y="4052792"/>
              <a:ext cx="996376" cy="482630"/>
            </a:xfrm>
            <a:prstGeom prst="rect">
              <a:avLst/>
            </a:prstGeom>
            <a:noFill/>
          </p:spPr>
          <p:txBody>
            <a:bodyPr vert="horz" lIns="38576" tIns="19289" rIns="38576" bIns="19289"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200" dirty="0">
                  <a:latin typeface="Calibri" panose="020F0502020204030204" pitchFamily="34" charset="0"/>
                </a:rPr>
                <a:t>“extract”</a:t>
              </a:r>
            </a:p>
            <a:p>
              <a:pPr marL="0" indent="0" algn="ctr">
                <a:lnSpc>
                  <a:spcPct val="110000"/>
                </a:lnSpc>
                <a:spcBef>
                  <a:spcPts val="0"/>
                </a:spcBef>
                <a:buNone/>
              </a:pPr>
              <a:r>
                <a:rPr lang="en-US" sz="1200" dirty="0">
                  <a:latin typeface="Calibri" panose="020F0502020204030204" pitchFamily="34" charset="0"/>
                </a:rPr>
                <a:t>(mine, farm)</a:t>
              </a:r>
            </a:p>
          </p:txBody>
        </p:sp>
        <p:sp>
          <p:nvSpPr>
            <p:cNvPr id="52" name="Subtitle 2"/>
            <p:cNvSpPr txBox="1">
              <a:spLocks/>
            </p:cNvSpPr>
            <p:nvPr/>
          </p:nvSpPr>
          <p:spPr>
            <a:xfrm>
              <a:off x="6342567" y="3954138"/>
              <a:ext cx="1274163" cy="635876"/>
            </a:xfrm>
            <a:prstGeom prst="rect">
              <a:avLst/>
            </a:prstGeom>
            <a:noFill/>
          </p:spPr>
          <p:txBody>
            <a:bodyPr vert="horz" lIns="38576" tIns="19289" rIns="38576" bIns="19289" rtlCol="0">
              <a:normAutofit fontScale="92500" lnSpcReduction="10000"/>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200" dirty="0">
                  <a:latin typeface="Calibri" panose="020F0502020204030204" pitchFamily="34" charset="0"/>
                </a:rPr>
                <a:t>“emit”</a:t>
              </a:r>
            </a:p>
            <a:p>
              <a:pPr marL="0" indent="0" algn="ctr">
                <a:lnSpc>
                  <a:spcPct val="100000"/>
                </a:lnSpc>
                <a:spcBef>
                  <a:spcPts val="0"/>
                </a:spcBef>
                <a:buNone/>
              </a:pPr>
              <a:r>
                <a:rPr lang="en-US" sz="1200" dirty="0">
                  <a:latin typeface="Calibri" panose="020F0502020204030204" pitchFamily="34" charset="0"/>
                </a:rPr>
                <a:t>“discharge”</a:t>
              </a:r>
            </a:p>
            <a:p>
              <a:pPr marL="0" indent="0" algn="ctr">
                <a:lnSpc>
                  <a:spcPct val="100000"/>
                </a:lnSpc>
                <a:spcBef>
                  <a:spcPts val="0"/>
                </a:spcBef>
                <a:buNone/>
              </a:pPr>
              <a:r>
                <a:rPr lang="en-US" sz="1200" dirty="0">
                  <a:latin typeface="Calibri" panose="020F0502020204030204" pitchFamily="34" charset="0"/>
                </a:rPr>
                <a:t>“dump”</a:t>
              </a:r>
            </a:p>
          </p:txBody>
        </p:sp>
      </p:grpSp>
      <p:sp>
        <p:nvSpPr>
          <p:cNvPr id="3" name="Rectangle 2"/>
          <p:cNvSpPr/>
          <p:nvPr/>
        </p:nvSpPr>
        <p:spPr>
          <a:xfrm>
            <a:off x="0" y="6375148"/>
            <a:ext cx="9144000" cy="47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2473310" y="2864239"/>
            <a:ext cx="572006" cy="6201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296597" y="2826941"/>
            <a:ext cx="576072" cy="6217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6" name="Text Box 6"/>
          <p:cNvSpPr txBox="1">
            <a:spLocks noChangeArrowheads="1"/>
          </p:cNvSpPr>
          <p:nvPr/>
        </p:nvSpPr>
        <p:spPr bwMode="auto">
          <a:xfrm>
            <a:off x="1194436" y="2945094"/>
            <a:ext cx="1455013" cy="245365"/>
          </a:xfrm>
          <a:prstGeom prst="rect">
            <a:avLst/>
          </a:prstGeom>
          <a:solidFill>
            <a:schemeClr val="bg1"/>
          </a:solidFill>
          <a:ln>
            <a:solidFill>
              <a:schemeClr val="tx1"/>
            </a:solid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l"/>
            <a:r>
              <a:rPr lang="en-US" sz="1200" b="0" dirty="0" smtClean="0">
                <a:solidFill>
                  <a:schemeClr val="tx1"/>
                </a:solidFill>
                <a:latin typeface="Calibri" panose="020F0502020204030204" pitchFamily="34" charset="0"/>
                <a:cs typeface="Calibri" panose="020F0502020204030204" pitchFamily="34" charset="0"/>
              </a:rPr>
              <a:t>“Technical” materials</a:t>
            </a:r>
            <a:endParaRPr lang="en-US" sz="1200" b="0" dirty="0">
              <a:solidFill>
                <a:schemeClr val="tx1"/>
              </a:solidFill>
              <a:latin typeface="Calibri" panose="020F0502020204030204" pitchFamily="34" charset="0"/>
              <a:cs typeface="Calibri" panose="020F0502020204030204" pitchFamily="34" charset="0"/>
            </a:endParaRPr>
          </a:p>
        </p:txBody>
      </p:sp>
      <p:sp>
        <p:nvSpPr>
          <p:cNvPr id="57" name="Text Box 6"/>
          <p:cNvSpPr txBox="1">
            <a:spLocks noChangeArrowheads="1"/>
          </p:cNvSpPr>
          <p:nvPr/>
        </p:nvSpPr>
        <p:spPr bwMode="auto">
          <a:xfrm>
            <a:off x="5719863" y="2923744"/>
            <a:ext cx="1455013" cy="245365"/>
          </a:xfrm>
          <a:prstGeom prst="rect">
            <a:avLst/>
          </a:prstGeom>
          <a:solidFill>
            <a:schemeClr val="bg1"/>
          </a:solidFill>
          <a:ln>
            <a:solidFill>
              <a:schemeClr val="tx1"/>
            </a:solid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l"/>
            <a:r>
              <a:rPr lang="en-US" sz="1200" b="0" dirty="0" smtClean="0">
                <a:solidFill>
                  <a:schemeClr val="tx1"/>
                </a:solidFill>
                <a:latin typeface="Calibri" panose="020F0502020204030204" pitchFamily="34" charset="0"/>
                <a:cs typeface="Calibri" panose="020F0502020204030204" pitchFamily="34" charset="0"/>
              </a:rPr>
              <a:t>“Biological” materials</a:t>
            </a:r>
            <a:endParaRPr lang="en-US" sz="1200" b="0" dirty="0">
              <a:solidFill>
                <a:schemeClr val="tx1"/>
              </a:solidFill>
              <a:latin typeface="Calibri" panose="020F0502020204030204" pitchFamily="34" charset="0"/>
              <a:cs typeface="Calibri" panose="020F0502020204030204" pitchFamily="34" charset="0"/>
            </a:endParaRPr>
          </a:p>
        </p:txBody>
      </p:sp>
      <p:sp>
        <p:nvSpPr>
          <p:cNvPr id="58" name="Text Box 6"/>
          <p:cNvSpPr txBox="1">
            <a:spLocks noChangeArrowheads="1"/>
          </p:cNvSpPr>
          <p:nvPr/>
        </p:nvSpPr>
        <p:spPr bwMode="auto">
          <a:xfrm>
            <a:off x="108792" y="1356419"/>
            <a:ext cx="1455013" cy="522364"/>
          </a:xfrm>
          <a:prstGeom prst="rect">
            <a:avLst/>
          </a:prstGeom>
          <a:solidFill>
            <a:schemeClr val="bg1"/>
          </a:solidFill>
          <a:ln>
            <a:no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ctr"/>
            <a:r>
              <a:rPr lang="en-US" sz="1500" b="0" dirty="0" smtClean="0">
                <a:solidFill>
                  <a:schemeClr val="tx1"/>
                </a:solidFill>
                <a:latin typeface="Calibri" panose="020F0502020204030204" pitchFamily="34" charset="0"/>
                <a:cs typeface="Calibri" panose="020F0502020204030204" pitchFamily="34" charset="0"/>
              </a:rPr>
              <a:t>Linear </a:t>
            </a:r>
          </a:p>
          <a:p>
            <a:pPr marL="0" indent="0" algn="ctr"/>
            <a:r>
              <a:rPr lang="en-US" sz="1500" b="0" dirty="0" smtClean="0">
                <a:solidFill>
                  <a:schemeClr val="tx1"/>
                </a:solidFill>
                <a:latin typeface="Calibri" panose="020F0502020204030204" pitchFamily="34" charset="0"/>
                <a:cs typeface="Calibri" panose="020F0502020204030204" pitchFamily="34" charset="0"/>
              </a:rPr>
              <a:t>Economy</a:t>
            </a:r>
            <a:endParaRPr lang="en-US" sz="1500" b="0" dirty="0">
              <a:solidFill>
                <a:schemeClr val="tx1"/>
              </a:solidFill>
              <a:latin typeface="Calibri" panose="020F0502020204030204" pitchFamily="34" charset="0"/>
              <a:cs typeface="Calibri" panose="020F0502020204030204" pitchFamily="34" charset="0"/>
            </a:endParaRPr>
          </a:p>
        </p:txBody>
      </p:sp>
      <p:sp>
        <p:nvSpPr>
          <p:cNvPr id="59" name="Text Box 6"/>
          <p:cNvSpPr txBox="1">
            <a:spLocks noChangeArrowheads="1"/>
          </p:cNvSpPr>
          <p:nvPr/>
        </p:nvSpPr>
        <p:spPr bwMode="auto">
          <a:xfrm>
            <a:off x="4014069" y="4250047"/>
            <a:ext cx="1199578" cy="522364"/>
          </a:xfrm>
          <a:prstGeom prst="rect">
            <a:avLst/>
          </a:prstGeom>
          <a:solidFill>
            <a:schemeClr val="bg1"/>
          </a:solidFill>
          <a:ln>
            <a:noFill/>
          </a:ln>
          <a:extLst/>
        </p:spPr>
        <p:txBody>
          <a:bodyPr wrap="square" lIns="60110" tIns="30056" rIns="60110" bIns="30056">
            <a:spAutoFit/>
          </a:bodyPr>
          <a:lstStyle>
            <a:lvl1pPr marL="342900" indent="-342900" eaLnBrk="0" hangingPunct="0">
              <a:defRPr kumimoji="1" sz="2400" b="1">
                <a:solidFill>
                  <a:srgbClr val="669900"/>
                </a:solidFill>
                <a:latin typeface="Arial" panose="020B0604020202020204" pitchFamily="34" charset="0"/>
              </a:defRPr>
            </a:lvl1pPr>
            <a:lvl2pPr marL="742950" indent="-285750" eaLnBrk="0" hangingPunct="0">
              <a:defRPr kumimoji="1" sz="2400" b="1">
                <a:solidFill>
                  <a:srgbClr val="669900"/>
                </a:solidFill>
                <a:latin typeface="Arial" panose="020B0604020202020204" pitchFamily="34" charset="0"/>
              </a:defRPr>
            </a:lvl2pPr>
            <a:lvl3pPr marL="1143000" indent="-228600" eaLnBrk="0" hangingPunct="0">
              <a:defRPr kumimoji="1" sz="2400" b="1">
                <a:solidFill>
                  <a:srgbClr val="669900"/>
                </a:solidFill>
                <a:latin typeface="Arial" panose="020B0604020202020204" pitchFamily="34" charset="0"/>
              </a:defRPr>
            </a:lvl3pPr>
            <a:lvl4pPr marL="1600200" indent="-228600" eaLnBrk="0" hangingPunct="0">
              <a:defRPr kumimoji="1" sz="2400" b="1">
                <a:solidFill>
                  <a:srgbClr val="669900"/>
                </a:solidFill>
                <a:latin typeface="Arial" panose="020B0604020202020204" pitchFamily="34" charset="0"/>
              </a:defRPr>
            </a:lvl4pPr>
            <a:lvl5pPr marL="2057400" indent="-228600" eaLnBrk="0" hangingPunct="0">
              <a:defRPr kumimoji="1" sz="2400" b="1">
                <a:solidFill>
                  <a:srgbClr val="669900"/>
                </a:solidFill>
                <a:latin typeface="Arial" panose="020B0604020202020204" pitchFamily="34" charset="0"/>
              </a:defRPr>
            </a:lvl5pPr>
            <a:lvl6pPr marL="2514600" indent="-228600" eaLnBrk="0" fontAlgn="base" hangingPunct="0">
              <a:spcBef>
                <a:spcPct val="0"/>
              </a:spcBef>
              <a:spcAft>
                <a:spcPct val="0"/>
              </a:spcAft>
              <a:defRPr kumimoji="1" sz="2400" b="1">
                <a:solidFill>
                  <a:srgbClr val="669900"/>
                </a:solidFill>
                <a:latin typeface="Arial" panose="020B0604020202020204" pitchFamily="34" charset="0"/>
              </a:defRPr>
            </a:lvl6pPr>
            <a:lvl7pPr marL="2971800" indent="-228600" eaLnBrk="0" fontAlgn="base" hangingPunct="0">
              <a:spcBef>
                <a:spcPct val="0"/>
              </a:spcBef>
              <a:spcAft>
                <a:spcPct val="0"/>
              </a:spcAft>
              <a:defRPr kumimoji="1" sz="2400" b="1">
                <a:solidFill>
                  <a:srgbClr val="669900"/>
                </a:solidFill>
                <a:latin typeface="Arial" panose="020B0604020202020204" pitchFamily="34" charset="0"/>
              </a:defRPr>
            </a:lvl7pPr>
            <a:lvl8pPr marL="3429000" indent="-228600" eaLnBrk="0" fontAlgn="base" hangingPunct="0">
              <a:spcBef>
                <a:spcPct val="0"/>
              </a:spcBef>
              <a:spcAft>
                <a:spcPct val="0"/>
              </a:spcAft>
              <a:defRPr kumimoji="1" sz="2400" b="1">
                <a:solidFill>
                  <a:srgbClr val="669900"/>
                </a:solidFill>
                <a:latin typeface="Arial" panose="020B0604020202020204" pitchFamily="34" charset="0"/>
              </a:defRPr>
            </a:lvl8pPr>
            <a:lvl9pPr marL="3886200" indent="-228600" eaLnBrk="0" fontAlgn="base" hangingPunct="0">
              <a:spcBef>
                <a:spcPct val="0"/>
              </a:spcBef>
              <a:spcAft>
                <a:spcPct val="0"/>
              </a:spcAft>
              <a:defRPr kumimoji="1" sz="2400" b="1">
                <a:solidFill>
                  <a:srgbClr val="669900"/>
                </a:solidFill>
                <a:latin typeface="Arial" panose="020B0604020202020204" pitchFamily="34" charset="0"/>
              </a:defRPr>
            </a:lvl9pPr>
          </a:lstStyle>
          <a:p>
            <a:pPr marL="0" indent="0" algn="ctr"/>
            <a:r>
              <a:rPr lang="en-US" sz="1500" b="0" dirty="0" smtClean="0">
                <a:solidFill>
                  <a:schemeClr val="tx1"/>
                </a:solidFill>
                <a:latin typeface="Calibri" panose="020F0502020204030204" pitchFamily="34" charset="0"/>
                <a:cs typeface="Calibri" panose="020F0502020204030204" pitchFamily="34" charset="0"/>
              </a:rPr>
              <a:t>Circular Economy</a:t>
            </a:r>
            <a:endParaRPr lang="en-US" sz="1500" b="0" dirty="0">
              <a:solidFill>
                <a:schemeClr val="tx1"/>
              </a:solidFill>
              <a:latin typeface="Calibri" panose="020F0502020204030204" pitchFamily="34" charset="0"/>
              <a:cs typeface="Calibri" panose="020F0502020204030204" pitchFamily="34" charset="0"/>
            </a:endParaRPr>
          </a:p>
        </p:txBody>
      </p:sp>
      <p:sp>
        <p:nvSpPr>
          <p:cNvPr id="60" name="Rectangle 59"/>
          <p:cNvSpPr/>
          <p:nvPr/>
        </p:nvSpPr>
        <p:spPr>
          <a:xfrm>
            <a:off x="1153932" y="6280085"/>
            <a:ext cx="2510574" cy="553998"/>
          </a:xfrm>
          <a:prstGeom prst="rect">
            <a:avLst/>
          </a:prstGeom>
        </p:spPr>
        <p:txBody>
          <a:bodyPr wrap="square">
            <a:spAutoFit/>
          </a:bodyPr>
          <a:lstStyle/>
          <a:p>
            <a:pPr algn="ctr">
              <a:spcBef>
                <a:spcPts val="450"/>
              </a:spcBef>
              <a:spcAft>
                <a:spcPts val="450"/>
              </a:spcAft>
              <a:buClr>
                <a:srgbClr val="2F93D1"/>
              </a:buClr>
              <a:buSzPct val="105000"/>
            </a:pPr>
            <a:r>
              <a:rPr lang="en-GB" sz="1500" dirty="0" smtClean="0">
                <a:latin typeface="Calibri" panose="020F0502020204030204" pitchFamily="34" charset="0"/>
                <a:cs typeface="Calibri" panose="020F0502020204030204" pitchFamily="34" charset="0"/>
              </a:rPr>
              <a:t>KEY: Quarantining technical materials in the economy</a:t>
            </a:r>
            <a:endParaRPr lang="en-GB" sz="1500" dirty="0">
              <a:latin typeface="Calibri" panose="020F0502020204030204" pitchFamily="34" charset="0"/>
              <a:cs typeface="Calibri" panose="020F0502020204030204" pitchFamily="34" charset="0"/>
            </a:endParaRPr>
          </a:p>
        </p:txBody>
      </p:sp>
      <p:sp>
        <p:nvSpPr>
          <p:cNvPr id="61" name="Rectangle 60"/>
          <p:cNvSpPr/>
          <p:nvPr/>
        </p:nvSpPr>
        <p:spPr>
          <a:xfrm>
            <a:off x="5452659" y="6250125"/>
            <a:ext cx="3206170" cy="553998"/>
          </a:xfrm>
          <a:prstGeom prst="rect">
            <a:avLst/>
          </a:prstGeom>
        </p:spPr>
        <p:txBody>
          <a:bodyPr wrap="square">
            <a:spAutoFit/>
          </a:bodyPr>
          <a:lstStyle/>
          <a:p>
            <a:pPr algn="ctr">
              <a:spcBef>
                <a:spcPts val="450"/>
              </a:spcBef>
              <a:spcAft>
                <a:spcPts val="450"/>
              </a:spcAft>
              <a:buClr>
                <a:srgbClr val="2F93D1"/>
              </a:buClr>
              <a:buSzPct val="105000"/>
            </a:pPr>
            <a:r>
              <a:rPr lang="en-GB" sz="1500" dirty="0" smtClean="0">
                <a:latin typeface="Calibri" panose="020F0502020204030204" pitchFamily="34" charset="0"/>
                <a:cs typeface="Calibri" panose="020F0502020204030204" pitchFamily="34" charset="0"/>
              </a:rPr>
              <a:t>KEY: Using </a:t>
            </a:r>
            <a:r>
              <a:rPr lang="en-GB" sz="1500" dirty="0">
                <a:latin typeface="Calibri" panose="020F0502020204030204" pitchFamily="34" charset="0"/>
                <a:cs typeface="Calibri" panose="020F0502020204030204" pitchFamily="34" charset="0"/>
              </a:rPr>
              <a:t>the </a:t>
            </a:r>
            <a:r>
              <a:rPr lang="en-GB" sz="1500" dirty="0" smtClean="0">
                <a:latin typeface="Calibri" panose="020F0502020204030204" pitchFamily="34" charset="0"/>
                <a:cs typeface="Calibri" panose="020F0502020204030204" pitchFamily="34" charset="0"/>
              </a:rPr>
              <a:t>biota’s natural </a:t>
            </a:r>
            <a:r>
              <a:rPr lang="en-GB" sz="1500" dirty="0">
                <a:latin typeface="Calibri" panose="020F0502020204030204" pitchFamily="34" charset="0"/>
                <a:cs typeface="Calibri" panose="020F0502020204030204" pitchFamily="34" charset="0"/>
              </a:rPr>
              <a:t>recycling systems</a:t>
            </a:r>
            <a:r>
              <a:rPr lang="en-GB" sz="1500" b="1" dirty="0">
                <a:solidFill>
                  <a:srgbClr val="0000FF"/>
                </a:solidFill>
                <a:latin typeface="Calibri" panose="020F0502020204030204" pitchFamily="34" charset="0"/>
                <a:cs typeface="Calibri" panose="020F0502020204030204" pitchFamily="34" charset="0"/>
              </a:rPr>
              <a:t> </a:t>
            </a:r>
            <a:r>
              <a:rPr lang="en-GB" sz="1500" dirty="0">
                <a:latin typeface="Calibri" panose="020F0502020204030204" pitchFamily="34" charset="0"/>
                <a:cs typeface="Calibri" panose="020F0502020204030204" pitchFamily="34" charset="0"/>
              </a:rPr>
              <a:t>to recycle </a:t>
            </a:r>
            <a:r>
              <a:rPr lang="en-GB" sz="1500" dirty="0" smtClean="0">
                <a:latin typeface="Calibri" panose="020F0502020204030204" pitchFamily="34" charset="0"/>
                <a:cs typeface="Calibri" panose="020F0502020204030204" pitchFamily="34" charset="0"/>
              </a:rPr>
              <a:t>these materials.</a:t>
            </a:r>
            <a:endParaRPr lang="en-GB"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889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438400"/>
            <a:ext cx="7924800" cy="2590800"/>
          </a:xfrm>
        </p:spPr>
        <p:txBody>
          <a:bodyPr>
            <a:noAutofit/>
          </a:bodyPr>
          <a:lstStyle/>
          <a:p>
            <a:pPr marL="0" indent="0">
              <a:lnSpc>
                <a:spcPct val="100000"/>
              </a:lnSpc>
              <a:spcBef>
                <a:spcPts val="600"/>
              </a:spcBef>
              <a:spcAft>
                <a:spcPts val="600"/>
              </a:spcAft>
              <a:buClr>
                <a:srgbClr val="019CDC"/>
              </a:buClr>
              <a:buNone/>
            </a:pPr>
            <a:r>
              <a:rPr lang="en-GB" sz="1800" dirty="0" smtClean="0">
                <a:solidFill>
                  <a:schemeClr val="tx1"/>
                </a:solidFill>
                <a:latin typeface="Calibri" panose="020F0502020204030204" pitchFamily="34" charset="0"/>
                <a:cs typeface="Calibri" panose="020F0502020204030204" pitchFamily="34" charset="0"/>
              </a:rPr>
              <a:t>In </a:t>
            </a:r>
            <a:r>
              <a:rPr lang="en-GB" sz="1800" b="1" dirty="0" smtClean="0">
                <a:solidFill>
                  <a:srgbClr val="0000FF"/>
                </a:solidFill>
                <a:latin typeface="Calibri" panose="020F0502020204030204" pitchFamily="34" charset="0"/>
                <a:cs typeface="Calibri" panose="020F0502020204030204" pitchFamily="34" charset="0"/>
              </a:rPr>
              <a:t>BOTH</a:t>
            </a:r>
            <a:r>
              <a:rPr lang="en-GB" sz="1800" dirty="0" smtClean="0">
                <a:solidFill>
                  <a:schemeClr val="tx1"/>
                </a:solidFill>
                <a:latin typeface="Calibri" panose="020F0502020204030204" pitchFamily="34" charset="0"/>
                <a:cs typeface="Calibri" panose="020F0502020204030204" pitchFamily="34" charset="0"/>
              </a:rPr>
              <a:t> cases, there are two objectives:</a:t>
            </a:r>
          </a:p>
          <a:p>
            <a:pPr marL="0" indent="0">
              <a:lnSpc>
                <a:spcPct val="100000"/>
              </a:lnSpc>
              <a:spcBef>
                <a:spcPts val="600"/>
              </a:spcBef>
              <a:spcAft>
                <a:spcPts val="600"/>
              </a:spcAft>
              <a:buClr>
                <a:srgbClr val="019CDC"/>
              </a:buClr>
              <a:buNone/>
            </a:pPr>
            <a:r>
              <a:rPr lang="en-GB" sz="1800" dirty="0" smtClean="0">
                <a:solidFill>
                  <a:schemeClr val="tx1"/>
                </a:solidFill>
                <a:latin typeface="Calibri" panose="020F0502020204030204" pitchFamily="34" charset="0"/>
                <a:cs typeface="Calibri" panose="020F0502020204030204" pitchFamily="34" charset="0"/>
              </a:rPr>
              <a:t>1) Have the materials going round and round (</a:t>
            </a:r>
            <a:r>
              <a:rPr lang="en-GB" sz="1800" b="1" dirty="0" smtClean="0">
                <a:solidFill>
                  <a:srgbClr val="0000FF"/>
                </a:solidFill>
                <a:latin typeface="Calibri" panose="020F0502020204030204" pitchFamily="34" charset="0"/>
                <a:cs typeface="Calibri" panose="020F0502020204030204" pitchFamily="34" charset="0"/>
              </a:rPr>
              <a:t>circularize</a:t>
            </a:r>
            <a:r>
              <a:rPr lang="en-GB" sz="1800" dirty="0" smtClean="0">
                <a:solidFill>
                  <a:schemeClr val="tx1"/>
                </a:solidFill>
                <a:latin typeface="Calibri" panose="020F0502020204030204" pitchFamily="34" charset="0"/>
                <a:cs typeface="Calibri" panose="020F0502020204030204" pitchFamily="34" charset="0"/>
              </a:rPr>
              <a:t> flows)</a:t>
            </a:r>
          </a:p>
          <a:p>
            <a:pPr marL="0" indent="0">
              <a:lnSpc>
                <a:spcPct val="100000"/>
              </a:lnSpc>
              <a:spcBef>
                <a:spcPts val="600"/>
              </a:spcBef>
              <a:spcAft>
                <a:spcPts val="600"/>
              </a:spcAft>
              <a:buClr>
                <a:srgbClr val="019CDC"/>
              </a:buClr>
              <a:buNone/>
            </a:pPr>
            <a:r>
              <a:rPr lang="en-GB" sz="1800" b="1" dirty="0" smtClean="0">
                <a:solidFill>
                  <a:srgbClr val="0000FF"/>
                </a:solidFill>
                <a:latin typeface="Calibri" panose="020F0502020204030204" pitchFamily="34" charset="0"/>
                <a:cs typeface="Calibri" panose="020F0502020204030204" pitchFamily="34" charset="0"/>
              </a:rPr>
              <a:t>AND </a:t>
            </a:r>
            <a:r>
              <a:rPr lang="en-GB" sz="1800" dirty="0" smtClean="0">
                <a:solidFill>
                  <a:schemeClr val="tx1"/>
                </a:solidFill>
                <a:latin typeface="Calibri" panose="020F0502020204030204" pitchFamily="34" charset="0"/>
                <a:cs typeface="Calibri" panose="020F0502020204030204" pitchFamily="34" charset="0"/>
              </a:rPr>
              <a:t>(even more importantly!!)</a:t>
            </a:r>
            <a:endParaRPr lang="en-GB" sz="1800" b="1" dirty="0">
              <a:solidFill>
                <a:srgbClr val="2F93D1"/>
              </a:solidFill>
              <a:latin typeface="Calibri" panose="020F0502020204030204" pitchFamily="34" charset="0"/>
              <a:cs typeface="Calibri" panose="020F0502020204030204" pitchFamily="34" charset="0"/>
            </a:endParaRPr>
          </a:p>
          <a:p>
            <a:pPr marL="0" indent="0">
              <a:lnSpc>
                <a:spcPct val="100000"/>
              </a:lnSpc>
              <a:spcBef>
                <a:spcPts val="600"/>
              </a:spcBef>
              <a:spcAft>
                <a:spcPts val="1200"/>
              </a:spcAft>
              <a:buClr>
                <a:srgbClr val="019CDC"/>
              </a:buClr>
              <a:buNone/>
            </a:pPr>
            <a:r>
              <a:rPr lang="en-GB" sz="1800" dirty="0" smtClean="0">
                <a:solidFill>
                  <a:schemeClr val="tx1"/>
                </a:solidFill>
                <a:latin typeface="Calibri" panose="020F0502020204030204" pitchFamily="34" charset="0"/>
                <a:cs typeface="Calibri" panose="020F0502020204030204" pitchFamily="34" charset="0"/>
              </a:rPr>
              <a:t>2) Use less materials in the first place (</a:t>
            </a:r>
            <a:r>
              <a:rPr lang="en-GB" sz="1800" b="1" dirty="0" smtClean="0">
                <a:solidFill>
                  <a:srgbClr val="0000FF"/>
                </a:solidFill>
                <a:latin typeface="Calibri" panose="020F0502020204030204" pitchFamily="34" charset="0"/>
                <a:cs typeface="Calibri" panose="020F0502020204030204" pitchFamily="34" charset="0"/>
              </a:rPr>
              <a:t>minimize</a:t>
            </a:r>
            <a:r>
              <a:rPr lang="en-GB" sz="1800" dirty="0" smtClean="0">
                <a:solidFill>
                  <a:schemeClr val="tx1"/>
                </a:solidFill>
                <a:latin typeface="Calibri" panose="020F0502020204030204" pitchFamily="34" charset="0"/>
                <a:cs typeface="Calibri" panose="020F0502020204030204" pitchFamily="34" charset="0"/>
              </a:rPr>
              <a:t> flows)</a:t>
            </a:r>
          </a:p>
          <a:p>
            <a:pPr marL="0" indent="0">
              <a:lnSpc>
                <a:spcPct val="100000"/>
              </a:lnSpc>
              <a:spcBef>
                <a:spcPts val="1200"/>
              </a:spcBef>
              <a:spcAft>
                <a:spcPts val="600"/>
              </a:spcAft>
              <a:buClr>
                <a:srgbClr val="019CDC"/>
              </a:buClr>
              <a:buNone/>
            </a:pPr>
            <a:r>
              <a:rPr lang="en-US" sz="1800" dirty="0" smtClean="0">
                <a:solidFill>
                  <a:schemeClr val="tx1"/>
                </a:solidFill>
                <a:latin typeface="Calibri" panose="020F0502020204030204" pitchFamily="34" charset="0"/>
                <a:cs typeface="Calibri" panose="020F0502020204030204" pitchFamily="34" charset="0"/>
              </a:rPr>
              <a:t>NOTE: A circular economy is </a:t>
            </a:r>
            <a:r>
              <a:rPr lang="en-US" sz="1800" b="1" dirty="0" smtClean="0">
                <a:solidFill>
                  <a:srgbClr val="0000FF"/>
                </a:solidFill>
                <a:latin typeface="Calibri" panose="020F0502020204030204" pitchFamily="34" charset="0"/>
                <a:cs typeface="Calibri" panose="020F0502020204030204" pitchFamily="34" charset="0"/>
              </a:rPr>
              <a:t>NOT</a:t>
            </a:r>
            <a:r>
              <a:rPr lang="en-US" sz="1800" dirty="0" smtClean="0">
                <a:solidFill>
                  <a:schemeClr val="tx1"/>
                </a:solidFill>
                <a:latin typeface="Calibri" panose="020F0502020204030204" pitchFamily="34" charset="0"/>
                <a:cs typeface="Calibri" panose="020F0502020204030204" pitchFamily="34" charset="0"/>
              </a:rPr>
              <a:t> a recycling economy! Recycling is just one part of a circular economy.</a:t>
            </a:r>
            <a:endParaRPr lang="en-US" sz="1800" dirty="0">
              <a:solidFill>
                <a:schemeClr val="tx1"/>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0" y="1295400"/>
            <a:ext cx="9144000" cy="579994"/>
          </a:xfrm>
        </p:spPr>
        <p:txBody>
          <a:bodyPr>
            <a:normAutofit/>
          </a:bodyPr>
          <a:lstStyle/>
          <a:p>
            <a:pPr algn="ctr"/>
            <a:r>
              <a:rPr lang="en-US" sz="3000" dirty="0">
                <a:solidFill>
                  <a:srgbClr val="2F93D1"/>
                </a:solidFill>
              </a:rPr>
              <a:t>The </a:t>
            </a:r>
            <a:r>
              <a:rPr lang="en-US" sz="3000" dirty="0" smtClean="0">
                <a:solidFill>
                  <a:srgbClr val="2F93D1"/>
                </a:solidFill>
              </a:rPr>
              <a:t>Two Objectives of a Circular </a:t>
            </a:r>
            <a:r>
              <a:rPr lang="en-US" sz="3000" dirty="0">
                <a:solidFill>
                  <a:srgbClr val="2F93D1"/>
                </a:solidFill>
              </a:rPr>
              <a:t>Economy</a:t>
            </a:r>
          </a:p>
        </p:txBody>
      </p:sp>
    </p:spTree>
    <p:extLst>
      <p:ext uri="{BB962C8B-B14F-4D97-AF65-F5344CB8AC3E}">
        <p14:creationId xmlns:p14="http://schemas.microsoft.com/office/powerpoint/2010/main" val="321262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22994"/>
            <a:ext cx="8652963" cy="4150583"/>
          </a:xfrm>
        </p:spPr>
        <p:txBody>
          <a:bodyPr>
            <a:noAutofit/>
          </a:bodyPr>
          <a:lstStyle/>
          <a:p>
            <a:pPr>
              <a:lnSpc>
                <a:spcPct val="100000"/>
              </a:lnSpc>
              <a:spcBef>
                <a:spcPts val="1200"/>
              </a:spcBef>
              <a:spcAft>
                <a:spcPts val="1200"/>
              </a:spcAft>
              <a:buClr>
                <a:srgbClr val="019CDC"/>
              </a:buClr>
              <a:buSzPct val="105000"/>
            </a:pPr>
            <a:r>
              <a:rPr lang="en-GB" sz="1800" dirty="0">
                <a:solidFill>
                  <a:schemeClr val="tx1"/>
                </a:solidFill>
                <a:latin typeface="Calibri" panose="020F0502020204030204" pitchFamily="34" charset="0"/>
                <a:cs typeface="Calibri" panose="020F0502020204030204" pitchFamily="34" charset="0"/>
              </a:rPr>
              <a:t>To reach </a:t>
            </a:r>
            <a:r>
              <a:rPr lang="en-GB" sz="1800" dirty="0" smtClean="0">
                <a:solidFill>
                  <a:schemeClr val="tx1"/>
                </a:solidFill>
                <a:latin typeface="Calibri" panose="020F0502020204030204" pitchFamily="34" charset="0"/>
                <a:cs typeface="Calibri" panose="020F0502020204030204" pitchFamily="34" charset="0"/>
              </a:rPr>
              <a:t>these </a:t>
            </a:r>
            <a:r>
              <a:rPr lang="en-GB" sz="1800" dirty="0">
                <a:solidFill>
                  <a:schemeClr val="tx1"/>
                </a:solidFill>
                <a:latin typeface="Calibri" panose="020F0502020204030204" pitchFamily="34" charset="0"/>
                <a:cs typeface="Calibri" panose="020F0502020204030204" pitchFamily="34" charset="0"/>
              </a:rPr>
              <a:t>two </a:t>
            </a:r>
            <a:r>
              <a:rPr lang="en-GB" sz="1800" dirty="0" smtClean="0">
                <a:solidFill>
                  <a:schemeClr val="tx1"/>
                </a:solidFill>
                <a:latin typeface="Calibri" panose="020F0502020204030204" pitchFamily="34" charset="0"/>
                <a:cs typeface="Calibri" panose="020F0502020204030204" pitchFamily="34" charset="0"/>
              </a:rPr>
              <a:t>objectives, three </a:t>
            </a:r>
            <a:r>
              <a:rPr lang="en-GB" sz="1800" dirty="0">
                <a:solidFill>
                  <a:schemeClr val="tx1"/>
                </a:solidFill>
                <a:latin typeface="Calibri" panose="020F0502020204030204" pitchFamily="34" charset="0"/>
                <a:cs typeface="Calibri" panose="020F0502020204030204" pitchFamily="34" charset="0"/>
              </a:rPr>
              <a:t>broad strategies must be implemented:</a:t>
            </a:r>
          </a:p>
          <a:p>
            <a:pPr lvl="1">
              <a:spcBef>
                <a:spcPts val="1200"/>
              </a:spcBef>
              <a:spcAft>
                <a:spcPts val="1200"/>
              </a:spcAft>
              <a:buClr>
                <a:srgbClr val="019CDC"/>
              </a:buClr>
              <a:buSzPct val="90000"/>
              <a:buFont typeface="Wingdings" panose="05000000000000000000" pitchFamily="2" charset="2"/>
              <a:buChar char="ü"/>
            </a:pPr>
            <a:r>
              <a:rPr lang="en-GB" dirty="0">
                <a:latin typeface="Calibri" panose="020F0502020204030204" pitchFamily="34" charset="0"/>
                <a:cs typeface="Calibri" panose="020F0502020204030204" pitchFamily="34" charset="0"/>
              </a:rPr>
              <a:t>“</a:t>
            </a:r>
            <a:r>
              <a:rPr lang="en-GB" b="1" dirty="0" smtClean="0">
                <a:solidFill>
                  <a:srgbClr val="0000FF"/>
                </a:solidFill>
                <a:latin typeface="Calibri" panose="020F0502020204030204" pitchFamily="34" charset="0"/>
                <a:cs typeface="Calibri" panose="020F0502020204030204" pitchFamily="34" charset="0"/>
              </a:rPr>
              <a:t>Narrow</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flows – requiring less materials to make </a:t>
            </a:r>
            <a:r>
              <a:rPr lang="en-GB" dirty="0" smtClean="0">
                <a:latin typeface="Calibri" panose="020F0502020204030204" pitchFamily="34" charset="0"/>
                <a:cs typeface="Calibri" panose="020F0502020204030204" pitchFamily="34" charset="0"/>
              </a:rPr>
              <a:t>&amp; use products</a:t>
            </a:r>
            <a:r>
              <a:rPr lang="en-GB" dirty="0">
                <a:latin typeface="Calibri" panose="020F0502020204030204" pitchFamily="34" charset="0"/>
                <a:cs typeface="Calibri" panose="020F0502020204030204" pitchFamily="34" charset="0"/>
              </a:rPr>
              <a:t>, deliver </a:t>
            </a:r>
            <a:r>
              <a:rPr lang="en-GB" dirty="0" smtClean="0">
                <a:latin typeface="Calibri" panose="020F0502020204030204" pitchFamily="34" charset="0"/>
                <a:cs typeface="Calibri" panose="020F0502020204030204" pitchFamily="34" charset="0"/>
              </a:rPr>
              <a:t>services. </a:t>
            </a:r>
            <a:endParaRPr lang="en-GB" dirty="0">
              <a:latin typeface="Calibri" panose="020F0502020204030204" pitchFamily="34" charset="0"/>
              <a:cs typeface="Calibri" panose="020F0502020204030204" pitchFamily="34" charset="0"/>
            </a:endParaRPr>
          </a:p>
          <a:p>
            <a:pPr lvl="1">
              <a:spcBef>
                <a:spcPts val="1200"/>
              </a:spcBef>
              <a:spcAft>
                <a:spcPts val="1200"/>
              </a:spcAft>
              <a:buClr>
                <a:srgbClr val="019CDC"/>
              </a:buClr>
              <a:buSzPct val="9000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a:t>
            </a:r>
            <a:r>
              <a:rPr lang="en-GB" b="1" dirty="0" smtClean="0">
                <a:solidFill>
                  <a:srgbClr val="0000FF"/>
                </a:solidFill>
                <a:latin typeface="Calibri" panose="020F0502020204030204" pitchFamily="34" charset="0"/>
                <a:cs typeface="Calibri" panose="020F0502020204030204" pitchFamily="34" charset="0"/>
              </a:rPr>
              <a:t>Slow down</a:t>
            </a:r>
            <a:r>
              <a:rPr lang="en-GB" dirty="0" smtClean="0">
                <a:latin typeface="Calibri" panose="020F0502020204030204" pitchFamily="34" charset="0"/>
                <a:cs typeface="Calibri" panose="020F0502020204030204" pitchFamily="34" charset="0"/>
              </a:rPr>
              <a:t>” flows – extending the useful life of products (and product parts), which reduces the overall amount of products required =&gt; less materials.</a:t>
            </a:r>
          </a:p>
          <a:p>
            <a:pPr lvl="1">
              <a:spcBef>
                <a:spcPts val="1200"/>
              </a:spcBef>
              <a:spcAft>
                <a:spcPts val="1200"/>
              </a:spcAft>
              <a:buClr>
                <a:srgbClr val="019CDC"/>
              </a:buClr>
              <a:buSzPct val="9000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Finally</a:t>
            </a:r>
            <a:r>
              <a:rPr lang="en-GB" dirty="0">
                <a:latin typeface="Calibri" panose="020F0502020204030204" pitchFamily="34" charset="0"/>
                <a:cs typeface="Calibri" panose="020F0502020204030204" pitchFamily="34" charset="0"/>
              </a:rPr>
              <a:t>, “</a:t>
            </a:r>
            <a:r>
              <a:rPr lang="en-GB" b="1" dirty="0" smtClean="0">
                <a:solidFill>
                  <a:srgbClr val="0000FF"/>
                </a:solidFill>
                <a:latin typeface="Calibri" panose="020F0502020204030204" pitchFamily="34" charset="0"/>
                <a:cs typeface="Calibri" panose="020F0502020204030204" pitchFamily="34" charset="0"/>
              </a:rPr>
              <a:t>close </a:t>
            </a:r>
            <a:r>
              <a:rPr lang="en-GB" b="1" dirty="0">
                <a:solidFill>
                  <a:srgbClr val="0000FF"/>
                </a:solidFill>
                <a:latin typeface="Calibri" panose="020F0502020204030204" pitchFamily="34" charset="0"/>
                <a:cs typeface="Calibri" panose="020F0502020204030204" pitchFamily="34" charset="0"/>
              </a:rPr>
              <a:t>loops</a:t>
            </a:r>
            <a:r>
              <a:rPr lang="en-GB" dirty="0" smtClean="0">
                <a:latin typeface="Calibri" panose="020F0502020204030204" pitchFamily="34" charset="0"/>
                <a:cs typeface="Calibri" panose="020F0502020204030204" pitchFamily="34" charset="0"/>
              </a:rPr>
              <a:t>” – recycling materials “locked up” in used/waste products back into manufacturing/farming.</a:t>
            </a:r>
          </a:p>
          <a:p>
            <a:pPr marL="173736" lvl="1" indent="-173736">
              <a:spcBef>
                <a:spcPts val="1200"/>
              </a:spcBef>
              <a:spcAft>
                <a:spcPts val="1200"/>
              </a:spcAft>
              <a:buClr>
                <a:srgbClr val="019CDC"/>
              </a:buClr>
              <a:buSzPct val="105000"/>
            </a:pPr>
            <a:r>
              <a:rPr lang="en-US" dirty="0" smtClean="0">
                <a:latin typeface="Calibri" panose="020F0502020204030204" pitchFamily="34" charset="0"/>
                <a:cs typeface="Calibri" panose="020F0502020204030204" pitchFamily="34" charset="0"/>
              </a:rPr>
              <a:t>These three </a:t>
            </a:r>
            <a:r>
              <a:rPr lang="en-US" dirty="0">
                <a:latin typeface="Calibri" panose="020F0502020204030204" pitchFamily="34" charset="0"/>
                <a:cs typeface="Calibri" panose="020F0502020204030204" pitchFamily="34" charset="0"/>
              </a:rPr>
              <a:t>strategies </a:t>
            </a:r>
            <a:r>
              <a:rPr lang="en-US" dirty="0" smtClean="0">
                <a:latin typeface="Calibri" panose="020F0502020204030204" pitchFamily="34" charset="0"/>
                <a:cs typeface="Calibri" panose="020F0502020204030204" pitchFamily="34" charset="0"/>
              </a:rPr>
              <a:t>can be used </a:t>
            </a:r>
            <a:r>
              <a:rPr lang="en-US" b="1" dirty="0" smtClean="0">
                <a:solidFill>
                  <a:srgbClr val="0000FF"/>
                </a:solidFill>
                <a:latin typeface="Calibri" panose="020F0502020204030204" pitchFamily="34" charset="0"/>
                <a:cs typeface="Calibri" panose="020F0502020204030204" pitchFamily="34" charset="0"/>
              </a:rPr>
              <a:t>everywhere</a:t>
            </a:r>
            <a:r>
              <a:rPr lang="en-US" dirty="0" smtClean="0">
                <a:latin typeface="Calibri" panose="020F0502020204030204" pitchFamily="34" charset="0"/>
                <a:cs typeface="Calibri" panose="020F0502020204030204" pitchFamily="34" charset="0"/>
              </a:rPr>
              <a:t> in </a:t>
            </a:r>
            <a:r>
              <a:rPr lang="en-US" dirty="0">
                <a:latin typeface="Calibri" panose="020F0502020204030204" pitchFamily="34" charset="0"/>
                <a:cs typeface="Calibri" panose="020F0502020204030204" pitchFamily="34" charset="0"/>
              </a:rPr>
              <a:t>the economy.</a:t>
            </a:r>
            <a:endParaRPr lang="en-US" i="1" dirty="0">
              <a:latin typeface="Calibri" panose="020F0502020204030204" pitchFamily="34" charset="0"/>
              <a:cs typeface="Calibri" panose="020F0502020204030204" pitchFamily="34" charset="0"/>
            </a:endParaRPr>
          </a:p>
          <a:p>
            <a:pPr marL="173736" lvl="1" indent="-173736">
              <a:spcBef>
                <a:spcPts val="1200"/>
              </a:spcBef>
              <a:spcAft>
                <a:spcPts val="1200"/>
              </a:spcAft>
              <a:buClr>
                <a:srgbClr val="019CDC"/>
              </a:buClr>
              <a:buSzPct val="105000"/>
            </a:pPr>
            <a:endParaRPr lang="en-GB" dirty="0" smtClean="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0" y="1143000"/>
            <a:ext cx="9144000" cy="579994"/>
          </a:xfrm>
        </p:spPr>
        <p:txBody>
          <a:bodyPr>
            <a:normAutofit/>
          </a:bodyPr>
          <a:lstStyle/>
          <a:p>
            <a:pPr algn="ctr"/>
            <a:r>
              <a:rPr lang="en-US" sz="3000" dirty="0">
                <a:solidFill>
                  <a:srgbClr val="2F93D1"/>
                </a:solidFill>
              </a:rPr>
              <a:t>The </a:t>
            </a:r>
            <a:r>
              <a:rPr lang="en-US" sz="3000" dirty="0" smtClean="0">
                <a:solidFill>
                  <a:srgbClr val="2F93D1"/>
                </a:solidFill>
              </a:rPr>
              <a:t>Three Broad Strategies </a:t>
            </a:r>
            <a:r>
              <a:rPr lang="en-US" sz="3000" dirty="0">
                <a:solidFill>
                  <a:srgbClr val="2F93D1"/>
                </a:solidFill>
              </a:rPr>
              <a:t>to Circularize an Economy</a:t>
            </a:r>
          </a:p>
        </p:txBody>
      </p:sp>
    </p:spTree>
    <p:extLst>
      <p:ext uri="{BB962C8B-B14F-4D97-AF65-F5344CB8AC3E}">
        <p14:creationId xmlns:p14="http://schemas.microsoft.com/office/powerpoint/2010/main" val="351383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6858000" cy="2819400"/>
          </a:xfrm>
        </p:spPr>
        <p:txBody>
          <a:bodyPr>
            <a:noAutofit/>
          </a:bodyPr>
          <a:lstStyle/>
          <a:p>
            <a:pPr algn="ctr">
              <a:defRPr/>
            </a:pPr>
            <a:r>
              <a:rPr lang="en-GB" sz="3500" dirty="0" smtClean="0">
                <a:solidFill>
                  <a:srgbClr val="2F93D1"/>
                </a:solidFill>
              </a:rPr>
              <a:t>Circular Economy and Decarbonisation</a:t>
            </a:r>
            <a:endParaRPr lang="en-GB" sz="3500" dirty="0">
              <a:solidFill>
                <a:srgbClr val="2F93D1"/>
              </a:solidFill>
              <a:cs typeface="Arial"/>
            </a:endParaRPr>
          </a:p>
        </p:txBody>
      </p:sp>
    </p:spTree>
    <p:extLst>
      <p:ext uri="{BB962C8B-B14F-4D97-AF65-F5344CB8AC3E}">
        <p14:creationId xmlns:p14="http://schemas.microsoft.com/office/powerpoint/2010/main" val="263208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79" y="1066800"/>
            <a:ext cx="8980458" cy="679418"/>
          </a:xfrm>
        </p:spPr>
        <p:txBody>
          <a:bodyPr>
            <a:noAutofit/>
          </a:bodyPr>
          <a:lstStyle/>
          <a:p>
            <a:pPr algn="ctr">
              <a:defRPr/>
            </a:pPr>
            <a:r>
              <a:rPr lang="en-US" sz="3000" dirty="0" smtClean="0">
                <a:solidFill>
                  <a:srgbClr val="2F93D1"/>
                </a:solidFill>
              </a:rPr>
              <a:t>Fossil Fuels and Circularity</a:t>
            </a:r>
            <a:endParaRPr lang="en-US" sz="3000" dirty="0">
              <a:solidFill>
                <a:srgbClr val="2F93D1"/>
              </a:solidFill>
            </a:endParaRPr>
          </a:p>
        </p:txBody>
      </p:sp>
      <p:sp>
        <p:nvSpPr>
          <p:cNvPr id="5" name="Content Placeholder 1"/>
          <p:cNvSpPr>
            <a:spLocks noGrp="1"/>
          </p:cNvSpPr>
          <p:nvPr>
            <p:ph idx="1"/>
          </p:nvPr>
        </p:nvSpPr>
        <p:spPr>
          <a:xfrm>
            <a:off x="304800" y="1905000"/>
            <a:ext cx="8099105" cy="3200400"/>
          </a:xfrm>
        </p:spPr>
        <p:txBody>
          <a:bodyPr>
            <a:noAutofit/>
          </a:bodyPr>
          <a:lstStyle/>
          <a:p>
            <a:pPr>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At the global level, fossil fuels make up </a:t>
            </a:r>
            <a:r>
              <a:rPr lang="en-GB" sz="1800" b="1" dirty="0" smtClean="0">
                <a:solidFill>
                  <a:srgbClr val="0000FF"/>
                </a:solidFill>
                <a:latin typeface="Calibri" panose="020F0502020204030204" pitchFamily="34" charset="0"/>
                <a:cs typeface="Calibri" panose="020F0502020204030204" pitchFamily="34" charset="0"/>
              </a:rPr>
              <a:t>15%</a:t>
            </a:r>
            <a:r>
              <a:rPr lang="en-GB" sz="1800" dirty="0" smtClean="0">
                <a:solidFill>
                  <a:schemeClr val="tx1"/>
                </a:solidFill>
                <a:latin typeface="Calibri" panose="020F0502020204030204" pitchFamily="34" charset="0"/>
                <a:cs typeface="Calibri" panose="020F0502020204030204" pitchFamily="34" charset="0"/>
              </a:rPr>
              <a:t> of the total material flows (virgin and recycled) entering our economies. </a:t>
            </a:r>
          </a:p>
          <a:p>
            <a:pPr>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By their very nature, fossil fuels are completely linear: you extract them, you process them, then you burn them. There is absolutely no recycling.</a:t>
            </a:r>
          </a:p>
          <a:p>
            <a:pPr>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Which means that it will be impossible to have fully circular economies which use fossil fuels.</a:t>
            </a:r>
          </a:p>
          <a:p>
            <a:pPr>
              <a:lnSpc>
                <a:spcPct val="100000"/>
              </a:lnSpc>
              <a:spcBef>
                <a:spcPts val="450"/>
              </a:spcBef>
              <a:spcAft>
                <a:spcPts val="450"/>
              </a:spcAft>
              <a:buClr>
                <a:srgbClr val="2F93D1"/>
              </a:buClr>
              <a:buSzPct val="105000"/>
            </a:pPr>
            <a:r>
              <a:rPr lang="en-GB" sz="1800" dirty="0" smtClean="0">
                <a:solidFill>
                  <a:schemeClr val="tx1"/>
                </a:solidFill>
                <a:latin typeface="Calibri" panose="020F0502020204030204" pitchFamily="34" charset="0"/>
                <a:cs typeface="Calibri" panose="020F0502020204030204" pitchFamily="34" charset="0"/>
              </a:rPr>
              <a:t>Which means that the transition to circular economies </a:t>
            </a:r>
            <a:r>
              <a:rPr lang="en-GB" sz="1800" b="1" dirty="0" smtClean="0">
                <a:solidFill>
                  <a:srgbClr val="0000FF"/>
                </a:solidFill>
                <a:latin typeface="Calibri" panose="020F0502020204030204" pitchFamily="34" charset="0"/>
                <a:cs typeface="Calibri" panose="020F0502020204030204" pitchFamily="34" charset="0"/>
              </a:rPr>
              <a:t>MUST </a:t>
            </a:r>
            <a:r>
              <a:rPr lang="en-GB" sz="1800" dirty="0" smtClean="0">
                <a:solidFill>
                  <a:schemeClr val="tx1"/>
                </a:solidFill>
                <a:latin typeface="Calibri" panose="020F0502020204030204" pitchFamily="34" charset="0"/>
                <a:cs typeface="Calibri" panose="020F0502020204030204" pitchFamily="34" charset="0"/>
              </a:rPr>
              <a:t>be accompanied by a transition to renewable energy.</a:t>
            </a:r>
          </a:p>
        </p:txBody>
      </p:sp>
    </p:spTree>
    <p:extLst>
      <p:ext uri="{BB962C8B-B14F-4D97-AF65-F5344CB8AC3E}">
        <p14:creationId xmlns:p14="http://schemas.microsoft.com/office/powerpoint/2010/main" val="328848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046202"/>
            <a:ext cx="9144000" cy="553998"/>
          </a:xfrm>
          <a:prstGeom prst="rect">
            <a:avLst/>
          </a:prstGeom>
          <a:noFill/>
        </p:spPr>
        <p:txBody>
          <a:bodyPr wrap="square">
            <a:spAutoFit/>
          </a:bodyPr>
          <a:lstStyle/>
          <a:p>
            <a:pPr algn="ctr">
              <a:defRPr/>
            </a:pPr>
            <a:r>
              <a:rPr lang="en-US" sz="3000" dirty="0" smtClean="0">
                <a:solidFill>
                  <a:srgbClr val="2F93D1"/>
                </a:solidFill>
                <a:latin typeface="+mn-lt"/>
              </a:rPr>
              <a:t>Fossil Fuels and Circularity</a:t>
            </a:r>
            <a:endParaRPr lang="en-US" sz="3000" dirty="0">
              <a:solidFill>
                <a:srgbClr val="2F93D1"/>
              </a:solidFill>
              <a:latin typeface="+mn-lt"/>
            </a:endParaRPr>
          </a:p>
        </p:txBody>
      </p:sp>
      <p:grpSp>
        <p:nvGrpSpPr>
          <p:cNvPr id="5" name="Group 4"/>
          <p:cNvGrpSpPr/>
          <p:nvPr/>
        </p:nvGrpSpPr>
        <p:grpSpPr>
          <a:xfrm>
            <a:off x="1828800" y="1746915"/>
            <a:ext cx="5793730" cy="4577685"/>
            <a:chOff x="2176272" y="889932"/>
            <a:chExt cx="8037058" cy="5821353"/>
          </a:xfrm>
        </p:grpSpPr>
        <p:pic>
          <p:nvPicPr>
            <p:cNvPr id="6" name="Picture 2" descr="Image result for circular economy diagr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74"/>
            <a:stretch/>
          </p:blipFill>
          <p:spPr bwMode="auto">
            <a:xfrm>
              <a:off x="2176272" y="889932"/>
              <a:ext cx="8037058" cy="58213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07138" y="3990798"/>
              <a:ext cx="1120926" cy="293545"/>
            </a:xfrm>
            <a:prstGeom prst="rect">
              <a:avLst/>
            </a:prstGeom>
          </p:spPr>
          <p:txBody>
            <a:bodyPr wrap="square">
              <a:spAutoFit/>
            </a:bodyPr>
            <a:lstStyle/>
            <a:p>
              <a:pPr algn="l">
                <a:spcBef>
                  <a:spcPts val="450"/>
                </a:spcBef>
                <a:spcAft>
                  <a:spcPts val="450"/>
                </a:spcAft>
                <a:buClr>
                  <a:schemeClr val="accent2"/>
                </a:buClr>
                <a:buSzPct val="100000"/>
              </a:pPr>
              <a:r>
                <a:rPr lang="en-GB" sz="900" dirty="0" smtClean="0">
                  <a:latin typeface="Calibri" panose="020F0502020204030204" pitchFamily="34" charset="0"/>
                  <a:cs typeface="Calibri" panose="020F0502020204030204" pitchFamily="34" charset="0"/>
                </a:rPr>
                <a:t>/</a:t>
              </a:r>
              <a:r>
                <a:rPr lang="en-GB" sz="750" dirty="0" smtClean="0">
                  <a:latin typeface="Calibri" panose="020F0502020204030204" pitchFamily="34" charset="0"/>
                  <a:cs typeface="Calibri" panose="020F0502020204030204" pitchFamily="34" charset="0"/>
                </a:rPr>
                <a:t>Repair</a:t>
              </a:r>
              <a:endParaRPr lang="en-GB" sz="750" dirty="0">
                <a:latin typeface="Calibri" panose="020F0502020204030204" pitchFamily="34" charset="0"/>
                <a:cs typeface="Calibri" panose="020F0502020204030204" pitchFamily="34" charset="0"/>
              </a:endParaRPr>
            </a:p>
          </p:txBody>
        </p:sp>
      </p:grpSp>
      <p:sp>
        <p:nvSpPr>
          <p:cNvPr id="2" name="Oval 1"/>
          <p:cNvSpPr/>
          <p:nvPr/>
        </p:nvSpPr>
        <p:spPr>
          <a:xfrm>
            <a:off x="4114800" y="1600200"/>
            <a:ext cx="990600" cy="10553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8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DO_PP_TEMPLATE_July_2017" id="{58AE60EB-8F70-6E44-AF6D-7EF22C329356}" vid="{736070EB-7E71-434C-A76E-14121FC2636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10143</TotalTime>
  <Words>2875</Words>
  <Application>Microsoft Office PowerPoint</Application>
  <PresentationFormat>On-screen Show (4:3)</PresentationFormat>
  <Paragraphs>222</Paragraphs>
  <Slides>36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宋体</vt:lpstr>
      <vt:lpstr>Arial</vt:lpstr>
      <vt:lpstr>Calibri</vt:lpstr>
      <vt:lpstr>Wingdings</vt:lpstr>
      <vt:lpstr>Office Theme</vt:lpstr>
      <vt:lpstr>Circular Economy for Meeting Climate Goals: Practical Approaches and Tools   </vt:lpstr>
      <vt:lpstr>Overview</vt:lpstr>
      <vt:lpstr>PowerPoint Presentation</vt:lpstr>
      <vt:lpstr>PowerPoint Presentation</vt:lpstr>
      <vt:lpstr>The Two Objectives of a Circular Economy</vt:lpstr>
      <vt:lpstr>The Three Broad Strategies to Circularize an Economy</vt:lpstr>
      <vt:lpstr>Circular Economy and Decarbonisation</vt:lpstr>
      <vt:lpstr>Fossil Fuels and Circularity</vt:lpstr>
      <vt:lpstr>PowerPoint Presentation</vt:lpstr>
      <vt:lpstr>Transitioning to CE and Decarbonisation </vt:lpstr>
      <vt:lpstr>Using the Carbon Footprint as a Guide</vt:lpstr>
      <vt:lpstr>Support of Circular Economy Transition to Decarbonisation  in the Production Phase</vt:lpstr>
      <vt:lpstr>The Pattern of the Carbon Footprint in the Production Phase</vt:lpstr>
      <vt:lpstr>A Specific Example</vt:lpstr>
      <vt:lpstr>Support of CE Practices in the Production Phase</vt:lpstr>
      <vt:lpstr>Remanufacturing (&amp; Refurbishing) – I </vt:lpstr>
      <vt:lpstr>PowerPoint Presentation</vt:lpstr>
      <vt:lpstr>Remanufacturing (&amp; Refurbishing) – III </vt:lpstr>
      <vt:lpstr>Cascading</vt:lpstr>
      <vt:lpstr>Recycling – I </vt:lpstr>
      <vt:lpstr>Recycling – II</vt:lpstr>
      <vt:lpstr>Reduce the Purchase of Products – I </vt:lpstr>
      <vt:lpstr>Reduce the Purchase of Products – II </vt:lpstr>
      <vt:lpstr>Reduce the Purchase of Products – III </vt:lpstr>
      <vt:lpstr>“Fit-for-Purpose” Purchasing </vt:lpstr>
      <vt:lpstr>Efficiency</vt:lpstr>
      <vt:lpstr>Support of Circular Economy Transition to Decarbonisation  in the Use Phase</vt:lpstr>
      <vt:lpstr>Example of Carbon Footprints Revisited</vt:lpstr>
      <vt:lpstr>Efficient Use</vt:lpstr>
      <vt:lpstr>Extending Useful Lives for Products</vt:lpstr>
      <vt:lpstr>Circular Economy Business Models</vt:lpstr>
      <vt:lpstr>Business models for Circularity</vt:lpstr>
      <vt:lpstr>PowerPoint Presentation</vt:lpstr>
      <vt:lpstr>Questions?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Fatma Nilguen Tas</dc:creator>
  <cp:lastModifiedBy>Saieed, Md Abu</cp:lastModifiedBy>
  <cp:revision>380</cp:revision>
  <cp:lastPrinted>2022-07-26T09:08:15Z</cp:lastPrinted>
  <dcterms:created xsi:type="dcterms:W3CDTF">2019-11-21T00:41:16Z</dcterms:created>
  <dcterms:modified xsi:type="dcterms:W3CDTF">2022-07-26T10:13:05Z</dcterms:modified>
</cp:coreProperties>
</file>