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1" r:id="rId2"/>
    <p:sldId id="416" r:id="rId3"/>
    <p:sldId id="411" r:id="rId4"/>
    <p:sldId id="412" r:id="rId5"/>
    <p:sldId id="399" r:id="rId6"/>
    <p:sldId id="400" r:id="rId7"/>
    <p:sldId id="410" r:id="rId8"/>
    <p:sldId id="415" r:id="rId9"/>
    <p:sldId id="402" r:id="rId10"/>
    <p:sldId id="413" r:id="rId11"/>
    <p:sldId id="403" r:id="rId12"/>
    <p:sldId id="414" r:id="rId13"/>
    <p:sldId id="409" r:id="rId14"/>
    <p:sldId id="408" r:id="rId15"/>
    <p:sldId id="315" r:id="rId16"/>
  </p:sldIdLst>
  <p:sldSz cx="9144000" cy="5143500" type="screen16x9"/>
  <p:notesSz cx="6669088"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917D30-F9A3-49DE-AA8A-201109B4F075}">
          <p14:sldIdLst>
            <p14:sldId id="291"/>
            <p14:sldId id="416"/>
            <p14:sldId id="411"/>
            <p14:sldId id="412"/>
            <p14:sldId id="399"/>
            <p14:sldId id="400"/>
            <p14:sldId id="410"/>
            <p14:sldId id="415"/>
            <p14:sldId id="402"/>
            <p14:sldId id="413"/>
            <p14:sldId id="403"/>
            <p14:sldId id="414"/>
            <p14:sldId id="409"/>
            <p14:sldId id="408"/>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ESSING, Claudia" initials="GC" lastIdx="2" clrIdx="0"/>
  <p:cmAuthor id="1" name="Brooke Ann Giacomin" initials="BG" lastIdx="15" clrIdx="1">
    <p:extLst>
      <p:ext uri="{19B8F6BF-5375-455C-9EA6-DF929625EA0E}">
        <p15:presenceInfo xmlns:p15="http://schemas.microsoft.com/office/powerpoint/2012/main" userId="S::brooke.giacomin@un.org::adb9791d-1500-4bd5-8fc4-c6d7c361d35f" providerId="AD"/>
      </p:ext>
    </p:extLst>
  </p:cmAuthor>
  <p:cmAuthor id="2" name="Gavin James Macdonald Steel" initials="GJMS" lastIdx="1" clrIdx="2">
    <p:extLst>
      <p:ext uri="{19B8F6BF-5375-455C-9EA6-DF929625EA0E}">
        <p15:presenceInfo xmlns:p15="http://schemas.microsoft.com/office/powerpoint/2012/main" userId="Gavin James Macdonald Steel" providerId="None"/>
      </p:ext>
    </p:extLst>
  </p:cmAuthor>
  <p:cmAuthor id="3" name="Megan Billings" initials="MB" lastIdx="25" clrIdx="3">
    <p:extLst>
      <p:ext uri="{19B8F6BF-5375-455C-9EA6-DF929625EA0E}">
        <p15:presenceInfo xmlns:p15="http://schemas.microsoft.com/office/powerpoint/2012/main" userId="S::megan.billings@un.org::c8cf167b-8252-4941-8a76-0cdbec80c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BF7"/>
    <a:srgbClr val="33CCFF"/>
    <a:srgbClr val="339933"/>
    <a:srgbClr val="019CDC"/>
    <a:srgbClr val="FFFFFF"/>
    <a:srgbClr val="83FF3B"/>
    <a:srgbClr val="0AB4DC"/>
    <a:srgbClr val="FA9C12"/>
    <a:srgbClr val="76B531"/>
    <a:srgbClr val="EE0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8163" autoAdjust="0"/>
  </p:normalViewPr>
  <p:slideViewPr>
    <p:cSldViewPr snapToGrid="0" snapToObjects="1" showGuides="1">
      <p:cViewPr varScale="1">
        <p:scale>
          <a:sx n="131" d="100"/>
          <a:sy n="131" d="100"/>
        </p:scale>
        <p:origin x="942" y="108"/>
      </p:cViewPr>
      <p:guideLst>
        <p:guide orient="horz" pos="2160"/>
        <p:guide pos="3840"/>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3" d="100"/>
          <a:sy n="133" d="100"/>
        </p:scale>
        <p:origin x="1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ejandro\Nextcloud2\IDR%202022\Meeting\(2021-07)%20Schumpeter\DATA%20PPT%20Schumpe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sales!$L$5</c:f>
              <c:strCache>
                <c:ptCount val="1"/>
                <c:pt idx="0">
                  <c:v>Digitally advanced</c:v>
                </c:pt>
              </c:strCache>
            </c:strRef>
          </c:tx>
          <c:spPr>
            <a:solidFill>
              <a:srgbClr val="4986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eta Pro Cond" panose="02000506050000020004"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sales!$J$6:$K$9</c:f>
              <c:multiLvlStrCache>
                <c:ptCount val="4"/>
                <c:lvl>
                  <c:pt idx="0">
                    <c:v>ALL FIRMS</c:v>
                  </c:pt>
                  <c:pt idx="1">
                    <c:v>Africa [N=509]</c:v>
                  </c:pt>
                  <c:pt idx="2">
                    <c:v>LAC [N=614]</c:v>
                  </c:pt>
                  <c:pt idx="3">
                    <c:v>Asia [N=1259]</c:v>
                  </c:pt>
                </c:lvl>
                <c:lvl>
                  <c:pt idx="0">
                    <c:v> [N=2382]</c:v>
                  </c:pt>
                  <c:pt idx="1">
                    <c:v>By regions</c:v>
                  </c:pt>
                </c:lvl>
              </c:multiLvlStrCache>
            </c:multiLvlStrRef>
          </c:cat>
          <c:val>
            <c:numRef>
              <c:f>sales!$L$6:$L$9</c:f>
              <c:numCache>
                <c:formatCode>0</c:formatCode>
                <c:ptCount val="4"/>
                <c:pt idx="0">
                  <c:v>-6.1815384615384614</c:v>
                </c:pt>
                <c:pt idx="1">
                  <c:v>-22.384615384615383</c:v>
                </c:pt>
                <c:pt idx="2">
                  <c:v>-1.6724137931034482</c:v>
                </c:pt>
                <c:pt idx="3">
                  <c:v>-2.2623762376237622</c:v>
                </c:pt>
              </c:numCache>
            </c:numRef>
          </c:val>
          <c:extLst>
            <c:ext xmlns:c16="http://schemas.microsoft.com/office/drawing/2014/chart" uri="{C3380CC4-5D6E-409C-BE32-E72D297353CC}">
              <c16:uniqueId val="{00000000-7999-4BA6-8F48-F656465CF20F}"/>
            </c:ext>
          </c:extLst>
        </c:ser>
        <c:ser>
          <c:idx val="1"/>
          <c:order val="1"/>
          <c:tx>
            <c:strRef>
              <c:f>sales!$M$5</c:f>
              <c:strCache>
                <c:ptCount val="1"/>
                <c:pt idx="0">
                  <c:v>Rest</c:v>
                </c:pt>
              </c:strCache>
            </c:strRef>
          </c:tx>
          <c:spPr>
            <a:solidFill>
              <a:srgbClr val="DC64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eta Pro Cond" panose="02000506050000020004"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sales!$J$6:$K$9</c:f>
              <c:multiLvlStrCache>
                <c:ptCount val="4"/>
                <c:lvl>
                  <c:pt idx="0">
                    <c:v>ALL FIRMS</c:v>
                  </c:pt>
                  <c:pt idx="1">
                    <c:v>Africa [N=509]</c:v>
                  </c:pt>
                  <c:pt idx="2">
                    <c:v>LAC [N=614]</c:v>
                  </c:pt>
                  <c:pt idx="3">
                    <c:v>Asia [N=1259]</c:v>
                  </c:pt>
                </c:lvl>
                <c:lvl>
                  <c:pt idx="0">
                    <c:v> [N=2382]</c:v>
                  </c:pt>
                  <c:pt idx="1">
                    <c:v>By regions</c:v>
                  </c:pt>
                </c:lvl>
              </c:multiLvlStrCache>
            </c:multiLvlStrRef>
          </c:cat>
          <c:val>
            <c:numRef>
              <c:f>sales!$M$6:$M$9</c:f>
              <c:numCache>
                <c:formatCode>0</c:formatCode>
                <c:ptCount val="4"/>
                <c:pt idx="0">
                  <c:v>-19.947789025039956</c:v>
                </c:pt>
                <c:pt idx="1">
                  <c:v>-32.236486486486484</c:v>
                </c:pt>
                <c:pt idx="2">
                  <c:v>-14.077127659574469</c:v>
                </c:pt>
                <c:pt idx="3">
                  <c:v>-16.874172185430464</c:v>
                </c:pt>
              </c:numCache>
            </c:numRef>
          </c:val>
          <c:extLst>
            <c:ext xmlns:c16="http://schemas.microsoft.com/office/drawing/2014/chart" uri="{C3380CC4-5D6E-409C-BE32-E72D297353CC}">
              <c16:uniqueId val="{00000001-7999-4BA6-8F48-F656465CF20F}"/>
            </c:ext>
          </c:extLst>
        </c:ser>
        <c:dLbls>
          <c:showLegendKey val="0"/>
          <c:showVal val="0"/>
          <c:showCatName val="0"/>
          <c:showSerName val="0"/>
          <c:showPercent val="0"/>
          <c:showBubbleSize val="0"/>
        </c:dLbls>
        <c:gapWidth val="75"/>
        <c:axId val="492563416"/>
        <c:axId val="492554888"/>
      </c:barChart>
      <c:catAx>
        <c:axId val="492563416"/>
        <c:scaling>
          <c:orientation val="minMax"/>
        </c:scaling>
        <c:delete val="0"/>
        <c:axPos val="b"/>
        <c:numFmt formatCode="General" sourceLinked="1"/>
        <c:majorTickMark val="none"/>
        <c:minorTickMark val="none"/>
        <c:tickLblPos val="low"/>
        <c:spPr>
          <a:noFill/>
          <a:ln w="1587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ta Pro Cond" panose="02000506050000020004" pitchFamily="2" charset="0"/>
                <a:ea typeface="+mn-ea"/>
                <a:cs typeface="+mn-cs"/>
              </a:defRPr>
            </a:pPr>
            <a:endParaRPr lang="en-US"/>
          </a:p>
        </c:txPr>
        <c:crossAx val="492554888"/>
        <c:crosses val="autoZero"/>
        <c:auto val="1"/>
        <c:lblAlgn val="ctr"/>
        <c:lblOffset val="100"/>
        <c:noMultiLvlLbl val="0"/>
      </c:catAx>
      <c:valAx>
        <c:axId val="492554888"/>
        <c:scaling>
          <c:orientation val="minMax"/>
        </c:scaling>
        <c:delete val="0"/>
        <c:axPos val="l"/>
        <c:majorGridlines>
          <c:spPr>
            <a:ln w="15875" cap="flat" cmpd="sng" algn="ctr">
              <a:solidFill>
                <a:schemeClr val="bg1"/>
              </a:solidFill>
              <a:round/>
            </a:ln>
            <a:effectLst/>
          </c:spPr>
        </c:majorGridlines>
        <c:title>
          <c:tx>
            <c:strRef>
              <c:f>sales!$K$28</c:f>
              <c:strCache>
                <c:ptCount val="1"/>
                <c:pt idx="0">
                  <c:v>Av. change in monthly sales, compared to 2020 (percent)</c:v>
                </c:pt>
              </c:strCache>
            </c:strRef>
          </c:tx>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eta Pro Cond" panose="02000506050000020004" pitchFamily="2" charset="0"/>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ta Pro Cond" panose="02000506050000020004" pitchFamily="2" charset="0"/>
                <a:ea typeface="+mn-ea"/>
                <a:cs typeface="+mn-cs"/>
              </a:defRPr>
            </a:pPr>
            <a:endParaRPr lang="en-US"/>
          </a:p>
        </c:txPr>
        <c:crossAx val="492563416"/>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ta Pro Cond" panose="02000506050000020004" pitchFamily="2" charset="0"/>
              <a:ea typeface="+mn-ea"/>
              <a:cs typeface="+mn-cs"/>
            </a:defRPr>
          </a:pPr>
          <a:endParaRPr lang="en-US"/>
        </a:p>
      </c:txPr>
    </c:legend>
    <c:plotVisOnly val="1"/>
    <c:dispBlanksAs val="gap"/>
    <c:showDLblsOverMax val="0"/>
  </c:chart>
  <c:spPr>
    <a:solidFill>
      <a:srgbClr val="CCDED7"/>
    </a:solidFill>
    <a:ln w="9525" cap="flat" cmpd="sng" algn="ctr">
      <a:noFill/>
      <a:round/>
    </a:ln>
    <a:effectLst/>
  </c:spPr>
  <c:txPr>
    <a:bodyPr/>
    <a:lstStyle/>
    <a:p>
      <a:pPr>
        <a:defRPr>
          <a:latin typeface="Meta Pro Cond" panose="02000506050000020004"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0458" cy="4963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073" y="2"/>
            <a:ext cx="2890458" cy="496331"/>
          </a:xfrm>
          <a:prstGeom prst="rect">
            <a:avLst/>
          </a:prstGeom>
        </p:spPr>
        <p:txBody>
          <a:bodyPr vert="horz" lIns="91440" tIns="45720" rIns="91440" bIns="45720" rtlCol="0"/>
          <a:lstStyle>
            <a:lvl1pPr algn="r">
              <a:defRPr sz="1200"/>
            </a:lvl1pPr>
          </a:lstStyle>
          <a:p>
            <a:fld id="{ACFB7A85-53F1-45B3-883C-3A600C316931}" type="datetimeFigureOut">
              <a:rPr lang="en-US" smtClean="0"/>
              <a:pPr/>
              <a:t>7/27/2022</a:t>
            </a:fld>
            <a:endParaRPr lang="en-US"/>
          </a:p>
        </p:txBody>
      </p:sp>
      <p:sp>
        <p:nvSpPr>
          <p:cNvPr id="4" name="Footer Placeholder 3"/>
          <p:cNvSpPr>
            <a:spLocks noGrp="1"/>
          </p:cNvSpPr>
          <p:nvPr>
            <p:ph type="ftr" sz="quarter" idx="2"/>
          </p:nvPr>
        </p:nvSpPr>
        <p:spPr>
          <a:xfrm>
            <a:off x="1" y="9428716"/>
            <a:ext cx="2890458" cy="4963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073" y="9428716"/>
            <a:ext cx="2890458" cy="496331"/>
          </a:xfrm>
          <a:prstGeom prst="rect">
            <a:avLst/>
          </a:prstGeom>
        </p:spPr>
        <p:txBody>
          <a:bodyPr vert="horz" lIns="91440" tIns="45720" rIns="91440" bIns="45720" rtlCol="0" anchor="b"/>
          <a:lstStyle>
            <a:lvl1pPr algn="r">
              <a:defRPr sz="1200"/>
            </a:lvl1pPr>
          </a:lstStyle>
          <a:p>
            <a:fld id="{E3044077-9E13-4A05-8F04-E5E29D3DC84F}" type="slidenum">
              <a:rPr lang="en-US" smtClean="0"/>
              <a:pPr/>
              <a:t>‹#›</a:t>
            </a:fld>
            <a:endParaRPr lang="en-US"/>
          </a:p>
        </p:txBody>
      </p:sp>
    </p:spTree>
    <p:extLst>
      <p:ext uri="{BB962C8B-B14F-4D97-AF65-F5344CB8AC3E}">
        <p14:creationId xmlns:p14="http://schemas.microsoft.com/office/powerpoint/2010/main" val="276372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63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8" y="2"/>
            <a:ext cx="2889938" cy="496331"/>
          </a:xfrm>
          <a:prstGeom prst="rect">
            <a:avLst/>
          </a:prstGeom>
        </p:spPr>
        <p:txBody>
          <a:bodyPr vert="horz" lIns="91440" tIns="45720" rIns="91440" bIns="45720" rtlCol="0"/>
          <a:lstStyle>
            <a:lvl1pPr algn="r">
              <a:defRPr sz="1200"/>
            </a:lvl1pPr>
          </a:lstStyle>
          <a:p>
            <a:fld id="{6049D945-044D-43F8-84B0-31B612E6C589}" type="datetimeFigureOut">
              <a:rPr lang="en-US" smtClean="0"/>
              <a:pPr/>
              <a:t>7/27/2022</a:t>
            </a:fld>
            <a:endParaRPr lang="en-US"/>
          </a:p>
        </p:txBody>
      </p:sp>
      <p:sp>
        <p:nvSpPr>
          <p:cNvPr id="4" name="Slide Image Placeholder 3"/>
          <p:cNvSpPr>
            <a:spLocks noGrp="1" noRot="1" noChangeAspect="1"/>
          </p:cNvSpPr>
          <p:nvPr>
            <p:ph type="sldImg" idx="2"/>
          </p:nvPr>
        </p:nvSpPr>
        <p:spPr>
          <a:xfrm>
            <a:off x="26988" y="744538"/>
            <a:ext cx="6615112"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5"/>
            <a:ext cx="533527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63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8" y="9428585"/>
            <a:ext cx="2889938" cy="496331"/>
          </a:xfrm>
          <a:prstGeom prst="rect">
            <a:avLst/>
          </a:prstGeom>
        </p:spPr>
        <p:txBody>
          <a:bodyPr vert="horz" lIns="91440" tIns="45720" rIns="91440" bIns="45720" rtlCol="0" anchor="b"/>
          <a:lstStyle>
            <a:lvl1pPr algn="r">
              <a:defRPr sz="1200"/>
            </a:lvl1pPr>
          </a:lstStyle>
          <a:p>
            <a:fld id="{00D22786-73A0-4E5A-B890-AD510AD88488}" type="slidenum">
              <a:rPr lang="en-US" smtClean="0"/>
              <a:pPr/>
              <a:t>‹#›</a:t>
            </a:fld>
            <a:endParaRPr lang="en-US"/>
          </a:p>
        </p:txBody>
      </p:sp>
    </p:spTree>
    <p:extLst>
      <p:ext uri="{BB962C8B-B14F-4D97-AF65-F5344CB8AC3E}">
        <p14:creationId xmlns:p14="http://schemas.microsoft.com/office/powerpoint/2010/main" val="144955250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a:t>
            </a:fld>
            <a:endParaRPr lang="en-US"/>
          </a:p>
        </p:txBody>
      </p:sp>
    </p:spTree>
    <p:extLst>
      <p:ext uri="{BB962C8B-B14F-4D97-AF65-F5344CB8AC3E}">
        <p14:creationId xmlns:p14="http://schemas.microsoft.com/office/powerpoint/2010/main" val="318782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13</a:t>
            </a:fld>
            <a:endParaRPr lang="en-US"/>
          </a:p>
        </p:txBody>
      </p:sp>
    </p:spTree>
    <p:extLst>
      <p:ext uri="{BB962C8B-B14F-4D97-AF65-F5344CB8AC3E}">
        <p14:creationId xmlns:p14="http://schemas.microsoft.com/office/powerpoint/2010/main" val="144495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In the longer term, however, the policy focus should shift to the strengthening of new productive and innovative capabilities related to green industries that promote a transition from “low-quality” activities</a:t>
            </a:r>
          </a:p>
          <a:p>
            <a:r>
              <a:rPr lang="en-US" sz="900" b="0" i="0" u="none" strike="noStrike" kern="1200" baseline="0" dirty="0" smtClean="0">
                <a:solidFill>
                  <a:schemeClr val="tx1"/>
                </a:solidFill>
                <a:latin typeface="+mn-lt"/>
                <a:ea typeface="+mn-ea"/>
                <a:cs typeface="+mn-cs"/>
              </a:rPr>
              <a:t>to “high-quality” activities.</a:t>
            </a:r>
          </a:p>
          <a:p>
            <a:endParaRPr lang="en-US"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Table describes each policy dimension and uses examples to illustrate how post-pandemic green industrial policy can address those dimensions. It also highlights the importance of policies to promote the</a:t>
            </a:r>
          </a:p>
          <a:p>
            <a:r>
              <a:rPr lang="en-US" sz="900" b="0" i="0" u="none" strike="noStrike" kern="1200" baseline="0" dirty="0" smtClean="0">
                <a:solidFill>
                  <a:schemeClr val="tx1"/>
                </a:solidFill>
                <a:latin typeface="+mn-lt"/>
                <a:ea typeface="+mn-ea"/>
                <a:cs typeface="+mn-cs"/>
              </a:rPr>
              <a:t>circular economy in manufacturing processes and supply chains (see the column labelled “Second dimension—Production processes of firms” of Table ), so that a more efficient and sustainable use of resources can ensue and contribute to resilience</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14</a:t>
            </a:fld>
            <a:endParaRPr lang="en-US"/>
          </a:p>
        </p:txBody>
      </p:sp>
    </p:spTree>
    <p:extLst>
      <p:ext uri="{BB962C8B-B14F-4D97-AF65-F5344CB8AC3E}">
        <p14:creationId xmlns:p14="http://schemas.microsoft.com/office/powerpoint/2010/main" val="371636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Asia (11): </a:t>
            </a:r>
            <a:r>
              <a:rPr lang="en-GB" sz="1800" b="0" i="1" u="none" strike="noStrike" kern="1200" dirty="0">
                <a:solidFill>
                  <a:srgbClr val="000000"/>
                </a:solidFill>
                <a:effectLst/>
                <a:latin typeface="Calibri" panose="020F0502020204030204" pitchFamily="34" charset="0"/>
              </a:rPr>
              <a:t>Afghanistan, Bangladesh</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China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India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Indonesia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Lao PDR</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Malaysia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Mongolia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Pakistan</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Thailand</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Viet Nam</a:t>
            </a:r>
          </a:p>
          <a:p>
            <a:pPr marL="0" algn="l" rtl="0" eaLnBrk="1" fontAlgn="b" latinLnBrk="0" hangingPunct="1">
              <a:spcBef>
                <a:spcPts val="0"/>
              </a:spcBef>
              <a:spcAft>
                <a:spcPts val="0"/>
              </a:spcAft>
            </a:pPr>
            <a:endParaRPr lang="en-GB" sz="1800" b="0" i="1"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Africa (8)</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DRC</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Ivory coast</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Kenya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Mauritius</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Rwanda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South Africa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Tunisia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Zambia</a:t>
            </a:r>
          </a:p>
          <a:p>
            <a:pPr marL="0" algn="l" rtl="0" eaLnBrk="1" fontAlgn="b" latinLnBrk="0" hangingPunct="1">
              <a:spcBef>
                <a:spcPts val="0"/>
              </a:spcBef>
              <a:spcAft>
                <a:spcPts val="0"/>
              </a:spcAft>
            </a:pPr>
            <a:endParaRPr lang="en-GB" sz="1800" b="0" i="1"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Latin América (6):</a:t>
            </a:r>
            <a:r>
              <a:rPr lang="en-GB" sz="1800" b="0" i="1" u="none" strike="noStrike" kern="1200" dirty="0">
                <a:solidFill>
                  <a:srgbClr val="000000"/>
                </a:solidFill>
                <a:effectLst/>
                <a:latin typeface="Calibri" panose="020F0502020204030204" pitchFamily="34" charset="0"/>
              </a:rPr>
              <a:t> Argentina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Bolivia</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Brazil</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Ecuador</a:t>
            </a:r>
            <a:r>
              <a:rPr lang="en-GB" sz="1800" b="0" i="0" u="none" strike="noStrike" kern="1200" dirty="0">
                <a:solidFill>
                  <a:schemeClr val="tx1"/>
                </a:solidFill>
                <a:effectLst/>
                <a:latin typeface="Arial" panose="020B0604020202020204" pitchFamily="34" charset="0"/>
              </a:rPr>
              <a:t>, </a:t>
            </a:r>
            <a:r>
              <a:rPr lang="en-GB" sz="1800" b="0" i="1" u="none" strike="noStrike" kern="1200" dirty="0">
                <a:solidFill>
                  <a:srgbClr val="000000"/>
                </a:solidFill>
                <a:effectLst/>
                <a:latin typeface="Calibri" panose="020F0502020204030204" pitchFamily="34" charset="0"/>
              </a:rPr>
              <a:t>Peru</a:t>
            </a:r>
            <a:r>
              <a:rPr lang="en-GB" sz="1800" b="0" i="1" u="none" strike="noStrike" kern="1200" dirty="0">
                <a:solidFill>
                  <a:schemeClr val="tx1"/>
                </a:solidFill>
                <a:effectLst/>
                <a:latin typeface="Arial" panose="020B0604020202020204" pitchFamily="34" charset="0"/>
              </a:rPr>
              <a:t>, Mexico, </a:t>
            </a:r>
            <a:r>
              <a:rPr lang="en-GB" sz="1800" b="0" i="1" u="none" strike="noStrike" kern="1200" dirty="0">
                <a:solidFill>
                  <a:srgbClr val="000000"/>
                </a:solidFill>
                <a:effectLst/>
                <a:latin typeface="Calibri" panose="020F0502020204030204" pitchFamily="34" charset="0"/>
              </a:rPr>
              <a:t>Uruguay</a:t>
            </a:r>
          </a:p>
          <a:p>
            <a:pPr marL="0" algn="l" rtl="0" eaLnBrk="1" fontAlgn="b" latinLnBrk="0" hangingPunct="1">
              <a:spcBef>
                <a:spcPts val="0"/>
              </a:spcBef>
              <a:spcAft>
                <a:spcPts val="0"/>
              </a:spcAft>
            </a:pPr>
            <a:endParaRPr lang="en-GB" sz="1800" b="0" i="1"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4</a:t>
            </a:fld>
            <a:endParaRPr lang="en-GB" altLang="en-US"/>
          </a:p>
        </p:txBody>
      </p:sp>
    </p:spTree>
    <p:extLst>
      <p:ext uri="{BB962C8B-B14F-4D97-AF65-F5344CB8AC3E}">
        <p14:creationId xmlns:p14="http://schemas.microsoft.com/office/powerpoint/2010/main" val="393747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1" u="none" strike="noStrike" kern="1200" baseline="0" dirty="0" smtClean="0">
                <a:solidFill>
                  <a:schemeClr val="tx1"/>
                </a:solidFill>
                <a:latin typeface="+mn-lt"/>
                <a:ea typeface="+mn-ea"/>
                <a:cs typeface="+mn-cs"/>
              </a:rPr>
              <a:t>Note: </a:t>
            </a:r>
            <a:r>
              <a:rPr lang="en-US" sz="900" b="0" i="0" u="none" strike="noStrike" kern="1200" baseline="0" dirty="0" smtClean="0">
                <a:solidFill>
                  <a:schemeClr val="tx1"/>
                </a:solidFill>
                <a:latin typeface="+mn-lt"/>
                <a:ea typeface="+mn-ea"/>
                <a:cs typeface="+mn-cs"/>
              </a:rPr>
              <a:t>a. Excluding EU; b. Excluding LDCs and SIDS; c. Excluding SIDS. The figure shows simple averages. </a:t>
            </a:r>
            <a:r>
              <a:rPr lang="en-US" sz="900" b="0" i="1" u="none" strike="noStrike" kern="1200" baseline="0" dirty="0" smtClean="0">
                <a:solidFill>
                  <a:schemeClr val="tx1"/>
                </a:solidFill>
                <a:latin typeface="+mn-lt"/>
                <a:ea typeface="+mn-ea"/>
                <a:cs typeface="+mn-cs"/>
              </a:rPr>
              <a:t>Projected output loss by 2021 </a:t>
            </a:r>
            <a:r>
              <a:rPr lang="en-US" sz="900" b="0" i="0" u="none" strike="noStrike" kern="1200" baseline="0" dirty="0" smtClean="0">
                <a:solidFill>
                  <a:schemeClr val="tx1"/>
                </a:solidFill>
                <a:latin typeface="+mn-lt"/>
                <a:ea typeface="+mn-ea"/>
                <a:cs typeface="+mn-cs"/>
              </a:rPr>
              <a:t>is defined as the difference between the pre-pandemic projection of</a:t>
            </a:r>
          </a:p>
          <a:p>
            <a:r>
              <a:rPr lang="en-US" sz="900" b="0" i="0" u="none" strike="noStrike" kern="1200" baseline="0" dirty="0" smtClean="0">
                <a:solidFill>
                  <a:schemeClr val="tx1"/>
                </a:solidFill>
                <a:latin typeface="+mn-lt"/>
                <a:ea typeface="+mn-ea"/>
                <a:cs typeface="+mn-cs"/>
              </a:rPr>
              <a:t>the level of GDP (October 2019) and the latest available projection (October 2021) and presented as a share of the pre-pandemic projection. Economy groups are based on Annex C. DEIEs = developing and</a:t>
            </a:r>
          </a:p>
          <a:p>
            <a:r>
              <a:rPr lang="en-US" sz="900" b="0" i="0" u="none" strike="noStrike" kern="1200" baseline="0" dirty="0" smtClean="0">
                <a:solidFill>
                  <a:schemeClr val="tx1"/>
                </a:solidFill>
                <a:latin typeface="+mn-lt"/>
                <a:ea typeface="+mn-ea"/>
                <a:cs typeface="+mn-cs"/>
              </a:rPr>
              <a:t>emerging industrial economies; EU = European Union; GDP = gross domestic product; IEs = industrialized economies; LDCs = least developed countries; SIDS = Small Island Developing States.</a:t>
            </a:r>
          </a:p>
          <a:p>
            <a:endParaRPr lang="en-US" sz="900" b="0" i="0" u="none" strike="noStrike" kern="1200" baseline="0" dirty="0" smtClean="0">
              <a:solidFill>
                <a:schemeClr val="tx1"/>
              </a:solidFill>
              <a:latin typeface="+mn-lt"/>
              <a:ea typeface="+mn-ea"/>
              <a:cs typeface="+mn-cs"/>
            </a:endParaRPr>
          </a:p>
          <a:p>
            <a:pPr algn="just"/>
            <a:r>
              <a:rPr lang="en-US" sz="900" b="0" i="0" u="none" strike="noStrike" kern="1200" baseline="0" dirty="0" smtClean="0">
                <a:solidFill>
                  <a:schemeClr val="tx1"/>
                </a:solidFill>
                <a:latin typeface="+mn-lt"/>
                <a:ea typeface="+mn-ea"/>
                <a:cs typeface="+mn-cs"/>
              </a:rPr>
              <a:t>The impact on economic activity has been different across regions. Industrialized economies (IEs) were less affected than developing and emerging industrial economies (DEIEs).</a:t>
            </a:r>
          </a:p>
          <a:p>
            <a:pPr algn="just"/>
            <a:r>
              <a:rPr lang="en-US" sz="900" b="0" i="0" u="none" strike="noStrike" kern="1200" baseline="0" dirty="0" smtClean="0">
                <a:solidFill>
                  <a:schemeClr val="tx1"/>
                </a:solidFill>
                <a:latin typeface="+mn-lt"/>
                <a:ea typeface="+mn-ea"/>
                <a:cs typeface="+mn-cs"/>
              </a:rPr>
              <a:t>The estimated output loss by 2021, compared to the </a:t>
            </a:r>
            <a:r>
              <a:rPr lang="en-US" sz="900" b="0" i="0" u="none" strike="noStrike" kern="1200" baseline="0" dirty="0" err="1" smtClean="0">
                <a:solidFill>
                  <a:schemeClr val="tx1"/>
                </a:solidFill>
                <a:latin typeface="+mn-lt"/>
                <a:ea typeface="+mn-ea"/>
                <a:cs typeface="+mn-cs"/>
              </a:rPr>
              <a:t>prepandemic</a:t>
            </a:r>
            <a:r>
              <a:rPr lang="en-US" sz="900" b="0" i="0" u="none" strike="noStrike" kern="1200" baseline="0" dirty="0" smtClean="0">
                <a:solidFill>
                  <a:schemeClr val="tx1"/>
                </a:solidFill>
                <a:latin typeface="+mn-lt"/>
                <a:ea typeface="+mn-ea"/>
                <a:cs typeface="+mn-cs"/>
              </a:rPr>
              <a:t> estimates, is 3.9 and 7.7 percent on average in each group. But the range of impacts is also much more pronounced in DEIEs, where the projected losses range from a maximum of 13.8 percent in Small Island Developing States (SIDS) to a minimum of only 1.4 percent in China.</a:t>
            </a:r>
          </a:p>
          <a:p>
            <a:pPr algn="just"/>
            <a:endParaRPr lang="en-US" sz="900" b="0" i="0" u="none" strike="noStrike" kern="1200" baseline="0" dirty="0" smtClean="0">
              <a:solidFill>
                <a:schemeClr val="tx1"/>
              </a:solidFill>
              <a:latin typeface="+mn-lt"/>
              <a:ea typeface="+mn-ea"/>
              <a:cs typeface="+mn-cs"/>
            </a:endParaRPr>
          </a:p>
          <a:p>
            <a:pPr algn="just"/>
            <a:r>
              <a:rPr lang="en-US" sz="900" b="0" i="0" u="none" strike="noStrike" kern="1200" baseline="0" dirty="0" smtClean="0">
                <a:solidFill>
                  <a:schemeClr val="tx1"/>
                </a:solidFill>
                <a:latin typeface="+mn-lt"/>
                <a:ea typeface="+mn-ea"/>
                <a:cs typeface="+mn-cs"/>
              </a:rPr>
              <a:t>Within IEs, oil-rich economies of West Asia together with Northern and Western Europe and the European Union (EU) have been the most impacted by the crisis, with output losses over pre-pandemic</a:t>
            </a:r>
          </a:p>
          <a:p>
            <a:pPr algn="just"/>
            <a:r>
              <a:rPr lang="en-US" sz="900" b="0" i="0" u="none" strike="noStrike" kern="1200" baseline="0" dirty="0" smtClean="0">
                <a:solidFill>
                  <a:schemeClr val="tx1"/>
                </a:solidFill>
                <a:latin typeface="+mn-lt"/>
                <a:ea typeface="+mn-ea"/>
                <a:cs typeface="+mn-cs"/>
              </a:rPr>
              <a:t>Estimates of 7.5 and 4 percent by 2021. Among DEIEs, the most impacted were the SIDS, India, Asian least developed countries (LDCs), and South-East Asian DEIEs. South and Central Asian DEIEs (excluding India) and China, instead, rank among the groups with the lowest projected declines in output by 2021.</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5</a:t>
            </a:fld>
            <a:endParaRPr lang="en-US"/>
          </a:p>
        </p:txBody>
      </p:sp>
    </p:spTree>
    <p:extLst>
      <p:ext uri="{BB962C8B-B14F-4D97-AF65-F5344CB8AC3E}">
        <p14:creationId xmlns:p14="http://schemas.microsoft.com/office/powerpoint/2010/main" val="246330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On the supply side (the upper part of the figure), the outbreak of the pandemic initially affected domestic industrial production through a </a:t>
            </a:r>
            <a:r>
              <a:rPr lang="en-US" sz="900" b="0" i="0" u="none" strike="noStrike" kern="1200" baseline="0" dirty="0" err="1" smtClean="0">
                <a:solidFill>
                  <a:schemeClr val="tx1"/>
                </a:solidFill>
                <a:latin typeface="+mn-lt"/>
                <a:ea typeface="+mn-ea"/>
                <a:cs typeface="+mn-cs"/>
              </a:rPr>
              <a:t>healthrelated</a:t>
            </a:r>
            <a:r>
              <a:rPr lang="en-US" sz="900" b="0" i="0" u="none" strike="noStrike" kern="1200" baseline="0" dirty="0" smtClean="0">
                <a:solidFill>
                  <a:schemeClr val="tx1"/>
                </a:solidFill>
                <a:latin typeface="+mn-lt"/>
                <a:ea typeface="+mn-ea"/>
                <a:cs typeface="+mn-cs"/>
              </a:rPr>
              <a:t> channel, as manufacturing workers got sick and factories closed or reduced their production. This was the case in the early stages of the crisis, when isolated outbreaks led to the closure of some factories. As the virus continued to spread, domestic authorities began introducing a number of containment measures that directly affected the operations of local factories and, consequently, overall industrial production. This effect was exacerbated when local supply chains were disrupted. It was also exacerbated when firms that had not previously been directly impacted by local restrictions could no longer produce because of shortages in key inputs and components.</a:t>
            </a:r>
          </a:p>
          <a:p>
            <a:endParaRPr lang="en-US" sz="900" b="0" i="0" u="none" strike="noStrike" kern="1200" baseline="0" dirty="0" smtClean="0">
              <a:solidFill>
                <a:schemeClr val="tx1"/>
              </a:solidFill>
              <a:latin typeface="+mn-lt"/>
              <a:ea typeface="+mn-ea"/>
              <a:cs typeface="+mn-cs"/>
            </a:endParaRPr>
          </a:p>
          <a:p>
            <a:r>
              <a:rPr lang="en-US" sz="900" kern="1200" dirty="0" smtClean="0">
                <a:solidFill>
                  <a:schemeClr val="tx1"/>
                </a:solidFill>
                <a:effectLst/>
                <a:latin typeface="+mn-lt"/>
                <a:ea typeface="+mn-ea"/>
                <a:cs typeface="+mn-cs"/>
              </a:rPr>
              <a:t>In most cases, the supply-side effects triggered a decline in economic activity. These initial supply side effects were reinforced and magnified by the demand-side effects that followed (the lower part of</a:t>
            </a:r>
            <a:r>
              <a:rPr lang="en-US" sz="900" kern="1200" baseline="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Figure). The impact of COVID-19 on the domestic consumption of industrial goods tended to be very high because of the combined effect of the containment measures and the decline in household income due to layoffs resulting from factory closures or reduced operations. This self-reinforcing effect was spurred by a plunge in investments, as firms and investors postponed or cancelled investment projects as a result of the uncertainty generated by the crisis.</a:t>
            </a:r>
          </a:p>
          <a:p>
            <a:endParaRPr lang="en-US" sz="900" kern="1200" dirty="0" smtClean="0">
              <a:solidFill>
                <a:schemeClr val="tx1"/>
              </a:solidFill>
              <a:effectLst/>
              <a:latin typeface="+mn-lt"/>
              <a:ea typeface="+mn-ea"/>
              <a:cs typeface="+mn-cs"/>
            </a:endParaRPr>
          </a:p>
          <a:p>
            <a:r>
              <a:rPr lang="en-US" sz="900" b="0" i="0" u="none" strike="noStrike" kern="1200" baseline="0" dirty="0" smtClean="0">
                <a:solidFill>
                  <a:schemeClr val="tx1"/>
                </a:solidFill>
                <a:latin typeface="+mn-lt"/>
                <a:ea typeface="+mn-ea"/>
                <a:cs typeface="+mn-cs"/>
              </a:rPr>
              <a:t>Taken together, the framework depicted in Figure above identifies seven channels through which the pandemic directly affected industrial production.</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D22786-73A0-4E5A-B890-AD510AD88488}" type="slidenum">
              <a:rPr lang="en-US" smtClean="0"/>
              <a:pPr/>
              <a:t>6</a:t>
            </a:fld>
            <a:endParaRPr lang="en-US"/>
          </a:p>
        </p:txBody>
      </p:sp>
    </p:spTree>
    <p:extLst>
      <p:ext uri="{BB962C8B-B14F-4D97-AF65-F5344CB8AC3E}">
        <p14:creationId xmlns:p14="http://schemas.microsoft.com/office/powerpoint/2010/main" val="388112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Figure 1 (left) summarizes the channels and provides snapshot evidence on how severe each of them have been for manufacturing firms operating in a subset of DEIEs, building on a recent survey on the impact of COVID-</a:t>
            </a:r>
          </a:p>
          <a:p>
            <a:r>
              <a:rPr lang="en-US" sz="900" b="0" i="0" u="none" strike="noStrike" kern="1200" baseline="0" dirty="0" smtClean="0">
                <a:solidFill>
                  <a:schemeClr val="tx1"/>
                </a:solidFill>
                <a:latin typeface="+mn-lt"/>
                <a:ea typeface="+mn-ea"/>
                <a:cs typeface="+mn-cs"/>
              </a:rPr>
              <a:t>19 conducted by UNIDO across 26 countries.</a:t>
            </a:r>
          </a:p>
          <a:p>
            <a:endParaRPr lang="en-US"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Figure 2 (right) illustrates the importance of each of these channels and their differential impacts across different types of firms. Each of these channels operates differently, depending on the country context and the responses</a:t>
            </a:r>
          </a:p>
          <a:p>
            <a:r>
              <a:rPr lang="en-US" sz="900" b="0" i="0" u="none" strike="noStrike" kern="1200" baseline="0" dirty="0" smtClean="0">
                <a:solidFill>
                  <a:schemeClr val="tx1"/>
                </a:solidFill>
                <a:latin typeface="+mn-lt"/>
                <a:ea typeface="+mn-ea"/>
                <a:cs typeface="+mn-cs"/>
              </a:rPr>
              <a:t>to the pandemic implemented by domestic actors. The importance of the channels also depends on the type of firm affected (see Figure 1.14). The major concern for most firms is typically either the fall in consumer demand due to the crisis or the increased cost of inputs.</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7</a:t>
            </a:fld>
            <a:endParaRPr lang="en-US"/>
          </a:p>
        </p:txBody>
      </p:sp>
    </p:spTree>
    <p:extLst>
      <p:ext uri="{BB962C8B-B14F-4D97-AF65-F5344CB8AC3E}">
        <p14:creationId xmlns:p14="http://schemas.microsoft.com/office/powerpoint/2010/main" val="236026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Figure represents how these interrelations between the different factors and levels of analysis can enhance or weaken resilience at the firm level.</a:t>
            </a:r>
          </a:p>
          <a:p>
            <a:endParaRPr lang="en-US"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Country-level (macro) factors converge to amplify or reduce the effects of these channels. Examples include the degree of exposure of firms to international trade and the effectiveness of governments in tackling the crisis. Country-level industrial capabilities can also contribute to mitigating these effects.</a:t>
            </a:r>
          </a:p>
          <a:p>
            <a:endParaRPr lang="en-US"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firm-level conditions and characteristics also shaped the effect of the channels of impact across firms. Resilience lies in firms’ ability to adapt operations in response to the crisis</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9</a:t>
            </a:fld>
            <a:endParaRPr lang="en-US"/>
          </a:p>
        </p:txBody>
      </p:sp>
    </p:spTree>
    <p:extLst>
      <p:ext uri="{BB962C8B-B14F-4D97-AF65-F5344CB8AC3E}">
        <p14:creationId xmlns:p14="http://schemas.microsoft.com/office/powerpoint/2010/main" val="248289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10</a:t>
            </a:fld>
            <a:endParaRPr lang="en-US" dirty="0"/>
          </a:p>
        </p:txBody>
      </p:sp>
    </p:spTree>
    <p:extLst>
      <p:ext uri="{BB962C8B-B14F-4D97-AF65-F5344CB8AC3E}">
        <p14:creationId xmlns:p14="http://schemas.microsoft.com/office/powerpoint/2010/main" val="323531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When it comes to firms, five types of responses have been identified (see Table ) based on original data collected for this report. These responses are considered transformational changes as they imply strategic</a:t>
            </a:r>
          </a:p>
          <a:p>
            <a:r>
              <a:rPr lang="en-US" sz="900" b="0" i="0" u="none" strike="noStrike" kern="1200" baseline="0" dirty="0" smtClean="0">
                <a:solidFill>
                  <a:schemeClr val="tx1"/>
                </a:solidFill>
                <a:latin typeface="+mn-lt"/>
                <a:ea typeface="+mn-ea"/>
                <a:cs typeface="+mn-cs"/>
              </a:rPr>
              <a:t>changes in the organizations, operations, routines as well as business models of the firms. These changes pursued two aims: a more proactive one, to exploit opportunities created by the shock, and a more defensive</a:t>
            </a:r>
          </a:p>
          <a:p>
            <a:r>
              <a:rPr lang="en-US" sz="900" b="0" i="0" u="none" strike="noStrike" kern="1200" baseline="0" dirty="0" smtClean="0">
                <a:solidFill>
                  <a:schemeClr val="tx1"/>
                </a:solidFill>
                <a:latin typeface="+mn-lt"/>
                <a:ea typeface="+mn-ea"/>
                <a:cs typeface="+mn-cs"/>
              </a:rPr>
              <a:t>one, to cope with the constraints imposed by the crisis and thrive through the crisis to re-orient towards the new normal.</a:t>
            </a:r>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11</a:t>
            </a:fld>
            <a:endParaRPr lang="en-US"/>
          </a:p>
        </p:txBody>
      </p:sp>
    </p:spTree>
    <p:extLst>
      <p:ext uri="{BB962C8B-B14F-4D97-AF65-F5344CB8AC3E}">
        <p14:creationId xmlns:p14="http://schemas.microsoft.com/office/powerpoint/2010/main" val="148548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22786-73A0-4E5A-B890-AD510AD88488}" type="slidenum">
              <a:rPr lang="en-US" smtClean="0"/>
              <a:pPr/>
              <a:t>12</a:t>
            </a:fld>
            <a:endParaRPr lang="en-US"/>
          </a:p>
        </p:txBody>
      </p:sp>
    </p:spTree>
    <p:extLst>
      <p:ext uri="{BB962C8B-B14F-4D97-AF65-F5344CB8AC3E}">
        <p14:creationId xmlns:p14="http://schemas.microsoft.com/office/powerpoint/2010/main" val="91751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A993-C8D6-6046-8FBC-56CA5319372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F1167D1-1FEF-7440-AD15-2B7DED59BE8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973D28-8797-CF4F-A444-44B9E7A67C3C}"/>
              </a:ext>
            </a:extLst>
          </p:cNvPr>
          <p:cNvSpPr>
            <a:spLocks noGrp="1"/>
          </p:cNvSpPr>
          <p:nvPr>
            <p:ph type="dt" sz="half" idx="10"/>
          </p:nvPr>
        </p:nvSpPr>
        <p:spPr/>
        <p:txBody>
          <a:bodyPr/>
          <a:lstStyle/>
          <a:p>
            <a:fld id="{4A808E04-5EEA-46B3-825A-058F95915B80}" type="datetime1">
              <a:rPr lang="en-US" smtClean="0"/>
              <a:t>7/27/2022</a:t>
            </a:fld>
            <a:endParaRPr lang="en-US" dirty="0"/>
          </a:p>
        </p:txBody>
      </p:sp>
      <p:sp>
        <p:nvSpPr>
          <p:cNvPr id="5" name="Footer Placeholder 4">
            <a:extLst>
              <a:ext uri="{FF2B5EF4-FFF2-40B4-BE49-F238E27FC236}">
                <a16:creationId xmlns:a16="http://schemas.microsoft.com/office/drawing/2014/main" id="{9F397F2D-6280-C140-98E0-2931F0FDD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C25D34-0558-8640-8D4F-CAD90FF459CF}"/>
              </a:ext>
            </a:extLst>
          </p:cNvPr>
          <p:cNvSpPr>
            <a:spLocks noGrp="1"/>
          </p:cNvSpPr>
          <p:nvPr>
            <p:ph type="sldNum" sz="quarter" idx="12"/>
          </p:nvPr>
        </p:nvSpPr>
        <p:spPr/>
        <p:txBody>
          <a:bodyPr/>
          <a:lstStyle/>
          <a:p>
            <a:fld id="{FDC2E30C-9539-124A-9096-5E075D74EB79}" type="slidenum">
              <a:rPr lang="en-US" smtClean="0"/>
              <a:pPr/>
              <a:t>‹#›</a:t>
            </a:fld>
            <a:endParaRPr lang="en-US" dirty="0"/>
          </a:p>
        </p:txBody>
      </p:sp>
      <p:sp>
        <p:nvSpPr>
          <p:cNvPr id="9" name="TextBox 8"/>
          <p:cNvSpPr txBox="1"/>
          <p:nvPr userDrawn="1"/>
        </p:nvSpPr>
        <p:spPr>
          <a:xfrm>
            <a:off x="100584" y="5065776"/>
            <a:ext cx="184731" cy="307777"/>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4468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E27C-FE70-2241-BBC4-E20198714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E94CE-C6F5-774D-BA85-EEE28CF273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2FAE-E9EC-3542-9C63-666BBA02DB44}"/>
              </a:ext>
            </a:extLst>
          </p:cNvPr>
          <p:cNvSpPr>
            <a:spLocks noGrp="1"/>
          </p:cNvSpPr>
          <p:nvPr>
            <p:ph type="dt" sz="half" idx="10"/>
          </p:nvPr>
        </p:nvSpPr>
        <p:spPr/>
        <p:txBody>
          <a:bodyPr/>
          <a:lstStyle/>
          <a:p>
            <a:fld id="{E26C1084-70BF-44DE-AC98-2BBA6A3CFBFF}" type="datetime1">
              <a:rPr lang="en-US" smtClean="0"/>
              <a:t>7/27/2022</a:t>
            </a:fld>
            <a:endParaRPr lang="en-US" dirty="0"/>
          </a:p>
        </p:txBody>
      </p:sp>
      <p:sp>
        <p:nvSpPr>
          <p:cNvPr id="5" name="Footer Placeholder 4">
            <a:extLst>
              <a:ext uri="{FF2B5EF4-FFF2-40B4-BE49-F238E27FC236}">
                <a16:creationId xmlns:a16="http://schemas.microsoft.com/office/drawing/2014/main" id="{B4C13664-667F-0341-8F21-E48E7FD12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DC370-6540-0142-BC49-834E34BF2A9B}"/>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672970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1E829-58FA-B44B-851C-A0ACA0B2446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5E95D-E29B-0A4D-BB1E-EF3D783E59A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18529-B64F-F240-A66A-9828BD55963B}"/>
              </a:ext>
            </a:extLst>
          </p:cNvPr>
          <p:cNvSpPr>
            <a:spLocks noGrp="1"/>
          </p:cNvSpPr>
          <p:nvPr>
            <p:ph type="dt" sz="half" idx="10"/>
          </p:nvPr>
        </p:nvSpPr>
        <p:spPr/>
        <p:txBody>
          <a:bodyPr/>
          <a:lstStyle/>
          <a:p>
            <a:fld id="{2892626E-0C46-46B7-A1F3-F297E857F41B}" type="datetime1">
              <a:rPr lang="en-US" smtClean="0"/>
              <a:t>7/27/2022</a:t>
            </a:fld>
            <a:endParaRPr lang="en-US" dirty="0"/>
          </a:p>
        </p:txBody>
      </p:sp>
      <p:sp>
        <p:nvSpPr>
          <p:cNvPr id="5" name="Footer Placeholder 4">
            <a:extLst>
              <a:ext uri="{FF2B5EF4-FFF2-40B4-BE49-F238E27FC236}">
                <a16:creationId xmlns:a16="http://schemas.microsoft.com/office/drawing/2014/main" id="{9B360E38-E6C0-974B-980D-AD4FAA9DB5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720011-3E9E-6D48-BABA-C07C53BA3DC2}"/>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93288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43558"/>
            <a:ext cx="7776864" cy="162018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683568" y="2625756"/>
            <a:ext cx="7776864" cy="648072"/>
          </a:xfrm>
        </p:spPr>
        <p:txBody>
          <a:bodyPr>
            <a:normAutofit/>
          </a:bodyPr>
          <a:lstStyle>
            <a:lvl1pPr marL="0" indent="0" algn="ctr">
              <a:buNone/>
              <a:defRPr sz="18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62" y="2517744"/>
            <a:ext cx="4284476" cy="54006"/>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69" y="3420963"/>
            <a:ext cx="7775575" cy="1134126"/>
          </a:xfr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1350"/>
            </a:lvl1pPr>
          </a:lstStyle>
          <a:p>
            <a:pPr lvl="0"/>
            <a:r>
              <a:rPr lang="de-AT" dirty="0"/>
              <a:t>Click to edit Master author style</a:t>
            </a:r>
            <a:endParaRPr lang="en-US" dirty="0"/>
          </a:p>
        </p:txBody>
      </p:sp>
    </p:spTree>
    <p:extLst>
      <p:ext uri="{BB962C8B-B14F-4D97-AF65-F5344CB8AC3E}">
        <p14:creationId xmlns:p14="http://schemas.microsoft.com/office/powerpoint/2010/main" val="414086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ED2C-A16F-B64A-AEC9-6940BF03B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D3AD9-243F-AB46-A654-FA0512148F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102B3-75A7-BD4B-AE6E-4D865246A06E}"/>
              </a:ext>
            </a:extLst>
          </p:cNvPr>
          <p:cNvSpPr>
            <a:spLocks noGrp="1"/>
          </p:cNvSpPr>
          <p:nvPr>
            <p:ph type="dt" sz="half" idx="10"/>
          </p:nvPr>
        </p:nvSpPr>
        <p:spPr/>
        <p:txBody>
          <a:bodyPr/>
          <a:lstStyle/>
          <a:p>
            <a:fld id="{EB0E41BB-3893-4979-AE11-2A502C0375BA}" type="datetime1">
              <a:rPr lang="en-US" smtClean="0"/>
              <a:t>7/27/2022</a:t>
            </a:fld>
            <a:endParaRPr lang="en-US" dirty="0"/>
          </a:p>
        </p:txBody>
      </p:sp>
      <p:sp>
        <p:nvSpPr>
          <p:cNvPr id="5" name="Footer Placeholder 4">
            <a:extLst>
              <a:ext uri="{FF2B5EF4-FFF2-40B4-BE49-F238E27FC236}">
                <a16:creationId xmlns:a16="http://schemas.microsoft.com/office/drawing/2014/main" id="{CA4DEA0C-BCCA-AF48-BFEC-B6350F3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2F2C95-3D19-6642-B79E-8F8E5D5BF11A}"/>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460455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D22B-F441-9045-8452-56CDF30D6C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F69C41-0149-8B4C-B0B5-8233080DB76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436812-9AF9-9B4C-A2E8-EA2E03CEFDC9}"/>
              </a:ext>
            </a:extLst>
          </p:cNvPr>
          <p:cNvSpPr>
            <a:spLocks noGrp="1"/>
          </p:cNvSpPr>
          <p:nvPr>
            <p:ph type="dt" sz="half" idx="10"/>
          </p:nvPr>
        </p:nvSpPr>
        <p:spPr/>
        <p:txBody>
          <a:bodyPr/>
          <a:lstStyle/>
          <a:p>
            <a:fld id="{DF7E0254-EC73-45D3-8275-66E4304AB373}" type="datetime1">
              <a:rPr lang="en-US" smtClean="0"/>
              <a:t>7/27/2022</a:t>
            </a:fld>
            <a:endParaRPr lang="en-US" dirty="0"/>
          </a:p>
        </p:txBody>
      </p:sp>
      <p:sp>
        <p:nvSpPr>
          <p:cNvPr id="5" name="Footer Placeholder 4">
            <a:extLst>
              <a:ext uri="{FF2B5EF4-FFF2-40B4-BE49-F238E27FC236}">
                <a16:creationId xmlns:a16="http://schemas.microsoft.com/office/drawing/2014/main" id="{013F3C1B-0710-7046-9E4F-2F2FCDBD93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06660-4F57-DA43-99B9-1C50C1B67712}"/>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60222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EC26-BF8D-6E4E-8D30-BF09B1725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EB17D-A63B-FC40-8293-032A20A0BE8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23167-05A0-B649-B6D7-A0FE386C36A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0DA65-D490-0945-AFAD-5F904C8C3B84}"/>
              </a:ext>
            </a:extLst>
          </p:cNvPr>
          <p:cNvSpPr>
            <a:spLocks noGrp="1"/>
          </p:cNvSpPr>
          <p:nvPr>
            <p:ph type="dt" sz="half" idx="10"/>
          </p:nvPr>
        </p:nvSpPr>
        <p:spPr/>
        <p:txBody>
          <a:bodyPr/>
          <a:lstStyle/>
          <a:p>
            <a:fld id="{3323C5E6-82C2-4DBA-BBC1-63A0097D8EA5}" type="datetime1">
              <a:rPr lang="en-US" smtClean="0"/>
              <a:t>7/27/2022</a:t>
            </a:fld>
            <a:endParaRPr lang="en-US" dirty="0"/>
          </a:p>
        </p:txBody>
      </p:sp>
      <p:sp>
        <p:nvSpPr>
          <p:cNvPr id="6" name="Footer Placeholder 5">
            <a:extLst>
              <a:ext uri="{FF2B5EF4-FFF2-40B4-BE49-F238E27FC236}">
                <a16:creationId xmlns:a16="http://schemas.microsoft.com/office/drawing/2014/main" id="{0B5DEF2E-C7DA-5640-849B-D4AC346DE6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0BD03D-76F8-2F4A-8E72-ED593B1E2BA6}"/>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935318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0E4D-93B4-1546-9503-3E8C2AF1519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53EF1-F663-1C42-A519-2F946391570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807F5D-3CCE-E548-88CD-724F5C7F61A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4B1A2-9C0C-E744-9C10-90244C8A4DA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27C13EB-3B92-364A-B0C3-CD3DA2EB2A1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84838-F4CD-5F46-98FB-A07991685155}"/>
              </a:ext>
            </a:extLst>
          </p:cNvPr>
          <p:cNvSpPr>
            <a:spLocks noGrp="1"/>
          </p:cNvSpPr>
          <p:nvPr>
            <p:ph type="dt" sz="half" idx="10"/>
          </p:nvPr>
        </p:nvSpPr>
        <p:spPr/>
        <p:txBody>
          <a:bodyPr/>
          <a:lstStyle/>
          <a:p>
            <a:fld id="{521EBA8E-9FAE-4A7E-8F04-19035020677F}" type="datetime1">
              <a:rPr lang="en-US" smtClean="0"/>
              <a:t>7/27/2022</a:t>
            </a:fld>
            <a:endParaRPr lang="en-US" dirty="0"/>
          </a:p>
        </p:txBody>
      </p:sp>
      <p:sp>
        <p:nvSpPr>
          <p:cNvPr id="8" name="Footer Placeholder 7">
            <a:extLst>
              <a:ext uri="{FF2B5EF4-FFF2-40B4-BE49-F238E27FC236}">
                <a16:creationId xmlns:a16="http://schemas.microsoft.com/office/drawing/2014/main" id="{A652463F-0536-2643-939A-94D8A2E1C6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34D26C-4DDA-9C43-8B06-7C913874ADD9}"/>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50059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0136-220C-6A4B-9C26-6A05ACCD64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C1E53-1EB6-DA4F-8531-FFC466684F79}"/>
              </a:ext>
            </a:extLst>
          </p:cNvPr>
          <p:cNvSpPr>
            <a:spLocks noGrp="1"/>
          </p:cNvSpPr>
          <p:nvPr>
            <p:ph type="dt" sz="half" idx="10"/>
          </p:nvPr>
        </p:nvSpPr>
        <p:spPr/>
        <p:txBody>
          <a:bodyPr/>
          <a:lstStyle/>
          <a:p>
            <a:fld id="{35729BE2-4398-4AD9-A30D-CA046E3AAF79}" type="datetime1">
              <a:rPr lang="en-US" smtClean="0"/>
              <a:t>7/27/2022</a:t>
            </a:fld>
            <a:endParaRPr lang="en-US" dirty="0"/>
          </a:p>
        </p:txBody>
      </p:sp>
      <p:sp>
        <p:nvSpPr>
          <p:cNvPr id="4" name="Footer Placeholder 3">
            <a:extLst>
              <a:ext uri="{FF2B5EF4-FFF2-40B4-BE49-F238E27FC236}">
                <a16:creationId xmlns:a16="http://schemas.microsoft.com/office/drawing/2014/main" id="{B329D336-58FA-2841-B04E-012FEF4D5E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751B6-7605-F74B-87DC-7EA95EB94243}"/>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00417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9DAC5-0305-CC4D-A880-17111F01FF9A}"/>
              </a:ext>
            </a:extLst>
          </p:cNvPr>
          <p:cNvSpPr>
            <a:spLocks noGrp="1"/>
          </p:cNvSpPr>
          <p:nvPr>
            <p:ph type="dt" sz="half" idx="10"/>
          </p:nvPr>
        </p:nvSpPr>
        <p:spPr/>
        <p:txBody>
          <a:bodyPr/>
          <a:lstStyle/>
          <a:p>
            <a:fld id="{CCB894D0-6D72-4C8E-A68C-15FA9FD2881D}" type="datetime1">
              <a:rPr lang="en-US" smtClean="0"/>
              <a:t>7/27/2022</a:t>
            </a:fld>
            <a:endParaRPr lang="en-US" dirty="0"/>
          </a:p>
        </p:txBody>
      </p:sp>
      <p:sp>
        <p:nvSpPr>
          <p:cNvPr id="3" name="Footer Placeholder 2">
            <a:extLst>
              <a:ext uri="{FF2B5EF4-FFF2-40B4-BE49-F238E27FC236}">
                <a16:creationId xmlns:a16="http://schemas.microsoft.com/office/drawing/2014/main" id="{889214BE-D6EC-1A44-9125-54C732090C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71AFBE-0BE0-4541-A141-DB151D3E50F8}"/>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233792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33AA-4906-D540-8D45-D30DF3A410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E15FED-9964-CA4E-B168-7E0C44FE0F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44E64-C5CA-C349-8862-45EC4179F66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20EB126B-2F22-2340-81C9-34F47C571E43}"/>
              </a:ext>
            </a:extLst>
          </p:cNvPr>
          <p:cNvSpPr>
            <a:spLocks noGrp="1"/>
          </p:cNvSpPr>
          <p:nvPr>
            <p:ph type="dt" sz="half" idx="10"/>
          </p:nvPr>
        </p:nvSpPr>
        <p:spPr/>
        <p:txBody>
          <a:bodyPr/>
          <a:lstStyle/>
          <a:p>
            <a:fld id="{6356C209-60FA-4B13-AF49-D935733D0B25}" type="datetime1">
              <a:rPr lang="en-US" smtClean="0"/>
              <a:t>7/27/2022</a:t>
            </a:fld>
            <a:endParaRPr lang="en-US" dirty="0"/>
          </a:p>
        </p:txBody>
      </p:sp>
      <p:sp>
        <p:nvSpPr>
          <p:cNvPr id="6" name="Footer Placeholder 5">
            <a:extLst>
              <a:ext uri="{FF2B5EF4-FFF2-40B4-BE49-F238E27FC236}">
                <a16:creationId xmlns:a16="http://schemas.microsoft.com/office/drawing/2014/main" id="{A3F192EA-61E5-2B47-A37A-A9EA848479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3E8BAF-A251-FA4A-90C8-BC01D56F32F8}"/>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80493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B469-7088-5C41-8DD3-E8785C8E9A5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7F724F-2619-0C41-8A7E-14DB2933303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3F00F24-98FA-F24D-A159-3CEFC978CC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63D490A-3221-9146-9999-68AE388343A6}"/>
              </a:ext>
            </a:extLst>
          </p:cNvPr>
          <p:cNvSpPr>
            <a:spLocks noGrp="1"/>
          </p:cNvSpPr>
          <p:nvPr>
            <p:ph type="dt" sz="half" idx="10"/>
          </p:nvPr>
        </p:nvSpPr>
        <p:spPr/>
        <p:txBody>
          <a:bodyPr/>
          <a:lstStyle/>
          <a:p>
            <a:fld id="{A14FAB82-2C6D-4B09-9435-577F50601E93}" type="datetime1">
              <a:rPr lang="en-US" smtClean="0"/>
              <a:t>7/27/2022</a:t>
            </a:fld>
            <a:endParaRPr lang="en-US" dirty="0"/>
          </a:p>
        </p:txBody>
      </p:sp>
      <p:sp>
        <p:nvSpPr>
          <p:cNvPr id="6" name="Footer Placeholder 5">
            <a:extLst>
              <a:ext uri="{FF2B5EF4-FFF2-40B4-BE49-F238E27FC236}">
                <a16:creationId xmlns:a16="http://schemas.microsoft.com/office/drawing/2014/main" id="{2334C33F-15D9-6C4A-B83E-E10BBA042E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F81161-B75F-5843-B83D-E204D1607979}"/>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169101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14BB4-B892-484C-844B-A2203A9C85D6}"/>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928E9-119F-D14F-9B10-6C2EB68E814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19812-B5F7-AC41-B4E5-57A9A16DC11E}"/>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79CDC106-661E-4EB0-A6DD-FA94384851EC}" type="datetime1">
              <a:rPr lang="en-US" smtClean="0"/>
              <a:t>7/27/2022</a:t>
            </a:fld>
            <a:endParaRPr lang="en-US" dirty="0"/>
          </a:p>
        </p:txBody>
      </p:sp>
      <p:sp>
        <p:nvSpPr>
          <p:cNvPr id="5" name="Footer Placeholder 4">
            <a:extLst>
              <a:ext uri="{FF2B5EF4-FFF2-40B4-BE49-F238E27FC236}">
                <a16:creationId xmlns:a16="http://schemas.microsoft.com/office/drawing/2014/main" id="{AE271CE1-D669-944D-9EF9-B6E5B5AFAD90}"/>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79D605-F691-DC43-96A6-AE8182C4E99E}"/>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DC2E30C-9539-124A-9096-5E075D74EB79}" type="slidenum">
              <a:rPr lang="en-US" smtClean="0"/>
              <a:pPr/>
              <a:t>‹#›</a:t>
            </a:fld>
            <a:endParaRPr lang="en-US" dirty="0"/>
          </a:p>
        </p:txBody>
      </p:sp>
      <p:pic>
        <p:nvPicPr>
          <p:cNvPr id="10" name="Picture 9" descr="EN_header_new.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94" t="7969" r="56755" b="16900"/>
          <a:stretch/>
        </p:blipFill>
        <p:spPr>
          <a:xfrm>
            <a:off x="586001" y="228863"/>
            <a:ext cx="2645587" cy="542264"/>
          </a:xfrm>
          <a:prstGeom prst="rect">
            <a:avLst/>
          </a:prstGeom>
        </p:spPr>
      </p:pic>
      <p:pic>
        <p:nvPicPr>
          <p:cNvPr id="11" name="Picture 2" descr="C:\Users\ZivkoviA\Desktop\2018-05-11 10_36_09-11May_COMMSTRAT_print.pdf - Adobe Acrobat Pro.p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28" r="3406" b="13672"/>
          <a:stretch/>
        </p:blipFill>
        <p:spPr bwMode="auto">
          <a:xfrm>
            <a:off x="0" y="4986029"/>
            <a:ext cx="4944397" cy="12688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ZivkoviA\Desktop\2018-05-11 10_36_09-11May_COMMSTRAT_print.pdf - Adobe Acrobat Pro.p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28" r="17831" b="13672"/>
          <a:stretch/>
        </p:blipFill>
        <p:spPr bwMode="auto">
          <a:xfrm>
            <a:off x="4944397" y="4986029"/>
            <a:ext cx="4199603" cy="12688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SDG logo with UN Emblem_Square PRINT_transparent.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47849" y="161476"/>
            <a:ext cx="789124" cy="677038"/>
          </a:xfrm>
          <a:prstGeom prst="rect">
            <a:avLst/>
          </a:prstGeom>
        </p:spPr>
      </p:pic>
    </p:spTree>
    <p:extLst>
      <p:ext uri="{BB962C8B-B14F-4D97-AF65-F5344CB8AC3E}">
        <p14:creationId xmlns:p14="http://schemas.microsoft.com/office/powerpoint/2010/main" val="160981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B_L5tJvBE8c"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444" y="1171091"/>
            <a:ext cx="8847117" cy="672555"/>
          </a:xfrm>
        </p:spPr>
        <p:txBody>
          <a:bodyPr>
            <a:noAutofit/>
          </a:bodyPr>
          <a:lstStyle/>
          <a:p>
            <a:pPr>
              <a:spcBef>
                <a:spcPts val="225"/>
              </a:spcBef>
            </a:pPr>
            <a:r>
              <a:rPr lang="en-US" sz="2000" b="1" dirty="0">
                <a:solidFill>
                  <a:srgbClr val="0698DF"/>
                </a:solidFill>
                <a:latin typeface=""/>
                <a:cs typeface="Arial" panose="020B0604020202020204" pitchFamily="34" charset="0"/>
              </a:rPr>
              <a:t>I</a:t>
            </a:r>
            <a:r>
              <a:rPr lang="en-US" sz="2000" b="1" dirty="0" smtClean="0">
                <a:solidFill>
                  <a:srgbClr val="0698DF"/>
                </a:solidFill>
                <a:latin typeface=""/>
                <a:cs typeface="Arial" panose="020B0604020202020204" pitchFamily="34" charset="0"/>
              </a:rPr>
              <a:t>mpact </a:t>
            </a:r>
            <a:r>
              <a:rPr lang="en-US" sz="2000" b="1" dirty="0">
                <a:solidFill>
                  <a:srgbClr val="0698DF"/>
                </a:solidFill>
                <a:latin typeface=""/>
                <a:cs typeface="Arial" panose="020B0604020202020204" pitchFamily="34" charset="0"/>
              </a:rPr>
              <a:t>of COVID-19 on </a:t>
            </a:r>
            <a:r>
              <a:rPr lang="de-DE" sz="2000" b="1" dirty="0">
                <a:solidFill>
                  <a:srgbClr val="0698DF"/>
                </a:solidFill>
                <a:latin typeface=""/>
                <a:cs typeface="Arial" panose="020B0604020202020204" pitchFamily="34" charset="0"/>
              </a:rPr>
              <a:t>M</a:t>
            </a:r>
            <a:r>
              <a:rPr lang="de-DE" sz="2000" b="1" dirty="0" smtClean="0">
                <a:solidFill>
                  <a:srgbClr val="0698DF"/>
                </a:solidFill>
                <a:latin typeface=""/>
                <a:cs typeface="Arial" panose="020B0604020202020204" pitchFamily="34" charset="0"/>
              </a:rPr>
              <a:t>anufacturing </a:t>
            </a:r>
            <a:r>
              <a:rPr lang="de-DE" sz="2000" b="1" dirty="0">
                <a:solidFill>
                  <a:srgbClr val="0698DF"/>
                </a:solidFill>
                <a:latin typeface=""/>
                <a:cs typeface="Arial" panose="020B0604020202020204" pitchFamily="34" charset="0"/>
              </a:rPr>
              <a:t>E</a:t>
            </a:r>
            <a:r>
              <a:rPr lang="de-DE" sz="2000" b="1" dirty="0" smtClean="0">
                <a:solidFill>
                  <a:srgbClr val="0698DF"/>
                </a:solidFill>
                <a:latin typeface=""/>
                <a:cs typeface="Arial" panose="020B0604020202020204" pitchFamily="34" charset="0"/>
              </a:rPr>
              <a:t>nterprise </a:t>
            </a:r>
            <a:r>
              <a:rPr lang="de-DE" sz="2000" b="1" dirty="0">
                <a:solidFill>
                  <a:srgbClr val="0698DF"/>
                </a:solidFill>
                <a:latin typeface=""/>
                <a:cs typeface="Arial" panose="020B0604020202020204" pitchFamily="34" charset="0"/>
              </a:rPr>
              <a:t>P</a:t>
            </a:r>
            <a:r>
              <a:rPr lang="de-DE" sz="2000" b="1" dirty="0" smtClean="0">
                <a:solidFill>
                  <a:srgbClr val="0698DF"/>
                </a:solidFill>
                <a:latin typeface=""/>
                <a:cs typeface="Arial" panose="020B0604020202020204" pitchFamily="34" charset="0"/>
              </a:rPr>
              <a:t>erformance </a:t>
            </a:r>
            <a:r>
              <a:rPr lang="de-DE" sz="2000" b="1" dirty="0">
                <a:solidFill>
                  <a:srgbClr val="0698DF"/>
                </a:solidFill>
                <a:latin typeface=""/>
                <a:cs typeface="Arial" panose="020B0604020202020204" pitchFamily="34" charset="0"/>
              </a:rPr>
              <a:t>in </a:t>
            </a:r>
            <a:r>
              <a:rPr lang="de-DE" sz="2000" b="1" dirty="0" smtClean="0">
                <a:solidFill>
                  <a:srgbClr val="0698DF"/>
                </a:solidFill>
                <a:latin typeface=""/>
                <a:cs typeface="Arial" panose="020B0604020202020204" pitchFamily="34" charset="0"/>
              </a:rPr>
              <a:t>Developing and Emerging </a:t>
            </a:r>
            <a:r>
              <a:rPr lang="de-DE" sz="2000" b="1" dirty="0">
                <a:solidFill>
                  <a:srgbClr val="0698DF"/>
                </a:solidFill>
                <a:latin typeface=""/>
                <a:cs typeface="Arial" panose="020B0604020202020204" pitchFamily="34" charset="0"/>
              </a:rPr>
              <a:t>E</a:t>
            </a:r>
            <a:r>
              <a:rPr lang="de-DE" sz="2000" b="1" dirty="0" smtClean="0">
                <a:solidFill>
                  <a:srgbClr val="0698DF"/>
                </a:solidFill>
                <a:latin typeface=""/>
                <a:cs typeface="Arial" panose="020B0604020202020204" pitchFamily="34" charset="0"/>
              </a:rPr>
              <a:t>conomies</a:t>
            </a:r>
            <a:r>
              <a:rPr lang="en-US" sz="2000" b="1" dirty="0" smtClean="0">
                <a:solidFill>
                  <a:srgbClr val="0698DF"/>
                </a:solidFill>
                <a:latin typeface=""/>
                <a:cs typeface="Arial" panose="020B0604020202020204" pitchFamily="34" charset="0"/>
              </a:rPr>
              <a:t>               </a:t>
            </a:r>
            <a:endParaRPr lang="en-US" sz="2000" b="1" dirty="0">
              <a:solidFill>
                <a:srgbClr val="0698DF"/>
              </a:solidFill>
              <a:latin typeface=""/>
              <a:cs typeface="Arial" panose="020B0604020202020204" pitchFamily="34" charset="0"/>
            </a:endParaRPr>
          </a:p>
        </p:txBody>
      </p:sp>
      <p:sp>
        <p:nvSpPr>
          <p:cNvPr id="3" name="Content Placeholder 2"/>
          <p:cNvSpPr>
            <a:spLocks noGrp="1"/>
          </p:cNvSpPr>
          <p:nvPr>
            <p:ph type="subTitle" idx="1"/>
          </p:nvPr>
        </p:nvSpPr>
        <p:spPr>
          <a:xfrm>
            <a:off x="1221638" y="3214795"/>
            <a:ext cx="7066484" cy="1648149"/>
          </a:xfrm>
        </p:spPr>
        <p:txBody>
          <a:bodyPr>
            <a:noAutofit/>
          </a:bodyPr>
          <a:lstStyle/>
          <a:p>
            <a:pPr>
              <a:spcBef>
                <a:spcPts val="225"/>
              </a:spcBef>
            </a:pPr>
            <a:r>
              <a:rPr lang="en-US" sz="1400" b="1" dirty="0" smtClean="0">
                <a:solidFill>
                  <a:srgbClr val="019CDC"/>
                </a:solidFill>
                <a:ea typeface="+mj-ea"/>
                <a:cs typeface="Arial" panose="020B0604020202020204" pitchFamily="34" charset="0"/>
              </a:rPr>
              <a:t>Ozunimi </a:t>
            </a:r>
            <a:r>
              <a:rPr lang="en-US" sz="1400" b="1" dirty="0" err="1" smtClean="0">
                <a:solidFill>
                  <a:srgbClr val="019CDC"/>
                </a:solidFill>
                <a:ea typeface="+mj-ea"/>
                <a:cs typeface="Arial" panose="020B0604020202020204" pitchFamily="34" charset="0"/>
              </a:rPr>
              <a:t>Iti</a:t>
            </a:r>
            <a:r>
              <a:rPr lang="en-US" sz="1400" b="1" dirty="0" smtClean="0">
                <a:solidFill>
                  <a:srgbClr val="019CDC"/>
                </a:solidFill>
                <a:ea typeface="+mj-ea"/>
                <a:cs typeface="Arial" panose="020B0604020202020204" pitchFamily="34" charset="0"/>
              </a:rPr>
              <a:t>,</a:t>
            </a:r>
            <a:r>
              <a:rPr lang="en-US" sz="1400" dirty="0" smtClean="0">
                <a:solidFill>
                  <a:srgbClr val="019CDC"/>
                </a:solidFill>
                <a:ea typeface="+mj-ea"/>
                <a:cs typeface="Arial" panose="020B0604020202020204" pitchFamily="34" charset="0"/>
              </a:rPr>
              <a:t> </a:t>
            </a:r>
            <a:r>
              <a:rPr lang="en-US" sz="1400" dirty="0">
                <a:solidFill>
                  <a:srgbClr val="019CDC"/>
                </a:solidFill>
                <a:cs typeface="Arial" panose="020B0604020202020204" pitchFamily="34" charset="0"/>
              </a:rPr>
              <a:t>Industrial Development </a:t>
            </a:r>
            <a:r>
              <a:rPr lang="en-US" sz="1400" dirty="0" smtClean="0">
                <a:solidFill>
                  <a:srgbClr val="019CDC"/>
                </a:solidFill>
                <a:cs typeface="Arial" panose="020B0604020202020204" pitchFamily="34" charset="0"/>
              </a:rPr>
              <a:t>Officer</a:t>
            </a:r>
          </a:p>
          <a:p>
            <a:pPr>
              <a:spcBef>
                <a:spcPts val="225"/>
              </a:spcBef>
            </a:pPr>
            <a:r>
              <a:rPr lang="de-AT" sz="1400" dirty="0">
                <a:solidFill>
                  <a:srgbClr val="019CDC"/>
                </a:solidFill>
                <a:cs typeface="Arial" panose="020B0604020202020204" pitchFamily="34" charset="0"/>
              </a:rPr>
              <a:t>Department of </a:t>
            </a:r>
            <a:r>
              <a:rPr lang="de-AT" sz="1400" dirty="0" smtClean="0">
                <a:solidFill>
                  <a:srgbClr val="019CDC"/>
                </a:solidFill>
                <a:cs typeface="Arial" panose="020B0604020202020204" pitchFamily="34" charset="0"/>
              </a:rPr>
              <a:t>Environment</a:t>
            </a:r>
            <a:endParaRPr lang="en-US" sz="1400" dirty="0">
              <a:solidFill>
                <a:srgbClr val="019CDC"/>
              </a:solidFill>
              <a:cs typeface="Arial" panose="020B0604020202020204" pitchFamily="34" charset="0"/>
            </a:endParaRPr>
          </a:p>
          <a:p>
            <a:pPr fontAlgn="base"/>
            <a:r>
              <a:rPr lang="it-IT" sz="1400" b="1" dirty="0" smtClean="0">
                <a:solidFill>
                  <a:srgbClr val="019CDC"/>
                </a:solidFill>
                <a:cs typeface="Aharoni" panose="02010803020104030203" pitchFamily="2" charset="-79"/>
              </a:rPr>
              <a:t>Alejandro Lavopa, </a:t>
            </a:r>
            <a:r>
              <a:rPr lang="en-US" sz="1400" dirty="0">
                <a:solidFill>
                  <a:srgbClr val="019CDC"/>
                </a:solidFill>
              </a:rPr>
              <a:t>Research and Industrial Policy </a:t>
            </a:r>
            <a:r>
              <a:rPr lang="en-US" sz="1400" dirty="0" smtClean="0">
                <a:solidFill>
                  <a:srgbClr val="019CDC"/>
                </a:solidFill>
              </a:rPr>
              <a:t>Officer</a:t>
            </a:r>
          </a:p>
          <a:p>
            <a:pPr fontAlgn="base"/>
            <a:r>
              <a:rPr lang="en-US" sz="1400" dirty="0" smtClean="0">
                <a:solidFill>
                  <a:srgbClr val="019CDC"/>
                </a:solidFill>
              </a:rPr>
              <a:t>Department of Policy Research and Statistics</a:t>
            </a:r>
            <a:endParaRPr lang="en-US" sz="1400" dirty="0">
              <a:solidFill>
                <a:srgbClr val="019CDC"/>
              </a:solidFill>
            </a:endParaRPr>
          </a:p>
          <a:p>
            <a:pPr>
              <a:spcBef>
                <a:spcPts val="225"/>
              </a:spcBef>
            </a:pPr>
            <a:endParaRPr lang="en-US" sz="1400" dirty="0" smtClean="0">
              <a:solidFill>
                <a:srgbClr val="019CDC"/>
              </a:solidFill>
              <a:cs typeface="Arial" panose="020B0604020202020204" pitchFamily="34" charset="0"/>
            </a:endParaRPr>
          </a:p>
          <a:p>
            <a:pPr>
              <a:spcBef>
                <a:spcPts val="225"/>
              </a:spcBef>
            </a:pPr>
            <a:r>
              <a:rPr lang="en-US" sz="1400" dirty="0" smtClean="0">
                <a:solidFill>
                  <a:srgbClr val="019CDC"/>
                </a:solidFill>
                <a:cs typeface="Arial" panose="020B0604020202020204" pitchFamily="34" charset="0"/>
              </a:rPr>
              <a:t>United </a:t>
            </a:r>
            <a:r>
              <a:rPr lang="en-US" sz="1400" dirty="0">
                <a:solidFill>
                  <a:srgbClr val="019CDC"/>
                </a:solidFill>
                <a:cs typeface="Arial" panose="020B0604020202020204" pitchFamily="34" charset="0"/>
              </a:rPr>
              <a:t>Nations Industrial Development Organization</a:t>
            </a:r>
            <a:endParaRPr lang="en-US" sz="1400" dirty="0" smtClean="0">
              <a:solidFill>
                <a:srgbClr val="019CDC"/>
              </a:solidFill>
            </a:endParaRPr>
          </a:p>
          <a:p>
            <a:pPr>
              <a:spcBef>
                <a:spcPts val="225"/>
              </a:spcBef>
            </a:pPr>
            <a:endParaRPr lang="it-IT" sz="1400" b="1" dirty="0">
              <a:solidFill>
                <a:srgbClr val="019CDC"/>
              </a:solidFill>
              <a:cs typeface="Aharoni" panose="02010803020104030203" pitchFamily="2" charset="-79"/>
            </a:endParaRPr>
          </a:p>
          <a:p>
            <a:pPr fontAlgn="base"/>
            <a:endParaRPr lang="en-US" sz="1400" dirty="0" smtClean="0"/>
          </a:p>
          <a:p>
            <a:pPr fontAlgn="base"/>
            <a:endParaRPr lang="en-US" sz="1400" dirty="0"/>
          </a:p>
          <a:p>
            <a:pPr fontAlgn="base"/>
            <a:endParaRPr lang="en-US" sz="1400" dirty="0"/>
          </a:p>
          <a:p>
            <a:pPr>
              <a:spcBef>
                <a:spcPts val="225"/>
              </a:spcBef>
            </a:pPr>
            <a:endParaRPr lang="en-US" sz="1400" dirty="0" smtClean="0">
              <a:solidFill>
                <a:srgbClr val="0698DF"/>
              </a:solidFill>
              <a:latin typeface=""/>
              <a:ea typeface="+mj-ea"/>
              <a:cs typeface="Arial" panose="020B0604020202020204" pitchFamily="34" charset="0"/>
            </a:endParaRPr>
          </a:p>
        </p:txBody>
      </p:sp>
      <p:sp>
        <p:nvSpPr>
          <p:cNvPr id="4" name="Rectangle 3"/>
          <p:cNvSpPr/>
          <p:nvPr/>
        </p:nvSpPr>
        <p:spPr>
          <a:xfrm>
            <a:off x="2843807" y="2196953"/>
            <a:ext cx="3510390" cy="307777"/>
          </a:xfrm>
          <a:prstGeom prst="rect">
            <a:avLst/>
          </a:prstGeom>
        </p:spPr>
        <p:txBody>
          <a:bodyPr wrap="square">
            <a:spAutoFit/>
          </a:bodyPr>
          <a:lstStyle/>
          <a:p>
            <a:pPr algn="ctr"/>
            <a:r>
              <a:rPr lang="en-US" dirty="0">
                <a:solidFill>
                  <a:srgbClr val="019CDC"/>
                </a:solidFill>
              </a:rPr>
              <a:t>Green Industry Summer </a:t>
            </a:r>
            <a:r>
              <a:rPr lang="en-US" dirty="0" smtClean="0">
                <a:solidFill>
                  <a:srgbClr val="019CDC"/>
                </a:solidFill>
              </a:rPr>
              <a:t>School-2022</a:t>
            </a:r>
            <a:endParaRPr lang="en-US" dirty="0">
              <a:solidFill>
                <a:srgbClr val="019CDC"/>
              </a:solidFill>
            </a:endParaRPr>
          </a:p>
        </p:txBody>
      </p:sp>
      <p:sp>
        <p:nvSpPr>
          <p:cNvPr id="5" name="Rectangle 4"/>
          <p:cNvSpPr/>
          <p:nvPr/>
        </p:nvSpPr>
        <p:spPr>
          <a:xfrm>
            <a:off x="2877860" y="2553712"/>
            <a:ext cx="3510390" cy="307777"/>
          </a:xfrm>
          <a:prstGeom prst="rect">
            <a:avLst/>
          </a:prstGeom>
        </p:spPr>
        <p:txBody>
          <a:bodyPr wrap="square">
            <a:spAutoFit/>
          </a:bodyPr>
          <a:lstStyle/>
          <a:p>
            <a:pPr algn="ctr"/>
            <a:r>
              <a:rPr lang="en-US" dirty="0" smtClean="0">
                <a:solidFill>
                  <a:srgbClr val="019CDC"/>
                </a:solidFill>
              </a:rPr>
              <a:t>27 July, 2022, Vienna</a:t>
            </a:r>
            <a:endParaRPr lang="en-US" dirty="0">
              <a:solidFill>
                <a:srgbClr val="019CDC"/>
              </a:solidFill>
            </a:endParaRPr>
          </a:p>
        </p:txBody>
      </p:sp>
    </p:spTree>
    <p:extLst>
      <p:ext uri="{BB962C8B-B14F-4D97-AF65-F5344CB8AC3E}">
        <p14:creationId xmlns:p14="http://schemas.microsoft.com/office/powerpoint/2010/main" val="78898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43" y="190196"/>
            <a:ext cx="8087903" cy="685172"/>
          </a:xfrm>
          <a:solidFill>
            <a:srgbClr val="03ABF7"/>
          </a:solidFill>
        </p:spPr>
        <p:txBody>
          <a:bodyPr anchor="t" anchorCtr="0">
            <a:normAutofit/>
          </a:bodyPr>
          <a:lstStyle/>
          <a:p>
            <a:pPr>
              <a:lnSpc>
                <a:spcPct val="100000"/>
              </a:lnSpc>
            </a:pPr>
            <a:r>
              <a:rPr lang="en-US" sz="2800" b="1" dirty="0" smtClean="0">
                <a:latin typeface="+mn-lt"/>
                <a:cs typeface="Aharoni" panose="02010803020104030203" pitchFamily="2" charset="-79"/>
              </a:rPr>
              <a:t>Digitalization </a:t>
            </a:r>
            <a:r>
              <a:rPr lang="en-US" sz="2800" b="1" dirty="0">
                <a:latin typeface="+mn-lt"/>
                <a:cs typeface="Aharoni" panose="02010803020104030203" pitchFamily="2" charset="-79"/>
              </a:rPr>
              <a:t>and resilience</a:t>
            </a:r>
            <a:endParaRPr lang="de-DE" sz="2800" dirty="0">
              <a:latin typeface="+mn-lt"/>
            </a:endParaRPr>
          </a:p>
        </p:txBody>
      </p:sp>
      <p:sp>
        <p:nvSpPr>
          <p:cNvPr id="6" name="TextBox 5">
            <a:extLst>
              <a:ext uri="{FF2B5EF4-FFF2-40B4-BE49-F238E27FC236}">
                <a16:creationId xmlns:a16="http://schemas.microsoft.com/office/drawing/2014/main" id="{DBA2106A-A129-48C7-A789-D4FEFE50978E}"/>
              </a:ext>
            </a:extLst>
          </p:cNvPr>
          <p:cNvSpPr txBox="1"/>
          <p:nvPr/>
        </p:nvSpPr>
        <p:spPr>
          <a:xfrm>
            <a:off x="4608000" y="1440000"/>
            <a:ext cx="3960000" cy="3744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l"/>
            <a:r>
              <a:rPr lang="en-GB" sz="1100" b="1" dirty="0">
                <a:solidFill>
                  <a:srgbClr val="D9060F"/>
                </a:solidFill>
              </a:rPr>
              <a:t>COVID-19 impact: changes in </a:t>
            </a:r>
            <a:r>
              <a:rPr lang="en-GB" sz="1100" b="1" u="sng" dirty="0">
                <a:solidFill>
                  <a:srgbClr val="D9060F"/>
                </a:solidFill>
              </a:rPr>
              <a:t>monthly sales </a:t>
            </a:r>
            <a:r>
              <a:rPr lang="en-GB" sz="1100" b="1" dirty="0">
                <a:solidFill>
                  <a:srgbClr val="D9060F"/>
                </a:solidFill>
              </a:rPr>
              <a:t>compared to same month in 2020, by level of digitalization of the firm and regions</a:t>
            </a:r>
            <a:endParaRPr lang="en-GB" sz="1100" b="1" i="1" dirty="0">
              <a:solidFill>
                <a:srgbClr val="D9060F"/>
              </a:solidFill>
            </a:endParaRPr>
          </a:p>
        </p:txBody>
      </p:sp>
      <p:graphicFrame>
        <p:nvGraphicFramePr>
          <p:cNvPr id="7" name="Chart 6">
            <a:extLst>
              <a:ext uri="{FF2B5EF4-FFF2-40B4-BE49-F238E27FC236}">
                <a16:creationId xmlns:a16="http://schemas.microsoft.com/office/drawing/2014/main" id="{2F298617-3A60-474A-9B6E-8C753497C709}"/>
              </a:ext>
            </a:extLst>
          </p:cNvPr>
          <p:cNvGraphicFramePr>
            <a:graphicFrameLocks/>
          </p:cNvGraphicFramePr>
          <p:nvPr/>
        </p:nvGraphicFramePr>
        <p:xfrm>
          <a:off x="4608000" y="1872000"/>
          <a:ext cx="3960000" cy="302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196503" y="1524725"/>
            <a:ext cx="4359866" cy="3455428"/>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lvl="1" indent="0" defTabSz="914400">
              <a:lnSpc>
                <a:spcPct val="100000"/>
              </a:lnSpc>
              <a:spcBef>
                <a:spcPts val="0"/>
              </a:spcBef>
              <a:spcAft>
                <a:spcPts val="600"/>
              </a:spcAft>
              <a:buFont typeface="Arial" panose="020B0604020202020204" pitchFamily="34" charset="0"/>
              <a:buNone/>
              <a:defRPr/>
            </a:pPr>
            <a:r>
              <a:rPr lang="en-GB" sz="1400" dirty="0" smtClean="0">
                <a:ea typeface="Calibri" charset="0"/>
                <a:cs typeface="Calibri" charset="0"/>
              </a:rPr>
              <a:t>We </a:t>
            </a:r>
            <a:r>
              <a:rPr lang="en-GB" sz="1400" dirty="0">
                <a:ea typeface="Calibri" charset="0"/>
                <a:cs typeface="Calibri" charset="0"/>
              </a:rPr>
              <a:t>investigate the relationship between digitalization and resilience</a:t>
            </a:r>
          </a:p>
          <a:p>
            <a:pPr marL="177800" lvl="1" indent="0" defTabSz="914400">
              <a:lnSpc>
                <a:spcPct val="100000"/>
              </a:lnSpc>
              <a:spcBef>
                <a:spcPts val="600"/>
              </a:spcBef>
              <a:spcAft>
                <a:spcPts val="600"/>
              </a:spcAft>
              <a:buFont typeface="Arial" panose="020B0604020202020204" pitchFamily="34" charset="0"/>
              <a:buNone/>
              <a:defRPr/>
            </a:pPr>
            <a:r>
              <a:rPr lang="en-GB" sz="1400" u="sng" dirty="0">
                <a:ea typeface="Calibri" charset="0"/>
                <a:cs typeface="Calibri" charset="0"/>
              </a:rPr>
              <a:t>Main findings</a:t>
            </a:r>
            <a:r>
              <a:rPr lang="en-GB" sz="1400" dirty="0">
                <a:ea typeface="Calibri" charset="0"/>
                <a:cs typeface="Calibri" charset="0"/>
              </a:rPr>
              <a:t>:</a:t>
            </a:r>
          </a:p>
          <a:p>
            <a:pPr marL="361950" lvl="1" indent="-184150" defTabSz="914400">
              <a:lnSpc>
                <a:spcPct val="100000"/>
              </a:lnSpc>
              <a:spcBef>
                <a:spcPts val="0"/>
              </a:spcBef>
              <a:spcAft>
                <a:spcPts val="600"/>
              </a:spcAft>
              <a:buFont typeface="Calibri" panose="020F0502020204030204" pitchFamily="34" charset="0"/>
              <a:buChar char="‐"/>
              <a:defRPr/>
            </a:pPr>
            <a:r>
              <a:rPr lang="en-GB" sz="1400" dirty="0">
                <a:ea typeface="Calibri" charset="0"/>
                <a:cs typeface="Calibri" charset="0"/>
              </a:rPr>
              <a:t>Digitally advanced firms have been more resilient against the COVID-19 shock</a:t>
            </a:r>
          </a:p>
          <a:p>
            <a:pPr marL="361950" lvl="1" indent="-184150" defTabSz="914400">
              <a:lnSpc>
                <a:spcPct val="100000"/>
              </a:lnSpc>
              <a:spcBef>
                <a:spcPts val="0"/>
              </a:spcBef>
              <a:spcAft>
                <a:spcPts val="600"/>
              </a:spcAft>
              <a:buFont typeface="Calibri" panose="020F0502020204030204" pitchFamily="34" charset="0"/>
              <a:buChar char="‐"/>
              <a:defRPr/>
            </a:pPr>
            <a:r>
              <a:rPr lang="en-GB" sz="1400" dirty="0" smtClean="0">
                <a:ea typeface="Calibri" charset="0"/>
                <a:cs typeface="Calibri" charset="0"/>
              </a:rPr>
              <a:t>Digitally </a:t>
            </a:r>
            <a:r>
              <a:rPr lang="en-GB" sz="1400" dirty="0">
                <a:ea typeface="Calibri" charset="0"/>
                <a:cs typeface="Calibri" charset="0"/>
              </a:rPr>
              <a:t>advanced firms show lower declines in their profits in 2020</a:t>
            </a:r>
          </a:p>
          <a:p>
            <a:pPr marL="361950" lvl="1" indent="-184150" defTabSz="914400">
              <a:lnSpc>
                <a:spcPct val="100000"/>
              </a:lnSpc>
              <a:spcBef>
                <a:spcPts val="0"/>
              </a:spcBef>
              <a:spcAft>
                <a:spcPts val="600"/>
              </a:spcAft>
              <a:buFont typeface="Calibri" panose="020F0502020204030204" pitchFamily="34" charset="0"/>
              <a:buChar char="‐"/>
              <a:defRPr/>
            </a:pPr>
            <a:r>
              <a:rPr lang="en-GB" sz="1400" dirty="0">
                <a:ea typeface="Calibri" charset="0"/>
                <a:cs typeface="Calibri" charset="0"/>
              </a:rPr>
              <a:t>Difference even more pronounced when looking at monthly sales (previous month against same month in 2020)</a:t>
            </a:r>
          </a:p>
          <a:p>
            <a:pPr marL="361950" lvl="1" indent="-184150" defTabSz="914400">
              <a:lnSpc>
                <a:spcPct val="100000"/>
              </a:lnSpc>
              <a:spcBef>
                <a:spcPts val="0"/>
              </a:spcBef>
              <a:spcAft>
                <a:spcPts val="600"/>
              </a:spcAft>
              <a:buFont typeface="Calibri" panose="020F0502020204030204" pitchFamily="34" charset="0"/>
              <a:buChar char="‐"/>
              <a:defRPr/>
            </a:pPr>
            <a:r>
              <a:rPr lang="en-GB" sz="1400" dirty="0">
                <a:ea typeface="Calibri" charset="0"/>
                <a:cs typeface="Calibri" charset="0"/>
              </a:rPr>
              <a:t>The difference remains even after splitting the sample by size (which was identified as an important determinant of adoption and also of impact)</a:t>
            </a:r>
          </a:p>
        </p:txBody>
      </p:sp>
      <p:sp>
        <p:nvSpPr>
          <p:cNvPr id="9" name="Rectangle 8">
            <a:extLst>
              <a:ext uri="{FF2B5EF4-FFF2-40B4-BE49-F238E27FC236}">
                <a16:creationId xmlns:a16="http://schemas.microsoft.com/office/drawing/2014/main" id="{BE8AA7FC-7F32-4FA6-92EC-752363FE59C4}"/>
              </a:ext>
            </a:extLst>
          </p:cNvPr>
          <p:cNvSpPr/>
          <p:nvPr/>
        </p:nvSpPr>
        <p:spPr>
          <a:xfrm>
            <a:off x="5269779" y="1982781"/>
            <a:ext cx="360000" cy="5889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B0F1051-BB80-4FBA-894D-D553C79F5F4C}"/>
              </a:ext>
            </a:extLst>
          </p:cNvPr>
          <p:cNvSpPr/>
          <p:nvPr/>
        </p:nvSpPr>
        <p:spPr>
          <a:xfrm>
            <a:off x="5949556" y="4624037"/>
            <a:ext cx="946281" cy="1761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0340731-6ED8-487D-8A71-75D3E580F9AD}"/>
              </a:ext>
            </a:extLst>
          </p:cNvPr>
          <p:cNvSpPr/>
          <p:nvPr/>
        </p:nvSpPr>
        <p:spPr>
          <a:xfrm>
            <a:off x="4715768" y="2023724"/>
            <a:ext cx="224696" cy="23076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0340731-6ED8-487D-8A71-75D3E580F9AD}"/>
              </a:ext>
            </a:extLst>
          </p:cNvPr>
          <p:cNvSpPr/>
          <p:nvPr/>
        </p:nvSpPr>
        <p:spPr>
          <a:xfrm>
            <a:off x="5928397" y="4616605"/>
            <a:ext cx="1373053" cy="1694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14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9" grpId="0" animBg="1"/>
      <p:bldP spid="10" grpId="0"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9BC3-19DF-7D46-02A9-B45B6E30A5DB}"/>
              </a:ext>
            </a:extLst>
          </p:cNvPr>
          <p:cNvSpPr>
            <a:spLocks noGrp="1"/>
          </p:cNvSpPr>
          <p:nvPr>
            <p:ph type="title"/>
          </p:nvPr>
        </p:nvSpPr>
        <p:spPr>
          <a:xfrm>
            <a:off x="32000" y="121101"/>
            <a:ext cx="8740004" cy="727461"/>
          </a:xfrm>
          <a:solidFill>
            <a:srgbClr val="03ABF7"/>
          </a:solidFill>
        </p:spPr>
        <p:txBody>
          <a:bodyPr>
            <a:normAutofit/>
          </a:bodyPr>
          <a:lstStyle/>
          <a:p>
            <a:r>
              <a:rPr lang="de-DE" sz="2800" b="1" u="none" strike="noStrike" baseline="0" dirty="0">
                <a:latin typeface="+mn-lt"/>
              </a:rPr>
              <a:t>Types of responses</a:t>
            </a:r>
            <a:endParaRPr lang="de-DE" sz="2800" b="1" dirty="0">
              <a:latin typeface="+mn-lt"/>
            </a:endParaRPr>
          </a:p>
        </p:txBody>
      </p:sp>
      <p:pic>
        <p:nvPicPr>
          <p:cNvPr id="5" name="Picture 4">
            <a:extLst>
              <a:ext uri="{FF2B5EF4-FFF2-40B4-BE49-F238E27FC236}">
                <a16:creationId xmlns:a16="http://schemas.microsoft.com/office/drawing/2014/main" id="{225188C9-A6A3-3956-7E91-D3AF747AD71D}"/>
              </a:ext>
            </a:extLst>
          </p:cNvPr>
          <p:cNvPicPr>
            <a:picLocks noChangeAspect="1"/>
          </p:cNvPicPr>
          <p:nvPr/>
        </p:nvPicPr>
        <p:blipFill rotWithShape="1">
          <a:blip r:embed="rId3"/>
          <a:srcRect t="1115" b="13792"/>
          <a:stretch/>
        </p:blipFill>
        <p:spPr>
          <a:xfrm>
            <a:off x="32000" y="1307450"/>
            <a:ext cx="6190497" cy="3579104"/>
          </a:xfrm>
          <a:prstGeom prst="rect">
            <a:avLst/>
          </a:prstGeom>
        </p:spPr>
      </p:pic>
      <p:sp>
        <p:nvSpPr>
          <p:cNvPr id="4" name="Rectangle 3"/>
          <p:cNvSpPr/>
          <p:nvPr/>
        </p:nvSpPr>
        <p:spPr>
          <a:xfrm>
            <a:off x="0" y="991485"/>
            <a:ext cx="8153709" cy="307777"/>
          </a:xfrm>
          <a:prstGeom prst="rect">
            <a:avLst/>
          </a:prstGeom>
        </p:spPr>
        <p:txBody>
          <a:bodyPr wrap="square">
            <a:spAutoFit/>
          </a:bodyPr>
          <a:lstStyle/>
          <a:p>
            <a:r>
              <a:rPr lang="en-US" i="1" dirty="0">
                <a:solidFill>
                  <a:srgbClr val="0265A2"/>
                </a:solidFill>
                <a:latin typeface="GaramondPremrPro-BdIt"/>
              </a:rPr>
              <a:t>Five types of transformational changes </a:t>
            </a:r>
            <a:r>
              <a:rPr lang="en-US" i="1" dirty="0" smtClean="0">
                <a:solidFill>
                  <a:srgbClr val="0265A2"/>
                </a:solidFill>
                <a:latin typeface="GaramondPremrPro-BdIt"/>
              </a:rPr>
              <a:t>were implemented </a:t>
            </a:r>
            <a:r>
              <a:rPr lang="en-US" i="1" dirty="0">
                <a:solidFill>
                  <a:srgbClr val="0265A2"/>
                </a:solidFill>
                <a:latin typeface="GaramondPremrPro-BdIt"/>
              </a:rPr>
              <a:t>by manufacturing firms</a:t>
            </a:r>
            <a:endParaRPr lang="en-US" dirty="0"/>
          </a:p>
        </p:txBody>
      </p:sp>
      <p:sp>
        <p:nvSpPr>
          <p:cNvPr id="6" name="Rectangle 5"/>
          <p:cNvSpPr/>
          <p:nvPr/>
        </p:nvSpPr>
        <p:spPr>
          <a:xfrm>
            <a:off x="6320333" y="1779028"/>
            <a:ext cx="2761716" cy="1705916"/>
          </a:xfrm>
          <a:prstGeom prst="rect">
            <a:avLst/>
          </a:prstGeom>
        </p:spPr>
        <p:txBody>
          <a:bodyPr wrap="square">
            <a:spAutoFit/>
          </a:bodyPr>
          <a:lstStyle/>
          <a:p>
            <a:pPr marL="285750" indent="-285750">
              <a:lnSpc>
                <a:spcPct val="107000"/>
              </a:lnSpc>
              <a:buFont typeface="Arial" panose="020B0604020202020204" pitchFamily="34" charset="0"/>
              <a:buChar char="•"/>
            </a:pPr>
            <a:r>
              <a:rPr lang="en-US" dirty="0">
                <a:ea typeface="Calibri" panose="020F0502020204030204" pitchFamily="34" charset="0"/>
                <a:cs typeface="GaramondPremrPro-BdIt"/>
              </a:rPr>
              <a:t>Organizational changes were very frequent </a:t>
            </a:r>
            <a:r>
              <a:rPr lang="en-US" dirty="0" smtClean="0">
                <a:ea typeface="Calibri" panose="020F0502020204030204" pitchFamily="34" charset="0"/>
                <a:cs typeface="GaramondPremrPro-BdIt"/>
              </a:rPr>
              <a:t>among</a:t>
            </a:r>
            <a:r>
              <a:rPr lang="en-US" dirty="0" smtClean="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GaramondPremrPro-BdIt"/>
              </a:rPr>
              <a:t>surveyed </a:t>
            </a:r>
            <a:r>
              <a:rPr lang="en-US" dirty="0">
                <a:ea typeface="Calibri" panose="020F0502020204030204" pitchFamily="34" charset="0"/>
                <a:cs typeface="GaramondPremrPro-BdIt"/>
              </a:rPr>
              <a:t>firms</a:t>
            </a:r>
            <a:endParaRPr lang="en-US" dirty="0">
              <a:ea typeface="Calibri" panose="020F0502020204030204" pitchFamily="34" charset="0"/>
              <a:cs typeface="Times New Roman" panose="02020603050405020304" pitchFamily="18" charset="0"/>
            </a:endParaRPr>
          </a:p>
          <a:p>
            <a:pPr>
              <a:lnSpc>
                <a:spcPct val="107000"/>
              </a:lnSpc>
            </a:pPr>
            <a:endParaRPr lang="en-US" dirty="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ea typeface="Calibri" panose="020F0502020204030204" pitchFamily="34" charset="0"/>
                <a:cs typeface="GaramondPremrPro-BdIt"/>
              </a:rPr>
              <a:t>Digitally advanced firms introduced </a:t>
            </a:r>
            <a:r>
              <a:rPr lang="en-US" dirty="0" smtClean="0">
                <a:ea typeface="Calibri" panose="020F0502020204030204" pitchFamily="34" charset="0"/>
                <a:cs typeface="GaramondPremrPro-BdIt"/>
              </a:rPr>
              <a:t>changes</a:t>
            </a:r>
            <a:r>
              <a:rPr lang="en-US" dirty="0" smtClean="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GaramondPremrPro-BdIt"/>
              </a:rPr>
              <a:t>more often</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712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68983A-DF54-DD8F-5A24-184F8FA10ED9}"/>
              </a:ext>
            </a:extLst>
          </p:cNvPr>
          <p:cNvPicPr>
            <a:picLocks noChangeAspect="1"/>
          </p:cNvPicPr>
          <p:nvPr/>
        </p:nvPicPr>
        <p:blipFill rotWithShape="1">
          <a:blip r:embed="rId3"/>
          <a:srcRect t="5937"/>
          <a:stretch/>
        </p:blipFill>
        <p:spPr>
          <a:xfrm>
            <a:off x="0" y="1005130"/>
            <a:ext cx="7128000" cy="3713174"/>
          </a:xfrm>
          <a:prstGeom prst="rect">
            <a:avLst/>
          </a:prstGeom>
        </p:spPr>
      </p:pic>
      <p:sp>
        <p:nvSpPr>
          <p:cNvPr id="101" name="Title 1"/>
          <p:cNvSpPr txBox="1">
            <a:spLocks noGrp="1"/>
          </p:cNvSpPr>
          <p:nvPr>
            <p:ph type="title"/>
          </p:nvPr>
        </p:nvSpPr>
        <p:spPr>
          <a:xfrm>
            <a:off x="0" y="59935"/>
            <a:ext cx="8763610" cy="737422"/>
          </a:xfrm>
          <a:prstGeom prst="rect">
            <a:avLst/>
          </a:prstGeom>
          <a:solidFill>
            <a:srgbClr val="03ABF7"/>
          </a:solidFill>
        </p:spPr>
        <p:txBody>
          <a:bodyPr anchor="t" anchorCtr="0">
            <a:noAutofit/>
          </a:bodyPr>
          <a:lstStyle>
            <a:lvl1pPr>
              <a:defRPr sz="4800"/>
            </a:lvl1pPr>
          </a:lstStyle>
          <a:p>
            <a:r>
              <a:rPr lang="en-GB" sz="2000" b="1" dirty="0">
                <a:latin typeface="+mn-lt"/>
              </a:rPr>
              <a:t>Different perceptions on the effectiveness of policies implemented during the pandemic</a:t>
            </a:r>
          </a:p>
        </p:txBody>
      </p:sp>
      <p:sp>
        <p:nvSpPr>
          <p:cNvPr id="11" name="Content Placeholder 2">
            <a:extLst>
              <a:ext uri="{FF2B5EF4-FFF2-40B4-BE49-F238E27FC236}">
                <a16:creationId xmlns:a16="http://schemas.microsoft.com/office/drawing/2014/main" id="{F1FF3C66-2348-4F52-926C-B8ACFA30163D}"/>
              </a:ext>
            </a:extLst>
          </p:cNvPr>
          <p:cNvSpPr txBox="1">
            <a:spLocks/>
          </p:cNvSpPr>
          <p:nvPr/>
        </p:nvSpPr>
        <p:spPr>
          <a:xfrm>
            <a:off x="7230332" y="1158824"/>
            <a:ext cx="1825885" cy="3559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chor="t" anchorCtr="0">
            <a:noAutofit/>
          </a:bodyPr>
          <a:lstStyle>
            <a:lvl1pPr marL="228600" marR="0" indent="-2286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F47A42"/>
              </a:buClr>
              <a:buSzPct val="70000"/>
              <a:buFontTx/>
              <a:buChar char="▪"/>
              <a:tabLst/>
              <a:defRPr sz="2800" b="0" i="0" u="none" strike="noStrike" cap="none" spc="0" baseline="0">
                <a:solidFill>
                  <a:srgbClr val="5D6162"/>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F47A42"/>
              </a:buClr>
              <a:buSzPct val="100000"/>
              <a:buFontTx/>
              <a:buChar char="•"/>
              <a:tabLst/>
              <a:defRPr sz="2800" b="0" i="0" u="none" strike="noStrike" cap="none" spc="0" baseline="0">
                <a:solidFill>
                  <a:srgbClr val="5D6162"/>
                </a:solidFill>
                <a:uFillTx/>
                <a:latin typeface="+mj-lt"/>
                <a:ea typeface="+mj-ea"/>
                <a:cs typeface="+mj-cs"/>
                <a:sym typeface="Calibri"/>
              </a:defRPr>
            </a:lvl9pPr>
          </a:lstStyle>
          <a:p>
            <a:pPr hangingPunct="1">
              <a:buSzTx/>
            </a:pPr>
            <a:r>
              <a:rPr lang="en-GB" sz="1400" dirty="0">
                <a:solidFill>
                  <a:schemeClr val="tx1"/>
                </a:solidFill>
                <a:latin typeface="+mn-lt"/>
              </a:rPr>
              <a:t>UNIDO survey on policymakers (left panel) and firms (right panel)</a:t>
            </a:r>
          </a:p>
          <a:p>
            <a:pPr hangingPunct="1">
              <a:buSzTx/>
            </a:pPr>
            <a:r>
              <a:rPr lang="en-GB" sz="1400" dirty="0">
                <a:solidFill>
                  <a:schemeClr val="tx1"/>
                </a:solidFill>
                <a:latin typeface="+mn-lt"/>
              </a:rPr>
              <a:t>Policymakers expected relief measures to be the most effective</a:t>
            </a:r>
          </a:p>
          <a:p>
            <a:pPr hangingPunct="1">
              <a:buSzTx/>
            </a:pPr>
            <a:r>
              <a:rPr lang="en-GB" sz="1400" dirty="0">
                <a:solidFill>
                  <a:schemeClr val="tx1"/>
                </a:solidFill>
                <a:latin typeface="+mn-lt"/>
              </a:rPr>
              <a:t>But firms indicated trade regulations and R&amp;D subsidies as the most helpful</a:t>
            </a:r>
          </a:p>
          <a:p>
            <a:pPr hangingPunct="1">
              <a:buSzTx/>
            </a:pPr>
            <a:endParaRPr lang="en-GB" sz="1500" dirty="0"/>
          </a:p>
        </p:txBody>
      </p:sp>
      <p:sp>
        <p:nvSpPr>
          <p:cNvPr id="18" name="Rectangle 17">
            <a:extLst>
              <a:ext uri="{FF2B5EF4-FFF2-40B4-BE49-F238E27FC236}">
                <a16:creationId xmlns:a16="http://schemas.microsoft.com/office/drawing/2014/main" id="{42D90744-5AE8-442D-9B89-FCF2C8ECFD73}"/>
              </a:ext>
            </a:extLst>
          </p:cNvPr>
          <p:cNvSpPr/>
          <p:nvPr/>
        </p:nvSpPr>
        <p:spPr>
          <a:xfrm>
            <a:off x="160535" y="1817294"/>
            <a:ext cx="3504493" cy="513000"/>
          </a:xfrm>
          <a:prstGeom prst="rect">
            <a:avLst/>
          </a:prstGeom>
          <a:noFill/>
          <a:ln w="25400">
            <a:solidFill>
              <a:srgbClr val="C0000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9" name="Rectangle 18">
            <a:extLst>
              <a:ext uri="{FF2B5EF4-FFF2-40B4-BE49-F238E27FC236}">
                <a16:creationId xmlns:a16="http://schemas.microsoft.com/office/drawing/2014/main" id="{5EBA1021-E15C-4A3D-9C28-FAF15379C525}"/>
              </a:ext>
            </a:extLst>
          </p:cNvPr>
          <p:cNvSpPr/>
          <p:nvPr/>
        </p:nvSpPr>
        <p:spPr>
          <a:xfrm>
            <a:off x="3694289" y="3255263"/>
            <a:ext cx="3422714" cy="301568"/>
          </a:xfrm>
          <a:prstGeom prst="rect">
            <a:avLst/>
          </a:prstGeom>
          <a:noFill/>
          <a:ln w="25400">
            <a:solidFill>
              <a:srgbClr val="C0000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0" name="Rectangle 19">
            <a:extLst>
              <a:ext uri="{FF2B5EF4-FFF2-40B4-BE49-F238E27FC236}">
                <a16:creationId xmlns:a16="http://schemas.microsoft.com/office/drawing/2014/main" id="{4D35991E-753A-490C-B41E-A6CA57E95C75}"/>
              </a:ext>
            </a:extLst>
          </p:cNvPr>
          <p:cNvSpPr/>
          <p:nvPr/>
        </p:nvSpPr>
        <p:spPr>
          <a:xfrm>
            <a:off x="3721811" y="2298851"/>
            <a:ext cx="3422714" cy="241905"/>
          </a:xfrm>
          <a:prstGeom prst="rect">
            <a:avLst/>
          </a:prstGeom>
          <a:noFill/>
          <a:ln w="25400">
            <a:solidFill>
              <a:srgbClr val="C0000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1" name="Rectangle 20">
            <a:extLst>
              <a:ext uri="{FF2B5EF4-FFF2-40B4-BE49-F238E27FC236}">
                <a16:creationId xmlns:a16="http://schemas.microsoft.com/office/drawing/2014/main" id="{D55BD435-F146-4DB2-B037-D1B439F9923B}"/>
              </a:ext>
            </a:extLst>
          </p:cNvPr>
          <p:cNvSpPr/>
          <p:nvPr/>
        </p:nvSpPr>
        <p:spPr>
          <a:xfrm>
            <a:off x="3712707" y="1795020"/>
            <a:ext cx="3431186" cy="486000"/>
          </a:xfrm>
          <a:prstGeom prst="rect">
            <a:avLst/>
          </a:prstGeom>
          <a:noFill/>
          <a:ln w="25400">
            <a:solidFill>
              <a:srgbClr val="00B05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6">
                  <a:lumMod val="50000"/>
                </a:schemeClr>
              </a:solidFill>
            </a:endParaRPr>
          </a:p>
        </p:txBody>
      </p:sp>
      <p:sp>
        <p:nvSpPr>
          <p:cNvPr id="22" name="Rectangle 21">
            <a:extLst>
              <a:ext uri="{FF2B5EF4-FFF2-40B4-BE49-F238E27FC236}">
                <a16:creationId xmlns:a16="http://schemas.microsoft.com/office/drawing/2014/main" id="{4E84B15F-A924-4108-9A0E-95FFAA8D249B}"/>
              </a:ext>
            </a:extLst>
          </p:cNvPr>
          <p:cNvSpPr/>
          <p:nvPr/>
        </p:nvSpPr>
        <p:spPr>
          <a:xfrm>
            <a:off x="160535" y="2793150"/>
            <a:ext cx="3504494" cy="243000"/>
          </a:xfrm>
          <a:prstGeom prst="rect">
            <a:avLst/>
          </a:prstGeom>
          <a:noFill/>
          <a:ln w="25400">
            <a:solidFill>
              <a:srgbClr val="00B05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3" name="Rectangle 22">
            <a:extLst>
              <a:ext uri="{FF2B5EF4-FFF2-40B4-BE49-F238E27FC236}">
                <a16:creationId xmlns:a16="http://schemas.microsoft.com/office/drawing/2014/main" id="{71BD34B9-E7F3-48C2-B85F-844583E694C1}"/>
              </a:ext>
            </a:extLst>
          </p:cNvPr>
          <p:cNvSpPr/>
          <p:nvPr/>
        </p:nvSpPr>
        <p:spPr>
          <a:xfrm>
            <a:off x="160534" y="3512727"/>
            <a:ext cx="3504494" cy="243000"/>
          </a:xfrm>
          <a:prstGeom prst="rect">
            <a:avLst/>
          </a:prstGeom>
          <a:noFill/>
          <a:ln w="25400">
            <a:solidFill>
              <a:srgbClr val="00B05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68881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P spid="18" grpId="0" animBg="1"/>
      <p:bldP spid="18" grpId="1" animBg="1"/>
      <p:bldP spid="19" grpId="0" animBg="1"/>
      <p:bldP spid="19" grpId="1" animBg="1"/>
      <p:bldP spid="20" grpId="0" animBg="1"/>
      <p:bldP spid="20" grpId="1"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987"/>
          </a:xfrm>
          <a:solidFill>
            <a:srgbClr val="03ABF7"/>
          </a:solidFill>
        </p:spPr>
        <p:txBody>
          <a:bodyPr>
            <a:normAutofit/>
          </a:bodyPr>
          <a:lstStyle/>
          <a:p>
            <a:r>
              <a:rPr lang="en-US" sz="2400" b="1" dirty="0">
                <a:latin typeface="+mn-lt"/>
              </a:rPr>
              <a:t>Empowering Green Recovery</a:t>
            </a:r>
            <a:r>
              <a:rPr lang="en-US" sz="3600" b="1" dirty="0">
                <a:latin typeface="+mn-lt"/>
              </a:rPr>
              <a:t> </a:t>
            </a:r>
            <a:endParaRPr lang="en-US" sz="3600" dirty="0">
              <a:latin typeface="+mn-lt"/>
            </a:endParaRPr>
          </a:p>
        </p:txBody>
      </p:sp>
      <p:sp>
        <p:nvSpPr>
          <p:cNvPr id="4" name="Slide Number Placeholder 3"/>
          <p:cNvSpPr>
            <a:spLocks noGrp="1"/>
          </p:cNvSpPr>
          <p:nvPr>
            <p:ph type="sldNum" sz="quarter" idx="12"/>
          </p:nvPr>
        </p:nvSpPr>
        <p:spPr/>
        <p:txBody>
          <a:bodyPr/>
          <a:lstStyle/>
          <a:p>
            <a:fld id="{FDC2E30C-9539-124A-9096-5E075D74EB79}" type="slidenum">
              <a:rPr lang="en-US" smtClean="0"/>
              <a:pPr/>
              <a:t>13</a:t>
            </a:fld>
            <a:endParaRPr lang="en-US" dirty="0"/>
          </a:p>
        </p:txBody>
      </p:sp>
      <p:sp>
        <p:nvSpPr>
          <p:cNvPr id="6" name="Rectangle 5"/>
          <p:cNvSpPr/>
          <p:nvPr/>
        </p:nvSpPr>
        <p:spPr>
          <a:xfrm>
            <a:off x="-58523" y="4356898"/>
            <a:ext cx="8280756" cy="307777"/>
          </a:xfrm>
          <a:prstGeom prst="rect">
            <a:avLst/>
          </a:prstGeom>
        </p:spPr>
        <p:txBody>
          <a:bodyPr wrap="square">
            <a:spAutoFit/>
          </a:bodyPr>
          <a:lstStyle/>
          <a:p>
            <a:r>
              <a:rPr lang="en-US" dirty="0"/>
              <a:t>https://www.youtube.com/watch?v=B_L5tJvBE8c</a:t>
            </a:r>
          </a:p>
        </p:txBody>
      </p:sp>
      <p:pic>
        <p:nvPicPr>
          <p:cNvPr id="7" name="B_L5tJvBE8c"/>
          <p:cNvPicPr>
            <a:picLocks noGrp="1" noRot="1" noChangeAspect="1"/>
          </p:cNvPicPr>
          <p:nvPr>
            <p:ph idx="1"/>
            <a:videoFile r:link="rId1"/>
          </p:nvPr>
        </p:nvPicPr>
        <p:blipFill>
          <a:blip r:embed="rId4"/>
          <a:stretch>
            <a:fillRect/>
          </a:stretch>
        </p:blipFill>
        <p:spPr>
          <a:xfrm>
            <a:off x="117043" y="1202436"/>
            <a:ext cx="4572000" cy="2571750"/>
          </a:xfrm>
          <a:prstGeom prst="rect">
            <a:avLst/>
          </a:prstGeom>
        </p:spPr>
      </p:pic>
    </p:spTree>
    <p:extLst>
      <p:ext uri="{BB962C8B-B14F-4D97-AF65-F5344CB8AC3E}">
        <p14:creationId xmlns:p14="http://schemas.microsoft.com/office/powerpoint/2010/main" val="3186450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4C775-E3DE-026B-E3DF-32F2DFA8BC3C}"/>
              </a:ext>
            </a:extLst>
          </p:cNvPr>
          <p:cNvPicPr>
            <a:picLocks noChangeAspect="1"/>
          </p:cNvPicPr>
          <p:nvPr/>
        </p:nvPicPr>
        <p:blipFill rotWithShape="1">
          <a:blip r:embed="rId3"/>
          <a:srcRect t="3548" b="4856"/>
          <a:stretch/>
        </p:blipFill>
        <p:spPr>
          <a:xfrm>
            <a:off x="1" y="854211"/>
            <a:ext cx="6400800" cy="3981136"/>
          </a:xfrm>
          <a:prstGeom prst="rect">
            <a:avLst/>
          </a:prstGeom>
        </p:spPr>
      </p:pic>
      <p:sp>
        <p:nvSpPr>
          <p:cNvPr id="2" name="Slide Number Placeholder 1"/>
          <p:cNvSpPr>
            <a:spLocks noGrp="1"/>
          </p:cNvSpPr>
          <p:nvPr>
            <p:ph type="sldNum" sz="quarter" idx="12"/>
          </p:nvPr>
        </p:nvSpPr>
        <p:spPr/>
        <p:txBody>
          <a:bodyPr/>
          <a:lstStyle/>
          <a:p>
            <a:fld id="{FDC2E30C-9539-124A-9096-5E075D74EB79}" type="slidenum">
              <a:rPr lang="en-US" smtClean="0"/>
              <a:pPr/>
              <a:t>14</a:t>
            </a:fld>
            <a:endParaRPr lang="en-US" dirty="0"/>
          </a:p>
        </p:txBody>
      </p:sp>
      <p:sp>
        <p:nvSpPr>
          <p:cNvPr id="3" name="Rectangle 2"/>
          <p:cNvSpPr/>
          <p:nvPr/>
        </p:nvSpPr>
        <p:spPr>
          <a:xfrm>
            <a:off x="0" y="155109"/>
            <a:ext cx="8895283" cy="646331"/>
          </a:xfrm>
          <a:prstGeom prst="rect">
            <a:avLst/>
          </a:prstGeom>
          <a:solidFill>
            <a:srgbClr val="03ABF7"/>
          </a:solidFill>
        </p:spPr>
        <p:txBody>
          <a:bodyPr wrap="square">
            <a:spAutoFit/>
          </a:bodyPr>
          <a:lstStyle/>
          <a:p>
            <a:r>
              <a:rPr lang="en-US" sz="2400" b="1" dirty="0" smtClean="0"/>
              <a:t>Three </a:t>
            </a:r>
            <a:r>
              <a:rPr lang="en-US" sz="2400" b="1" dirty="0"/>
              <a:t>dimensions for policy action to support industrial </a:t>
            </a:r>
            <a:r>
              <a:rPr lang="en-US" sz="2400" b="1" dirty="0" smtClean="0"/>
              <a:t>greening</a:t>
            </a:r>
          </a:p>
          <a:p>
            <a:endParaRPr lang="en-US" sz="1100" b="1" dirty="0" smtClean="0"/>
          </a:p>
        </p:txBody>
      </p:sp>
      <p:sp>
        <p:nvSpPr>
          <p:cNvPr id="4" name="Rectangle 3"/>
          <p:cNvSpPr/>
          <p:nvPr/>
        </p:nvSpPr>
        <p:spPr>
          <a:xfrm>
            <a:off x="6457951" y="1476301"/>
            <a:ext cx="2590952" cy="2677656"/>
          </a:xfrm>
          <a:prstGeom prst="rect">
            <a:avLst/>
          </a:prstGeom>
        </p:spPr>
        <p:txBody>
          <a:bodyPr wrap="square">
            <a:spAutoFit/>
          </a:bodyPr>
          <a:lstStyle/>
          <a:p>
            <a:pPr marL="285750" indent="-285750" algn="just">
              <a:buFont typeface="Arial" panose="020B0604020202020204" pitchFamily="34" charset="0"/>
              <a:buChar char="•"/>
            </a:pPr>
            <a:r>
              <a:rPr lang="en-US" dirty="0"/>
              <a:t>P</a:t>
            </a:r>
            <a:r>
              <a:rPr lang="en-US" dirty="0" smtClean="0"/>
              <a:t>olicy </a:t>
            </a:r>
            <a:r>
              <a:rPr lang="en-US" dirty="0"/>
              <a:t>focus should shift to the strengthening of new productive and innovative capabilities related to green industries </a:t>
            </a:r>
            <a:endParaRPr lang="en-US" dirty="0" smtClean="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Such a </a:t>
            </a:r>
            <a:r>
              <a:rPr lang="en-US" dirty="0"/>
              <a:t>green policy </a:t>
            </a:r>
            <a:r>
              <a:rPr lang="en-US" dirty="0" smtClean="0"/>
              <a:t>has three </a:t>
            </a:r>
            <a:r>
              <a:rPr lang="en-US" dirty="0"/>
              <a:t>dimensions: </a:t>
            </a:r>
            <a:r>
              <a:rPr lang="en-US" dirty="0" err="1"/>
              <a:t>behaviour</a:t>
            </a:r>
            <a:r>
              <a:rPr lang="en-US" dirty="0"/>
              <a:t> of </a:t>
            </a:r>
            <a:r>
              <a:rPr lang="en-US" dirty="0" smtClean="0"/>
              <a:t>consumers, production</a:t>
            </a:r>
            <a:r>
              <a:rPr lang="en-US" dirty="0"/>
              <a:t> </a:t>
            </a:r>
            <a:r>
              <a:rPr lang="en-US" dirty="0" smtClean="0"/>
              <a:t>processes </a:t>
            </a:r>
            <a:r>
              <a:rPr lang="en-US" dirty="0"/>
              <a:t>of firms and innovation processes </a:t>
            </a:r>
            <a:r>
              <a:rPr lang="en-US" dirty="0" smtClean="0"/>
              <a:t>of firms</a:t>
            </a:r>
            <a:r>
              <a:rPr lang="en-US" dirty="0"/>
              <a:t>.</a:t>
            </a:r>
          </a:p>
        </p:txBody>
      </p:sp>
    </p:spTree>
    <p:extLst>
      <p:ext uri="{BB962C8B-B14F-4D97-AF65-F5344CB8AC3E}">
        <p14:creationId xmlns:p14="http://schemas.microsoft.com/office/powerpoint/2010/main" val="280898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9EAB297E-4F4A-FB42-998B-FC83ECEE919B}"/>
              </a:ext>
            </a:extLst>
          </p:cNvPr>
          <p:cNvSpPr txBox="1"/>
          <p:nvPr/>
        </p:nvSpPr>
        <p:spPr>
          <a:xfrm>
            <a:off x="724395" y="2107515"/>
            <a:ext cx="7445829" cy="623248"/>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600" b="1" dirty="0">
                <a:solidFill>
                  <a:srgbClr val="00B0F0"/>
                </a:solidFill>
                <a:latin typeface="Roboto"/>
                <a:cs typeface="Segoe UI"/>
              </a:rPr>
              <a:t>Thank you</a:t>
            </a:r>
            <a:endParaRPr lang="en-GB" sz="2400" b="1" dirty="0">
              <a:solidFill>
                <a:srgbClr val="00B0F0"/>
              </a:solidFill>
              <a:latin typeface="Roboto"/>
              <a:cs typeface="Segoe UI"/>
            </a:endParaRPr>
          </a:p>
        </p:txBody>
      </p:sp>
      <p:sp>
        <p:nvSpPr>
          <p:cNvPr id="2" name="Slide Number Placeholder 1"/>
          <p:cNvSpPr>
            <a:spLocks noGrp="1"/>
          </p:cNvSpPr>
          <p:nvPr>
            <p:ph type="sldNum" sz="quarter" idx="12"/>
          </p:nvPr>
        </p:nvSpPr>
        <p:spPr/>
        <p:txBody>
          <a:bodyPr/>
          <a:lstStyle/>
          <a:p>
            <a:fld id="{FDC2E30C-9539-124A-9096-5E075D74EB79}" type="slidenum">
              <a:rPr lang="en-US" smtClean="0"/>
              <a:pPr/>
              <a:t>15</a:t>
            </a:fld>
            <a:endParaRPr lang="en-US" dirty="0"/>
          </a:p>
        </p:txBody>
      </p:sp>
    </p:spTree>
    <p:extLst>
      <p:ext uri="{BB962C8B-B14F-4D97-AF65-F5344CB8AC3E}">
        <p14:creationId xmlns:p14="http://schemas.microsoft.com/office/powerpoint/2010/main" val="2697210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06779"/>
            <a:ext cx="6858000" cy="1790700"/>
          </a:xfrm>
        </p:spPr>
        <p:txBody>
          <a:bodyPr>
            <a:normAutofit/>
          </a:bodyPr>
          <a:lstStyle/>
          <a:p>
            <a:r>
              <a:rPr lang="en-US" sz="2400" b="1" dirty="0" smtClean="0">
                <a:solidFill>
                  <a:srgbClr val="019CDC"/>
                </a:solidFill>
                <a:latin typeface="+mn-lt"/>
              </a:rPr>
              <a:t>Let’s test ourselves</a:t>
            </a:r>
            <a:endParaRPr lang="en-US" sz="2400" b="1" dirty="0">
              <a:solidFill>
                <a:srgbClr val="019CDC"/>
              </a:solidFill>
              <a:latin typeface="+mn-lt"/>
            </a:endParaRPr>
          </a:p>
        </p:txBody>
      </p:sp>
      <p:sp>
        <p:nvSpPr>
          <p:cNvPr id="4" name="Slide Number Placeholder 3"/>
          <p:cNvSpPr>
            <a:spLocks noGrp="1"/>
          </p:cNvSpPr>
          <p:nvPr>
            <p:ph type="sldNum" sz="quarter" idx="12"/>
          </p:nvPr>
        </p:nvSpPr>
        <p:spPr/>
        <p:txBody>
          <a:bodyPr/>
          <a:lstStyle/>
          <a:p>
            <a:fld id="{FDC2E30C-9539-124A-9096-5E075D74EB79}" type="slidenum">
              <a:rPr lang="en-US" smtClean="0"/>
              <a:pPr/>
              <a:t>2</a:t>
            </a:fld>
            <a:endParaRPr lang="en-US" dirty="0"/>
          </a:p>
        </p:txBody>
      </p:sp>
    </p:spTree>
    <p:extLst>
      <p:ext uri="{BB962C8B-B14F-4D97-AF65-F5344CB8AC3E}">
        <p14:creationId xmlns:p14="http://schemas.microsoft.com/office/powerpoint/2010/main" val="805190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6" y="131674"/>
            <a:ext cx="8344109" cy="833932"/>
          </a:xfrm>
          <a:solidFill>
            <a:srgbClr val="03ABF7"/>
          </a:solidFill>
        </p:spPr>
        <p:txBody>
          <a:bodyPr anchor="t" anchorCtr="0">
            <a:normAutofit/>
          </a:bodyPr>
          <a:lstStyle/>
          <a:p>
            <a:r>
              <a:rPr lang="en-US" sz="2000" b="1" dirty="0" smtClean="0">
                <a:latin typeface="+mn-lt"/>
                <a:cs typeface="Aharoni" panose="02010803020104030203" pitchFamily="2" charset="-79"/>
              </a:rPr>
              <a:t/>
            </a:r>
            <a:br>
              <a:rPr lang="en-US" sz="2000" b="1" dirty="0" smtClean="0">
                <a:latin typeface="+mn-lt"/>
                <a:cs typeface="Aharoni" panose="02010803020104030203" pitchFamily="2" charset="-79"/>
              </a:rPr>
            </a:br>
            <a:r>
              <a:rPr lang="en-US" sz="2000" b="1" dirty="0" smtClean="0">
                <a:latin typeface="+mn-lt"/>
                <a:cs typeface="Aharoni" panose="02010803020104030203" pitchFamily="2" charset="-79"/>
              </a:rPr>
              <a:t>UNIDO </a:t>
            </a:r>
            <a:r>
              <a:rPr lang="en-US" sz="2000" b="1" dirty="0">
                <a:latin typeface="+mn-lt"/>
                <a:cs typeface="Aharoni" panose="02010803020104030203" pitchFamily="2" charset="-79"/>
              </a:rPr>
              <a:t>COVID-19 firm level survey</a:t>
            </a:r>
            <a:endParaRPr lang="de-DE" sz="2000" dirty="0">
              <a:latin typeface="+mn-lt"/>
            </a:endParaRPr>
          </a:p>
        </p:txBody>
      </p:sp>
      <p:sp>
        <p:nvSpPr>
          <p:cNvPr id="3" name="Content Placeholder 2"/>
          <p:cNvSpPr>
            <a:spLocks noGrp="1"/>
          </p:cNvSpPr>
          <p:nvPr>
            <p:ph idx="1"/>
          </p:nvPr>
        </p:nvSpPr>
        <p:spPr>
          <a:xfrm>
            <a:off x="490864" y="1075335"/>
            <a:ext cx="7817126" cy="3784428"/>
          </a:xfrm>
        </p:spPr>
        <p:txBody>
          <a:bodyPr>
            <a:noAutofit/>
          </a:bodyPr>
          <a:lstStyle/>
          <a:p>
            <a:pPr defTabSz="914400">
              <a:lnSpc>
                <a:spcPct val="100000"/>
              </a:lnSpc>
              <a:spcBef>
                <a:spcPts val="0"/>
              </a:spcBef>
              <a:spcAft>
                <a:spcPts val="600"/>
              </a:spcAft>
              <a:defRPr/>
            </a:pPr>
            <a:r>
              <a:rPr lang="en-GB" sz="1600" dirty="0">
                <a:solidFill>
                  <a:srgbClr val="019CDC"/>
                </a:solidFill>
                <a:ea typeface="Calibri" charset="0"/>
                <a:cs typeface="Calibri" charset="0"/>
              </a:rPr>
              <a:t>Objectives of the survey</a:t>
            </a:r>
          </a:p>
          <a:p>
            <a:pPr marL="401638" lvl="3" defTabSz="914400">
              <a:lnSpc>
                <a:spcPct val="100000"/>
              </a:lnSpc>
              <a:spcBef>
                <a:spcPts val="0"/>
              </a:spcBef>
              <a:spcAft>
                <a:spcPts val="600"/>
              </a:spcAft>
              <a:buFontTx/>
              <a:buChar char="-"/>
              <a:defRPr/>
            </a:pPr>
            <a:r>
              <a:rPr lang="en-GB" dirty="0">
                <a:ea typeface="Calibri" charset="0"/>
                <a:cs typeface="Calibri" charset="0"/>
              </a:rPr>
              <a:t>Assess current and future impact of the pandemic </a:t>
            </a:r>
            <a:r>
              <a:rPr lang="en-GB" dirty="0" smtClean="0">
                <a:ea typeface="Calibri" charset="0"/>
                <a:cs typeface="Calibri" charset="0"/>
              </a:rPr>
              <a:t>on </a:t>
            </a:r>
            <a:r>
              <a:rPr lang="en-GB" dirty="0">
                <a:ea typeface="Calibri" charset="0"/>
                <a:cs typeface="Calibri" charset="0"/>
              </a:rPr>
              <a:t>manufacturing firms</a:t>
            </a:r>
          </a:p>
          <a:p>
            <a:pPr marL="401638" lvl="3" defTabSz="914400">
              <a:lnSpc>
                <a:spcPct val="100000"/>
              </a:lnSpc>
              <a:spcBef>
                <a:spcPts val="0"/>
              </a:spcBef>
              <a:spcAft>
                <a:spcPts val="600"/>
              </a:spcAft>
              <a:buFontTx/>
              <a:buChar char="-"/>
              <a:defRPr/>
            </a:pPr>
            <a:r>
              <a:rPr lang="en-GB" dirty="0" smtClean="0">
                <a:ea typeface="Calibri" charset="0"/>
                <a:cs typeface="Calibri" charset="0"/>
              </a:rPr>
              <a:t>Document type of </a:t>
            </a:r>
            <a:r>
              <a:rPr lang="en-GB" dirty="0">
                <a:ea typeface="Calibri" charset="0"/>
                <a:cs typeface="Calibri" charset="0"/>
              </a:rPr>
              <a:t>responses from firms and governments</a:t>
            </a:r>
          </a:p>
          <a:p>
            <a:pPr marL="401638" lvl="3" defTabSz="914400">
              <a:lnSpc>
                <a:spcPct val="100000"/>
              </a:lnSpc>
              <a:spcBef>
                <a:spcPts val="0"/>
              </a:spcBef>
              <a:spcAft>
                <a:spcPts val="600"/>
              </a:spcAft>
              <a:buFontTx/>
              <a:buChar char="-"/>
              <a:defRPr/>
            </a:pPr>
            <a:r>
              <a:rPr lang="en-GB" dirty="0" smtClean="0">
                <a:ea typeface="Calibri" charset="0"/>
                <a:cs typeface="Calibri" charset="0"/>
              </a:rPr>
              <a:t>Identify </a:t>
            </a:r>
            <a:r>
              <a:rPr lang="en-GB" dirty="0">
                <a:ea typeface="Calibri" charset="0"/>
                <a:cs typeface="Calibri" charset="0"/>
              </a:rPr>
              <a:t>factors of vulnerability and resilience</a:t>
            </a:r>
          </a:p>
          <a:p>
            <a:pPr defTabSz="914400">
              <a:lnSpc>
                <a:spcPct val="100000"/>
              </a:lnSpc>
              <a:spcBef>
                <a:spcPts val="600"/>
              </a:spcBef>
              <a:spcAft>
                <a:spcPts val="600"/>
              </a:spcAft>
              <a:defRPr/>
            </a:pPr>
            <a:r>
              <a:rPr lang="en-GB" sz="1600" dirty="0">
                <a:solidFill>
                  <a:srgbClr val="019CDC"/>
                </a:solidFill>
                <a:ea typeface="Calibri" charset="0"/>
                <a:cs typeface="Calibri" charset="0"/>
              </a:rPr>
              <a:t>Modality of implementation</a:t>
            </a:r>
          </a:p>
          <a:p>
            <a:pPr marL="177800" lvl="1" indent="0" defTabSz="914400">
              <a:lnSpc>
                <a:spcPct val="100000"/>
              </a:lnSpc>
              <a:spcBef>
                <a:spcPts val="0"/>
              </a:spcBef>
              <a:spcAft>
                <a:spcPts val="600"/>
              </a:spcAft>
              <a:buNone/>
              <a:defRPr/>
            </a:pPr>
            <a:r>
              <a:rPr lang="en-GB" sz="1400" dirty="0">
                <a:ea typeface="Calibri" charset="0"/>
                <a:cs typeface="Calibri" charset="0"/>
              </a:rPr>
              <a:t>Survey implemented online with support of local partners on the field (industry associations, chambers of commerce, universities, government agencies)</a:t>
            </a:r>
          </a:p>
          <a:p>
            <a:pPr defTabSz="914400">
              <a:lnSpc>
                <a:spcPct val="100000"/>
              </a:lnSpc>
              <a:spcBef>
                <a:spcPts val="600"/>
              </a:spcBef>
              <a:spcAft>
                <a:spcPts val="600"/>
              </a:spcAft>
              <a:defRPr/>
            </a:pPr>
            <a:r>
              <a:rPr lang="en-GB" sz="1600" dirty="0">
                <a:solidFill>
                  <a:srgbClr val="019CDC"/>
                </a:solidFill>
                <a:ea typeface="Calibri" charset="0"/>
                <a:cs typeface="Calibri" charset="0"/>
              </a:rPr>
              <a:t>Coverage</a:t>
            </a:r>
          </a:p>
          <a:p>
            <a:pPr marL="177800" lvl="1" indent="0" defTabSz="914400">
              <a:lnSpc>
                <a:spcPct val="100000"/>
              </a:lnSpc>
              <a:spcBef>
                <a:spcPts val="0"/>
              </a:spcBef>
              <a:spcAft>
                <a:spcPts val="600"/>
              </a:spcAft>
              <a:buNone/>
              <a:defRPr/>
            </a:pPr>
            <a:r>
              <a:rPr lang="en-GB" sz="1400" dirty="0">
                <a:ea typeface="Calibri" charset="0"/>
                <a:cs typeface="Calibri" charset="0"/>
              </a:rPr>
              <a:t>About 4,000 responses collected in 26 countries covering Asia, Africa and Latin America </a:t>
            </a:r>
            <a:r>
              <a:rPr lang="en-GB" sz="1400" dirty="0" smtClean="0">
                <a:ea typeface="Calibri" charset="0"/>
                <a:cs typeface="Calibri" charset="0"/>
              </a:rPr>
              <a:t>during </a:t>
            </a:r>
            <a:r>
              <a:rPr lang="en-GB" sz="1400" dirty="0">
                <a:ea typeface="Calibri" charset="0"/>
                <a:cs typeface="Calibri" charset="0"/>
              </a:rPr>
              <a:t>the 1</a:t>
            </a:r>
            <a:r>
              <a:rPr lang="en-GB" sz="1400" baseline="30000" dirty="0">
                <a:ea typeface="Calibri" charset="0"/>
                <a:cs typeface="Calibri" charset="0"/>
              </a:rPr>
              <a:t>st</a:t>
            </a:r>
            <a:r>
              <a:rPr lang="en-GB" sz="1400" dirty="0">
                <a:ea typeface="Calibri" charset="0"/>
                <a:cs typeface="Calibri" charset="0"/>
              </a:rPr>
              <a:t> and 2</a:t>
            </a:r>
            <a:r>
              <a:rPr lang="en-GB" sz="1400" baseline="30000" dirty="0">
                <a:ea typeface="Calibri" charset="0"/>
                <a:cs typeface="Calibri" charset="0"/>
              </a:rPr>
              <a:t>nd</a:t>
            </a:r>
            <a:r>
              <a:rPr lang="en-GB" sz="1400" dirty="0">
                <a:ea typeface="Calibri" charset="0"/>
                <a:cs typeface="Calibri" charset="0"/>
              </a:rPr>
              <a:t> quarters of </a:t>
            </a:r>
            <a:r>
              <a:rPr lang="en-GB" sz="1400" dirty="0" smtClean="0">
                <a:ea typeface="Calibri" charset="0"/>
                <a:cs typeface="Calibri" charset="0"/>
              </a:rPr>
              <a:t>2021 </a:t>
            </a:r>
            <a:r>
              <a:rPr lang="en-GB" sz="1400" dirty="0">
                <a:ea typeface="Calibri" charset="0"/>
                <a:cs typeface="Calibri" charset="0"/>
              </a:rPr>
              <a:t>(see next slide) </a:t>
            </a:r>
          </a:p>
          <a:p>
            <a:pPr marL="361950" lvl="1" indent="-184150" defTabSz="914400">
              <a:lnSpc>
                <a:spcPct val="100000"/>
              </a:lnSpc>
              <a:spcBef>
                <a:spcPts val="0"/>
              </a:spcBef>
              <a:spcAft>
                <a:spcPts val="600"/>
              </a:spcAft>
              <a:buFont typeface="Calibri" panose="020F0502020204030204" pitchFamily="34" charset="0"/>
              <a:buChar char="‐"/>
              <a:defRPr/>
            </a:pPr>
            <a:endParaRPr lang="en-GB" sz="1300" i="1" dirty="0">
              <a:solidFill>
                <a:schemeClr val="tx1">
                  <a:lumMod val="75000"/>
                  <a:lumOff val="25000"/>
                </a:schemeClr>
              </a:solidFill>
              <a:latin typeface="Calibri" charset="0"/>
              <a:ea typeface="Calibri" charset="0"/>
              <a:cs typeface="Calibri" charset="0"/>
            </a:endParaRPr>
          </a:p>
        </p:txBody>
      </p:sp>
    </p:spTree>
    <p:extLst>
      <p:ext uri="{BB962C8B-B14F-4D97-AF65-F5344CB8AC3E}">
        <p14:creationId xmlns:p14="http://schemas.microsoft.com/office/powerpoint/2010/main" val="333111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0DC80F-600E-4188-BC13-2421A1D382DF}"/>
              </a:ext>
            </a:extLst>
          </p:cNvPr>
          <p:cNvPicPr>
            <a:picLocks noChangeAspect="1"/>
          </p:cNvPicPr>
          <p:nvPr/>
        </p:nvPicPr>
        <p:blipFill rotWithShape="1">
          <a:blip r:embed="rId3"/>
          <a:srcRect l="6422" t="13891" r="2968" b="18652"/>
          <a:stretch/>
        </p:blipFill>
        <p:spPr>
          <a:xfrm>
            <a:off x="438712" y="1060704"/>
            <a:ext cx="8417287" cy="3855173"/>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831086BB-88B2-4CFD-9940-73F775A086EE}"/>
              </a:ext>
            </a:extLst>
          </p:cNvPr>
          <p:cNvSpPr txBox="1"/>
          <p:nvPr/>
        </p:nvSpPr>
        <p:spPr>
          <a:xfrm>
            <a:off x="7371229" y="2767629"/>
            <a:ext cx="1019145" cy="526559"/>
          </a:xfrm>
          <a:prstGeom prst="rect">
            <a:avLst/>
          </a:prstGeom>
          <a:noFill/>
        </p:spPr>
        <p:txBody>
          <a:bodyPr wrap="square" lIns="20250" tIns="0" rIns="0" bIns="0" rtlCol="0" anchor="ctr" anchorCtr="0">
            <a:noAutofit/>
          </a:bodyPr>
          <a:lstStyle/>
          <a:p>
            <a:pPr algn="ctr"/>
            <a:r>
              <a:rPr lang="en-GB" sz="1000" dirty="0">
                <a:solidFill>
                  <a:srgbClr val="FF0000"/>
                </a:solidFill>
              </a:rPr>
              <a:t>11 Asian countries (2q 2021)</a:t>
            </a:r>
          </a:p>
          <a:p>
            <a:pPr algn="ctr"/>
            <a:r>
              <a:rPr lang="en-GB" sz="1000" dirty="0">
                <a:solidFill>
                  <a:srgbClr val="FF0000"/>
                </a:solidFill>
              </a:rPr>
              <a:t>2,200 firms</a:t>
            </a:r>
          </a:p>
        </p:txBody>
      </p:sp>
      <p:sp>
        <p:nvSpPr>
          <p:cNvPr id="11" name="TextBox 10">
            <a:extLst>
              <a:ext uri="{FF2B5EF4-FFF2-40B4-BE49-F238E27FC236}">
                <a16:creationId xmlns:a16="http://schemas.microsoft.com/office/drawing/2014/main" id="{3C253126-168C-4862-94EF-0FF836200621}"/>
              </a:ext>
            </a:extLst>
          </p:cNvPr>
          <p:cNvSpPr txBox="1"/>
          <p:nvPr/>
        </p:nvSpPr>
        <p:spPr>
          <a:xfrm>
            <a:off x="4295798" y="4268678"/>
            <a:ext cx="1158782" cy="526559"/>
          </a:xfrm>
          <a:prstGeom prst="rect">
            <a:avLst/>
          </a:prstGeom>
          <a:noFill/>
        </p:spPr>
        <p:txBody>
          <a:bodyPr wrap="square" lIns="20250" tIns="0" rIns="0" bIns="0" rtlCol="0" anchor="ctr" anchorCtr="0">
            <a:noAutofit/>
          </a:bodyPr>
          <a:lstStyle/>
          <a:p>
            <a:pPr algn="ctr"/>
            <a:r>
              <a:rPr lang="en-GB" sz="1050" dirty="0">
                <a:solidFill>
                  <a:srgbClr val="FF0000"/>
                </a:solidFill>
              </a:rPr>
              <a:t>8 African countries (1q 2021)</a:t>
            </a:r>
          </a:p>
          <a:p>
            <a:pPr algn="ctr"/>
            <a:r>
              <a:rPr lang="en-GB" sz="1050" dirty="0">
                <a:solidFill>
                  <a:srgbClr val="FF0000"/>
                </a:solidFill>
              </a:rPr>
              <a:t>900 firms</a:t>
            </a:r>
          </a:p>
        </p:txBody>
      </p:sp>
      <p:sp>
        <p:nvSpPr>
          <p:cNvPr id="12" name="TextBox 11">
            <a:extLst>
              <a:ext uri="{FF2B5EF4-FFF2-40B4-BE49-F238E27FC236}">
                <a16:creationId xmlns:a16="http://schemas.microsoft.com/office/drawing/2014/main" id="{A2CE1DB4-7CA9-4FC8-BBA5-DF5C137A0EF8}"/>
              </a:ext>
            </a:extLst>
          </p:cNvPr>
          <p:cNvSpPr txBox="1"/>
          <p:nvPr/>
        </p:nvSpPr>
        <p:spPr>
          <a:xfrm>
            <a:off x="589311" y="3440377"/>
            <a:ext cx="1527850" cy="688577"/>
          </a:xfrm>
          <a:prstGeom prst="rect">
            <a:avLst/>
          </a:prstGeom>
          <a:noFill/>
        </p:spPr>
        <p:txBody>
          <a:bodyPr wrap="square" lIns="20250" tIns="0" rIns="0" bIns="0" rtlCol="0" anchor="ctr" anchorCtr="0">
            <a:noAutofit/>
          </a:bodyPr>
          <a:lstStyle/>
          <a:p>
            <a:pPr algn="ctr"/>
            <a:r>
              <a:rPr lang="en-GB" sz="1050" dirty="0">
                <a:solidFill>
                  <a:srgbClr val="FF0000"/>
                </a:solidFill>
              </a:rPr>
              <a:t>7 Latin-American countries </a:t>
            </a:r>
          </a:p>
          <a:p>
            <a:pPr algn="ctr"/>
            <a:r>
              <a:rPr lang="en-GB" sz="1050" dirty="0">
                <a:solidFill>
                  <a:srgbClr val="FF0000"/>
                </a:solidFill>
              </a:rPr>
              <a:t>(2q 2021)</a:t>
            </a:r>
            <a:br>
              <a:rPr lang="en-GB" sz="1050" dirty="0">
                <a:solidFill>
                  <a:srgbClr val="FF0000"/>
                </a:solidFill>
              </a:rPr>
            </a:br>
            <a:r>
              <a:rPr lang="en-GB" sz="1050" dirty="0">
                <a:solidFill>
                  <a:srgbClr val="FF0000"/>
                </a:solidFill>
              </a:rPr>
              <a:t>1,000 firms</a:t>
            </a:r>
          </a:p>
        </p:txBody>
      </p:sp>
      <p:sp>
        <p:nvSpPr>
          <p:cNvPr id="14" name="Title 1"/>
          <p:cNvSpPr>
            <a:spLocks noGrp="1"/>
          </p:cNvSpPr>
          <p:nvPr>
            <p:ph type="title"/>
          </p:nvPr>
        </p:nvSpPr>
        <p:spPr>
          <a:xfrm>
            <a:off x="438713" y="151873"/>
            <a:ext cx="8417287" cy="651974"/>
          </a:xfrm>
          <a:solidFill>
            <a:srgbClr val="03ABF7"/>
          </a:solidFill>
        </p:spPr>
        <p:txBody>
          <a:bodyPr anchor="t" anchorCtr="0">
            <a:noAutofit/>
          </a:bodyPr>
          <a:lstStyle/>
          <a:p>
            <a:pPr>
              <a:lnSpc>
                <a:spcPct val="100000"/>
              </a:lnSpc>
            </a:pPr>
            <a:r>
              <a:rPr lang="en-US" sz="2400" b="1" dirty="0" smtClean="0">
                <a:latin typeface="+mn-lt"/>
                <a:cs typeface="Aharoni" panose="02010803020104030203" pitchFamily="2" charset="-79"/>
              </a:rPr>
              <a:t>UNIDO </a:t>
            </a:r>
            <a:r>
              <a:rPr lang="en-US" sz="2400" b="1" dirty="0">
                <a:latin typeface="+mn-lt"/>
                <a:cs typeface="Aharoni" panose="02010803020104030203" pitchFamily="2" charset="-79"/>
              </a:rPr>
              <a:t>COVID-19 firm level survey: regional </a:t>
            </a:r>
            <a:r>
              <a:rPr lang="en-US" sz="2400" b="1" dirty="0" smtClean="0">
                <a:latin typeface="+mn-lt"/>
                <a:cs typeface="Aharoni" panose="02010803020104030203" pitchFamily="2" charset="-79"/>
              </a:rPr>
              <a:t>coverage</a:t>
            </a:r>
            <a:br>
              <a:rPr lang="en-US" sz="2400" b="1" dirty="0" smtClean="0">
                <a:latin typeface="+mn-lt"/>
                <a:cs typeface="Aharoni" panose="02010803020104030203" pitchFamily="2" charset="-79"/>
              </a:rPr>
            </a:br>
            <a:r>
              <a:rPr lang="en-US" sz="2400" b="1" dirty="0" smtClean="0">
                <a:latin typeface="+mn-lt"/>
                <a:cs typeface="Aharoni" panose="02010803020104030203" pitchFamily="2" charset="-79"/>
              </a:rPr>
              <a:t/>
            </a:r>
            <a:br>
              <a:rPr lang="en-US" sz="2400" b="1" dirty="0" smtClean="0">
                <a:latin typeface="+mn-lt"/>
                <a:cs typeface="Aharoni" panose="02010803020104030203" pitchFamily="2" charset="-79"/>
              </a:rPr>
            </a:br>
            <a:endParaRPr lang="de-DE" sz="2400" dirty="0">
              <a:latin typeface="+mn-lt"/>
            </a:endParaRPr>
          </a:p>
        </p:txBody>
      </p:sp>
    </p:spTree>
    <p:extLst>
      <p:ext uri="{BB962C8B-B14F-4D97-AF65-F5344CB8AC3E}">
        <p14:creationId xmlns:p14="http://schemas.microsoft.com/office/powerpoint/2010/main" val="312453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2DD4-D7DB-14B3-EA2E-3431229988F7}"/>
              </a:ext>
            </a:extLst>
          </p:cNvPr>
          <p:cNvSpPr>
            <a:spLocks noGrp="1"/>
          </p:cNvSpPr>
          <p:nvPr>
            <p:ph type="title"/>
          </p:nvPr>
        </p:nvSpPr>
        <p:spPr>
          <a:xfrm>
            <a:off x="355777" y="153620"/>
            <a:ext cx="8430414" cy="751234"/>
          </a:xfrm>
          <a:solidFill>
            <a:srgbClr val="03ABF7"/>
          </a:solidFill>
        </p:spPr>
        <p:txBody>
          <a:bodyPr>
            <a:normAutofit/>
          </a:bodyPr>
          <a:lstStyle/>
          <a:p>
            <a:r>
              <a:rPr lang="en-US" sz="2800" b="0" i="0" u="none" strike="noStrike" baseline="0" dirty="0">
                <a:latin typeface="+mn-lt"/>
              </a:rPr>
              <a:t>Who were the most affected</a:t>
            </a:r>
            <a:r>
              <a:rPr lang="en-US" sz="2800" b="0" i="0" u="none" strike="noStrike" baseline="0" dirty="0" smtClean="0">
                <a:latin typeface="+mn-lt"/>
              </a:rPr>
              <a:t>? </a:t>
            </a:r>
            <a:endParaRPr lang="de-DE" sz="2800" b="1" dirty="0">
              <a:latin typeface="+mn-lt"/>
            </a:endParaRPr>
          </a:p>
        </p:txBody>
      </p:sp>
      <p:pic>
        <p:nvPicPr>
          <p:cNvPr id="5" name="Picture 4">
            <a:extLst>
              <a:ext uri="{FF2B5EF4-FFF2-40B4-BE49-F238E27FC236}">
                <a16:creationId xmlns:a16="http://schemas.microsoft.com/office/drawing/2014/main" id="{A2DB26DE-6CBC-06FF-06EC-9021BD697F3C}"/>
              </a:ext>
            </a:extLst>
          </p:cNvPr>
          <p:cNvPicPr>
            <a:picLocks noChangeAspect="1"/>
          </p:cNvPicPr>
          <p:nvPr/>
        </p:nvPicPr>
        <p:blipFill rotWithShape="1">
          <a:blip r:embed="rId3"/>
          <a:srcRect t="3799" b="10196"/>
          <a:stretch/>
        </p:blipFill>
        <p:spPr>
          <a:xfrm>
            <a:off x="355777" y="1510926"/>
            <a:ext cx="5313805" cy="3299126"/>
          </a:xfrm>
          <a:prstGeom prst="rect">
            <a:avLst/>
          </a:prstGeom>
        </p:spPr>
      </p:pic>
      <p:sp>
        <p:nvSpPr>
          <p:cNvPr id="7" name="TextBox 6">
            <a:extLst>
              <a:ext uri="{FF2B5EF4-FFF2-40B4-BE49-F238E27FC236}">
                <a16:creationId xmlns:a16="http://schemas.microsoft.com/office/drawing/2014/main" id="{E680ABE2-912B-EBB7-1D17-8424DD5DEBD9}"/>
              </a:ext>
            </a:extLst>
          </p:cNvPr>
          <p:cNvSpPr txBox="1"/>
          <p:nvPr/>
        </p:nvSpPr>
        <p:spPr>
          <a:xfrm>
            <a:off x="5927615" y="1342826"/>
            <a:ext cx="2858576" cy="2893100"/>
          </a:xfrm>
          <a:prstGeom prst="rect">
            <a:avLst/>
          </a:prstGeom>
          <a:noFill/>
        </p:spPr>
        <p:txBody>
          <a:bodyPr wrap="square">
            <a:spAutoFit/>
          </a:bodyPr>
          <a:lstStyle/>
          <a:p>
            <a:pPr marL="285750" indent="-285750" algn="just">
              <a:buFont typeface="Arial" panose="020B0604020202020204" pitchFamily="34" charset="0"/>
              <a:buChar char="•"/>
            </a:pPr>
            <a:r>
              <a:rPr lang="de-DE" b="0" i="0" u="none" strike="noStrike" baseline="0" dirty="0"/>
              <a:t>The economic impact </a:t>
            </a:r>
            <a:r>
              <a:rPr lang="de-DE" b="0" i="0" u="none" strike="noStrike" baseline="0" dirty="0" smtClean="0"/>
              <a:t>was</a:t>
            </a:r>
            <a:r>
              <a:rPr lang="de-DE" b="0" i="0" u="none" strike="noStrike" dirty="0" smtClean="0"/>
              <a:t> </a:t>
            </a:r>
            <a:r>
              <a:rPr lang="de-DE" b="0" i="0" u="none" strike="noStrike" baseline="0" dirty="0" smtClean="0"/>
              <a:t>uneven </a:t>
            </a:r>
            <a:r>
              <a:rPr lang="de-DE" b="0" i="0" u="none" strike="noStrike" baseline="0" dirty="0"/>
              <a:t>across </a:t>
            </a:r>
            <a:r>
              <a:rPr lang="de-DE" b="0" i="0" u="none" strike="noStrike" baseline="0" dirty="0" smtClean="0"/>
              <a:t>regions</a:t>
            </a:r>
          </a:p>
          <a:p>
            <a:pPr algn="just"/>
            <a:endParaRPr lang="de-DE" b="0" i="0" u="none" strike="noStrike" baseline="0" dirty="0" smtClean="0"/>
          </a:p>
          <a:p>
            <a:pPr marL="285750" indent="-285750" algn="just">
              <a:buFont typeface="Arial" panose="020B0604020202020204" pitchFamily="34" charset="0"/>
              <a:buChar char="•"/>
            </a:pPr>
            <a:r>
              <a:rPr lang="en-US" dirty="0" smtClean="0"/>
              <a:t>Industrialized economies </a:t>
            </a:r>
            <a:r>
              <a:rPr lang="en-US" dirty="0"/>
              <a:t>(IEs) were less affected than </a:t>
            </a:r>
            <a:r>
              <a:rPr lang="en-US" dirty="0" smtClean="0"/>
              <a:t>developing and </a:t>
            </a:r>
            <a:r>
              <a:rPr lang="en-US" dirty="0"/>
              <a:t>emerging industrial economies (DEIEs</a:t>
            </a:r>
            <a:r>
              <a:rPr lang="en-US" dirty="0" smtClean="0"/>
              <a:t>)</a:t>
            </a:r>
          </a:p>
          <a:p>
            <a:pPr algn="just"/>
            <a:endParaRPr lang="en-US" dirty="0" smtClean="0"/>
          </a:p>
          <a:p>
            <a:pPr marL="285750" indent="-285750" algn="just">
              <a:buFont typeface="Arial" panose="020B0604020202020204" pitchFamily="34" charset="0"/>
              <a:buChar char="•"/>
            </a:pPr>
            <a:r>
              <a:rPr lang="en-US" dirty="0"/>
              <a:t>The estimated output loss by 2021, compared to the </a:t>
            </a:r>
            <a:r>
              <a:rPr lang="en-US" dirty="0" err="1"/>
              <a:t>prepandemic</a:t>
            </a:r>
            <a:r>
              <a:rPr lang="en-US" dirty="0"/>
              <a:t> estimates, is 3.9 and 7.7 percent on average in each group. </a:t>
            </a:r>
            <a:endParaRPr lang="de-DE" dirty="0"/>
          </a:p>
        </p:txBody>
      </p:sp>
      <p:sp>
        <p:nvSpPr>
          <p:cNvPr id="3" name="Slide Number Placeholder 2"/>
          <p:cNvSpPr>
            <a:spLocks noGrp="1"/>
          </p:cNvSpPr>
          <p:nvPr>
            <p:ph type="sldNum" sz="quarter" idx="12"/>
          </p:nvPr>
        </p:nvSpPr>
        <p:spPr/>
        <p:txBody>
          <a:bodyPr/>
          <a:lstStyle/>
          <a:p>
            <a:fld id="{FDC2E30C-9539-124A-9096-5E075D74EB79}" type="slidenum">
              <a:rPr lang="en-US" smtClean="0"/>
              <a:pPr/>
              <a:t>5</a:t>
            </a:fld>
            <a:endParaRPr lang="en-US" dirty="0"/>
          </a:p>
        </p:txBody>
      </p:sp>
      <p:sp>
        <p:nvSpPr>
          <p:cNvPr id="4" name="Rectangle 3"/>
          <p:cNvSpPr/>
          <p:nvPr/>
        </p:nvSpPr>
        <p:spPr>
          <a:xfrm>
            <a:off x="355777" y="4836625"/>
            <a:ext cx="4025279" cy="184666"/>
          </a:xfrm>
          <a:prstGeom prst="rect">
            <a:avLst/>
          </a:prstGeom>
        </p:spPr>
        <p:txBody>
          <a:bodyPr wrap="square">
            <a:spAutoFit/>
          </a:bodyPr>
          <a:lstStyle/>
          <a:p>
            <a:r>
              <a:rPr lang="en-US" sz="600" i="1" dirty="0">
                <a:latin typeface="HelveticaNeueLTStd-LtCnO"/>
              </a:rPr>
              <a:t>Source: </a:t>
            </a:r>
            <a:r>
              <a:rPr lang="en-US" sz="600" dirty="0">
                <a:latin typeface="HelveticaNeueLTStd-LtCn"/>
              </a:rPr>
              <a:t>UNIDO elaboration based on IMF World Economic Outlook (October 2019 and October 2021 editions).</a:t>
            </a:r>
            <a:endParaRPr lang="en-US" sz="600" dirty="0"/>
          </a:p>
        </p:txBody>
      </p:sp>
      <p:sp>
        <p:nvSpPr>
          <p:cNvPr id="6" name="Rectangle 5"/>
          <p:cNvSpPr/>
          <p:nvPr/>
        </p:nvSpPr>
        <p:spPr>
          <a:xfrm>
            <a:off x="355777" y="1101535"/>
            <a:ext cx="5859610" cy="307777"/>
          </a:xfrm>
          <a:prstGeom prst="rect">
            <a:avLst/>
          </a:prstGeom>
        </p:spPr>
        <p:txBody>
          <a:bodyPr wrap="square">
            <a:spAutoFit/>
          </a:bodyPr>
          <a:lstStyle/>
          <a:p>
            <a:r>
              <a:rPr lang="en-US" dirty="0"/>
              <a:t>Estimated output losses due to COVID-19 by 2021, across economy groups</a:t>
            </a:r>
            <a:endParaRPr lang="de-DE" dirty="0"/>
          </a:p>
        </p:txBody>
      </p:sp>
    </p:spTree>
    <p:extLst>
      <p:ext uri="{BB962C8B-B14F-4D97-AF65-F5344CB8AC3E}">
        <p14:creationId xmlns:p14="http://schemas.microsoft.com/office/powerpoint/2010/main" val="246303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DB677-4855-25E4-DA51-F5AE336FB79E}"/>
              </a:ext>
            </a:extLst>
          </p:cNvPr>
          <p:cNvSpPr>
            <a:spLocks noGrp="1"/>
          </p:cNvSpPr>
          <p:nvPr>
            <p:ph type="title"/>
          </p:nvPr>
        </p:nvSpPr>
        <p:spPr>
          <a:xfrm>
            <a:off x="277979" y="454411"/>
            <a:ext cx="3869740" cy="987510"/>
          </a:xfrm>
          <a:solidFill>
            <a:srgbClr val="03ABF7"/>
          </a:solidFill>
        </p:spPr>
        <p:txBody>
          <a:bodyPr anchor="b">
            <a:normAutofit/>
          </a:bodyPr>
          <a:lstStyle/>
          <a:p>
            <a:r>
              <a:rPr lang="en-US" sz="2000" b="1" i="0" u="none" strike="noStrike" baseline="0" dirty="0">
                <a:latin typeface="+mn-lt"/>
              </a:rPr>
              <a:t>The framework: Connecting the COVID-19 outbreak to industrial production</a:t>
            </a:r>
            <a:endParaRPr lang="de-DE" sz="4400" b="1" dirty="0">
              <a:latin typeface="+mn-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CBF34F-393B-ED43-D3EA-7848D31D2737}"/>
              </a:ext>
            </a:extLst>
          </p:cNvPr>
          <p:cNvSpPr>
            <a:spLocks noGrp="1"/>
          </p:cNvSpPr>
          <p:nvPr>
            <p:ph idx="1"/>
          </p:nvPr>
        </p:nvSpPr>
        <p:spPr>
          <a:xfrm>
            <a:off x="480060" y="2462718"/>
            <a:ext cx="3565246" cy="2304545"/>
          </a:xfrm>
        </p:spPr>
        <p:txBody>
          <a:bodyPr>
            <a:noAutofit/>
          </a:bodyPr>
          <a:lstStyle/>
          <a:p>
            <a:r>
              <a:rPr lang="en-US" sz="1400" dirty="0"/>
              <a:t>The crisis </a:t>
            </a:r>
            <a:r>
              <a:rPr lang="en-US" sz="1400" dirty="0" smtClean="0"/>
              <a:t>simultaneously impacted </a:t>
            </a:r>
            <a:r>
              <a:rPr lang="en-US" sz="1400" dirty="0"/>
              <a:t>the demand and the </a:t>
            </a:r>
            <a:r>
              <a:rPr lang="en-US" sz="1400" dirty="0" smtClean="0"/>
              <a:t>supply side</a:t>
            </a:r>
          </a:p>
          <a:p>
            <a:r>
              <a:rPr lang="de-DE" sz="1400" b="0" i="0" u="none" strike="noStrike" baseline="0" dirty="0" smtClean="0"/>
              <a:t>COVID-19 </a:t>
            </a:r>
            <a:r>
              <a:rPr lang="de-DE" sz="1400" b="0" i="0" u="none" strike="noStrike" baseline="0" dirty="0"/>
              <a:t>affected the global and </a:t>
            </a:r>
            <a:r>
              <a:rPr lang="de-DE" sz="1400" b="0" i="0" u="none" strike="noStrike" baseline="0" dirty="0" smtClean="0"/>
              <a:t>domestic</a:t>
            </a:r>
            <a:r>
              <a:rPr lang="de-DE" sz="1400" b="0" i="0" u="none" strike="noStrike" dirty="0" smtClean="0"/>
              <a:t> </a:t>
            </a:r>
            <a:r>
              <a:rPr lang="de-DE" sz="1400" b="0" i="0" u="none" strike="noStrike" baseline="0" dirty="0" smtClean="0"/>
              <a:t>industrial </a:t>
            </a:r>
            <a:r>
              <a:rPr lang="de-DE" sz="1400" b="0" i="0" u="none" strike="noStrike" baseline="0" dirty="0"/>
              <a:t>production </a:t>
            </a:r>
            <a:r>
              <a:rPr lang="de-DE" sz="1400" b="0" i="0" u="none" strike="noStrike" baseline="0" dirty="0" smtClean="0"/>
              <a:t>ecosystem</a:t>
            </a:r>
          </a:p>
          <a:p>
            <a:r>
              <a:rPr lang="en-US" sz="1400" dirty="0"/>
              <a:t>On the supply side, global value chain (GVC) </a:t>
            </a:r>
            <a:r>
              <a:rPr lang="en-US" sz="1400" dirty="0" smtClean="0"/>
              <a:t>disruptions severely </a:t>
            </a:r>
            <a:r>
              <a:rPr lang="en-US" sz="1400" dirty="0"/>
              <a:t>impacted globalized domestic firms</a:t>
            </a:r>
            <a:endParaRPr lang="de-DE" sz="1400" dirty="0"/>
          </a:p>
          <a:p>
            <a:pPr algn="l"/>
            <a:endParaRPr lang="de-DE" sz="1400" dirty="0"/>
          </a:p>
        </p:txBody>
      </p:sp>
      <p:pic>
        <p:nvPicPr>
          <p:cNvPr id="5" name="Picture 4" descr="Chart, radar chart&#10;&#10;Description automatically generated">
            <a:extLst>
              <a:ext uri="{FF2B5EF4-FFF2-40B4-BE49-F238E27FC236}">
                <a16:creationId xmlns:a16="http://schemas.microsoft.com/office/drawing/2014/main" id="{5CAC4D08-F766-05A5-9332-05E966303191}"/>
              </a:ext>
            </a:extLst>
          </p:cNvPr>
          <p:cNvPicPr>
            <a:picLocks noChangeAspect="1"/>
          </p:cNvPicPr>
          <p:nvPr/>
        </p:nvPicPr>
        <p:blipFill rotWithShape="1">
          <a:blip r:embed="rId3"/>
          <a:srcRect r="-3" b="2044"/>
          <a:stretch/>
        </p:blipFill>
        <p:spPr>
          <a:xfrm>
            <a:off x="4498848" y="601042"/>
            <a:ext cx="4556227" cy="454245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p:cNvSpPr>
            <a:spLocks noGrp="1"/>
          </p:cNvSpPr>
          <p:nvPr>
            <p:ph type="sldNum" sz="quarter" idx="12"/>
          </p:nvPr>
        </p:nvSpPr>
        <p:spPr/>
        <p:txBody>
          <a:bodyPr/>
          <a:lstStyle/>
          <a:p>
            <a:fld id="{FDC2E30C-9539-124A-9096-5E075D74EB79}" type="slidenum">
              <a:rPr lang="en-US" smtClean="0"/>
              <a:pPr/>
              <a:t>6</a:t>
            </a:fld>
            <a:endParaRPr lang="en-US" dirty="0"/>
          </a:p>
        </p:txBody>
      </p:sp>
      <p:sp>
        <p:nvSpPr>
          <p:cNvPr id="6" name="Rectangle 5"/>
          <p:cNvSpPr/>
          <p:nvPr/>
        </p:nvSpPr>
        <p:spPr>
          <a:xfrm>
            <a:off x="5149901" y="146633"/>
            <a:ext cx="3764155" cy="307777"/>
          </a:xfrm>
          <a:prstGeom prst="rect">
            <a:avLst/>
          </a:prstGeom>
        </p:spPr>
        <p:txBody>
          <a:bodyPr wrap="square">
            <a:spAutoFit/>
          </a:bodyPr>
          <a:lstStyle/>
          <a:p>
            <a:r>
              <a:rPr lang="en-US" dirty="0" smtClean="0"/>
              <a:t>Channels </a:t>
            </a:r>
            <a:r>
              <a:rPr lang="en-US" dirty="0"/>
              <a:t>of impact within a country</a:t>
            </a:r>
          </a:p>
        </p:txBody>
      </p:sp>
    </p:spTree>
    <p:extLst>
      <p:ext uri="{BB962C8B-B14F-4D97-AF65-F5344CB8AC3E}">
        <p14:creationId xmlns:p14="http://schemas.microsoft.com/office/powerpoint/2010/main" val="326069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877823"/>
          </a:xfrm>
          <a:solidFill>
            <a:srgbClr val="03ABF7"/>
          </a:solidFill>
        </p:spPr>
        <p:txBody>
          <a:bodyPr>
            <a:noAutofit/>
          </a:bodyPr>
          <a:lstStyle/>
          <a:p>
            <a:pPr algn="ctr"/>
            <a:r>
              <a:rPr lang="en-US" sz="2400" b="1" dirty="0" smtClean="0">
                <a:latin typeface="+mn-lt"/>
                <a:cs typeface="Times New Roman" panose="02020603050405020304" pitchFamily="18" charset="0"/>
              </a:rPr>
              <a:t>Channel of impact and challenged in Developing </a:t>
            </a:r>
            <a:r>
              <a:rPr lang="en-US" sz="2400" b="1" dirty="0">
                <a:latin typeface="+mn-lt"/>
                <a:cs typeface="Times New Roman" panose="02020603050405020304" pitchFamily="18" charset="0"/>
              </a:rPr>
              <a:t>and emerging industrial economies</a:t>
            </a:r>
            <a:endParaRPr lang="en-US" sz="2400" dirty="0">
              <a:latin typeface="+mn-lt"/>
            </a:endParaRPr>
          </a:p>
        </p:txBody>
      </p:sp>
      <p:sp>
        <p:nvSpPr>
          <p:cNvPr id="4" name="Slide Number Placeholder 3"/>
          <p:cNvSpPr>
            <a:spLocks noGrp="1"/>
          </p:cNvSpPr>
          <p:nvPr>
            <p:ph type="sldNum" sz="quarter" idx="12"/>
          </p:nvPr>
        </p:nvSpPr>
        <p:spPr/>
        <p:txBody>
          <a:bodyPr/>
          <a:lstStyle/>
          <a:p>
            <a:fld id="{FDC2E30C-9539-124A-9096-5E075D74EB79}"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58873" y="1560644"/>
            <a:ext cx="4579315" cy="3480463"/>
          </a:xfrm>
          <a:prstGeom prst="rect">
            <a:avLst/>
          </a:prstGeom>
        </p:spPr>
      </p:pic>
      <p:sp>
        <p:nvSpPr>
          <p:cNvPr id="6" name="Rectangle 5"/>
          <p:cNvSpPr/>
          <p:nvPr/>
        </p:nvSpPr>
        <p:spPr>
          <a:xfrm>
            <a:off x="-65838" y="1085152"/>
            <a:ext cx="4579315" cy="307777"/>
          </a:xfrm>
          <a:prstGeom prst="rect">
            <a:avLst/>
          </a:prstGeom>
        </p:spPr>
        <p:txBody>
          <a:bodyPr wrap="square">
            <a:spAutoFit/>
          </a:bodyPr>
          <a:lstStyle/>
          <a:p>
            <a:r>
              <a:rPr lang="en-US" b="1" dirty="0">
                <a:cs typeface="Times New Roman" panose="02020603050405020304" pitchFamily="18" charset="0"/>
              </a:rPr>
              <a:t>Channels of impact and evidence from selected </a:t>
            </a:r>
            <a:r>
              <a:rPr lang="en-US" b="1" dirty="0" smtClean="0">
                <a:cs typeface="Times New Roman" panose="02020603050405020304" pitchFamily="18" charset="0"/>
              </a:rPr>
              <a:t>DEIEs</a:t>
            </a:r>
            <a:endParaRPr lang="en-US" b="1" dirty="0">
              <a:cs typeface="Times New Roman" panose="02020603050405020304" pitchFamily="18" charset="0"/>
            </a:endParaRPr>
          </a:p>
        </p:txBody>
      </p:sp>
      <p:sp>
        <p:nvSpPr>
          <p:cNvPr id="7" name="Rectangle 6"/>
          <p:cNvSpPr/>
          <p:nvPr/>
        </p:nvSpPr>
        <p:spPr>
          <a:xfrm>
            <a:off x="4572000" y="1023597"/>
            <a:ext cx="4630521" cy="523220"/>
          </a:xfrm>
          <a:prstGeom prst="rect">
            <a:avLst/>
          </a:prstGeom>
        </p:spPr>
        <p:txBody>
          <a:bodyPr wrap="square">
            <a:spAutoFit/>
          </a:bodyPr>
          <a:lstStyle/>
          <a:p>
            <a:r>
              <a:rPr lang="en-US" b="1" dirty="0">
                <a:cs typeface="Times New Roman" panose="02020603050405020304" pitchFamily="18" charset="0"/>
              </a:rPr>
              <a:t>Top five most important challenges faced </a:t>
            </a:r>
            <a:r>
              <a:rPr lang="en-US" b="1" dirty="0" smtClean="0">
                <a:cs typeface="Times New Roman" panose="02020603050405020304" pitchFamily="18" charset="0"/>
              </a:rPr>
              <a:t>by manufacturing </a:t>
            </a:r>
            <a:r>
              <a:rPr lang="en-US" b="1" dirty="0">
                <a:cs typeface="Times New Roman" panose="02020603050405020304" pitchFamily="18" charset="0"/>
              </a:rPr>
              <a:t>firms in selected DEIEs across regions and firm types</a:t>
            </a:r>
          </a:p>
        </p:txBody>
      </p:sp>
      <p:pic>
        <p:nvPicPr>
          <p:cNvPr id="8" name="Picture 7"/>
          <p:cNvPicPr>
            <a:picLocks noChangeAspect="1"/>
          </p:cNvPicPr>
          <p:nvPr/>
        </p:nvPicPr>
        <p:blipFill rotWithShape="1">
          <a:blip r:embed="rId4"/>
          <a:srcRect b="11526"/>
          <a:stretch/>
        </p:blipFill>
        <p:spPr>
          <a:xfrm>
            <a:off x="4638188" y="1560644"/>
            <a:ext cx="4337914" cy="3405063"/>
          </a:xfrm>
          <a:prstGeom prst="rect">
            <a:avLst/>
          </a:prstGeom>
        </p:spPr>
      </p:pic>
    </p:spTree>
    <p:extLst>
      <p:ext uri="{BB962C8B-B14F-4D97-AF65-F5344CB8AC3E}">
        <p14:creationId xmlns:p14="http://schemas.microsoft.com/office/powerpoint/2010/main" val="39559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B11D87-915B-4558-8FFA-C826C8334CA0}"/>
              </a:ext>
            </a:extLst>
          </p:cNvPr>
          <p:cNvPicPr>
            <a:picLocks noChangeAspect="1"/>
          </p:cNvPicPr>
          <p:nvPr/>
        </p:nvPicPr>
        <p:blipFill>
          <a:blip r:embed="rId2"/>
          <a:stretch>
            <a:fillRect/>
          </a:stretch>
        </p:blipFill>
        <p:spPr>
          <a:xfrm>
            <a:off x="0" y="798022"/>
            <a:ext cx="4938724" cy="4222865"/>
          </a:xfrm>
          <a:prstGeom prst="rect">
            <a:avLst/>
          </a:prstGeom>
        </p:spPr>
      </p:pic>
      <p:sp>
        <p:nvSpPr>
          <p:cNvPr id="10" name="Rectangle 9">
            <a:extLst>
              <a:ext uri="{FF2B5EF4-FFF2-40B4-BE49-F238E27FC236}">
                <a16:creationId xmlns:a16="http://schemas.microsoft.com/office/drawing/2014/main" id="{263350E2-F5E7-474F-AA36-7F331ADF0753}"/>
              </a:ext>
            </a:extLst>
          </p:cNvPr>
          <p:cNvSpPr/>
          <p:nvPr/>
        </p:nvSpPr>
        <p:spPr>
          <a:xfrm>
            <a:off x="0" y="798022"/>
            <a:ext cx="4938723" cy="1252235"/>
          </a:xfrm>
          <a:prstGeom prst="rect">
            <a:avLst/>
          </a:prstGeom>
          <a:noFill/>
          <a:ln w="25400">
            <a:solidFill>
              <a:srgbClr val="C0000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1" name="Rectangle 10">
            <a:extLst>
              <a:ext uri="{FF2B5EF4-FFF2-40B4-BE49-F238E27FC236}">
                <a16:creationId xmlns:a16="http://schemas.microsoft.com/office/drawing/2014/main" id="{80327EB6-5C4C-4305-9744-3700FB121CAE}"/>
              </a:ext>
            </a:extLst>
          </p:cNvPr>
          <p:cNvSpPr/>
          <p:nvPr/>
        </p:nvSpPr>
        <p:spPr>
          <a:xfrm>
            <a:off x="0" y="2050257"/>
            <a:ext cx="4938723" cy="1407318"/>
          </a:xfrm>
          <a:prstGeom prst="rect">
            <a:avLst/>
          </a:prstGeom>
          <a:noFill/>
          <a:ln w="25400">
            <a:solidFill>
              <a:srgbClr val="C0000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Rectangle 11">
            <a:extLst>
              <a:ext uri="{FF2B5EF4-FFF2-40B4-BE49-F238E27FC236}">
                <a16:creationId xmlns:a16="http://schemas.microsoft.com/office/drawing/2014/main" id="{FDCEEC63-66A3-4607-AAC0-A3A1ACB5161B}"/>
              </a:ext>
            </a:extLst>
          </p:cNvPr>
          <p:cNvSpPr/>
          <p:nvPr/>
        </p:nvSpPr>
        <p:spPr>
          <a:xfrm>
            <a:off x="1" y="3457576"/>
            <a:ext cx="4938722" cy="1563312"/>
          </a:xfrm>
          <a:prstGeom prst="rect">
            <a:avLst/>
          </a:prstGeom>
          <a:noFill/>
          <a:ln w="25400">
            <a:solidFill>
              <a:srgbClr val="C00000"/>
            </a:solidFill>
            <a:extLst>
              <a:ext uri="{C807C97D-BFC1-408E-A445-0C87EB9F89A2}">
                <ask:lineSketchStyleProps xmlns:ask="http://schemas.microsoft.com/office/drawing/2018/sketchyshapes" xmlns="" sd="1219033472">
                  <a:custGeom>
                    <a:avLst/>
                    <a:gdLst>
                      <a:gd name="connsiteX0" fmla="*/ 0 w 1706880"/>
                      <a:gd name="connsiteY0" fmla="*/ 0 h 236220"/>
                      <a:gd name="connsiteX1" fmla="*/ 551891 w 1706880"/>
                      <a:gd name="connsiteY1" fmla="*/ 0 h 236220"/>
                      <a:gd name="connsiteX2" fmla="*/ 1069645 w 1706880"/>
                      <a:gd name="connsiteY2" fmla="*/ 0 h 236220"/>
                      <a:gd name="connsiteX3" fmla="*/ 1706880 w 1706880"/>
                      <a:gd name="connsiteY3" fmla="*/ 0 h 236220"/>
                      <a:gd name="connsiteX4" fmla="*/ 1706880 w 1706880"/>
                      <a:gd name="connsiteY4" fmla="*/ 236220 h 236220"/>
                      <a:gd name="connsiteX5" fmla="*/ 1172058 w 1706880"/>
                      <a:gd name="connsiteY5" fmla="*/ 236220 h 236220"/>
                      <a:gd name="connsiteX6" fmla="*/ 568960 w 1706880"/>
                      <a:gd name="connsiteY6" fmla="*/ 236220 h 236220"/>
                      <a:gd name="connsiteX7" fmla="*/ 0 w 1706880"/>
                      <a:gd name="connsiteY7" fmla="*/ 236220 h 236220"/>
                      <a:gd name="connsiteX8" fmla="*/ 0 w 1706880"/>
                      <a:gd name="connsiteY8" fmla="*/ 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236220" extrusionOk="0">
                        <a:moveTo>
                          <a:pt x="0" y="0"/>
                        </a:moveTo>
                        <a:cubicBezTo>
                          <a:pt x="136314" y="-5531"/>
                          <a:pt x="357393" y="-1778"/>
                          <a:pt x="551891" y="0"/>
                        </a:cubicBezTo>
                        <a:cubicBezTo>
                          <a:pt x="746389" y="1778"/>
                          <a:pt x="846701" y="-10490"/>
                          <a:pt x="1069645" y="0"/>
                        </a:cubicBezTo>
                        <a:cubicBezTo>
                          <a:pt x="1292589" y="10490"/>
                          <a:pt x="1393462" y="-4627"/>
                          <a:pt x="1706880" y="0"/>
                        </a:cubicBezTo>
                        <a:cubicBezTo>
                          <a:pt x="1706022" y="106559"/>
                          <a:pt x="1709207" y="162349"/>
                          <a:pt x="1706880" y="236220"/>
                        </a:cubicBezTo>
                        <a:cubicBezTo>
                          <a:pt x="1478347" y="238464"/>
                          <a:pt x="1411188" y="259369"/>
                          <a:pt x="1172058" y="236220"/>
                        </a:cubicBezTo>
                        <a:cubicBezTo>
                          <a:pt x="932928" y="213071"/>
                          <a:pt x="784132" y="236771"/>
                          <a:pt x="568960" y="236220"/>
                        </a:cubicBezTo>
                        <a:cubicBezTo>
                          <a:pt x="353788" y="235669"/>
                          <a:pt x="216451" y="216469"/>
                          <a:pt x="0" y="236220"/>
                        </a:cubicBezTo>
                        <a:cubicBezTo>
                          <a:pt x="11016" y="132702"/>
                          <a:pt x="-2702" y="864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1" name="Title 1"/>
          <p:cNvSpPr txBox="1">
            <a:spLocks noGrp="1"/>
          </p:cNvSpPr>
          <p:nvPr>
            <p:ph type="title"/>
          </p:nvPr>
        </p:nvSpPr>
        <p:spPr>
          <a:xfrm>
            <a:off x="0" y="67165"/>
            <a:ext cx="8885583" cy="730856"/>
          </a:xfrm>
          <a:prstGeom prst="rect">
            <a:avLst/>
          </a:prstGeom>
          <a:solidFill>
            <a:srgbClr val="03ABF7"/>
          </a:solidFill>
        </p:spPr>
        <p:txBody>
          <a:bodyPr anchor="t" anchorCtr="0">
            <a:noAutofit/>
          </a:bodyPr>
          <a:lstStyle>
            <a:lvl1pPr>
              <a:defRPr sz="4800"/>
            </a:lvl1pPr>
          </a:lstStyle>
          <a:p>
            <a:r>
              <a:rPr lang="en-GB" sz="2400" b="1" dirty="0" smtClean="0">
                <a:latin typeface="+mn-lt"/>
              </a:rPr>
              <a:t>The </a:t>
            </a:r>
            <a:r>
              <a:rPr lang="en-GB" sz="2400" b="1" dirty="0">
                <a:latin typeface="+mn-lt"/>
              </a:rPr>
              <a:t>impact of the pandemic was very diverse across firm </a:t>
            </a:r>
            <a:r>
              <a:rPr lang="en-GB" sz="2400" b="1" dirty="0" smtClean="0">
                <a:latin typeface="+mn-lt"/>
              </a:rPr>
              <a:t>groups</a:t>
            </a:r>
            <a:r>
              <a:rPr lang="en-GB" sz="3200" b="1" dirty="0" smtClean="0">
                <a:latin typeface="+mn-lt"/>
              </a:rPr>
              <a:t/>
            </a:r>
            <a:br>
              <a:rPr lang="en-GB" sz="3200" b="1" dirty="0" smtClean="0">
                <a:latin typeface="+mn-lt"/>
              </a:rPr>
            </a:br>
            <a:endParaRPr lang="en-US" sz="3200" b="1" dirty="0">
              <a:latin typeface="+mn-lt"/>
            </a:endParaRPr>
          </a:p>
        </p:txBody>
      </p:sp>
      <p:sp>
        <p:nvSpPr>
          <p:cNvPr id="7" name="Content Placeholder 2">
            <a:extLst>
              <a:ext uri="{FF2B5EF4-FFF2-40B4-BE49-F238E27FC236}">
                <a16:creationId xmlns:a16="http://schemas.microsoft.com/office/drawing/2014/main" id="{0D688B50-58F3-4A23-AEDA-19A810A02544}"/>
              </a:ext>
            </a:extLst>
          </p:cNvPr>
          <p:cNvSpPr txBox="1">
            <a:spLocks noGrp="1"/>
          </p:cNvSpPr>
          <p:nvPr>
            <p:ph type="body" idx="1"/>
          </p:nvPr>
        </p:nvSpPr>
        <p:spPr>
          <a:xfrm>
            <a:off x="5047477" y="1038759"/>
            <a:ext cx="3838106" cy="3528218"/>
          </a:xfrm>
          <a:prstGeom prst="rect">
            <a:avLst/>
          </a:prstGeom>
        </p:spPr>
        <p:txBody>
          <a:bodyPr anchor="ctr" anchorCtr="0">
            <a:noAutofit/>
          </a:bodyPr>
          <a:lstStyle/>
          <a:p>
            <a:pPr>
              <a:buSzTx/>
            </a:pPr>
            <a:r>
              <a:rPr lang="en-GB" sz="1400" dirty="0"/>
              <a:t>Data collected in 4,000 firm in 26 DEIEs in Africa, Asia and LAC</a:t>
            </a:r>
          </a:p>
          <a:p>
            <a:pPr>
              <a:buSzTx/>
            </a:pPr>
            <a:r>
              <a:rPr lang="en-GB" sz="1400" dirty="0"/>
              <a:t>Monthly sales declined, on average, by about 20%. But this decline was much larger in SMEs than in large firms</a:t>
            </a:r>
          </a:p>
          <a:p>
            <a:pPr>
              <a:buSzTx/>
            </a:pPr>
            <a:r>
              <a:rPr lang="en-GB" sz="1400" dirty="0"/>
              <a:t>Yearly profits declined, on average, by about 30%. Again, SMEs outside manufacturing and in vulnerable industries suffered much larger declines</a:t>
            </a:r>
          </a:p>
          <a:p>
            <a:pPr>
              <a:buSzTx/>
            </a:pPr>
            <a:r>
              <a:rPr lang="en-GB" sz="1400" dirty="0"/>
              <a:t>The impact on employment was much more dramatic across SMEs and Large firms</a:t>
            </a:r>
          </a:p>
        </p:txBody>
      </p:sp>
    </p:spTree>
    <p:extLst>
      <p:ext uri="{BB962C8B-B14F-4D97-AF65-F5344CB8AC3E}">
        <p14:creationId xmlns:p14="http://schemas.microsoft.com/office/powerpoint/2010/main" val="423819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3354-1E31-DFDD-F505-75D7EF2D26DF}"/>
              </a:ext>
            </a:extLst>
          </p:cNvPr>
          <p:cNvSpPr>
            <a:spLocks noGrp="1"/>
          </p:cNvSpPr>
          <p:nvPr>
            <p:ph type="title"/>
          </p:nvPr>
        </p:nvSpPr>
        <p:spPr>
          <a:xfrm>
            <a:off x="356078" y="168248"/>
            <a:ext cx="8319750" cy="672999"/>
          </a:xfrm>
          <a:solidFill>
            <a:srgbClr val="03ABF7"/>
          </a:solidFill>
        </p:spPr>
        <p:txBody>
          <a:bodyPr>
            <a:normAutofit/>
          </a:bodyPr>
          <a:lstStyle/>
          <a:p>
            <a:r>
              <a:rPr lang="en-US" sz="2400" b="1" dirty="0" smtClean="0">
                <a:latin typeface="+mn-lt"/>
              </a:rPr>
              <a:t>Resilience: From </a:t>
            </a:r>
            <a:r>
              <a:rPr lang="en-US" sz="2400" b="1" dirty="0">
                <a:latin typeface="+mn-lt"/>
              </a:rPr>
              <a:t>countries to firms</a:t>
            </a:r>
            <a:endParaRPr lang="de-DE" sz="2400" b="1" dirty="0">
              <a:solidFill>
                <a:srgbClr val="019CDC"/>
              </a:solidFill>
              <a:latin typeface="+mn-lt"/>
            </a:endParaRPr>
          </a:p>
        </p:txBody>
      </p:sp>
      <p:pic>
        <p:nvPicPr>
          <p:cNvPr id="5" name="Content Placeholder 4">
            <a:extLst>
              <a:ext uri="{FF2B5EF4-FFF2-40B4-BE49-F238E27FC236}">
                <a16:creationId xmlns:a16="http://schemas.microsoft.com/office/drawing/2014/main" id="{1237328D-0884-EEE4-2374-9AC1072EF186}"/>
              </a:ext>
            </a:extLst>
          </p:cNvPr>
          <p:cNvPicPr>
            <a:picLocks noGrp="1" noChangeAspect="1"/>
          </p:cNvPicPr>
          <p:nvPr>
            <p:ph idx="1"/>
          </p:nvPr>
        </p:nvPicPr>
        <p:blipFill>
          <a:blip r:embed="rId3"/>
          <a:stretch>
            <a:fillRect/>
          </a:stretch>
        </p:blipFill>
        <p:spPr>
          <a:xfrm>
            <a:off x="356078" y="1000584"/>
            <a:ext cx="6018641" cy="3539430"/>
          </a:xfrm>
        </p:spPr>
      </p:pic>
      <p:sp>
        <p:nvSpPr>
          <p:cNvPr id="7" name="TextBox 6">
            <a:extLst>
              <a:ext uri="{FF2B5EF4-FFF2-40B4-BE49-F238E27FC236}">
                <a16:creationId xmlns:a16="http://schemas.microsoft.com/office/drawing/2014/main" id="{4FE3290D-07F4-7F20-C7B2-6E938C52048C}"/>
              </a:ext>
            </a:extLst>
          </p:cNvPr>
          <p:cNvSpPr txBox="1"/>
          <p:nvPr/>
        </p:nvSpPr>
        <p:spPr>
          <a:xfrm>
            <a:off x="6457950" y="1000584"/>
            <a:ext cx="2519073" cy="3539430"/>
          </a:xfrm>
          <a:prstGeom prst="rect">
            <a:avLst/>
          </a:prstGeom>
          <a:noFill/>
        </p:spPr>
        <p:txBody>
          <a:bodyPr wrap="square">
            <a:spAutoFit/>
          </a:bodyPr>
          <a:lstStyle/>
          <a:p>
            <a:pPr marL="285750" indent="-285750">
              <a:buFont typeface="Arial" panose="020B0604020202020204" pitchFamily="34" charset="0"/>
              <a:buChar char="•"/>
            </a:pPr>
            <a:r>
              <a:rPr lang="en-US" dirty="0"/>
              <a:t>Country-level, sector-level and firm-level factors shaping manufacturing firms’ resilience during the </a:t>
            </a:r>
            <a:r>
              <a:rPr lang="de-DE" dirty="0"/>
              <a:t>COVID-19 pandemic</a:t>
            </a:r>
          </a:p>
          <a:p>
            <a:r>
              <a:rPr lang="de-DE" dirty="0"/>
              <a:t> </a:t>
            </a:r>
          </a:p>
          <a:p>
            <a:pPr marL="285750" indent="-285750">
              <a:buFont typeface="Arial" panose="020B0604020202020204" pitchFamily="34" charset="0"/>
              <a:buChar char="•"/>
            </a:pPr>
            <a:r>
              <a:rPr lang="de-DE" b="0" i="0" u="none" strike="noStrike" baseline="0" dirty="0"/>
              <a:t>Pre-existing factors affect socioeconomic resilience</a:t>
            </a:r>
          </a:p>
          <a:p>
            <a:endParaRPr lang="de-DE" b="0" i="0" u="none" strike="noStrike" baseline="0" dirty="0"/>
          </a:p>
          <a:p>
            <a:pPr marL="285750" indent="-285750">
              <a:buFont typeface="Arial" panose="020B0604020202020204" pitchFamily="34" charset="0"/>
              <a:buChar char="•"/>
            </a:pPr>
            <a:r>
              <a:rPr lang="en-US" dirty="0"/>
              <a:t>Industrial capabilities have been a key ingredient of pandemic resilience</a:t>
            </a:r>
          </a:p>
          <a:p>
            <a:endParaRPr lang="en-US" dirty="0"/>
          </a:p>
          <a:p>
            <a:pPr marL="285750" indent="-285750">
              <a:buFont typeface="Arial" panose="020B0604020202020204" pitchFamily="34" charset="0"/>
              <a:buChar char="•"/>
            </a:pPr>
            <a:r>
              <a:rPr lang="de-DE" dirty="0"/>
              <a:t>Digitally advanced firms were </a:t>
            </a:r>
            <a:r>
              <a:rPr lang="en-US" dirty="0"/>
              <a:t>able to better resist the crisis</a:t>
            </a:r>
            <a:endParaRPr lang="de-DE" dirty="0"/>
          </a:p>
        </p:txBody>
      </p:sp>
      <p:sp>
        <p:nvSpPr>
          <p:cNvPr id="3" name="Slide Number Placeholder 2"/>
          <p:cNvSpPr>
            <a:spLocks noGrp="1"/>
          </p:cNvSpPr>
          <p:nvPr>
            <p:ph type="sldNum" sz="quarter" idx="12"/>
          </p:nvPr>
        </p:nvSpPr>
        <p:spPr/>
        <p:txBody>
          <a:bodyPr/>
          <a:lstStyle/>
          <a:p>
            <a:fld id="{FDC2E30C-9539-124A-9096-5E075D74EB79}" type="slidenum">
              <a:rPr lang="en-US" smtClean="0"/>
              <a:pPr/>
              <a:t>9</a:t>
            </a:fld>
            <a:endParaRPr lang="en-US" dirty="0"/>
          </a:p>
        </p:txBody>
      </p:sp>
    </p:spTree>
    <p:extLst>
      <p:ext uri="{BB962C8B-B14F-4D97-AF65-F5344CB8AC3E}">
        <p14:creationId xmlns:p14="http://schemas.microsoft.com/office/powerpoint/2010/main" val="310721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1817</Words>
  <Application>Microsoft Office PowerPoint</Application>
  <PresentationFormat>On-screen Show (16:9)</PresentationFormat>
  <Paragraphs>139</Paragraphs>
  <Slides>15</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Aharoni</vt:lpstr>
      <vt:lpstr>Arial</vt:lpstr>
      <vt:lpstr>Calibri</vt:lpstr>
      <vt:lpstr>Calibri Light</vt:lpstr>
      <vt:lpstr>GaramondPremrPro-BdIt</vt:lpstr>
      <vt:lpstr>HelveticaNeueLTStd-LtCn</vt:lpstr>
      <vt:lpstr>HelveticaNeueLTStd-LtCnO</vt:lpstr>
      <vt:lpstr>Roboto</vt:lpstr>
      <vt:lpstr>Segoe UI</vt:lpstr>
      <vt:lpstr>Times New Roman</vt:lpstr>
      <vt:lpstr>Office Theme</vt:lpstr>
      <vt:lpstr>Impact of COVID-19 on Manufacturing Enterprise Performance in Developing and Emerging Economies               </vt:lpstr>
      <vt:lpstr>Let’s test ourselves</vt:lpstr>
      <vt:lpstr> UNIDO COVID-19 firm level survey</vt:lpstr>
      <vt:lpstr>UNIDO COVID-19 firm level survey: regional coverage  </vt:lpstr>
      <vt:lpstr>Who were the most affected? </vt:lpstr>
      <vt:lpstr>The framework: Connecting the COVID-19 outbreak to industrial production</vt:lpstr>
      <vt:lpstr>Channel of impact and challenged in Developing and emerging industrial economies</vt:lpstr>
      <vt:lpstr>The impact of the pandemic was very diverse across firm groups </vt:lpstr>
      <vt:lpstr>Resilience: From countries to firms</vt:lpstr>
      <vt:lpstr>Digitalization and resilience</vt:lpstr>
      <vt:lpstr>Types of responses</vt:lpstr>
      <vt:lpstr>Different perceptions on the effectiveness of policies implemented during the pandemic</vt:lpstr>
      <vt:lpstr>Empowering Green Recovery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Board Meeting</dc:title>
  <dc:creator>"SAIEED, Md Abu"</dc:creator>
  <cp:lastModifiedBy>Saieed, Md Abu</cp:lastModifiedBy>
  <cp:revision>576</cp:revision>
  <cp:lastPrinted>2022-07-27T09:31:13Z</cp:lastPrinted>
  <dcterms:created xsi:type="dcterms:W3CDTF">2018-03-23T11:30:03Z</dcterms:created>
  <dcterms:modified xsi:type="dcterms:W3CDTF">2022-07-27T10:14:38Z</dcterms:modified>
</cp:coreProperties>
</file>