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716" r:id="rId5"/>
    <p:sldMasterId id="2147483731" r:id="rId6"/>
    <p:sldMasterId id="2147483683" r:id="rId7"/>
    <p:sldMasterId id="2147483894" r:id="rId8"/>
    <p:sldMasterId id="2147483912" r:id="rId9"/>
  </p:sldMasterIdLst>
  <p:notesMasterIdLst>
    <p:notesMasterId r:id="rId46"/>
  </p:notesMasterIdLst>
  <p:handoutMasterIdLst>
    <p:handoutMasterId r:id="rId47"/>
  </p:handoutMasterIdLst>
  <p:sldIdLst>
    <p:sldId id="256" r:id="rId10"/>
    <p:sldId id="1601" r:id="rId11"/>
    <p:sldId id="1224" r:id="rId12"/>
    <p:sldId id="1682" r:id="rId13"/>
    <p:sldId id="1240" r:id="rId14"/>
    <p:sldId id="1674" r:id="rId15"/>
    <p:sldId id="1685" r:id="rId16"/>
    <p:sldId id="1261" r:id="rId17"/>
    <p:sldId id="1589" r:id="rId18"/>
    <p:sldId id="1304" r:id="rId19"/>
    <p:sldId id="1686" r:id="rId20"/>
    <p:sldId id="276" r:id="rId21"/>
    <p:sldId id="282" r:id="rId22"/>
    <p:sldId id="1455" r:id="rId23"/>
    <p:sldId id="1467" r:id="rId24"/>
    <p:sldId id="1464" r:id="rId25"/>
    <p:sldId id="1471" r:id="rId26"/>
    <p:sldId id="261" r:id="rId27"/>
    <p:sldId id="259" r:id="rId28"/>
    <p:sldId id="260" r:id="rId29"/>
    <p:sldId id="265" r:id="rId30"/>
    <p:sldId id="267" r:id="rId31"/>
    <p:sldId id="266" r:id="rId32"/>
    <p:sldId id="1465" r:id="rId33"/>
    <p:sldId id="262" r:id="rId34"/>
    <p:sldId id="264" r:id="rId35"/>
    <p:sldId id="1484" r:id="rId36"/>
    <p:sldId id="1485" r:id="rId37"/>
    <p:sldId id="1486" r:id="rId38"/>
    <p:sldId id="1474" r:id="rId39"/>
    <p:sldId id="1487" r:id="rId40"/>
    <p:sldId id="1488" r:id="rId41"/>
    <p:sldId id="1457" r:id="rId42"/>
    <p:sldId id="1462" r:id="rId43"/>
    <p:sldId id="1497" r:id="rId44"/>
    <p:sldId id="1490" r:id="rId4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Introduction" id="{2EB75C57-BB26-4C1B-9B8A-AA7005990151}">
          <p14:sldIdLst>
            <p14:sldId id="256"/>
            <p14:sldId id="1601"/>
            <p14:sldId id="1224"/>
            <p14:sldId id="1682"/>
            <p14:sldId id="1240"/>
            <p14:sldId id="1674"/>
            <p14:sldId id="1685"/>
            <p14:sldId id="1261"/>
            <p14:sldId id="1589"/>
            <p14:sldId id="1304"/>
            <p14:sldId id="1686"/>
          </p14:sldIdLst>
        </p14:section>
        <p14:section name="Introduction and Background" id="{994246E7-996B-4CD3-A1E6-3C58443E669E}">
          <p14:sldIdLst>
            <p14:sldId id="276"/>
            <p14:sldId id="282"/>
            <p14:sldId id="1455"/>
          </p14:sldIdLst>
        </p14:section>
        <p14:section name="Energy" id="{6CEAE0D8-DE5E-4C63-BEB1-9BE850FB405D}">
          <p14:sldIdLst/>
        </p14:section>
        <p14:section name="Food" id="{A40C74EE-761F-4E97-9002-6D17BB2F0666}">
          <p14:sldIdLst>
            <p14:sldId id="1467"/>
            <p14:sldId id="1464"/>
            <p14:sldId id="1471"/>
            <p14:sldId id="261"/>
            <p14:sldId id="259"/>
            <p14:sldId id="260"/>
            <p14:sldId id="265"/>
            <p14:sldId id="267"/>
            <p14:sldId id="266"/>
            <p14:sldId id="1465"/>
            <p14:sldId id="262"/>
            <p14:sldId id="264"/>
            <p14:sldId id="1484"/>
            <p14:sldId id="1485"/>
            <p14:sldId id="1486"/>
          </p14:sldIdLst>
        </p14:section>
        <p14:section name="Metals and Minerals" id="{97F7EA67-F3AD-45F8-AE6E-00E388D7CE8F}">
          <p14:sldIdLst/>
        </p14:section>
        <p14:section name="Geopolitics and Economics" id="{0E402FE6-10EB-4D21-98E5-CE566F9DAE24}">
          <p14:sldIdLst>
            <p14:sldId id="1474"/>
            <p14:sldId id="1487"/>
            <p14:sldId id="1488"/>
            <p14:sldId id="1457"/>
            <p14:sldId id="1462"/>
          </p14:sldIdLst>
        </p14:section>
        <p14:section name="Implications for the EU" id="{F63F3F94-62C6-4CC8-95ED-6EC85B178DED}">
          <p14:sldIdLst>
            <p14:sldId id="1497"/>
          </p14:sldIdLst>
        </p14:section>
        <p14:section name="Authors" id="{C0971ADA-7CA6-429E-B408-728C396161CD}">
          <p14:sldIdLst>
            <p14:sldId id="1490"/>
          </p14:sldIdLst>
        </p14:section>
      </p14:sectionLst>
    </p:ex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King" initials="RK" lastIdx="2" clrIdx="0">
    <p:extLst>
      <p:ext uri="{19B8F6BF-5375-455C-9EA6-DF929625EA0E}">
        <p15:presenceInfo xmlns:p15="http://schemas.microsoft.com/office/powerpoint/2012/main" userId="S::kings@chathamhouse.org::a10a8635-fe96-46c4-82b3-4b1a8c8a4b52" providerId="AD"/>
      </p:ext>
    </p:extLst>
  </p:cmAuthor>
  <p:cmAuthor id="2" name="Tim Benton" initials="TB" lastIdx="5" clrIdx="1">
    <p:extLst>
      <p:ext uri="{19B8F6BF-5375-455C-9EA6-DF929625EA0E}">
        <p15:presenceInfo xmlns:p15="http://schemas.microsoft.com/office/powerpoint/2012/main" userId="S::bentont@chathamhouse.org::16c5eb79-8135-43fc-b4cf-5ae25f4f202c" providerId="AD"/>
      </p:ext>
    </p:extLst>
  </p:cmAuthor>
  <p:cmAuthor id="3" name="Sian Bradley" initials="SB" lastIdx="2" clrIdx="2">
    <p:extLst>
      <p:ext uri="{19B8F6BF-5375-455C-9EA6-DF929625EA0E}">
        <p15:presenceInfo xmlns:p15="http://schemas.microsoft.com/office/powerpoint/2012/main" userId="S::bradleys@chathamhouse.org::92c36e1d-6750-4dde-b675-7e423f67ce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00A"/>
    <a:srgbClr val="FF8500"/>
    <a:srgbClr val="00A8E8"/>
    <a:srgbClr val="C9E3E8"/>
    <a:srgbClr val="ED3B9C"/>
    <a:srgbClr val="0069B5"/>
    <a:srgbClr val="93B800"/>
    <a:srgbClr val="00A83B"/>
    <a:srgbClr val="0066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14" y="114"/>
      </p:cViewPr>
      <p:guideLst>
        <p:guide pos="3840"/>
        <p:guide orient="horz" pos="2160"/>
      </p:guideLst>
    </p:cSldViewPr>
  </p:slideViewPr>
  <p:notesTextViewPr>
    <p:cViewPr>
      <p:scale>
        <a:sx n="1" d="1"/>
        <a:sy n="1" d="1"/>
      </p:scale>
      <p:origin x="0" y="0"/>
    </p:cViewPr>
  </p:notesTextViewPr>
  <p:sorterViewPr>
    <p:cViewPr>
      <p:scale>
        <a:sx n="100" d="100"/>
        <a:sy n="100" d="100"/>
      </p:scale>
      <p:origin x="0" y="-2864"/>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B710FD-0F9D-41CF-A1EC-3F149FEFE7B2}" type="doc">
      <dgm:prSet loTypeId="urn:microsoft.com/office/officeart/2005/8/layout/venn1" loCatId="relationship" qsTypeId="urn:microsoft.com/office/officeart/2005/8/quickstyle/simple1" qsCatId="simple" csTypeId="urn:microsoft.com/office/officeart/2005/8/colors/accent1_2" csCatId="accent1" phldr="1"/>
      <dgm:spPr/>
    </dgm:pt>
    <dgm:pt modelId="{B735348A-8DBD-4AA1-BC11-C3A9E7824ACF}">
      <dgm:prSet phldrT="[Text]"/>
      <dgm:spPr>
        <a:solidFill>
          <a:schemeClr val="bg2">
            <a:lumMod val="75000"/>
            <a:alpha val="50000"/>
          </a:schemeClr>
        </a:solidFill>
      </dgm:spPr>
      <dgm:t>
        <a:bodyPr/>
        <a:lstStyle/>
        <a:p>
          <a:endParaRPr lang="en-GB" dirty="0"/>
        </a:p>
      </dgm:t>
    </dgm:pt>
    <dgm:pt modelId="{DEB5B50E-2B0E-48EF-AA31-0745575B3902}" type="parTrans" cxnId="{AD54601A-4265-4548-AFCA-CCED5129A4C7}">
      <dgm:prSet/>
      <dgm:spPr/>
      <dgm:t>
        <a:bodyPr/>
        <a:lstStyle/>
        <a:p>
          <a:endParaRPr lang="en-GB"/>
        </a:p>
      </dgm:t>
    </dgm:pt>
    <dgm:pt modelId="{572A8E8E-2DBE-4CBB-96CF-9B3349C07B58}" type="sibTrans" cxnId="{AD54601A-4265-4548-AFCA-CCED5129A4C7}">
      <dgm:prSet/>
      <dgm:spPr/>
      <dgm:t>
        <a:bodyPr/>
        <a:lstStyle/>
        <a:p>
          <a:endParaRPr lang="en-GB"/>
        </a:p>
      </dgm:t>
    </dgm:pt>
    <dgm:pt modelId="{FA6C84C3-B4EB-470C-8A4A-E5C360C2CA6C}">
      <dgm:prSet phldrT="[Text]"/>
      <dgm:spPr>
        <a:solidFill>
          <a:schemeClr val="accent3">
            <a:lumMod val="60000"/>
            <a:lumOff val="40000"/>
            <a:alpha val="50000"/>
          </a:schemeClr>
        </a:solidFill>
      </dgm:spPr>
      <dgm:t>
        <a:bodyPr/>
        <a:lstStyle/>
        <a:p>
          <a:endParaRPr lang="en-GB" dirty="0"/>
        </a:p>
      </dgm:t>
    </dgm:pt>
    <dgm:pt modelId="{2CD7EA1C-FEA7-407C-B381-F967AC24F682}" type="parTrans" cxnId="{BCA6E09B-EC56-4901-9C0E-67B7939558F4}">
      <dgm:prSet/>
      <dgm:spPr/>
      <dgm:t>
        <a:bodyPr/>
        <a:lstStyle/>
        <a:p>
          <a:endParaRPr lang="en-GB"/>
        </a:p>
      </dgm:t>
    </dgm:pt>
    <dgm:pt modelId="{28F26CE3-28F3-4D3B-A4C1-B65905D904F3}" type="sibTrans" cxnId="{BCA6E09B-EC56-4901-9C0E-67B7939558F4}">
      <dgm:prSet/>
      <dgm:spPr/>
      <dgm:t>
        <a:bodyPr/>
        <a:lstStyle/>
        <a:p>
          <a:endParaRPr lang="en-GB"/>
        </a:p>
      </dgm:t>
    </dgm:pt>
    <dgm:pt modelId="{66DA47EE-9086-4A94-BB75-E9171C730B7E}">
      <dgm:prSet phldrT="[Text]"/>
      <dgm:spPr>
        <a:solidFill>
          <a:schemeClr val="accent2">
            <a:lumMod val="60000"/>
            <a:lumOff val="40000"/>
            <a:alpha val="50000"/>
          </a:schemeClr>
        </a:solidFill>
      </dgm:spPr>
      <dgm:t>
        <a:bodyPr/>
        <a:lstStyle/>
        <a:p>
          <a:endParaRPr lang="en-GB" dirty="0"/>
        </a:p>
      </dgm:t>
    </dgm:pt>
    <dgm:pt modelId="{99E0C1EA-3419-4EF9-B6BB-48C2F12949BD}" type="parTrans" cxnId="{38278BE0-83BB-4A2C-B95C-7869128863D7}">
      <dgm:prSet/>
      <dgm:spPr/>
      <dgm:t>
        <a:bodyPr/>
        <a:lstStyle/>
        <a:p>
          <a:endParaRPr lang="en-GB"/>
        </a:p>
      </dgm:t>
    </dgm:pt>
    <dgm:pt modelId="{D75310E5-CE7F-4882-98A4-3B158E4278EA}" type="sibTrans" cxnId="{38278BE0-83BB-4A2C-B95C-7869128863D7}">
      <dgm:prSet/>
      <dgm:spPr/>
      <dgm:t>
        <a:bodyPr/>
        <a:lstStyle/>
        <a:p>
          <a:endParaRPr lang="en-GB"/>
        </a:p>
      </dgm:t>
    </dgm:pt>
    <dgm:pt modelId="{DF472A78-9CC2-4AF7-8DAA-76AFC8E842FF}" type="pres">
      <dgm:prSet presAssocID="{EDB710FD-0F9D-41CF-A1EC-3F149FEFE7B2}" presName="compositeShape" presStyleCnt="0">
        <dgm:presLayoutVars>
          <dgm:chMax val="7"/>
          <dgm:dir/>
          <dgm:resizeHandles val="exact"/>
        </dgm:presLayoutVars>
      </dgm:prSet>
      <dgm:spPr/>
    </dgm:pt>
    <dgm:pt modelId="{A9B5CF58-7A8E-4CDF-9BDA-8276B102653A}" type="pres">
      <dgm:prSet presAssocID="{B735348A-8DBD-4AA1-BC11-C3A9E7824ACF}" presName="circ1" presStyleLbl="vennNode1" presStyleIdx="0" presStyleCnt="3"/>
      <dgm:spPr/>
      <dgm:t>
        <a:bodyPr/>
        <a:lstStyle/>
        <a:p>
          <a:endParaRPr lang="en-US"/>
        </a:p>
      </dgm:t>
    </dgm:pt>
    <dgm:pt modelId="{116CF059-0D75-4FD8-B474-6A8B87D3316D}" type="pres">
      <dgm:prSet presAssocID="{B735348A-8DBD-4AA1-BC11-C3A9E7824ACF}" presName="circ1Tx" presStyleLbl="revTx" presStyleIdx="0" presStyleCnt="0">
        <dgm:presLayoutVars>
          <dgm:chMax val="0"/>
          <dgm:chPref val="0"/>
          <dgm:bulletEnabled val="1"/>
        </dgm:presLayoutVars>
      </dgm:prSet>
      <dgm:spPr/>
      <dgm:t>
        <a:bodyPr/>
        <a:lstStyle/>
        <a:p>
          <a:endParaRPr lang="en-US"/>
        </a:p>
      </dgm:t>
    </dgm:pt>
    <dgm:pt modelId="{EB2300EB-E57D-441C-AD2D-FE7A09E65975}" type="pres">
      <dgm:prSet presAssocID="{FA6C84C3-B4EB-470C-8A4A-E5C360C2CA6C}" presName="circ2" presStyleLbl="vennNode1" presStyleIdx="1" presStyleCnt="3" custLinFactNeighborX="1590" custLinFactNeighborY="-705"/>
      <dgm:spPr/>
      <dgm:t>
        <a:bodyPr/>
        <a:lstStyle/>
        <a:p>
          <a:endParaRPr lang="en-US"/>
        </a:p>
      </dgm:t>
    </dgm:pt>
    <dgm:pt modelId="{5CA68D57-B519-48E8-A2DB-1AE002A4751E}" type="pres">
      <dgm:prSet presAssocID="{FA6C84C3-B4EB-470C-8A4A-E5C360C2CA6C}" presName="circ2Tx" presStyleLbl="revTx" presStyleIdx="0" presStyleCnt="0">
        <dgm:presLayoutVars>
          <dgm:chMax val="0"/>
          <dgm:chPref val="0"/>
          <dgm:bulletEnabled val="1"/>
        </dgm:presLayoutVars>
      </dgm:prSet>
      <dgm:spPr/>
      <dgm:t>
        <a:bodyPr/>
        <a:lstStyle/>
        <a:p>
          <a:endParaRPr lang="en-US"/>
        </a:p>
      </dgm:t>
    </dgm:pt>
    <dgm:pt modelId="{36E3D079-DB48-423C-854D-7C685105C8CC}" type="pres">
      <dgm:prSet presAssocID="{66DA47EE-9086-4A94-BB75-E9171C730B7E}" presName="circ3" presStyleLbl="vennNode1" presStyleIdx="2" presStyleCnt="3" custLinFactNeighborX="-398" custLinFactNeighborY="277"/>
      <dgm:spPr/>
      <dgm:t>
        <a:bodyPr/>
        <a:lstStyle/>
        <a:p>
          <a:endParaRPr lang="en-US"/>
        </a:p>
      </dgm:t>
    </dgm:pt>
    <dgm:pt modelId="{EB569301-BD86-4896-9CA0-7A95A8A095CB}" type="pres">
      <dgm:prSet presAssocID="{66DA47EE-9086-4A94-BB75-E9171C730B7E}" presName="circ3Tx" presStyleLbl="revTx" presStyleIdx="0" presStyleCnt="0">
        <dgm:presLayoutVars>
          <dgm:chMax val="0"/>
          <dgm:chPref val="0"/>
          <dgm:bulletEnabled val="1"/>
        </dgm:presLayoutVars>
      </dgm:prSet>
      <dgm:spPr/>
      <dgm:t>
        <a:bodyPr/>
        <a:lstStyle/>
        <a:p>
          <a:endParaRPr lang="en-US"/>
        </a:p>
      </dgm:t>
    </dgm:pt>
  </dgm:ptLst>
  <dgm:cxnLst>
    <dgm:cxn modelId="{38278BE0-83BB-4A2C-B95C-7869128863D7}" srcId="{EDB710FD-0F9D-41CF-A1EC-3F149FEFE7B2}" destId="{66DA47EE-9086-4A94-BB75-E9171C730B7E}" srcOrd="2" destOrd="0" parTransId="{99E0C1EA-3419-4EF9-B6BB-48C2F12949BD}" sibTransId="{D75310E5-CE7F-4882-98A4-3B158E4278EA}"/>
    <dgm:cxn modelId="{AD54601A-4265-4548-AFCA-CCED5129A4C7}" srcId="{EDB710FD-0F9D-41CF-A1EC-3F149FEFE7B2}" destId="{B735348A-8DBD-4AA1-BC11-C3A9E7824ACF}" srcOrd="0" destOrd="0" parTransId="{DEB5B50E-2B0E-48EF-AA31-0745575B3902}" sibTransId="{572A8E8E-2DBE-4CBB-96CF-9B3349C07B58}"/>
    <dgm:cxn modelId="{E5B81E16-7FAE-4E20-AA1D-E30ED8D1C009}" type="presOf" srcId="{66DA47EE-9086-4A94-BB75-E9171C730B7E}" destId="{36E3D079-DB48-423C-854D-7C685105C8CC}" srcOrd="0" destOrd="0" presId="urn:microsoft.com/office/officeart/2005/8/layout/venn1"/>
    <dgm:cxn modelId="{B5538B8A-9BBA-419D-BFC1-033D164BE39C}" type="presOf" srcId="{FA6C84C3-B4EB-470C-8A4A-E5C360C2CA6C}" destId="{EB2300EB-E57D-441C-AD2D-FE7A09E65975}" srcOrd="0" destOrd="0" presId="urn:microsoft.com/office/officeart/2005/8/layout/venn1"/>
    <dgm:cxn modelId="{C3BDC347-8210-4CB0-B470-87D309C671AA}" type="presOf" srcId="{66DA47EE-9086-4A94-BB75-E9171C730B7E}" destId="{EB569301-BD86-4896-9CA0-7A95A8A095CB}" srcOrd="1" destOrd="0" presId="urn:microsoft.com/office/officeart/2005/8/layout/venn1"/>
    <dgm:cxn modelId="{7D2AFCB7-8FF0-401B-938B-173F3A8E9C51}" type="presOf" srcId="{B735348A-8DBD-4AA1-BC11-C3A9E7824ACF}" destId="{A9B5CF58-7A8E-4CDF-9BDA-8276B102653A}" srcOrd="0" destOrd="0" presId="urn:microsoft.com/office/officeart/2005/8/layout/venn1"/>
    <dgm:cxn modelId="{836EA73D-D123-4109-8F42-6F10DF5DBDFF}" type="presOf" srcId="{EDB710FD-0F9D-41CF-A1EC-3F149FEFE7B2}" destId="{DF472A78-9CC2-4AF7-8DAA-76AFC8E842FF}" srcOrd="0" destOrd="0" presId="urn:microsoft.com/office/officeart/2005/8/layout/venn1"/>
    <dgm:cxn modelId="{BCA6E09B-EC56-4901-9C0E-67B7939558F4}" srcId="{EDB710FD-0F9D-41CF-A1EC-3F149FEFE7B2}" destId="{FA6C84C3-B4EB-470C-8A4A-E5C360C2CA6C}" srcOrd="1" destOrd="0" parTransId="{2CD7EA1C-FEA7-407C-B381-F967AC24F682}" sibTransId="{28F26CE3-28F3-4D3B-A4C1-B65905D904F3}"/>
    <dgm:cxn modelId="{4165ED16-C908-4A87-8AAB-D25C2BF1C07C}" type="presOf" srcId="{FA6C84C3-B4EB-470C-8A4A-E5C360C2CA6C}" destId="{5CA68D57-B519-48E8-A2DB-1AE002A4751E}" srcOrd="1" destOrd="0" presId="urn:microsoft.com/office/officeart/2005/8/layout/venn1"/>
    <dgm:cxn modelId="{DEE2E45D-428C-4EA1-A90A-B2B4CD134AE2}" type="presOf" srcId="{B735348A-8DBD-4AA1-BC11-C3A9E7824ACF}" destId="{116CF059-0D75-4FD8-B474-6A8B87D3316D}" srcOrd="1" destOrd="0" presId="urn:microsoft.com/office/officeart/2005/8/layout/venn1"/>
    <dgm:cxn modelId="{48CAB23D-C52B-461C-93B4-A206C3CEE427}" type="presParOf" srcId="{DF472A78-9CC2-4AF7-8DAA-76AFC8E842FF}" destId="{A9B5CF58-7A8E-4CDF-9BDA-8276B102653A}" srcOrd="0" destOrd="0" presId="urn:microsoft.com/office/officeart/2005/8/layout/venn1"/>
    <dgm:cxn modelId="{B2231F92-E8D5-4416-9293-13CA5ADD3F14}" type="presParOf" srcId="{DF472A78-9CC2-4AF7-8DAA-76AFC8E842FF}" destId="{116CF059-0D75-4FD8-B474-6A8B87D3316D}" srcOrd="1" destOrd="0" presId="urn:microsoft.com/office/officeart/2005/8/layout/venn1"/>
    <dgm:cxn modelId="{2D146FB6-50A4-40BD-8374-2DB34405938E}" type="presParOf" srcId="{DF472A78-9CC2-4AF7-8DAA-76AFC8E842FF}" destId="{EB2300EB-E57D-441C-AD2D-FE7A09E65975}" srcOrd="2" destOrd="0" presId="urn:microsoft.com/office/officeart/2005/8/layout/venn1"/>
    <dgm:cxn modelId="{F76AA664-588A-4016-802A-FD577763B925}" type="presParOf" srcId="{DF472A78-9CC2-4AF7-8DAA-76AFC8E842FF}" destId="{5CA68D57-B519-48E8-A2DB-1AE002A4751E}" srcOrd="3" destOrd="0" presId="urn:microsoft.com/office/officeart/2005/8/layout/venn1"/>
    <dgm:cxn modelId="{E5337BDB-A21B-4664-A54A-CD076AFCFD48}" type="presParOf" srcId="{DF472A78-9CC2-4AF7-8DAA-76AFC8E842FF}" destId="{36E3D079-DB48-423C-854D-7C685105C8CC}" srcOrd="4" destOrd="0" presId="urn:microsoft.com/office/officeart/2005/8/layout/venn1"/>
    <dgm:cxn modelId="{111A69AC-14B6-4B57-AD06-900902DD06A2}" type="presParOf" srcId="{DF472A78-9CC2-4AF7-8DAA-76AFC8E842FF}" destId="{EB569301-BD86-4896-9CA0-7A95A8A095CB}"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5CF58-7A8E-4CDF-9BDA-8276B102653A}">
      <dsp:nvSpPr>
        <dsp:cNvPr id="0" name=""/>
        <dsp:cNvSpPr/>
      </dsp:nvSpPr>
      <dsp:spPr>
        <a:xfrm>
          <a:off x="1723604" y="70698"/>
          <a:ext cx="3393549" cy="3393549"/>
        </a:xfrm>
        <a:prstGeom prst="ellipse">
          <a:avLst/>
        </a:prstGeom>
        <a:solidFill>
          <a:schemeClr val="bg2">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GB" sz="6500" kern="1200" dirty="0"/>
        </a:p>
      </dsp:txBody>
      <dsp:txXfrm>
        <a:off x="2176077" y="664570"/>
        <a:ext cx="2488603" cy="1527097"/>
      </dsp:txXfrm>
    </dsp:sp>
    <dsp:sp modelId="{EB2300EB-E57D-441C-AD2D-FE7A09E65975}">
      <dsp:nvSpPr>
        <dsp:cNvPr id="0" name=""/>
        <dsp:cNvSpPr/>
      </dsp:nvSpPr>
      <dsp:spPr>
        <a:xfrm>
          <a:off x="3002067" y="2167742"/>
          <a:ext cx="3393549" cy="3393549"/>
        </a:xfrm>
        <a:prstGeom prst="ellipse">
          <a:avLst/>
        </a:prstGeom>
        <a:solidFill>
          <a:schemeClr val="accent3">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GB" sz="6500" kern="1200" dirty="0"/>
        </a:p>
      </dsp:txBody>
      <dsp:txXfrm>
        <a:off x="4039928" y="3044409"/>
        <a:ext cx="2036129" cy="1866452"/>
      </dsp:txXfrm>
    </dsp:sp>
    <dsp:sp modelId="{36E3D079-DB48-423C-854D-7C685105C8CC}">
      <dsp:nvSpPr>
        <dsp:cNvPr id="0" name=""/>
        <dsp:cNvSpPr/>
      </dsp:nvSpPr>
      <dsp:spPr>
        <a:xfrm>
          <a:off x="485592" y="2201067"/>
          <a:ext cx="3393549" cy="3393549"/>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GB" sz="6500" kern="1200" dirty="0"/>
        </a:p>
      </dsp:txBody>
      <dsp:txXfrm>
        <a:off x="805151" y="3077734"/>
        <a:ext cx="2036129" cy="186645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2A97E9-B043-553A-9CD0-5EE8B137D6C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6CE835BB-98D8-396E-8684-857600B9A0C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40D9A58F-AE0B-4662-B11F-0349A2EC6F89}" type="datetimeFigureOut">
              <a:rPr lang="en-GB"/>
              <a:pPr>
                <a:defRPr/>
              </a:pPr>
              <a:t>27/07/2022</a:t>
            </a:fld>
            <a:endParaRPr lang="en-GB"/>
          </a:p>
        </p:txBody>
      </p:sp>
      <p:sp>
        <p:nvSpPr>
          <p:cNvPr id="4" name="Footer Placeholder 3">
            <a:extLst>
              <a:ext uri="{FF2B5EF4-FFF2-40B4-BE49-F238E27FC236}">
                <a16:creationId xmlns:a16="http://schemas.microsoft.com/office/drawing/2014/main" id="{7E3694C6-2BF0-B8D9-9BA9-C65F0549FD0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21F9F40C-57D5-F7B1-D160-D76073512B3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FF99EB7-EAA3-403E-80A1-47B7B4F21049}"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E07706-B3C5-5C37-3F00-13399A884F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D32D086-717A-EE24-5646-8E820720E2E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CB37D70-EABD-4710-AD9F-534E95A07E77}" type="datetimeFigureOut">
              <a:rPr lang="en-GB"/>
              <a:pPr>
                <a:defRPr/>
              </a:pPr>
              <a:t>27/07/2022</a:t>
            </a:fld>
            <a:endParaRPr lang="en-GB"/>
          </a:p>
        </p:txBody>
      </p:sp>
      <p:sp>
        <p:nvSpPr>
          <p:cNvPr id="4" name="Slide Image Placeholder 3">
            <a:extLst>
              <a:ext uri="{FF2B5EF4-FFF2-40B4-BE49-F238E27FC236}">
                <a16:creationId xmlns:a16="http://schemas.microsoft.com/office/drawing/2014/main" id="{9F5AB256-6F8A-2729-7717-64C9A1E5D17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7F11D72-463F-CA7A-E559-0688337ABAA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89E56F1-7637-F461-4D3D-9835FDFD7AE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B1C8B2FB-AA0E-5980-EF7A-737F9A68684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94D379D-B7AB-45D8-AA4E-68C9FBB93B5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to intervene to make the system sustainable?  Choice which sets demand or production (supply)?</a:t>
            </a:r>
          </a:p>
          <a:p>
            <a:endParaRPr lang="en-GB" dirty="0"/>
          </a:p>
          <a:p>
            <a:r>
              <a:rPr lang="en-GB" dirty="0"/>
              <a:t>Who shapes the food system?</a:t>
            </a:r>
          </a:p>
          <a:p>
            <a:r>
              <a:rPr lang="en-GB" dirty="0"/>
              <a:t>Consumers say the food companies</a:t>
            </a:r>
          </a:p>
          <a:p>
            <a:r>
              <a:rPr lang="en-GB" dirty="0"/>
              <a:t>The food companies say the consumer</a:t>
            </a:r>
          </a:p>
          <a:p>
            <a:r>
              <a:rPr lang="en-GB" dirty="0" err="1"/>
              <a:t>Govt</a:t>
            </a:r>
            <a:r>
              <a:rPr lang="en-GB" dirty="0"/>
              <a:t> stays out of it as long as the market more or less works</a:t>
            </a:r>
          </a:p>
          <a:p>
            <a:endParaRPr lang="en-GB" dirty="0"/>
          </a:p>
          <a:p>
            <a:r>
              <a:rPr lang="en-GB" dirty="0"/>
              <a:t>Consumers ultimately have the power but not necessarily the knowledge</a:t>
            </a:r>
          </a:p>
          <a:p>
            <a:endParaRPr lang="en-GB" dirty="0"/>
          </a:p>
          <a:p>
            <a:r>
              <a:rPr lang="en-GB" dirty="0"/>
              <a:t>How much does the food chain have a responsibility to drive things towards sustainability?</a:t>
            </a:r>
          </a:p>
        </p:txBody>
      </p:sp>
      <p:sp>
        <p:nvSpPr>
          <p:cNvPr id="4" name="Slide Number Placeholder 3"/>
          <p:cNvSpPr>
            <a:spLocks noGrp="1"/>
          </p:cNvSpPr>
          <p:nvPr>
            <p:ph type="sldNum" sz="quarter" idx="10"/>
          </p:nvPr>
        </p:nvSpPr>
        <p:spPr/>
        <p:txBody>
          <a:bodyPr/>
          <a:lstStyle/>
          <a:p>
            <a:fld id="{8ADF7B95-799A-4B4C-BAAD-115C08FEB464}" type="slidenum">
              <a:rPr lang="en-GB" smtClean="0"/>
              <a:t>5</a:t>
            </a:fld>
            <a:endParaRPr lang="en-GB"/>
          </a:p>
        </p:txBody>
      </p:sp>
    </p:spTree>
    <p:extLst>
      <p:ext uri="{BB962C8B-B14F-4D97-AF65-F5344CB8AC3E}">
        <p14:creationId xmlns:p14="http://schemas.microsoft.com/office/powerpoint/2010/main" val="276848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DA277-5AC3-499E-9A91-33C3D980CF02}" type="slidenum">
              <a:rPr lang="en-GB" smtClean="0"/>
              <a:t>22</a:t>
            </a:fld>
            <a:endParaRPr lang="en-GB"/>
          </a:p>
        </p:txBody>
      </p:sp>
    </p:spTree>
    <p:extLst>
      <p:ext uri="{BB962C8B-B14F-4D97-AF65-F5344CB8AC3E}">
        <p14:creationId xmlns:p14="http://schemas.microsoft.com/office/powerpoint/2010/main" val="3809102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DA277-5AC3-499E-9A91-33C3D980CF02}" type="slidenum">
              <a:rPr lang="en-GB" smtClean="0"/>
              <a:t>23</a:t>
            </a:fld>
            <a:endParaRPr lang="en-GB"/>
          </a:p>
        </p:txBody>
      </p:sp>
    </p:spTree>
    <p:extLst>
      <p:ext uri="{BB962C8B-B14F-4D97-AF65-F5344CB8AC3E}">
        <p14:creationId xmlns:p14="http://schemas.microsoft.com/office/powerpoint/2010/main" val="496875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FAO on left and WB on right</a:t>
            </a:r>
          </a:p>
        </p:txBody>
      </p:sp>
      <p:sp>
        <p:nvSpPr>
          <p:cNvPr id="4" name="Slide Number Placeholder 3"/>
          <p:cNvSpPr>
            <a:spLocks noGrp="1"/>
          </p:cNvSpPr>
          <p:nvPr>
            <p:ph type="sldNum" sz="quarter" idx="5"/>
          </p:nvPr>
        </p:nvSpPr>
        <p:spPr/>
        <p:txBody>
          <a:bodyPr/>
          <a:lstStyle/>
          <a:p>
            <a:fld id="{189DA277-5AC3-499E-9A91-33C3D980CF02}" type="slidenum">
              <a:rPr lang="en-GB" smtClean="0"/>
              <a:t>24</a:t>
            </a:fld>
            <a:endParaRPr lang="en-GB"/>
          </a:p>
        </p:txBody>
      </p:sp>
    </p:spTree>
    <p:extLst>
      <p:ext uri="{BB962C8B-B14F-4D97-AF65-F5344CB8AC3E}">
        <p14:creationId xmlns:p14="http://schemas.microsoft.com/office/powerpoint/2010/main" val="1512715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DA277-5AC3-499E-9A91-33C3D980CF02}" type="slidenum">
              <a:rPr lang="en-GB" smtClean="0"/>
              <a:t>25</a:t>
            </a:fld>
            <a:endParaRPr lang="en-GB"/>
          </a:p>
        </p:txBody>
      </p:sp>
    </p:spTree>
    <p:extLst>
      <p:ext uri="{BB962C8B-B14F-4D97-AF65-F5344CB8AC3E}">
        <p14:creationId xmlns:p14="http://schemas.microsoft.com/office/powerpoint/2010/main" val="2586388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DA277-5AC3-499E-9A91-33C3D980CF02}" type="slidenum">
              <a:rPr lang="en-GB" smtClean="0"/>
              <a:t>26</a:t>
            </a:fld>
            <a:endParaRPr lang="en-GB"/>
          </a:p>
        </p:txBody>
      </p:sp>
    </p:spTree>
    <p:extLst>
      <p:ext uri="{BB962C8B-B14F-4D97-AF65-F5344CB8AC3E}">
        <p14:creationId xmlns:p14="http://schemas.microsoft.com/office/powerpoint/2010/main" val="1334167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DA277-5AC3-499E-9A91-33C3D980CF02}" type="slidenum">
              <a:rPr lang="en-GB" smtClean="0"/>
              <a:t>27</a:t>
            </a:fld>
            <a:endParaRPr lang="en-GB"/>
          </a:p>
        </p:txBody>
      </p:sp>
    </p:spTree>
    <p:extLst>
      <p:ext uri="{BB962C8B-B14F-4D97-AF65-F5344CB8AC3E}">
        <p14:creationId xmlns:p14="http://schemas.microsoft.com/office/powerpoint/2010/main" val="3676814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DA277-5AC3-499E-9A91-33C3D980CF02}" type="slidenum">
              <a:rPr lang="en-GB" smtClean="0"/>
              <a:t>28</a:t>
            </a:fld>
            <a:endParaRPr lang="en-GB"/>
          </a:p>
        </p:txBody>
      </p:sp>
    </p:spTree>
    <p:extLst>
      <p:ext uri="{BB962C8B-B14F-4D97-AF65-F5344CB8AC3E}">
        <p14:creationId xmlns:p14="http://schemas.microsoft.com/office/powerpoint/2010/main" val="428960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189DA277-5AC3-499E-9A91-33C3D980CF02}" type="slidenum">
              <a:rPr lang="en-GB" smtClean="0"/>
              <a:t>29</a:t>
            </a:fld>
            <a:endParaRPr lang="en-GB"/>
          </a:p>
        </p:txBody>
      </p:sp>
    </p:spTree>
    <p:extLst>
      <p:ext uri="{BB962C8B-B14F-4D97-AF65-F5344CB8AC3E}">
        <p14:creationId xmlns:p14="http://schemas.microsoft.com/office/powerpoint/2010/main" val="3889841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D379D-B7AB-45D8-AA4E-68C9FBB93B55}" type="slidenum">
              <a:rPr lang="en-GB" altLang="en-US" smtClean="0"/>
              <a:pPr/>
              <a:t>30</a:t>
            </a:fld>
            <a:endParaRPr lang="en-GB" altLang="en-US"/>
          </a:p>
        </p:txBody>
      </p:sp>
    </p:spTree>
    <p:extLst>
      <p:ext uri="{BB962C8B-B14F-4D97-AF65-F5344CB8AC3E}">
        <p14:creationId xmlns:p14="http://schemas.microsoft.com/office/powerpoint/2010/main" val="1328152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D379D-B7AB-45D8-AA4E-68C9FBB93B55}" type="slidenum">
              <a:rPr lang="en-GB" altLang="en-US" smtClean="0"/>
              <a:pPr/>
              <a:t>31</a:t>
            </a:fld>
            <a:endParaRPr lang="en-GB" altLang="en-US"/>
          </a:p>
        </p:txBody>
      </p:sp>
    </p:spTree>
    <p:extLst>
      <p:ext uri="{BB962C8B-B14F-4D97-AF65-F5344CB8AC3E}">
        <p14:creationId xmlns:p14="http://schemas.microsoft.com/office/powerpoint/2010/main" val="269417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6860A720-8B63-4D27-A6B8-B912454411DC}" type="slidenum">
              <a:rPr lang="en-GB" smtClean="0"/>
              <a:t>9</a:t>
            </a:fld>
            <a:endParaRPr lang="en-GB" dirty="0"/>
          </a:p>
        </p:txBody>
      </p:sp>
    </p:spTree>
    <p:extLst>
      <p:ext uri="{BB962C8B-B14F-4D97-AF65-F5344CB8AC3E}">
        <p14:creationId xmlns:p14="http://schemas.microsoft.com/office/powerpoint/2010/main" val="81663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D379D-B7AB-45D8-AA4E-68C9FBB93B55}" type="slidenum">
              <a:rPr lang="en-GB" altLang="en-US" smtClean="0"/>
              <a:pPr/>
              <a:t>32</a:t>
            </a:fld>
            <a:endParaRPr lang="en-GB" altLang="en-US"/>
          </a:p>
        </p:txBody>
      </p:sp>
    </p:spTree>
    <p:extLst>
      <p:ext uri="{BB962C8B-B14F-4D97-AF65-F5344CB8AC3E}">
        <p14:creationId xmlns:p14="http://schemas.microsoft.com/office/powerpoint/2010/main" val="290633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D379D-B7AB-45D8-AA4E-68C9FBB93B55}" type="slidenum">
              <a:rPr lang="en-GB" altLang="en-US" smtClean="0"/>
              <a:pPr/>
              <a:t>33</a:t>
            </a:fld>
            <a:endParaRPr lang="en-GB" altLang="en-US"/>
          </a:p>
        </p:txBody>
      </p:sp>
    </p:spTree>
    <p:extLst>
      <p:ext uri="{BB962C8B-B14F-4D97-AF65-F5344CB8AC3E}">
        <p14:creationId xmlns:p14="http://schemas.microsoft.com/office/powerpoint/2010/main" val="3471827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50000"/>
              </a:lnSpc>
              <a:buFont typeface="Arial" panose="020B0604020202020204" pitchFamily="34" charset="0"/>
              <a:buChar char="•"/>
            </a:pPr>
            <a:endParaRPr lang="en-GB" sz="1200">
              <a:latin typeface="+mn-lt"/>
            </a:endParaRPr>
          </a:p>
          <a:p>
            <a:pPr>
              <a:lnSpc>
                <a:spcPct val="100000"/>
              </a:lnSpc>
              <a:spcAft>
                <a:spcPts val="0"/>
              </a:spcAft>
            </a:pPr>
            <a:r>
              <a:rPr lang="en-GB" sz="1200">
                <a:solidFill>
                  <a:schemeClr val="accent2"/>
                </a:solidFill>
              </a:rPr>
              <a:t>G7</a:t>
            </a:r>
            <a:endParaRPr lang="en-GB" sz="1200" u="sng"/>
          </a:p>
          <a:p>
            <a:pPr>
              <a:lnSpc>
                <a:spcPct val="100000"/>
              </a:lnSpc>
              <a:spcAft>
                <a:spcPts val="0"/>
              </a:spcAft>
            </a:pPr>
            <a:r>
              <a:rPr lang="en-GB" sz="1200"/>
              <a:t>Russia expelled from the G8 in 2014 due to the occupation of Crimea</a:t>
            </a:r>
          </a:p>
          <a:p>
            <a:pPr>
              <a:lnSpc>
                <a:spcPct val="100000"/>
              </a:lnSpc>
              <a:spcAft>
                <a:spcPts val="0"/>
              </a:spcAft>
            </a:pPr>
            <a:r>
              <a:rPr lang="en-GB" sz="1200"/>
              <a:t>Under Presidency of Germany in 2022, priority was to be given to climate change, agenda includes:</a:t>
            </a:r>
          </a:p>
          <a:p>
            <a:pPr>
              <a:lnSpc>
                <a:spcPct val="100000"/>
              </a:lnSpc>
              <a:spcAft>
                <a:spcPts val="0"/>
              </a:spcAft>
            </a:pPr>
            <a:endParaRPr lang="en-GB" sz="1200"/>
          </a:p>
          <a:p>
            <a:pPr indent="-285750">
              <a:lnSpc>
                <a:spcPct val="100000"/>
              </a:lnSpc>
              <a:buFont typeface="Arial" panose="020B0604020202020204" pitchFamily="34" charset="0"/>
              <a:buChar char="•"/>
            </a:pPr>
            <a:r>
              <a:rPr lang="en-GB" sz="1200" b="0"/>
              <a:t>Accelerating the global phase-out of coal</a:t>
            </a:r>
          </a:p>
          <a:p>
            <a:pPr indent="-285750">
              <a:lnSpc>
                <a:spcPct val="100000"/>
              </a:lnSpc>
              <a:buFont typeface="Arial" panose="020B0604020202020204" pitchFamily="34" charset="0"/>
              <a:buChar char="•"/>
            </a:pPr>
            <a:r>
              <a:rPr lang="en-GB" sz="1200" b="0"/>
              <a:t>Forced decarbonisation of sectors</a:t>
            </a:r>
          </a:p>
          <a:p>
            <a:pPr indent="-285750">
              <a:lnSpc>
                <a:spcPct val="100000"/>
              </a:lnSpc>
              <a:buFont typeface="Arial" panose="020B0604020202020204" pitchFamily="34" charset="0"/>
              <a:buChar char="•"/>
            </a:pPr>
            <a:r>
              <a:rPr lang="en-GB" sz="1200" b="0"/>
              <a:t>Systemic change towards environmental sustainability in all areas of life</a:t>
            </a:r>
          </a:p>
          <a:p>
            <a:pPr indent="-285750">
              <a:lnSpc>
                <a:spcPct val="100000"/>
              </a:lnSpc>
              <a:buFont typeface="Arial" panose="020B0604020202020204" pitchFamily="34" charset="0"/>
              <a:buChar char="•"/>
            </a:pPr>
            <a:r>
              <a:rPr lang="en-GB" sz="1200" b="0"/>
              <a:t>Combating species extinction</a:t>
            </a:r>
          </a:p>
          <a:p>
            <a:pPr indent="-285750">
              <a:lnSpc>
                <a:spcPct val="100000"/>
              </a:lnSpc>
              <a:buFont typeface="Arial" panose="020B0604020202020204" pitchFamily="34" charset="0"/>
              <a:buChar char="•"/>
            </a:pPr>
            <a:r>
              <a:rPr lang="en-GB" sz="1200" b="0"/>
              <a:t>Initiatives to protect the oceans</a:t>
            </a:r>
          </a:p>
          <a:p>
            <a:pPr indent="-285750">
              <a:lnSpc>
                <a:spcPct val="100000"/>
              </a:lnSpc>
              <a:buFont typeface="Arial" panose="020B0604020202020204" pitchFamily="34" charset="0"/>
              <a:buChar char="•"/>
            </a:pPr>
            <a:endParaRPr lang="en-GB" sz="1200" b="0"/>
          </a:p>
          <a:p>
            <a:pPr algn="l">
              <a:lnSpc>
                <a:spcPct val="100000"/>
              </a:lnSpc>
            </a:pPr>
            <a:r>
              <a:rPr lang="en-GB" sz="1200"/>
              <a:t>The agriculture agenda includes:</a:t>
            </a:r>
          </a:p>
          <a:p>
            <a:pPr indent="-285750">
              <a:lnSpc>
                <a:spcPct val="100000"/>
              </a:lnSpc>
              <a:buFont typeface="Arial" panose="020B0604020202020204" pitchFamily="34" charset="0"/>
              <a:buChar char="•"/>
            </a:pPr>
            <a:r>
              <a:rPr lang="en-GB" sz="1200" b="0"/>
              <a:t>Strengthening sustainable, deforestation-free agricultural supply chains</a:t>
            </a:r>
          </a:p>
          <a:p>
            <a:pPr indent="-285750">
              <a:lnSpc>
                <a:spcPct val="100000"/>
              </a:lnSpc>
              <a:buFont typeface="Arial" panose="020B0604020202020204" pitchFamily="34" charset="0"/>
              <a:buChar char="•"/>
            </a:pPr>
            <a:r>
              <a:rPr lang="en-GB" sz="1200" b="0"/>
              <a:t>Opportunities of carbon farming</a:t>
            </a:r>
          </a:p>
          <a:p>
            <a:pPr indent="-285750">
              <a:lnSpc>
                <a:spcPct val="100000"/>
              </a:lnSpc>
              <a:buFont typeface="Arial" panose="020B0604020202020204" pitchFamily="34" charset="0"/>
              <a:buChar char="•"/>
            </a:pPr>
            <a:r>
              <a:rPr lang="en-GB" sz="1200" b="0"/>
              <a:t>Ongoing reduction of the use of pesticides</a:t>
            </a:r>
          </a:p>
          <a:p>
            <a:pPr indent="-285750">
              <a:lnSpc>
                <a:spcPct val="100000"/>
              </a:lnSpc>
              <a:buFont typeface="Arial" panose="020B0604020202020204" pitchFamily="34" charset="0"/>
              <a:buChar char="•"/>
            </a:pPr>
            <a:endParaRPr lang="en-GB" sz="1200" b="0"/>
          </a:p>
          <a:p>
            <a:pPr>
              <a:lnSpc>
                <a:spcPct val="100000"/>
              </a:lnSpc>
            </a:pPr>
            <a:r>
              <a:rPr lang="en-GB" sz="1200">
                <a:solidFill>
                  <a:schemeClr val="accent2"/>
                </a:solidFill>
              </a:rPr>
              <a:t>G20</a:t>
            </a:r>
          </a:p>
          <a:p>
            <a:pPr marL="171450" indent="-171450">
              <a:lnSpc>
                <a:spcPct val="100000"/>
              </a:lnSpc>
              <a:buFont typeface="Arial" panose="020B0604020202020204" pitchFamily="34" charset="0"/>
              <a:buChar char="•"/>
            </a:pPr>
            <a:r>
              <a:rPr lang="en-GB" sz="1200" b="0">
                <a:solidFill>
                  <a:srgbClr val="111314"/>
                </a:solidFill>
              </a:rPr>
              <a:t>Under Presidency of Indonesia in 2022</a:t>
            </a:r>
          </a:p>
          <a:p>
            <a:pPr marL="171450" indent="-171450">
              <a:lnSpc>
                <a:spcPct val="100000"/>
              </a:lnSpc>
              <a:buFont typeface="Arial" panose="020B0604020202020204" pitchFamily="34" charset="0"/>
              <a:buChar char="•"/>
            </a:pPr>
            <a:r>
              <a:rPr lang="en-GB" sz="1200" b="0">
                <a:solidFill>
                  <a:srgbClr val="111314"/>
                </a:solidFill>
              </a:rPr>
              <a:t>Serious doubts of functioning this year and beyond</a:t>
            </a:r>
          </a:p>
          <a:p>
            <a:pPr marL="171450" indent="-171450">
              <a:lnSpc>
                <a:spcPct val="100000"/>
              </a:lnSpc>
              <a:buFont typeface="Arial" panose="020B0604020202020204" pitchFamily="34" charset="0"/>
              <a:buChar char="•"/>
            </a:pPr>
            <a:r>
              <a:rPr lang="en-GB" sz="1200" b="0">
                <a:solidFill>
                  <a:srgbClr val="111314"/>
                </a:solidFill>
              </a:rPr>
              <a:t>Officials from Canada, EU, UK and US walked out of finance ministers meeting in April due to Russian presence</a:t>
            </a:r>
          </a:p>
          <a:p>
            <a:pPr marL="171450" indent="-171450">
              <a:lnSpc>
                <a:spcPct val="100000"/>
              </a:lnSpc>
              <a:buFont typeface="Arial" panose="020B0604020202020204" pitchFamily="34" charset="0"/>
              <a:buChar char="•"/>
            </a:pPr>
            <a:r>
              <a:rPr lang="en-GB" sz="1200" b="0">
                <a:solidFill>
                  <a:srgbClr val="111314"/>
                </a:solidFill>
              </a:rPr>
              <a:t>There is no process for expelling country from grouping</a:t>
            </a:r>
          </a:p>
          <a:p>
            <a:pPr marL="171450" indent="-171450">
              <a:lnSpc>
                <a:spcPct val="100000"/>
              </a:lnSpc>
              <a:buFont typeface="Arial" panose="020B0604020202020204" pitchFamily="34" charset="0"/>
              <a:buChar char="•"/>
            </a:pPr>
            <a:r>
              <a:rPr lang="en-GB" sz="1200" b="0">
                <a:solidFill>
                  <a:srgbClr val="111314"/>
                </a:solidFill>
              </a:rPr>
              <a:t>If Putin attends Leader’s Summit, half of members likely to stay away</a:t>
            </a:r>
            <a:endParaRPr lang="en-GB" sz="1200" b="0"/>
          </a:p>
          <a:p>
            <a:pPr marL="171450" indent="-171450">
              <a:lnSpc>
                <a:spcPct val="150000"/>
              </a:lnSpc>
              <a:buFont typeface="Arial" panose="020B0604020202020204" pitchFamily="34" charset="0"/>
              <a:buChar char="•"/>
            </a:pPr>
            <a:endParaRPr lang="en-GB" sz="1200">
              <a:latin typeface="+mn-lt"/>
            </a:endParaRPr>
          </a:p>
          <a:p>
            <a:endParaRPr lang="en-GB"/>
          </a:p>
        </p:txBody>
      </p:sp>
      <p:sp>
        <p:nvSpPr>
          <p:cNvPr id="4" name="Slide Number Placeholder 3"/>
          <p:cNvSpPr>
            <a:spLocks noGrp="1"/>
          </p:cNvSpPr>
          <p:nvPr>
            <p:ph type="sldNum" sz="quarter" idx="5"/>
          </p:nvPr>
        </p:nvSpPr>
        <p:spPr/>
        <p:txBody>
          <a:bodyPr/>
          <a:lstStyle/>
          <a:p>
            <a:fld id="{994D379D-B7AB-45D8-AA4E-68C9FBB93B55}" type="slidenum">
              <a:rPr lang="en-GB" altLang="en-US" smtClean="0"/>
              <a:pPr/>
              <a:t>34</a:t>
            </a:fld>
            <a:endParaRPr lang="en-GB" altLang="en-US"/>
          </a:p>
        </p:txBody>
      </p:sp>
    </p:spTree>
    <p:extLst>
      <p:ext uri="{BB962C8B-B14F-4D97-AF65-F5344CB8AC3E}">
        <p14:creationId xmlns:p14="http://schemas.microsoft.com/office/powerpoint/2010/main" val="2943456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4D379D-B7AB-45D8-AA4E-68C9FBB93B55}" type="slidenum">
              <a:rPr lang="en-GB" altLang="en-US" smtClean="0"/>
              <a:pPr/>
              <a:t>35</a:t>
            </a:fld>
            <a:endParaRPr lang="en-GB" altLang="en-US"/>
          </a:p>
        </p:txBody>
      </p:sp>
    </p:spTree>
    <p:extLst>
      <p:ext uri="{BB962C8B-B14F-4D97-AF65-F5344CB8AC3E}">
        <p14:creationId xmlns:p14="http://schemas.microsoft.com/office/powerpoint/2010/main" val="268961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DF7B95-799A-4B4C-BAAD-115C08FEB464}" type="slidenum">
              <a:rPr lang="en-GB" smtClean="0"/>
              <a:t>10</a:t>
            </a:fld>
            <a:endParaRPr lang="en-GB"/>
          </a:p>
        </p:txBody>
      </p:sp>
    </p:spTree>
    <p:extLst>
      <p:ext uri="{BB962C8B-B14F-4D97-AF65-F5344CB8AC3E}">
        <p14:creationId xmlns:p14="http://schemas.microsoft.com/office/powerpoint/2010/main" val="4016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DA277-5AC3-499E-9A91-33C3D980CF02}" type="slidenum">
              <a:rPr lang="en-GB" smtClean="0"/>
              <a:t>16</a:t>
            </a:fld>
            <a:endParaRPr lang="en-GB"/>
          </a:p>
        </p:txBody>
      </p:sp>
    </p:spTree>
    <p:extLst>
      <p:ext uri="{BB962C8B-B14F-4D97-AF65-F5344CB8AC3E}">
        <p14:creationId xmlns:p14="http://schemas.microsoft.com/office/powerpoint/2010/main" val="389271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LW – refs and bullets</a:t>
            </a:r>
          </a:p>
        </p:txBody>
      </p:sp>
      <p:sp>
        <p:nvSpPr>
          <p:cNvPr id="4" name="Slide Number Placeholder 3"/>
          <p:cNvSpPr>
            <a:spLocks noGrp="1"/>
          </p:cNvSpPr>
          <p:nvPr>
            <p:ph type="sldNum" sz="quarter" idx="5"/>
          </p:nvPr>
        </p:nvSpPr>
        <p:spPr/>
        <p:txBody>
          <a:bodyPr/>
          <a:lstStyle/>
          <a:p>
            <a:fld id="{189DA277-5AC3-499E-9A91-33C3D980CF02}" type="slidenum">
              <a:rPr lang="en-GB" smtClean="0"/>
              <a:t>17</a:t>
            </a:fld>
            <a:endParaRPr lang="en-GB"/>
          </a:p>
        </p:txBody>
      </p:sp>
    </p:spTree>
    <p:extLst>
      <p:ext uri="{BB962C8B-B14F-4D97-AF65-F5344CB8AC3E}">
        <p14:creationId xmlns:p14="http://schemas.microsoft.com/office/powerpoint/2010/main" val="305404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189DA277-5AC3-499E-9A91-33C3D980CF02}" type="slidenum">
              <a:rPr lang="en-GB" smtClean="0"/>
              <a:t>18</a:t>
            </a:fld>
            <a:endParaRPr lang="en-GB"/>
          </a:p>
        </p:txBody>
      </p:sp>
    </p:spTree>
    <p:extLst>
      <p:ext uri="{BB962C8B-B14F-4D97-AF65-F5344CB8AC3E}">
        <p14:creationId xmlns:p14="http://schemas.microsoft.com/office/powerpoint/2010/main" val="2953563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DA277-5AC3-499E-9A91-33C3D980CF02}" type="slidenum">
              <a:rPr lang="en-GB" smtClean="0"/>
              <a:t>19</a:t>
            </a:fld>
            <a:endParaRPr lang="en-GB"/>
          </a:p>
        </p:txBody>
      </p:sp>
    </p:spTree>
    <p:extLst>
      <p:ext uri="{BB962C8B-B14F-4D97-AF65-F5344CB8AC3E}">
        <p14:creationId xmlns:p14="http://schemas.microsoft.com/office/powerpoint/2010/main" val="850391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DA277-5AC3-499E-9A91-33C3D980CF02}" type="slidenum">
              <a:rPr lang="en-GB" smtClean="0"/>
              <a:t>20</a:t>
            </a:fld>
            <a:endParaRPr lang="en-GB"/>
          </a:p>
        </p:txBody>
      </p:sp>
    </p:spTree>
    <p:extLst>
      <p:ext uri="{BB962C8B-B14F-4D97-AF65-F5344CB8AC3E}">
        <p14:creationId xmlns:p14="http://schemas.microsoft.com/office/powerpoint/2010/main" val="3868985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DA277-5AC3-499E-9A91-33C3D980CF02}" type="slidenum">
              <a:rPr lang="en-GB" smtClean="0"/>
              <a:t>21</a:t>
            </a:fld>
            <a:endParaRPr lang="en-GB"/>
          </a:p>
        </p:txBody>
      </p:sp>
    </p:spTree>
    <p:extLst>
      <p:ext uri="{BB962C8B-B14F-4D97-AF65-F5344CB8AC3E}">
        <p14:creationId xmlns:p14="http://schemas.microsoft.com/office/powerpoint/2010/main" val="160978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a:p>
        </p:txBody>
      </p:sp>
      <p:sp>
        <p:nvSpPr>
          <p:cNvPr id="14" name="Footer Placeholder 2">
            <a:extLst>
              <a:ext uri="{FF2B5EF4-FFF2-40B4-BE49-F238E27FC236}">
                <a16:creationId xmlns:a16="http://schemas.microsoft.com/office/drawing/2014/main" id="{F9492846-5FB0-0688-6610-F6D30C92E9CE}"/>
              </a:ext>
            </a:extLst>
          </p:cNvPr>
          <p:cNvSpPr>
            <a:spLocks noGrp="1"/>
          </p:cNvSpPr>
          <p:nvPr>
            <p:ph type="ftr" sz="quarter" idx="18"/>
          </p:nvPr>
        </p:nvSpPr>
        <p:spPr/>
        <p:txBody>
          <a:bodyPr/>
          <a:lstStyle>
            <a:lvl1pPr>
              <a:defRPr/>
            </a:lvl1pPr>
          </a:lstStyle>
          <a:p>
            <a:pPr>
              <a:defRPr/>
            </a:pPr>
            <a:r>
              <a:rPr lang="en-GB"/>
              <a:t>Chatham House  |  The Royal Institute of International Affairs </a:t>
            </a:r>
          </a:p>
        </p:txBody>
      </p:sp>
      <p:sp>
        <p:nvSpPr>
          <p:cNvPr id="15" name="Slide Number Placeholder 3">
            <a:extLst>
              <a:ext uri="{FF2B5EF4-FFF2-40B4-BE49-F238E27FC236}">
                <a16:creationId xmlns:a16="http://schemas.microsoft.com/office/drawing/2014/main" id="{CC4B121D-9999-C6D9-36F3-BF275BCA66BA}"/>
              </a:ext>
            </a:extLst>
          </p:cNvPr>
          <p:cNvSpPr>
            <a:spLocks noGrp="1"/>
          </p:cNvSpPr>
          <p:nvPr>
            <p:ph type="sldNum" sz="quarter" idx="19"/>
          </p:nvPr>
        </p:nvSpPr>
        <p:spPr/>
        <p:txBody>
          <a:bodyPr/>
          <a:lstStyle>
            <a:lvl1pPr>
              <a:defRPr/>
            </a:lvl1pPr>
          </a:lstStyle>
          <a:p>
            <a:fld id="{81EC8D68-3595-4669-9B34-EEED8414D886}" type="slidenum">
              <a:rPr lang="en-GB" altLang="en-US"/>
              <a:pPr/>
              <a:t>‹#›</a:t>
            </a:fld>
            <a:endParaRPr lang="en-GB" altLang="en-US"/>
          </a:p>
        </p:txBody>
      </p:sp>
    </p:spTree>
    <p:extLst>
      <p:ext uri="{BB962C8B-B14F-4D97-AF65-F5344CB8AC3E}">
        <p14:creationId xmlns:p14="http://schemas.microsoft.com/office/powerpoint/2010/main" val="238643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7316DEE-4430-FB6A-9EE3-C830E631528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a:p>
        </p:txBody>
      </p:sp>
      <p:sp>
        <p:nvSpPr>
          <p:cNvPr id="14" name="Footer Placeholder 2">
            <a:extLst>
              <a:ext uri="{FF2B5EF4-FFF2-40B4-BE49-F238E27FC236}">
                <a16:creationId xmlns:a16="http://schemas.microsoft.com/office/drawing/2014/main" id="{D540B6E6-AAFE-359C-9699-FF51D5B878D9}"/>
              </a:ext>
            </a:extLst>
          </p:cNvPr>
          <p:cNvSpPr>
            <a:spLocks noGrp="1"/>
          </p:cNvSpPr>
          <p:nvPr>
            <p:ph type="ftr" sz="quarter" idx="19"/>
          </p:nvPr>
        </p:nvSpPr>
        <p:spPr/>
        <p:txBody>
          <a:bodyPr/>
          <a:lstStyle>
            <a:lvl1pPr>
              <a:defRPr/>
            </a:lvl1pPr>
          </a:lstStyle>
          <a:p>
            <a:pPr>
              <a:defRPr/>
            </a:pPr>
            <a:r>
              <a:rPr lang="en-GB"/>
              <a:t>Chatham House  |  The Royal Institute of International Affairs </a:t>
            </a:r>
          </a:p>
        </p:txBody>
      </p:sp>
      <p:sp>
        <p:nvSpPr>
          <p:cNvPr id="15" name="Slide Number Placeholder 3">
            <a:extLst>
              <a:ext uri="{FF2B5EF4-FFF2-40B4-BE49-F238E27FC236}">
                <a16:creationId xmlns:a16="http://schemas.microsoft.com/office/drawing/2014/main" id="{1B8596AE-05D0-40F6-D2BF-A6F7055ACB0C}"/>
              </a:ext>
            </a:extLst>
          </p:cNvPr>
          <p:cNvSpPr>
            <a:spLocks noGrp="1"/>
          </p:cNvSpPr>
          <p:nvPr>
            <p:ph type="sldNum" sz="quarter" idx="20"/>
          </p:nvPr>
        </p:nvSpPr>
        <p:spPr/>
        <p:txBody>
          <a:bodyPr/>
          <a:lstStyle>
            <a:lvl1pPr>
              <a:defRPr/>
            </a:lvl1pPr>
          </a:lstStyle>
          <a:p>
            <a:fld id="{5AAB0751-9A1D-4310-9BF9-F6ADD7534ED8}" type="slidenum">
              <a:rPr lang="en-GB" altLang="en-US"/>
              <a:pPr/>
              <a:t>‹#›</a:t>
            </a:fld>
            <a:endParaRPr lang="en-GB" altLang="en-US"/>
          </a:p>
        </p:txBody>
      </p:sp>
    </p:spTree>
    <p:extLst>
      <p:ext uri="{BB962C8B-B14F-4D97-AF65-F5344CB8AC3E}">
        <p14:creationId xmlns:p14="http://schemas.microsoft.com/office/powerpoint/2010/main" val="218256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2423A12B-89D8-ACB5-AA19-D2EDF95DEEF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73A13043-1BE7-0DE8-624D-6D81BB501651}"/>
              </a:ext>
            </a:extLst>
          </p:cNvPr>
          <p:cNvSpPr>
            <a:spLocks noGrp="1"/>
          </p:cNvSpPr>
          <p:nvPr>
            <p:ph type="ftr" sz="quarter" idx="18"/>
          </p:nvPr>
        </p:nvSpPr>
        <p:spPr/>
        <p:txBody>
          <a:bodyPr/>
          <a:lstStyle>
            <a:lvl1pPr>
              <a:defRPr/>
            </a:lvl1pPr>
          </a:lstStyle>
          <a:p>
            <a:pPr>
              <a:defRPr/>
            </a:pPr>
            <a:r>
              <a:rPr lang="en-GB"/>
              <a:t>Chatham House  |  The Royal Institute of International Affairs </a:t>
            </a:r>
          </a:p>
        </p:txBody>
      </p:sp>
      <p:sp>
        <p:nvSpPr>
          <p:cNvPr id="16" name="Slide Number Placeholder 3">
            <a:extLst>
              <a:ext uri="{FF2B5EF4-FFF2-40B4-BE49-F238E27FC236}">
                <a16:creationId xmlns:a16="http://schemas.microsoft.com/office/drawing/2014/main" id="{F707A079-178B-CD76-1FB5-12F304D2014F}"/>
              </a:ext>
            </a:extLst>
          </p:cNvPr>
          <p:cNvSpPr>
            <a:spLocks noGrp="1"/>
          </p:cNvSpPr>
          <p:nvPr>
            <p:ph type="sldNum" sz="quarter" idx="19"/>
          </p:nvPr>
        </p:nvSpPr>
        <p:spPr/>
        <p:txBody>
          <a:bodyPr/>
          <a:lstStyle>
            <a:lvl1pPr>
              <a:defRPr/>
            </a:lvl1pPr>
          </a:lstStyle>
          <a:p>
            <a:fld id="{DCD24CB5-677C-4953-9AD2-054B6805C489}" type="slidenum">
              <a:rPr lang="en-GB" altLang="en-US"/>
              <a:pPr/>
              <a:t>‹#›</a:t>
            </a:fld>
            <a:endParaRPr lang="en-GB" altLang="en-US"/>
          </a:p>
        </p:txBody>
      </p:sp>
    </p:spTree>
    <p:extLst>
      <p:ext uri="{BB962C8B-B14F-4D97-AF65-F5344CB8AC3E}">
        <p14:creationId xmlns:p14="http://schemas.microsoft.com/office/powerpoint/2010/main" val="379378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350DFF7-44F5-1FED-490F-180A6F6256F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375E94E-CADB-EDBC-23BE-50EC452A63FA}"/>
              </a:ext>
            </a:extLst>
          </p:cNvPr>
          <p:cNvSpPr>
            <a:spLocks noGrp="1"/>
          </p:cNvSpPr>
          <p:nvPr>
            <p:ph type="ftr" sz="quarter" idx="23"/>
          </p:nvPr>
        </p:nvSpPr>
        <p:spPr/>
        <p:txBody>
          <a:bodyPr/>
          <a:lstStyle>
            <a:lvl1pPr>
              <a:defRPr/>
            </a:lvl1pPr>
          </a:lstStyle>
          <a:p>
            <a:pPr>
              <a:defRPr/>
            </a:pPr>
            <a:r>
              <a:rPr lang="en-GB"/>
              <a:t>Chatham House  |  The Royal Institute of International Affairs </a:t>
            </a:r>
          </a:p>
        </p:txBody>
      </p:sp>
      <p:sp>
        <p:nvSpPr>
          <p:cNvPr id="16" name="Slide Number Placeholder 3">
            <a:extLst>
              <a:ext uri="{FF2B5EF4-FFF2-40B4-BE49-F238E27FC236}">
                <a16:creationId xmlns:a16="http://schemas.microsoft.com/office/drawing/2014/main" id="{62FEA9AC-A11C-047A-E7E8-02B8CD7A4AC9}"/>
              </a:ext>
            </a:extLst>
          </p:cNvPr>
          <p:cNvSpPr>
            <a:spLocks noGrp="1"/>
          </p:cNvSpPr>
          <p:nvPr>
            <p:ph type="sldNum" sz="quarter" idx="24"/>
          </p:nvPr>
        </p:nvSpPr>
        <p:spPr/>
        <p:txBody>
          <a:bodyPr/>
          <a:lstStyle>
            <a:lvl1pPr>
              <a:defRPr/>
            </a:lvl1pPr>
          </a:lstStyle>
          <a:p>
            <a:fld id="{423C78C9-A743-4EAD-A7C2-442DF6CF9D28}" type="slidenum">
              <a:rPr lang="en-GB" altLang="en-US"/>
              <a:pPr/>
              <a:t>‹#›</a:t>
            </a:fld>
            <a:endParaRPr lang="en-GB" altLang="en-US"/>
          </a:p>
        </p:txBody>
      </p:sp>
    </p:spTree>
    <p:extLst>
      <p:ext uri="{BB962C8B-B14F-4D97-AF65-F5344CB8AC3E}">
        <p14:creationId xmlns:p14="http://schemas.microsoft.com/office/powerpoint/2010/main" val="1136469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DD422051-5937-A9E6-01CF-0A886B49E58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18" name="Footer Placeholder 2">
            <a:extLst>
              <a:ext uri="{FF2B5EF4-FFF2-40B4-BE49-F238E27FC236}">
                <a16:creationId xmlns:a16="http://schemas.microsoft.com/office/drawing/2014/main" id="{C15E8106-FCBF-3475-EA7B-7740C1602A99}"/>
              </a:ext>
            </a:extLst>
          </p:cNvPr>
          <p:cNvSpPr>
            <a:spLocks noGrp="1"/>
          </p:cNvSpPr>
          <p:nvPr>
            <p:ph type="ftr" sz="quarter" idx="21"/>
          </p:nvPr>
        </p:nvSpPr>
        <p:spPr/>
        <p:txBody>
          <a:bodyPr/>
          <a:lstStyle>
            <a:lvl1pPr>
              <a:defRPr/>
            </a:lvl1pPr>
          </a:lstStyle>
          <a:p>
            <a:pPr>
              <a:defRPr/>
            </a:pPr>
            <a:r>
              <a:rPr lang="en-GB"/>
              <a:t>Chatham House  |  The Royal Institute of International Affairs </a:t>
            </a:r>
          </a:p>
        </p:txBody>
      </p:sp>
      <p:sp>
        <p:nvSpPr>
          <p:cNvPr id="19" name="Slide Number Placeholder 3">
            <a:extLst>
              <a:ext uri="{FF2B5EF4-FFF2-40B4-BE49-F238E27FC236}">
                <a16:creationId xmlns:a16="http://schemas.microsoft.com/office/drawing/2014/main" id="{3E5F238B-5ECE-C295-9D1B-C03A1085A7B2}"/>
              </a:ext>
            </a:extLst>
          </p:cNvPr>
          <p:cNvSpPr>
            <a:spLocks noGrp="1"/>
          </p:cNvSpPr>
          <p:nvPr>
            <p:ph type="sldNum" sz="quarter" idx="22"/>
          </p:nvPr>
        </p:nvSpPr>
        <p:spPr/>
        <p:txBody>
          <a:bodyPr/>
          <a:lstStyle>
            <a:lvl1pPr>
              <a:defRPr/>
            </a:lvl1pPr>
          </a:lstStyle>
          <a:p>
            <a:fld id="{852705AB-F4FB-4CC5-B3DC-AB7F74A97C79}" type="slidenum">
              <a:rPr lang="en-GB" altLang="en-US"/>
              <a:pPr/>
              <a:t>‹#›</a:t>
            </a:fld>
            <a:endParaRPr lang="en-GB" altLang="en-US"/>
          </a:p>
        </p:txBody>
      </p:sp>
    </p:spTree>
    <p:extLst>
      <p:ext uri="{BB962C8B-B14F-4D97-AF65-F5344CB8AC3E}">
        <p14:creationId xmlns:p14="http://schemas.microsoft.com/office/powerpoint/2010/main" val="3467852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24C8493E-98EE-A1D0-40AE-B3EFBA124F2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22" name="Footer Placeholder 2">
            <a:extLst>
              <a:ext uri="{FF2B5EF4-FFF2-40B4-BE49-F238E27FC236}">
                <a16:creationId xmlns:a16="http://schemas.microsoft.com/office/drawing/2014/main" id="{AEC6773B-7AA2-C6D4-7F1D-01DCACB011D7}"/>
              </a:ext>
            </a:extLst>
          </p:cNvPr>
          <p:cNvSpPr>
            <a:spLocks noGrp="1"/>
          </p:cNvSpPr>
          <p:nvPr>
            <p:ph type="ftr" sz="quarter" idx="24"/>
          </p:nvPr>
        </p:nvSpPr>
        <p:spPr/>
        <p:txBody>
          <a:bodyPr/>
          <a:lstStyle>
            <a:lvl1pPr>
              <a:defRPr/>
            </a:lvl1pPr>
          </a:lstStyle>
          <a:p>
            <a:pPr>
              <a:defRPr/>
            </a:pPr>
            <a:r>
              <a:rPr lang="en-GB"/>
              <a:t>Chatham House  |  The Royal Institute of International Affairs </a:t>
            </a:r>
          </a:p>
        </p:txBody>
      </p:sp>
      <p:sp>
        <p:nvSpPr>
          <p:cNvPr id="23" name="Slide Number Placeholder 3">
            <a:extLst>
              <a:ext uri="{FF2B5EF4-FFF2-40B4-BE49-F238E27FC236}">
                <a16:creationId xmlns:a16="http://schemas.microsoft.com/office/drawing/2014/main" id="{0496C182-689F-B919-6D7A-636BB342CFDD}"/>
              </a:ext>
            </a:extLst>
          </p:cNvPr>
          <p:cNvSpPr>
            <a:spLocks noGrp="1"/>
          </p:cNvSpPr>
          <p:nvPr>
            <p:ph type="sldNum" sz="quarter" idx="25"/>
          </p:nvPr>
        </p:nvSpPr>
        <p:spPr/>
        <p:txBody>
          <a:bodyPr/>
          <a:lstStyle>
            <a:lvl1pPr>
              <a:defRPr/>
            </a:lvl1pPr>
          </a:lstStyle>
          <a:p>
            <a:fld id="{CF4F08DB-FF74-445B-B0D1-AC10C12CAE5B}" type="slidenum">
              <a:rPr lang="en-GB" altLang="en-US"/>
              <a:pPr/>
              <a:t>‹#›</a:t>
            </a:fld>
            <a:endParaRPr lang="en-GB" altLang="en-US"/>
          </a:p>
        </p:txBody>
      </p:sp>
    </p:spTree>
    <p:extLst>
      <p:ext uri="{BB962C8B-B14F-4D97-AF65-F5344CB8AC3E}">
        <p14:creationId xmlns:p14="http://schemas.microsoft.com/office/powerpoint/2010/main" val="3584978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a:p>
        </p:txBody>
      </p:sp>
      <p:sp>
        <p:nvSpPr>
          <p:cNvPr id="14" name="Footer Placeholder 2">
            <a:extLst>
              <a:ext uri="{FF2B5EF4-FFF2-40B4-BE49-F238E27FC236}">
                <a16:creationId xmlns:a16="http://schemas.microsoft.com/office/drawing/2014/main" id="{428474AF-ABA8-A6C0-F7C5-BBB6099B66FE}"/>
              </a:ext>
            </a:extLst>
          </p:cNvPr>
          <p:cNvSpPr>
            <a:spLocks noGrp="1"/>
          </p:cNvSpPr>
          <p:nvPr>
            <p:ph type="ftr" sz="quarter" idx="18"/>
          </p:nvPr>
        </p:nvSpPr>
        <p:spPr/>
        <p:txBody>
          <a:bodyPr/>
          <a:lstStyle>
            <a:lvl1pPr>
              <a:defRPr/>
            </a:lvl1pPr>
          </a:lstStyle>
          <a:p>
            <a:pPr>
              <a:defRPr/>
            </a:pPr>
            <a:r>
              <a:rPr lang="en-GB"/>
              <a:t>Chatham House  |  The Royal Institute of International Affairs </a:t>
            </a:r>
          </a:p>
        </p:txBody>
      </p:sp>
      <p:sp>
        <p:nvSpPr>
          <p:cNvPr id="15" name="Slide Number Placeholder 3">
            <a:extLst>
              <a:ext uri="{FF2B5EF4-FFF2-40B4-BE49-F238E27FC236}">
                <a16:creationId xmlns:a16="http://schemas.microsoft.com/office/drawing/2014/main" id="{9F821756-4540-DECC-E2E9-B89F5DA0A72D}"/>
              </a:ext>
            </a:extLst>
          </p:cNvPr>
          <p:cNvSpPr>
            <a:spLocks noGrp="1"/>
          </p:cNvSpPr>
          <p:nvPr>
            <p:ph type="sldNum" sz="quarter" idx="19"/>
          </p:nvPr>
        </p:nvSpPr>
        <p:spPr/>
        <p:txBody>
          <a:bodyPr/>
          <a:lstStyle>
            <a:lvl1pPr>
              <a:defRPr/>
            </a:lvl1pPr>
          </a:lstStyle>
          <a:p>
            <a:fld id="{D77A40E8-F821-4C36-9D8C-2B3C74741437}" type="slidenum">
              <a:rPr lang="en-GB" altLang="en-US"/>
              <a:pPr/>
              <a:t>‹#›</a:t>
            </a:fld>
            <a:endParaRPr lang="en-GB" altLang="en-US"/>
          </a:p>
        </p:txBody>
      </p:sp>
    </p:spTree>
    <p:extLst>
      <p:ext uri="{BB962C8B-B14F-4D97-AF65-F5344CB8AC3E}">
        <p14:creationId xmlns:p14="http://schemas.microsoft.com/office/powerpoint/2010/main" val="2617122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784B0A-72B2-EB17-2A32-8102C286F6B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5" name="Footer Placeholder 2">
            <a:extLst>
              <a:ext uri="{FF2B5EF4-FFF2-40B4-BE49-F238E27FC236}">
                <a16:creationId xmlns:a16="http://schemas.microsoft.com/office/drawing/2014/main" id="{592F0763-0041-64B6-DBC2-DAD8A502C2FC}"/>
              </a:ext>
            </a:extLst>
          </p:cNvPr>
          <p:cNvSpPr>
            <a:spLocks noGrp="1"/>
          </p:cNvSpPr>
          <p:nvPr>
            <p:ph type="ftr" sz="quarter" idx="13"/>
          </p:nvPr>
        </p:nvSpPr>
        <p:spPr/>
        <p:txBody>
          <a:bodyPr/>
          <a:lstStyle>
            <a:lvl1pPr>
              <a:defRPr/>
            </a:lvl1pPr>
          </a:lstStyle>
          <a:p>
            <a:pPr>
              <a:defRPr/>
            </a:pPr>
            <a:r>
              <a:rPr lang="en-GB"/>
              <a:t>Chatham House  |  The Royal Institute of International Affairs </a:t>
            </a:r>
          </a:p>
        </p:txBody>
      </p:sp>
      <p:sp>
        <p:nvSpPr>
          <p:cNvPr id="6" name="Slide Number Placeholder 3">
            <a:extLst>
              <a:ext uri="{FF2B5EF4-FFF2-40B4-BE49-F238E27FC236}">
                <a16:creationId xmlns:a16="http://schemas.microsoft.com/office/drawing/2014/main" id="{8A6C93DE-D817-F152-6094-937FA6A1913D}"/>
              </a:ext>
            </a:extLst>
          </p:cNvPr>
          <p:cNvSpPr>
            <a:spLocks noGrp="1"/>
          </p:cNvSpPr>
          <p:nvPr>
            <p:ph type="sldNum" sz="quarter" idx="14"/>
          </p:nvPr>
        </p:nvSpPr>
        <p:spPr/>
        <p:txBody>
          <a:bodyPr/>
          <a:lstStyle>
            <a:lvl1pPr>
              <a:defRPr/>
            </a:lvl1pPr>
          </a:lstStyle>
          <a:p>
            <a:fld id="{CB1C33CA-1337-4534-9924-BD3396F16A5D}" type="slidenum">
              <a:rPr lang="en-GB" altLang="en-US"/>
              <a:pPr/>
              <a:t>‹#›</a:t>
            </a:fld>
            <a:endParaRPr lang="en-GB" altLang="en-US"/>
          </a:p>
        </p:txBody>
      </p:sp>
    </p:spTree>
    <p:extLst>
      <p:ext uri="{BB962C8B-B14F-4D97-AF65-F5344CB8AC3E}">
        <p14:creationId xmlns:p14="http://schemas.microsoft.com/office/powerpoint/2010/main" val="209884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52AFC61-5ECC-D2F0-C34A-7584C3440F6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6" name="Footer Placeholder 2">
            <a:extLst>
              <a:ext uri="{FF2B5EF4-FFF2-40B4-BE49-F238E27FC236}">
                <a16:creationId xmlns:a16="http://schemas.microsoft.com/office/drawing/2014/main" id="{1E045BCD-11E3-8358-E59B-1790EDA6A8DA}"/>
              </a:ext>
            </a:extLst>
          </p:cNvPr>
          <p:cNvSpPr>
            <a:spLocks noGrp="1"/>
          </p:cNvSpPr>
          <p:nvPr>
            <p:ph type="ftr" sz="quarter" idx="14"/>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AFB8F499-C30A-92E7-081D-6FB410DD5702}"/>
              </a:ext>
            </a:extLst>
          </p:cNvPr>
          <p:cNvSpPr>
            <a:spLocks noGrp="1"/>
          </p:cNvSpPr>
          <p:nvPr>
            <p:ph type="sldNum" sz="quarter" idx="15"/>
          </p:nvPr>
        </p:nvSpPr>
        <p:spPr/>
        <p:txBody>
          <a:bodyPr/>
          <a:lstStyle>
            <a:lvl1pPr>
              <a:defRPr/>
            </a:lvl1pPr>
          </a:lstStyle>
          <a:p>
            <a:fld id="{C6828534-2EC2-43D2-BFA8-10CD0B1510EC}" type="slidenum">
              <a:rPr lang="en-GB" altLang="en-US"/>
              <a:pPr/>
              <a:t>‹#›</a:t>
            </a:fld>
            <a:endParaRPr lang="en-GB" altLang="en-US"/>
          </a:p>
        </p:txBody>
      </p:sp>
    </p:spTree>
    <p:extLst>
      <p:ext uri="{BB962C8B-B14F-4D97-AF65-F5344CB8AC3E}">
        <p14:creationId xmlns:p14="http://schemas.microsoft.com/office/powerpoint/2010/main" val="4188547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2D4C624-71F6-1025-6B3C-A5A2EC78100C}"/>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2">
            <a:extLst>
              <a:ext uri="{FF2B5EF4-FFF2-40B4-BE49-F238E27FC236}">
                <a16:creationId xmlns:a16="http://schemas.microsoft.com/office/drawing/2014/main" id="{9595A57A-82B6-30EE-10A9-D55997CFA84F}"/>
              </a:ext>
            </a:extLst>
          </p:cNvPr>
          <p:cNvSpPr>
            <a:spLocks noGrp="1"/>
          </p:cNvSpPr>
          <p:nvPr>
            <p:ph type="ftr" sz="quarter" idx="15"/>
          </p:nvPr>
        </p:nvSpPr>
        <p:spPr/>
        <p:txBody>
          <a:bodyPr/>
          <a:lstStyle>
            <a:lvl1pPr>
              <a:defRPr/>
            </a:lvl1pPr>
          </a:lstStyle>
          <a:p>
            <a:pPr>
              <a:defRPr/>
            </a:pPr>
            <a:r>
              <a:rPr lang="en-GB"/>
              <a:t>Chatham House  |  The Royal Institute of International Affairs </a:t>
            </a:r>
          </a:p>
        </p:txBody>
      </p:sp>
      <p:sp>
        <p:nvSpPr>
          <p:cNvPr id="12" name="Slide Number Placeholder 3">
            <a:extLst>
              <a:ext uri="{FF2B5EF4-FFF2-40B4-BE49-F238E27FC236}">
                <a16:creationId xmlns:a16="http://schemas.microsoft.com/office/drawing/2014/main" id="{30C0C5DF-1F4E-603A-5A43-657F4BFD6DB9}"/>
              </a:ext>
            </a:extLst>
          </p:cNvPr>
          <p:cNvSpPr>
            <a:spLocks noGrp="1"/>
          </p:cNvSpPr>
          <p:nvPr>
            <p:ph type="sldNum" sz="quarter" idx="16"/>
          </p:nvPr>
        </p:nvSpPr>
        <p:spPr/>
        <p:txBody>
          <a:bodyPr/>
          <a:lstStyle>
            <a:lvl1pPr>
              <a:defRPr/>
            </a:lvl1pPr>
          </a:lstStyle>
          <a:p>
            <a:fld id="{018FC93A-4CBD-495E-954E-DE8B706D9F35}" type="slidenum">
              <a:rPr lang="en-GB" altLang="en-US"/>
              <a:pPr/>
              <a:t>‹#›</a:t>
            </a:fld>
            <a:endParaRPr lang="en-GB" altLang="en-US"/>
          </a:p>
        </p:txBody>
      </p:sp>
    </p:spTree>
    <p:extLst>
      <p:ext uri="{BB962C8B-B14F-4D97-AF65-F5344CB8AC3E}">
        <p14:creationId xmlns:p14="http://schemas.microsoft.com/office/powerpoint/2010/main" val="3293999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62D38A14-21CB-2AAC-AF5F-403A95E5E22D}"/>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28BA545F-E3AF-A6A4-A26C-5DE03C8416FB}"/>
              </a:ext>
            </a:extLst>
          </p:cNvPr>
          <p:cNvSpPr>
            <a:spLocks noGrp="1"/>
          </p:cNvSpPr>
          <p:nvPr>
            <p:ph type="ftr" sz="quarter" idx="16"/>
          </p:nvPr>
        </p:nvSpPr>
        <p:spPr/>
        <p:txBody>
          <a:bodyPr/>
          <a:lstStyle>
            <a:lvl1pPr>
              <a:defRPr>
                <a:solidFill>
                  <a:schemeClr val="bg1"/>
                </a:solidFill>
              </a:defRPr>
            </a:lvl1pPr>
          </a:lstStyle>
          <a:p>
            <a:pPr>
              <a:defRPr/>
            </a:pPr>
            <a:r>
              <a:rPr lang="en-GB"/>
              <a:t>Chatham House  |  The Royal Institute of International Affairs </a:t>
            </a:r>
          </a:p>
        </p:txBody>
      </p:sp>
      <p:sp>
        <p:nvSpPr>
          <p:cNvPr id="14" name="Slide Number Placeholder 3">
            <a:extLst>
              <a:ext uri="{FF2B5EF4-FFF2-40B4-BE49-F238E27FC236}">
                <a16:creationId xmlns:a16="http://schemas.microsoft.com/office/drawing/2014/main" id="{E1C1011D-5D16-F063-5C8D-24135AFA53DE}"/>
              </a:ext>
            </a:extLst>
          </p:cNvPr>
          <p:cNvSpPr>
            <a:spLocks noGrp="1"/>
          </p:cNvSpPr>
          <p:nvPr>
            <p:ph type="sldNum" sz="quarter" idx="17"/>
          </p:nvPr>
        </p:nvSpPr>
        <p:spPr/>
        <p:txBody>
          <a:bodyPr/>
          <a:lstStyle>
            <a:lvl1pPr>
              <a:defRPr/>
            </a:lvl1pPr>
          </a:lstStyle>
          <a:p>
            <a:fld id="{2DF74653-42D1-45B1-BA21-86917201C0A4}" type="slidenum">
              <a:rPr lang="en-GB" altLang="en-US"/>
              <a:pPr/>
              <a:t>‹#›</a:t>
            </a:fld>
            <a:endParaRPr lang="en-GB" altLang="en-US"/>
          </a:p>
        </p:txBody>
      </p:sp>
    </p:spTree>
    <p:extLst>
      <p:ext uri="{BB962C8B-B14F-4D97-AF65-F5344CB8AC3E}">
        <p14:creationId xmlns:p14="http://schemas.microsoft.com/office/powerpoint/2010/main" val="68822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4B34902-2521-361D-9301-7000A86FA15F}"/>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5" name="Footer Placeholder 2">
            <a:extLst>
              <a:ext uri="{FF2B5EF4-FFF2-40B4-BE49-F238E27FC236}">
                <a16:creationId xmlns:a16="http://schemas.microsoft.com/office/drawing/2014/main" id="{D4FE664C-021D-7E00-1F93-B2AF5B71B6D8}"/>
              </a:ext>
            </a:extLst>
          </p:cNvPr>
          <p:cNvSpPr>
            <a:spLocks noGrp="1"/>
          </p:cNvSpPr>
          <p:nvPr>
            <p:ph type="ftr" sz="quarter" idx="13"/>
          </p:nvPr>
        </p:nvSpPr>
        <p:spPr/>
        <p:txBody>
          <a:bodyPr/>
          <a:lstStyle>
            <a:lvl1pPr>
              <a:defRPr/>
            </a:lvl1pPr>
          </a:lstStyle>
          <a:p>
            <a:pPr>
              <a:defRPr/>
            </a:pPr>
            <a:r>
              <a:rPr lang="en-GB"/>
              <a:t>Chatham House  |  The Royal Institute of International Affairs </a:t>
            </a:r>
          </a:p>
        </p:txBody>
      </p:sp>
      <p:sp>
        <p:nvSpPr>
          <p:cNvPr id="6" name="Slide Number Placeholder 3">
            <a:extLst>
              <a:ext uri="{FF2B5EF4-FFF2-40B4-BE49-F238E27FC236}">
                <a16:creationId xmlns:a16="http://schemas.microsoft.com/office/drawing/2014/main" id="{E0CE5BAE-6949-2280-A42E-0F2697B45101}"/>
              </a:ext>
            </a:extLst>
          </p:cNvPr>
          <p:cNvSpPr>
            <a:spLocks noGrp="1"/>
          </p:cNvSpPr>
          <p:nvPr>
            <p:ph type="sldNum" sz="quarter" idx="14"/>
          </p:nvPr>
        </p:nvSpPr>
        <p:spPr/>
        <p:txBody>
          <a:bodyPr/>
          <a:lstStyle>
            <a:lvl1pPr>
              <a:defRPr/>
            </a:lvl1pPr>
          </a:lstStyle>
          <a:p>
            <a:fld id="{DED21AF1-8816-4A03-9825-9254998F194F}" type="slidenum">
              <a:rPr lang="en-GB" altLang="en-US"/>
              <a:pPr/>
              <a:t>‹#›</a:t>
            </a:fld>
            <a:endParaRPr lang="en-GB" altLang="en-US"/>
          </a:p>
        </p:txBody>
      </p:sp>
    </p:spTree>
    <p:extLst>
      <p:ext uri="{BB962C8B-B14F-4D97-AF65-F5344CB8AC3E}">
        <p14:creationId xmlns:p14="http://schemas.microsoft.com/office/powerpoint/2010/main" val="828262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767815E-13E6-06C7-266D-078A3F2AFFA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3264F1CE-417A-A8CB-FFCF-2AFCB333F714}"/>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0594EA2E-9709-3CD7-CB6C-B5DEB8551CCB}"/>
              </a:ext>
            </a:extLst>
          </p:cNvPr>
          <p:cNvSpPr>
            <a:spLocks noGrp="1"/>
          </p:cNvSpPr>
          <p:nvPr>
            <p:ph type="sldNum" sz="quarter" idx="17"/>
          </p:nvPr>
        </p:nvSpPr>
        <p:spPr/>
        <p:txBody>
          <a:bodyPr/>
          <a:lstStyle>
            <a:lvl1pPr>
              <a:defRPr/>
            </a:lvl1pPr>
          </a:lstStyle>
          <a:p>
            <a:fld id="{C08687A6-1EB7-4CC8-B75B-2C789BB9722D}" type="slidenum">
              <a:rPr lang="en-GB" altLang="en-US"/>
              <a:pPr/>
              <a:t>‹#›</a:t>
            </a:fld>
            <a:endParaRPr lang="en-GB" altLang="en-US"/>
          </a:p>
        </p:txBody>
      </p:sp>
    </p:spTree>
    <p:extLst>
      <p:ext uri="{BB962C8B-B14F-4D97-AF65-F5344CB8AC3E}">
        <p14:creationId xmlns:p14="http://schemas.microsoft.com/office/powerpoint/2010/main" val="140642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B10CFCA-6D44-EBDF-E6CA-48878CD718D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DB169719-8758-4A77-7738-66F8F4E1F098}"/>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A9964736-A683-0079-32F6-4FE85F8ACE68}"/>
              </a:ext>
            </a:extLst>
          </p:cNvPr>
          <p:cNvSpPr>
            <a:spLocks noGrp="1"/>
          </p:cNvSpPr>
          <p:nvPr>
            <p:ph type="sldNum" sz="quarter" idx="17"/>
          </p:nvPr>
        </p:nvSpPr>
        <p:spPr/>
        <p:txBody>
          <a:bodyPr/>
          <a:lstStyle>
            <a:lvl1pPr>
              <a:defRPr/>
            </a:lvl1pPr>
          </a:lstStyle>
          <a:p>
            <a:fld id="{CD8775AD-B2D4-42BF-8930-B59EE2281826}" type="slidenum">
              <a:rPr lang="en-GB" altLang="en-US"/>
              <a:pPr/>
              <a:t>‹#›</a:t>
            </a:fld>
            <a:endParaRPr lang="en-GB" altLang="en-US"/>
          </a:p>
        </p:txBody>
      </p:sp>
    </p:spTree>
    <p:extLst>
      <p:ext uri="{BB962C8B-B14F-4D97-AF65-F5344CB8AC3E}">
        <p14:creationId xmlns:p14="http://schemas.microsoft.com/office/powerpoint/2010/main" val="2302881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7CF13E5-8237-7A5B-B8D4-DFAF7EC6AABD}"/>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a:p>
        </p:txBody>
      </p:sp>
      <p:sp>
        <p:nvSpPr>
          <p:cNvPr id="14" name="Footer Placeholder 2">
            <a:extLst>
              <a:ext uri="{FF2B5EF4-FFF2-40B4-BE49-F238E27FC236}">
                <a16:creationId xmlns:a16="http://schemas.microsoft.com/office/drawing/2014/main" id="{422F4590-1D81-90A5-0601-C1AA378EDD49}"/>
              </a:ext>
            </a:extLst>
          </p:cNvPr>
          <p:cNvSpPr>
            <a:spLocks noGrp="1"/>
          </p:cNvSpPr>
          <p:nvPr>
            <p:ph type="ftr" sz="quarter" idx="19"/>
          </p:nvPr>
        </p:nvSpPr>
        <p:spPr/>
        <p:txBody>
          <a:bodyPr/>
          <a:lstStyle>
            <a:lvl1pPr>
              <a:defRPr/>
            </a:lvl1pPr>
          </a:lstStyle>
          <a:p>
            <a:pPr>
              <a:defRPr/>
            </a:pPr>
            <a:r>
              <a:rPr lang="en-GB"/>
              <a:t>Chatham House  |  The Royal Institute of International Affairs </a:t>
            </a:r>
          </a:p>
        </p:txBody>
      </p:sp>
      <p:sp>
        <p:nvSpPr>
          <p:cNvPr id="15" name="Slide Number Placeholder 3">
            <a:extLst>
              <a:ext uri="{FF2B5EF4-FFF2-40B4-BE49-F238E27FC236}">
                <a16:creationId xmlns:a16="http://schemas.microsoft.com/office/drawing/2014/main" id="{9652BD9A-830C-FA8A-0185-D13F14FD5986}"/>
              </a:ext>
            </a:extLst>
          </p:cNvPr>
          <p:cNvSpPr>
            <a:spLocks noGrp="1"/>
          </p:cNvSpPr>
          <p:nvPr>
            <p:ph type="sldNum" sz="quarter" idx="20"/>
          </p:nvPr>
        </p:nvSpPr>
        <p:spPr/>
        <p:txBody>
          <a:bodyPr/>
          <a:lstStyle>
            <a:lvl1pPr>
              <a:defRPr/>
            </a:lvl1pPr>
          </a:lstStyle>
          <a:p>
            <a:fld id="{CC652599-E344-4F86-874F-136125F191A8}" type="slidenum">
              <a:rPr lang="en-GB" altLang="en-US"/>
              <a:pPr/>
              <a:t>‹#›</a:t>
            </a:fld>
            <a:endParaRPr lang="en-GB" altLang="en-US"/>
          </a:p>
        </p:txBody>
      </p:sp>
    </p:spTree>
    <p:extLst>
      <p:ext uri="{BB962C8B-B14F-4D97-AF65-F5344CB8AC3E}">
        <p14:creationId xmlns:p14="http://schemas.microsoft.com/office/powerpoint/2010/main" val="4089972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89442D2-92F8-78B1-7D4D-8D223E7FB55C}"/>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0D72A3F0-6E6B-7676-5F34-E5C827C723BC}"/>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76AAB934-F666-52D9-8900-4302F649425F}"/>
              </a:ext>
            </a:extLst>
          </p:cNvPr>
          <p:cNvSpPr>
            <a:spLocks noGrp="1"/>
          </p:cNvSpPr>
          <p:nvPr>
            <p:ph type="sldNum" sz="quarter" idx="17"/>
          </p:nvPr>
        </p:nvSpPr>
        <p:spPr/>
        <p:txBody>
          <a:bodyPr/>
          <a:lstStyle>
            <a:lvl1pPr>
              <a:defRPr/>
            </a:lvl1pPr>
          </a:lstStyle>
          <a:p>
            <a:fld id="{7F150D9F-F79F-4F4C-AEA1-5438B09A277A}" type="slidenum">
              <a:rPr lang="en-GB" altLang="en-US"/>
              <a:pPr/>
              <a:t>‹#›</a:t>
            </a:fld>
            <a:endParaRPr lang="en-GB" altLang="en-US"/>
          </a:p>
        </p:txBody>
      </p:sp>
    </p:spTree>
    <p:extLst>
      <p:ext uri="{BB962C8B-B14F-4D97-AF65-F5344CB8AC3E}">
        <p14:creationId xmlns:p14="http://schemas.microsoft.com/office/powerpoint/2010/main" val="350389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38BD691-4633-7B0D-EEC4-544A44ED083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a:p>
        </p:txBody>
      </p:sp>
      <p:sp>
        <p:nvSpPr>
          <p:cNvPr id="14" name="Footer Placeholder 2">
            <a:extLst>
              <a:ext uri="{FF2B5EF4-FFF2-40B4-BE49-F238E27FC236}">
                <a16:creationId xmlns:a16="http://schemas.microsoft.com/office/drawing/2014/main" id="{ECDA99F8-F04D-581B-DF63-9EC88B4D4FB6}"/>
              </a:ext>
            </a:extLst>
          </p:cNvPr>
          <p:cNvSpPr>
            <a:spLocks noGrp="1"/>
          </p:cNvSpPr>
          <p:nvPr>
            <p:ph type="ftr" sz="quarter" idx="19"/>
          </p:nvPr>
        </p:nvSpPr>
        <p:spPr/>
        <p:txBody>
          <a:bodyPr/>
          <a:lstStyle>
            <a:lvl1pPr>
              <a:defRPr/>
            </a:lvl1pPr>
          </a:lstStyle>
          <a:p>
            <a:pPr>
              <a:defRPr/>
            </a:pPr>
            <a:r>
              <a:rPr lang="en-GB"/>
              <a:t>Chatham House  |  The Royal Institute of International Affairs </a:t>
            </a:r>
          </a:p>
        </p:txBody>
      </p:sp>
      <p:sp>
        <p:nvSpPr>
          <p:cNvPr id="15" name="Slide Number Placeholder 3">
            <a:extLst>
              <a:ext uri="{FF2B5EF4-FFF2-40B4-BE49-F238E27FC236}">
                <a16:creationId xmlns:a16="http://schemas.microsoft.com/office/drawing/2014/main" id="{6BCCB816-C43B-4255-F3FC-3D6CE0E2CCA4}"/>
              </a:ext>
            </a:extLst>
          </p:cNvPr>
          <p:cNvSpPr>
            <a:spLocks noGrp="1"/>
          </p:cNvSpPr>
          <p:nvPr>
            <p:ph type="sldNum" sz="quarter" idx="20"/>
          </p:nvPr>
        </p:nvSpPr>
        <p:spPr/>
        <p:txBody>
          <a:bodyPr/>
          <a:lstStyle>
            <a:lvl1pPr>
              <a:defRPr/>
            </a:lvl1pPr>
          </a:lstStyle>
          <a:p>
            <a:fld id="{02274D16-95EE-41B2-8A18-7BE5CD291F5C}" type="slidenum">
              <a:rPr lang="en-GB" altLang="en-US"/>
              <a:pPr/>
              <a:t>‹#›</a:t>
            </a:fld>
            <a:endParaRPr lang="en-GB" altLang="en-US"/>
          </a:p>
        </p:txBody>
      </p:sp>
    </p:spTree>
    <p:extLst>
      <p:ext uri="{BB962C8B-B14F-4D97-AF65-F5344CB8AC3E}">
        <p14:creationId xmlns:p14="http://schemas.microsoft.com/office/powerpoint/2010/main" val="1122331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E22F57AD-E4D8-D239-BEEB-86178DE2BE88}"/>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F9C4B293-ED67-C75C-5A6F-E61B7005077A}"/>
              </a:ext>
            </a:extLst>
          </p:cNvPr>
          <p:cNvSpPr>
            <a:spLocks noGrp="1"/>
          </p:cNvSpPr>
          <p:nvPr>
            <p:ph type="ftr" sz="quarter" idx="18"/>
          </p:nvPr>
        </p:nvSpPr>
        <p:spPr/>
        <p:txBody>
          <a:bodyPr/>
          <a:lstStyle>
            <a:lvl1pPr>
              <a:defRPr/>
            </a:lvl1pPr>
          </a:lstStyle>
          <a:p>
            <a:pPr>
              <a:defRPr/>
            </a:pPr>
            <a:r>
              <a:rPr lang="en-GB"/>
              <a:t>Chatham House  |  The Royal Institute of International Affairs </a:t>
            </a:r>
          </a:p>
        </p:txBody>
      </p:sp>
      <p:sp>
        <p:nvSpPr>
          <p:cNvPr id="16" name="Slide Number Placeholder 3">
            <a:extLst>
              <a:ext uri="{FF2B5EF4-FFF2-40B4-BE49-F238E27FC236}">
                <a16:creationId xmlns:a16="http://schemas.microsoft.com/office/drawing/2014/main" id="{98E9A4C3-7B0B-0D34-5B70-4C37912B4DFD}"/>
              </a:ext>
            </a:extLst>
          </p:cNvPr>
          <p:cNvSpPr>
            <a:spLocks noGrp="1"/>
          </p:cNvSpPr>
          <p:nvPr>
            <p:ph type="sldNum" sz="quarter" idx="19"/>
          </p:nvPr>
        </p:nvSpPr>
        <p:spPr/>
        <p:txBody>
          <a:bodyPr/>
          <a:lstStyle>
            <a:lvl1pPr>
              <a:defRPr/>
            </a:lvl1pPr>
          </a:lstStyle>
          <a:p>
            <a:fld id="{266CE6AF-A01E-40CF-AC91-C90F83FCF7FC}" type="slidenum">
              <a:rPr lang="en-GB" altLang="en-US"/>
              <a:pPr/>
              <a:t>‹#›</a:t>
            </a:fld>
            <a:endParaRPr lang="en-GB" altLang="en-US"/>
          </a:p>
        </p:txBody>
      </p:sp>
    </p:spTree>
    <p:extLst>
      <p:ext uri="{BB962C8B-B14F-4D97-AF65-F5344CB8AC3E}">
        <p14:creationId xmlns:p14="http://schemas.microsoft.com/office/powerpoint/2010/main" val="3122672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4FD7423-B3DE-584A-1BB4-DF2E41D0238C}"/>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05AA5EB9-C7A7-A92B-50EC-B82A9F1A9D0D}"/>
              </a:ext>
            </a:extLst>
          </p:cNvPr>
          <p:cNvSpPr>
            <a:spLocks noGrp="1"/>
          </p:cNvSpPr>
          <p:nvPr>
            <p:ph type="ftr" sz="quarter" idx="23"/>
          </p:nvPr>
        </p:nvSpPr>
        <p:spPr/>
        <p:txBody>
          <a:bodyPr/>
          <a:lstStyle>
            <a:lvl1pPr>
              <a:defRPr/>
            </a:lvl1pPr>
          </a:lstStyle>
          <a:p>
            <a:pPr>
              <a:defRPr/>
            </a:pPr>
            <a:r>
              <a:rPr lang="en-GB"/>
              <a:t>Chatham House  |  The Royal Institute of International Affairs </a:t>
            </a:r>
          </a:p>
        </p:txBody>
      </p:sp>
      <p:sp>
        <p:nvSpPr>
          <p:cNvPr id="16" name="Slide Number Placeholder 3">
            <a:extLst>
              <a:ext uri="{FF2B5EF4-FFF2-40B4-BE49-F238E27FC236}">
                <a16:creationId xmlns:a16="http://schemas.microsoft.com/office/drawing/2014/main" id="{365C952C-D1A5-331C-953F-B7E991DF5ED5}"/>
              </a:ext>
            </a:extLst>
          </p:cNvPr>
          <p:cNvSpPr>
            <a:spLocks noGrp="1"/>
          </p:cNvSpPr>
          <p:nvPr>
            <p:ph type="sldNum" sz="quarter" idx="24"/>
          </p:nvPr>
        </p:nvSpPr>
        <p:spPr/>
        <p:txBody>
          <a:bodyPr/>
          <a:lstStyle>
            <a:lvl1pPr>
              <a:defRPr/>
            </a:lvl1pPr>
          </a:lstStyle>
          <a:p>
            <a:fld id="{06FD9C52-8182-4060-B36D-0DD200FC35AF}" type="slidenum">
              <a:rPr lang="en-GB" altLang="en-US"/>
              <a:pPr/>
              <a:t>‹#›</a:t>
            </a:fld>
            <a:endParaRPr lang="en-GB" altLang="en-US"/>
          </a:p>
        </p:txBody>
      </p:sp>
    </p:spTree>
    <p:extLst>
      <p:ext uri="{BB962C8B-B14F-4D97-AF65-F5344CB8AC3E}">
        <p14:creationId xmlns:p14="http://schemas.microsoft.com/office/powerpoint/2010/main" val="1214438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53F1CFDB-FEA4-EFF9-C1FD-502F05C2C942}"/>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18" name="Footer Placeholder 2">
            <a:extLst>
              <a:ext uri="{FF2B5EF4-FFF2-40B4-BE49-F238E27FC236}">
                <a16:creationId xmlns:a16="http://schemas.microsoft.com/office/drawing/2014/main" id="{AF5A5FE1-A8CD-6689-D2E3-117D7FFD39F9}"/>
              </a:ext>
            </a:extLst>
          </p:cNvPr>
          <p:cNvSpPr>
            <a:spLocks noGrp="1"/>
          </p:cNvSpPr>
          <p:nvPr>
            <p:ph type="ftr" sz="quarter" idx="21"/>
          </p:nvPr>
        </p:nvSpPr>
        <p:spPr/>
        <p:txBody>
          <a:bodyPr/>
          <a:lstStyle>
            <a:lvl1pPr>
              <a:defRPr/>
            </a:lvl1pPr>
          </a:lstStyle>
          <a:p>
            <a:pPr>
              <a:defRPr/>
            </a:pPr>
            <a:r>
              <a:rPr lang="en-GB"/>
              <a:t>Chatham House  |  The Royal Institute of International Affairs </a:t>
            </a:r>
          </a:p>
        </p:txBody>
      </p:sp>
      <p:sp>
        <p:nvSpPr>
          <p:cNvPr id="19" name="Slide Number Placeholder 3">
            <a:extLst>
              <a:ext uri="{FF2B5EF4-FFF2-40B4-BE49-F238E27FC236}">
                <a16:creationId xmlns:a16="http://schemas.microsoft.com/office/drawing/2014/main" id="{9A2E17FD-C306-D52E-BEB4-D4822FEEAF31}"/>
              </a:ext>
            </a:extLst>
          </p:cNvPr>
          <p:cNvSpPr>
            <a:spLocks noGrp="1"/>
          </p:cNvSpPr>
          <p:nvPr>
            <p:ph type="sldNum" sz="quarter" idx="22"/>
          </p:nvPr>
        </p:nvSpPr>
        <p:spPr/>
        <p:txBody>
          <a:bodyPr/>
          <a:lstStyle>
            <a:lvl1pPr>
              <a:defRPr/>
            </a:lvl1pPr>
          </a:lstStyle>
          <a:p>
            <a:fld id="{B8A30F98-9530-44F6-938B-C39ACE716278}" type="slidenum">
              <a:rPr lang="en-GB" altLang="en-US"/>
              <a:pPr/>
              <a:t>‹#›</a:t>
            </a:fld>
            <a:endParaRPr lang="en-GB" altLang="en-US"/>
          </a:p>
        </p:txBody>
      </p:sp>
    </p:spTree>
    <p:extLst>
      <p:ext uri="{BB962C8B-B14F-4D97-AF65-F5344CB8AC3E}">
        <p14:creationId xmlns:p14="http://schemas.microsoft.com/office/powerpoint/2010/main" val="281772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3166E480-0500-B3AE-728D-FE65E40F4CB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22" name="Footer Placeholder 2">
            <a:extLst>
              <a:ext uri="{FF2B5EF4-FFF2-40B4-BE49-F238E27FC236}">
                <a16:creationId xmlns:a16="http://schemas.microsoft.com/office/drawing/2014/main" id="{9C5E2563-8D31-D043-3C2B-DEAC644E378B}"/>
              </a:ext>
            </a:extLst>
          </p:cNvPr>
          <p:cNvSpPr>
            <a:spLocks noGrp="1"/>
          </p:cNvSpPr>
          <p:nvPr>
            <p:ph type="ftr" sz="quarter" idx="24"/>
          </p:nvPr>
        </p:nvSpPr>
        <p:spPr/>
        <p:txBody>
          <a:bodyPr/>
          <a:lstStyle>
            <a:lvl1pPr>
              <a:defRPr/>
            </a:lvl1pPr>
          </a:lstStyle>
          <a:p>
            <a:pPr>
              <a:defRPr/>
            </a:pPr>
            <a:r>
              <a:rPr lang="en-GB"/>
              <a:t>Chatham House  |  The Royal Institute of International Affairs </a:t>
            </a:r>
          </a:p>
        </p:txBody>
      </p:sp>
      <p:sp>
        <p:nvSpPr>
          <p:cNvPr id="23" name="Slide Number Placeholder 3">
            <a:extLst>
              <a:ext uri="{FF2B5EF4-FFF2-40B4-BE49-F238E27FC236}">
                <a16:creationId xmlns:a16="http://schemas.microsoft.com/office/drawing/2014/main" id="{0AD16FA1-A84C-7C00-E3E5-18287A7B7956}"/>
              </a:ext>
            </a:extLst>
          </p:cNvPr>
          <p:cNvSpPr>
            <a:spLocks noGrp="1"/>
          </p:cNvSpPr>
          <p:nvPr>
            <p:ph type="sldNum" sz="quarter" idx="25"/>
          </p:nvPr>
        </p:nvSpPr>
        <p:spPr/>
        <p:txBody>
          <a:bodyPr/>
          <a:lstStyle>
            <a:lvl1pPr>
              <a:defRPr/>
            </a:lvl1pPr>
          </a:lstStyle>
          <a:p>
            <a:fld id="{C13E14B5-D05B-4B5B-870A-79A63E8A7408}" type="slidenum">
              <a:rPr lang="en-GB" altLang="en-US"/>
              <a:pPr/>
              <a:t>‹#›</a:t>
            </a:fld>
            <a:endParaRPr lang="en-GB" altLang="en-US"/>
          </a:p>
        </p:txBody>
      </p:sp>
    </p:spTree>
    <p:extLst>
      <p:ext uri="{BB962C8B-B14F-4D97-AF65-F5344CB8AC3E}">
        <p14:creationId xmlns:p14="http://schemas.microsoft.com/office/powerpoint/2010/main" val="1855797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a:p>
        </p:txBody>
      </p:sp>
      <p:sp>
        <p:nvSpPr>
          <p:cNvPr id="14" name="Footer Placeholder 2">
            <a:extLst>
              <a:ext uri="{FF2B5EF4-FFF2-40B4-BE49-F238E27FC236}">
                <a16:creationId xmlns:a16="http://schemas.microsoft.com/office/drawing/2014/main" id="{DDD2F582-B9CB-441F-7C28-DCDB1EEF9376}"/>
              </a:ext>
            </a:extLst>
          </p:cNvPr>
          <p:cNvSpPr>
            <a:spLocks noGrp="1"/>
          </p:cNvSpPr>
          <p:nvPr>
            <p:ph type="ftr" sz="quarter" idx="18"/>
          </p:nvPr>
        </p:nvSpPr>
        <p:spPr/>
        <p:txBody>
          <a:bodyPr/>
          <a:lstStyle>
            <a:lvl1pPr>
              <a:defRPr/>
            </a:lvl1pPr>
          </a:lstStyle>
          <a:p>
            <a:pPr>
              <a:defRPr/>
            </a:pPr>
            <a:r>
              <a:rPr lang="en-GB"/>
              <a:t>Chatham House  |  The Royal Institute of International Affairs </a:t>
            </a:r>
          </a:p>
        </p:txBody>
      </p:sp>
      <p:sp>
        <p:nvSpPr>
          <p:cNvPr id="15" name="Slide Number Placeholder 3">
            <a:extLst>
              <a:ext uri="{FF2B5EF4-FFF2-40B4-BE49-F238E27FC236}">
                <a16:creationId xmlns:a16="http://schemas.microsoft.com/office/drawing/2014/main" id="{210C9888-3813-0235-6072-0AB91B602C11}"/>
              </a:ext>
            </a:extLst>
          </p:cNvPr>
          <p:cNvSpPr>
            <a:spLocks noGrp="1"/>
          </p:cNvSpPr>
          <p:nvPr>
            <p:ph type="sldNum" sz="quarter" idx="19"/>
          </p:nvPr>
        </p:nvSpPr>
        <p:spPr/>
        <p:txBody>
          <a:bodyPr/>
          <a:lstStyle>
            <a:lvl1pPr>
              <a:defRPr/>
            </a:lvl1pPr>
          </a:lstStyle>
          <a:p>
            <a:fld id="{693E3B6A-4E6A-4C14-9169-68CBDB481123}" type="slidenum">
              <a:rPr lang="en-GB" altLang="en-US"/>
              <a:pPr/>
              <a:t>‹#›</a:t>
            </a:fld>
            <a:endParaRPr lang="en-GB" altLang="en-US"/>
          </a:p>
        </p:txBody>
      </p:sp>
    </p:spTree>
    <p:extLst>
      <p:ext uri="{BB962C8B-B14F-4D97-AF65-F5344CB8AC3E}">
        <p14:creationId xmlns:p14="http://schemas.microsoft.com/office/powerpoint/2010/main" val="171604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E880220-99A8-54A9-D348-062DF661D1C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6" name="Footer Placeholder 2">
            <a:extLst>
              <a:ext uri="{FF2B5EF4-FFF2-40B4-BE49-F238E27FC236}">
                <a16:creationId xmlns:a16="http://schemas.microsoft.com/office/drawing/2014/main" id="{0EDD3C80-6641-831F-B883-9EA0AC94DFDA}"/>
              </a:ext>
            </a:extLst>
          </p:cNvPr>
          <p:cNvSpPr>
            <a:spLocks noGrp="1"/>
          </p:cNvSpPr>
          <p:nvPr>
            <p:ph type="ftr" sz="quarter" idx="14"/>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3A77AF5E-29C8-2BD1-D264-3D77D3607120}"/>
              </a:ext>
            </a:extLst>
          </p:cNvPr>
          <p:cNvSpPr>
            <a:spLocks noGrp="1"/>
          </p:cNvSpPr>
          <p:nvPr>
            <p:ph type="sldNum" sz="quarter" idx="15"/>
          </p:nvPr>
        </p:nvSpPr>
        <p:spPr/>
        <p:txBody>
          <a:bodyPr/>
          <a:lstStyle>
            <a:lvl1pPr>
              <a:defRPr/>
            </a:lvl1pPr>
          </a:lstStyle>
          <a:p>
            <a:fld id="{2D3CCE1F-A746-4991-B318-E698B050EB38}" type="slidenum">
              <a:rPr lang="en-GB" altLang="en-US"/>
              <a:pPr/>
              <a:t>‹#›</a:t>
            </a:fld>
            <a:endParaRPr lang="en-GB" altLang="en-US"/>
          </a:p>
        </p:txBody>
      </p:sp>
    </p:spTree>
    <p:extLst>
      <p:ext uri="{BB962C8B-B14F-4D97-AF65-F5344CB8AC3E}">
        <p14:creationId xmlns:p14="http://schemas.microsoft.com/office/powerpoint/2010/main" val="22074385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CFEA4A6-3029-85B1-E26F-12B4BD28BB66}"/>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5" name="Footer Placeholder 2">
            <a:extLst>
              <a:ext uri="{FF2B5EF4-FFF2-40B4-BE49-F238E27FC236}">
                <a16:creationId xmlns:a16="http://schemas.microsoft.com/office/drawing/2014/main" id="{DC7CE618-9D35-4114-0D91-DB1D91041DEB}"/>
              </a:ext>
            </a:extLst>
          </p:cNvPr>
          <p:cNvSpPr>
            <a:spLocks noGrp="1"/>
          </p:cNvSpPr>
          <p:nvPr>
            <p:ph type="ftr" sz="quarter" idx="13"/>
          </p:nvPr>
        </p:nvSpPr>
        <p:spPr/>
        <p:txBody>
          <a:bodyPr/>
          <a:lstStyle>
            <a:lvl1pPr>
              <a:defRPr/>
            </a:lvl1pPr>
          </a:lstStyle>
          <a:p>
            <a:pPr>
              <a:defRPr/>
            </a:pPr>
            <a:r>
              <a:rPr lang="en-GB"/>
              <a:t>Chatham House  |  The Royal Institute of International Affairs </a:t>
            </a:r>
          </a:p>
        </p:txBody>
      </p:sp>
      <p:sp>
        <p:nvSpPr>
          <p:cNvPr id="6" name="Slide Number Placeholder 3">
            <a:extLst>
              <a:ext uri="{FF2B5EF4-FFF2-40B4-BE49-F238E27FC236}">
                <a16:creationId xmlns:a16="http://schemas.microsoft.com/office/drawing/2014/main" id="{5487FA86-34CF-919D-9C08-E188CA580824}"/>
              </a:ext>
            </a:extLst>
          </p:cNvPr>
          <p:cNvSpPr>
            <a:spLocks noGrp="1"/>
          </p:cNvSpPr>
          <p:nvPr>
            <p:ph type="sldNum" sz="quarter" idx="14"/>
          </p:nvPr>
        </p:nvSpPr>
        <p:spPr/>
        <p:txBody>
          <a:bodyPr/>
          <a:lstStyle>
            <a:lvl1pPr>
              <a:defRPr/>
            </a:lvl1pPr>
          </a:lstStyle>
          <a:p>
            <a:fld id="{040209C2-BD54-485B-BB02-F9CF4E0F5C3D}" type="slidenum">
              <a:rPr lang="en-GB" altLang="en-US"/>
              <a:pPr/>
              <a:t>‹#›</a:t>
            </a:fld>
            <a:endParaRPr lang="en-GB" altLang="en-US"/>
          </a:p>
        </p:txBody>
      </p:sp>
    </p:spTree>
    <p:extLst>
      <p:ext uri="{BB962C8B-B14F-4D97-AF65-F5344CB8AC3E}">
        <p14:creationId xmlns:p14="http://schemas.microsoft.com/office/powerpoint/2010/main" val="2229141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9E47993-A197-7D88-4635-0586C498474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6" name="Footer Placeholder 2">
            <a:extLst>
              <a:ext uri="{FF2B5EF4-FFF2-40B4-BE49-F238E27FC236}">
                <a16:creationId xmlns:a16="http://schemas.microsoft.com/office/drawing/2014/main" id="{4F643374-0B23-7602-5F9C-0248D1873437}"/>
              </a:ext>
            </a:extLst>
          </p:cNvPr>
          <p:cNvSpPr>
            <a:spLocks noGrp="1"/>
          </p:cNvSpPr>
          <p:nvPr>
            <p:ph type="ftr" sz="quarter" idx="14"/>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A25084FE-233E-8EC9-D79F-F4A9256BCDE7}"/>
              </a:ext>
            </a:extLst>
          </p:cNvPr>
          <p:cNvSpPr>
            <a:spLocks noGrp="1"/>
          </p:cNvSpPr>
          <p:nvPr>
            <p:ph type="sldNum" sz="quarter" idx="15"/>
          </p:nvPr>
        </p:nvSpPr>
        <p:spPr/>
        <p:txBody>
          <a:bodyPr/>
          <a:lstStyle>
            <a:lvl1pPr>
              <a:defRPr/>
            </a:lvl1pPr>
          </a:lstStyle>
          <a:p>
            <a:fld id="{4CE4164A-DDB9-45A6-AF98-D84368F6FC53}" type="slidenum">
              <a:rPr lang="en-GB" altLang="en-US"/>
              <a:pPr/>
              <a:t>‹#›</a:t>
            </a:fld>
            <a:endParaRPr lang="en-GB" altLang="en-US"/>
          </a:p>
        </p:txBody>
      </p:sp>
    </p:spTree>
    <p:extLst>
      <p:ext uri="{BB962C8B-B14F-4D97-AF65-F5344CB8AC3E}">
        <p14:creationId xmlns:p14="http://schemas.microsoft.com/office/powerpoint/2010/main" val="1244194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76B7F8F-E6C6-1DC8-74E3-6991312A994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2">
            <a:extLst>
              <a:ext uri="{FF2B5EF4-FFF2-40B4-BE49-F238E27FC236}">
                <a16:creationId xmlns:a16="http://schemas.microsoft.com/office/drawing/2014/main" id="{EE57087F-6355-EE60-CC3B-1CF961C6D4A7}"/>
              </a:ext>
            </a:extLst>
          </p:cNvPr>
          <p:cNvSpPr>
            <a:spLocks noGrp="1"/>
          </p:cNvSpPr>
          <p:nvPr>
            <p:ph type="ftr" sz="quarter" idx="15"/>
          </p:nvPr>
        </p:nvSpPr>
        <p:spPr/>
        <p:txBody>
          <a:bodyPr/>
          <a:lstStyle>
            <a:lvl1pPr>
              <a:defRPr/>
            </a:lvl1pPr>
          </a:lstStyle>
          <a:p>
            <a:pPr>
              <a:defRPr/>
            </a:pPr>
            <a:r>
              <a:rPr lang="en-GB"/>
              <a:t>Chatham House  |  The Royal Institute of International Affairs </a:t>
            </a:r>
          </a:p>
        </p:txBody>
      </p:sp>
      <p:sp>
        <p:nvSpPr>
          <p:cNvPr id="12" name="Slide Number Placeholder 3">
            <a:extLst>
              <a:ext uri="{FF2B5EF4-FFF2-40B4-BE49-F238E27FC236}">
                <a16:creationId xmlns:a16="http://schemas.microsoft.com/office/drawing/2014/main" id="{F56A1C3E-F06E-A6B9-0016-8EC151120083}"/>
              </a:ext>
            </a:extLst>
          </p:cNvPr>
          <p:cNvSpPr>
            <a:spLocks noGrp="1"/>
          </p:cNvSpPr>
          <p:nvPr>
            <p:ph type="sldNum" sz="quarter" idx="16"/>
          </p:nvPr>
        </p:nvSpPr>
        <p:spPr/>
        <p:txBody>
          <a:bodyPr/>
          <a:lstStyle>
            <a:lvl1pPr>
              <a:defRPr/>
            </a:lvl1pPr>
          </a:lstStyle>
          <a:p>
            <a:fld id="{4AB38B93-2F2A-4738-A712-2FBC18915837}" type="slidenum">
              <a:rPr lang="en-GB" altLang="en-US"/>
              <a:pPr/>
              <a:t>‹#›</a:t>
            </a:fld>
            <a:endParaRPr lang="en-GB" altLang="en-US"/>
          </a:p>
        </p:txBody>
      </p:sp>
    </p:spTree>
    <p:extLst>
      <p:ext uri="{BB962C8B-B14F-4D97-AF65-F5344CB8AC3E}">
        <p14:creationId xmlns:p14="http://schemas.microsoft.com/office/powerpoint/2010/main" val="27404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013592A-21C5-A2FC-6A38-6EDB2D152FD0}"/>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63485FB4-9699-9356-75CD-2F29BE408FCE}"/>
              </a:ext>
            </a:extLst>
          </p:cNvPr>
          <p:cNvSpPr>
            <a:spLocks noGrp="1"/>
          </p:cNvSpPr>
          <p:nvPr>
            <p:ph type="ftr" sz="quarter" idx="16"/>
          </p:nvPr>
        </p:nvSpPr>
        <p:spPr/>
        <p:txBody>
          <a:bodyPr/>
          <a:lstStyle>
            <a:lvl1pPr>
              <a:defRPr>
                <a:solidFill>
                  <a:schemeClr val="bg1"/>
                </a:solidFill>
              </a:defRPr>
            </a:lvl1pPr>
          </a:lstStyle>
          <a:p>
            <a:pPr>
              <a:defRPr/>
            </a:pPr>
            <a:r>
              <a:rPr lang="en-GB"/>
              <a:t>Chatham House  |  The Royal Institute of International Affairs </a:t>
            </a:r>
          </a:p>
        </p:txBody>
      </p:sp>
      <p:sp>
        <p:nvSpPr>
          <p:cNvPr id="14" name="Slide Number Placeholder 3">
            <a:extLst>
              <a:ext uri="{FF2B5EF4-FFF2-40B4-BE49-F238E27FC236}">
                <a16:creationId xmlns:a16="http://schemas.microsoft.com/office/drawing/2014/main" id="{03D6F612-E17D-9173-4186-76EAA6AC8A33}"/>
              </a:ext>
            </a:extLst>
          </p:cNvPr>
          <p:cNvSpPr>
            <a:spLocks noGrp="1"/>
          </p:cNvSpPr>
          <p:nvPr>
            <p:ph type="sldNum" sz="quarter" idx="17"/>
          </p:nvPr>
        </p:nvSpPr>
        <p:spPr/>
        <p:txBody>
          <a:bodyPr/>
          <a:lstStyle>
            <a:lvl1pPr>
              <a:defRPr/>
            </a:lvl1pPr>
          </a:lstStyle>
          <a:p>
            <a:fld id="{78E50003-C5D1-449F-9A6A-7D2E8D5BEC22}" type="slidenum">
              <a:rPr lang="en-GB" altLang="en-US"/>
              <a:pPr/>
              <a:t>‹#›</a:t>
            </a:fld>
            <a:endParaRPr lang="en-GB" altLang="en-US"/>
          </a:p>
        </p:txBody>
      </p:sp>
    </p:spTree>
    <p:extLst>
      <p:ext uri="{BB962C8B-B14F-4D97-AF65-F5344CB8AC3E}">
        <p14:creationId xmlns:p14="http://schemas.microsoft.com/office/powerpoint/2010/main" val="2773694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3DC2740-B9C1-D1AB-8EB0-6F2582072846}"/>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BE2207F2-FDC0-692E-E0AB-B4F120B2919F}"/>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E4291AFA-8851-870C-79F9-BAE43697573A}"/>
              </a:ext>
            </a:extLst>
          </p:cNvPr>
          <p:cNvSpPr>
            <a:spLocks noGrp="1"/>
          </p:cNvSpPr>
          <p:nvPr>
            <p:ph type="sldNum" sz="quarter" idx="17"/>
          </p:nvPr>
        </p:nvSpPr>
        <p:spPr/>
        <p:txBody>
          <a:bodyPr/>
          <a:lstStyle>
            <a:lvl1pPr>
              <a:defRPr/>
            </a:lvl1pPr>
          </a:lstStyle>
          <a:p>
            <a:fld id="{76152CF4-D56D-4609-A26E-99FE2D4B3DCE}" type="slidenum">
              <a:rPr lang="en-GB" altLang="en-US"/>
              <a:pPr/>
              <a:t>‹#›</a:t>
            </a:fld>
            <a:endParaRPr lang="en-GB" altLang="en-US"/>
          </a:p>
        </p:txBody>
      </p:sp>
    </p:spTree>
    <p:extLst>
      <p:ext uri="{BB962C8B-B14F-4D97-AF65-F5344CB8AC3E}">
        <p14:creationId xmlns:p14="http://schemas.microsoft.com/office/powerpoint/2010/main" val="34714109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F317DA7-1E0D-4015-39BB-424B85F3201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FA2F40BC-47D5-7021-1B31-C4B635501C81}"/>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6E35B6F8-079B-880E-5DA7-69F6551C9453}"/>
              </a:ext>
            </a:extLst>
          </p:cNvPr>
          <p:cNvSpPr>
            <a:spLocks noGrp="1"/>
          </p:cNvSpPr>
          <p:nvPr>
            <p:ph type="sldNum" sz="quarter" idx="17"/>
          </p:nvPr>
        </p:nvSpPr>
        <p:spPr/>
        <p:txBody>
          <a:bodyPr/>
          <a:lstStyle>
            <a:lvl1pPr>
              <a:defRPr/>
            </a:lvl1pPr>
          </a:lstStyle>
          <a:p>
            <a:fld id="{CE26C68B-4BEA-4D60-8966-EC5A16B2D847}" type="slidenum">
              <a:rPr lang="en-GB" altLang="en-US"/>
              <a:pPr/>
              <a:t>‹#›</a:t>
            </a:fld>
            <a:endParaRPr lang="en-GB" altLang="en-US"/>
          </a:p>
        </p:txBody>
      </p:sp>
    </p:spTree>
    <p:extLst>
      <p:ext uri="{BB962C8B-B14F-4D97-AF65-F5344CB8AC3E}">
        <p14:creationId xmlns:p14="http://schemas.microsoft.com/office/powerpoint/2010/main" val="2922924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86C45B5-5123-3087-DA42-62BE276EAC87}"/>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a:p>
        </p:txBody>
      </p:sp>
      <p:sp>
        <p:nvSpPr>
          <p:cNvPr id="14" name="Footer Placeholder 2">
            <a:extLst>
              <a:ext uri="{FF2B5EF4-FFF2-40B4-BE49-F238E27FC236}">
                <a16:creationId xmlns:a16="http://schemas.microsoft.com/office/drawing/2014/main" id="{EA76E179-0797-413D-7D44-321EDF75C1A7}"/>
              </a:ext>
            </a:extLst>
          </p:cNvPr>
          <p:cNvSpPr>
            <a:spLocks noGrp="1"/>
          </p:cNvSpPr>
          <p:nvPr>
            <p:ph type="ftr" sz="quarter" idx="19"/>
          </p:nvPr>
        </p:nvSpPr>
        <p:spPr/>
        <p:txBody>
          <a:bodyPr/>
          <a:lstStyle>
            <a:lvl1pPr>
              <a:defRPr/>
            </a:lvl1pPr>
          </a:lstStyle>
          <a:p>
            <a:pPr>
              <a:defRPr/>
            </a:pPr>
            <a:r>
              <a:rPr lang="en-GB"/>
              <a:t>Chatham House  |  The Royal Institute of International Affairs </a:t>
            </a:r>
          </a:p>
        </p:txBody>
      </p:sp>
      <p:sp>
        <p:nvSpPr>
          <p:cNvPr id="15" name="Slide Number Placeholder 3">
            <a:extLst>
              <a:ext uri="{FF2B5EF4-FFF2-40B4-BE49-F238E27FC236}">
                <a16:creationId xmlns:a16="http://schemas.microsoft.com/office/drawing/2014/main" id="{FB63709B-8DD1-7834-1270-5056EB698C4C}"/>
              </a:ext>
            </a:extLst>
          </p:cNvPr>
          <p:cNvSpPr>
            <a:spLocks noGrp="1"/>
          </p:cNvSpPr>
          <p:nvPr>
            <p:ph type="sldNum" sz="quarter" idx="20"/>
          </p:nvPr>
        </p:nvSpPr>
        <p:spPr/>
        <p:txBody>
          <a:bodyPr/>
          <a:lstStyle>
            <a:lvl1pPr>
              <a:defRPr/>
            </a:lvl1pPr>
          </a:lstStyle>
          <a:p>
            <a:fld id="{2CDC4ECB-E72C-436C-887C-1F535E2B4D64}" type="slidenum">
              <a:rPr lang="en-GB" altLang="en-US"/>
              <a:pPr/>
              <a:t>‹#›</a:t>
            </a:fld>
            <a:endParaRPr lang="en-GB" altLang="en-US"/>
          </a:p>
        </p:txBody>
      </p:sp>
    </p:spTree>
    <p:extLst>
      <p:ext uri="{BB962C8B-B14F-4D97-AF65-F5344CB8AC3E}">
        <p14:creationId xmlns:p14="http://schemas.microsoft.com/office/powerpoint/2010/main" val="1212494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F06AEA7-7BFA-7197-913E-88BDA7A30C8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5460BBB1-86BB-D114-DE57-9A5B74217622}"/>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7A09470C-4569-FD77-861E-2ADE9110881D}"/>
              </a:ext>
            </a:extLst>
          </p:cNvPr>
          <p:cNvSpPr>
            <a:spLocks noGrp="1"/>
          </p:cNvSpPr>
          <p:nvPr>
            <p:ph type="sldNum" sz="quarter" idx="17"/>
          </p:nvPr>
        </p:nvSpPr>
        <p:spPr/>
        <p:txBody>
          <a:bodyPr/>
          <a:lstStyle>
            <a:lvl1pPr>
              <a:defRPr/>
            </a:lvl1pPr>
          </a:lstStyle>
          <a:p>
            <a:fld id="{7768347E-8147-4182-BE08-6D397A55091F}" type="slidenum">
              <a:rPr lang="en-GB" altLang="en-US"/>
              <a:pPr/>
              <a:t>‹#›</a:t>
            </a:fld>
            <a:endParaRPr lang="en-GB" altLang="en-US"/>
          </a:p>
        </p:txBody>
      </p:sp>
    </p:spTree>
    <p:extLst>
      <p:ext uri="{BB962C8B-B14F-4D97-AF65-F5344CB8AC3E}">
        <p14:creationId xmlns:p14="http://schemas.microsoft.com/office/powerpoint/2010/main" val="4129804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F068410-E5FC-746C-6664-282136D8601F}"/>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a:p>
        </p:txBody>
      </p:sp>
      <p:sp>
        <p:nvSpPr>
          <p:cNvPr id="14" name="Footer Placeholder 2">
            <a:extLst>
              <a:ext uri="{FF2B5EF4-FFF2-40B4-BE49-F238E27FC236}">
                <a16:creationId xmlns:a16="http://schemas.microsoft.com/office/drawing/2014/main" id="{2B061517-0E45-2E7F-AEA7-FF2CA7CA0E86}"/>
              </a:ext>
            </a:extLst>
          </p:cNvPr>
          <p:cNvSpPr>
            <a:spLocks noGrp="1"/>
          </p:cNvSpPr>
          <p:nvPr>
            <p:ph type="ftr" sz="quarter" idx="19"/>
          </p:nvPr>
        </p:nvSpPr>
        <p:spPr/>
        <p:txBody>
          <a:bodyPr/>
          <a:lstStyle>
            <a:lvl1pPr>
              <a:defRPr/>
            </a:lvl1pPr>
          </a:lstStyle>
          <a:p>
            <a:pPr>
              <a:defRPr/>
            </a:pPr>
            <a:r>
              <a:rPr lang="en-GB"/>
              <a:t>Chatham House  |  The Royal Institute of International Affairs </a:t>
            </a:r>
          </a:p>
        </p:txBody>
      </p:sp>
      <p:sp>
        <p:nvSpPr>
          <p:cNvPr id="15" name="Slide Number Placeholder 3">
            <a:extLst>
              <a:ext uri="{FF2B5EF4-FFF2-40B4-BE49-F238E27FC236}">
                <a16:creationId xmlns:a16="http://schemas.microsoft.com/office/drawing/2014/main" id="{7DDF1E14-0131-2A2A-ECD5-5E9A0FEE45FF}"/>
              </a:ext>
            </a:extLst>
          </p:cNvPr>
          <p:cNvSpPr>
            <a:spLocks noGrp="1"/>
          </p:cNvSpPr>
          <p:nvPr>
            <p:ph type="sldNum" sz="quarter" idx="20"/>
          </p:nvPr>
        </p:nvSpPr>
        <p:spPr/>
        <p:txBody>
          <a:bodyPr/>
          <a:lstStyle>
            <a:lvl1pPr>
              <a:defRPr/>
            </a:lvl1pPr>
          </a:lstStyle>
          <a:p>
            <a:fld id="{3960CFC3-A34F-4A3C-89A0-5F67D37C9B82}" type="slidenum">
              <a:rPr lang="en-GB" altLang="en-US"/>
              <a:pPr/>
              <a:t>‹#›</a:t>
            </a:fld>
            <a:endParaRPr lang="en-GB" altLang="en-US"/>
          </a:p>
        </p:txBody>
      </p:sp>
    </p:spTree>
    <p:extLst>
      <p:ext uri="{BB962C8B-B14F-4D97-AF65-F5344CB8AC3E}">
        <p14:creationId xmlns:p14="http://schemas.microsoft.com/office/powerpoint/2010/main" val="3430555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BF0803FF-D019-F3D4-C775-1AAA2E047712}"/>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A73BE1DC-29BE-308C-DACF-2DEF60FF7D2B}"/>
              </a:ext>
            </a:extLst>
          </p:cNvPr>
          <p:cNvSpPr>
            <a:spLocks noGrp="1"/>
          </p:cNvSpPr>
          <p:nvPr>
            <p:ph type="ftr" sz="quarter" idx="18"/>
          </p:nvPr>
        </p:nvSpPr>
        <p:spPr/>
        <p:txBody>
          <a:bodyPr/>
          <a:lstStyle>
            <a:lvl1pPr>
              <a:defRPr/>
            </a:lvl1pPr>
          </a:lstStyle>
          <a:p>
            <a:pPr>
              <a:defRPr/>
            </a:pPr>
            <a:r>
              <a:rPr lang="en-GB"/>
              <a:t>Chatham House  |  The Royal Institute of International Affairs </a:t>
            </a:r>
          </a:p>
        </p:txBody>
      </p:sp>
      <p:sp>
        <p:nvSpPr>
          <p:cNvPr id="16" name="Slide Number Placeholder 3">
            <a:extLst>
              <a:ext uri="{FF2B5EF4-FFF2-40B4-BE49-F238E27FC236}">
                <a16:creationId xmlns:a16="http://schemas.microsoft.com/office/drawing/2014/main" id="{E0DD8BD3-FE40-2E5E-D8E7-6C5985315241}"/>
              </a:ext>
            </a:extLst>
          </p:cNvPr>
          <p:cNvSpPr>
            <a:spLocks noGrp="1"/>
          </p:cNvSpPr>
          <p:nvPr>
            <p:ph type="sldNum" sz="quarter" idx="19"/>
          </p:nvPr>
        </p:nvSpPr>
        <p:spPr/>
        <p:txBody>
          <a:bodyPr/>
          <a:lstStyle>
            <a:lvl1pPr>
              <a:defRPr/>
            </a:lvl1pPr>
          </a:lstStyle>
          <a:p>
            <a:fld id="{D627DF63-6580-4A74-904C-B399FFD33992}" type="slidenum">
              <a:rPr lang="en-GB" altLang="en-US"/>
              <a:pPr/>
              <a:t>‹#›</a:t>
            </a:fld>
            <a:endParaRPr lang="en-GB" altLang="en-US"/>
          </a:p>
        </p:txBody>
      </p:sp>
    </p:spTree>
    <p:extLst>
      <p:ext uri="{BB962C8B-B14F-4D97-AF65-F5344CB8AC3E}">
        <p14:creationId xmlns:p14="http://schemas.microsoft.com/office/powerpoint/2010/main" val="228906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846D408-C81D-0D94-AB6A-78387056691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2">
            <a:extLst>
              <a:ext uri="{FF2B5EF4-FFF2-40B4-BE49-F238E27FC236}">
                <a16:creationId xmlns:a16="http://schemas.microsoft.com/office/drawing/2014/main" id="{332688CB-6AB5-F42A-8EEF-E6E65CCA92BF}"/>
              </a:ext>
            </a:extLst>
          </p:cNvPr>
          <p:cNvSpPr>
            <a:spLocks noGrp="1"/>
          </p:cNvSpPr>
          <p:nvPr>
            <p:ph type="ftr" sz="quarter" idx="15"/>
          </p:nvPr>
        </p:nvSpPr>
        <p:spPr/>
        <p:txBody>
          <a:bodyPr/>
          <a:lstStyle>
            <a:lvl1pPr>
              <a:defRPr/>
            </a:lvl1pPr>
          </a:lstStyle>
          <a:p>
            <a:pPr>
              <a:defRPr/>
            </a:pPr>
            <a:r>
              <a:rPr lang="en-GB"/>
              <a:t>Chatham House  |  The Royal Institute of International Affairs </a:t>
            </a:r>
          </a:p>
        </p:txBody>
      </p:sp>
      <p:sp>
        <p:nvSpPr>
          <p:cNvPr id="12" name="Slide Number Placeholder 3">
            <a:extLst>
              <a:ext uri="{FF2B5EF4-FFF2-40B4-BE49-F238E27FC236}">
                <a16:creationId xmlns:a16="http://schemas.microsoft.com/office/drawing/2014/main" id="{FB3C076B-D709-03DB-C12A-AC6683066CCC}"/>
              </a:ext>
            </a:extLst>
          </p:cNvPr>
          <p:cNvSpPr>
            <a:spLocks noGrp="1"/>
          </p:cNvSpPr>
          <p:nvPr>
            <p:ph type="sldNum" sz="quarter" idx="16"/>
          </p:nvPr>
        </p:nvSpPr>
        <p:spPr/>
        <p:txBody>
          <a:bodyPr/>
          <a:lstStyle>
            <a:lvl1pPr>
              <a:defRPr/>
            </a:lvl1pPr>
          </a:lstStyle>
          <a:p>
            <a:fld id="{F786DFB1-89EF-428E-A97C-85353EED8A00}" type="slidenum">
              <a:rPr lang="en-GB" altLang="en-US"/>
              <a:pPr/>
              <a:t>‹#›</a:t>
            </a:fld>
            <a:endParaRPr lang="en-GB" altLang="en-US"/>
          </a:p>
        </p:txBody>
      </p:sp>
    </p:spTree>
    <p:extLst>
      <p:ext uri="{BB962C8B-B14F-4D97-AF65-F5344CB8AC3E}">
        <p14:creationId xmlns:p14="http://schemas.microsoft.com/office/powerpoint/2010/main" val="37336516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017F2B10-7D5A-A93D-4AF9-32812F51D92F}"/>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61993D18-BBA8-BA24-29F5-187B16C67744}"/>
              </a:ext>
            </a:extLst>
          </p:cNvPr>
          <p:cNvSpPr>
            <a:spLocks noGrp="1"/>
          </p:cNvSpPr>
          <p:nvPr>
            <p:ph type="ftr" sz="quarter" idx="23"/>
          </p:nvPr>
        </p:nvSpPr>
        <p:spPr/>
        <p:txBody>
          <a:bodyPr/>
          <a:lstStyle>
            <a:lvl1pPr>
              <a:defRPr/>
            </a:lvl1pPr>
          </a:lstStyle>
          <a:p>
            <a:pPr>
              <a:defRPr/>
            </a:pPr>
            <a:r>
              <a:rPr lang="en-GB"/>
              <a:t>Chatham House  |  The Royal Institute of International Affairs </a:t>
            </a:r>
          </a:p>
        </p:txBody>
      </p:sp>
      <p:sp>
        <p:nvSpPr>
          <p:cNvPr id="16" name="Slide Number Placeholder 3">
            <a:extLst>
              <a:ext uri="{FF2B5EF4-FFF2-40B4-BE49-F238E27FC236}">
                <a16:creationId xmlns:a16="http://schemas.microsoft.com/office/drawing/2014/main" id="{D2E040CF-698C-3C6E-AD30-A09A2D09AFC5}"/>
              </a:ext>
            </a:extLst>
          </p:cNvPr>
          <p:cNvSpPr>
            <a:spLocks noGrp="1"/>
          </p:cNvSpPr>
          <p:nvPr>
            <p:ph type="sldNum" sz="quarter" idx="24"/>
          </p:nvPr>
        </p:nvSpPr>
        <p:spPr/>
        <p:txBody>
          <a:bodyPr/>
          <a:lstStyle>
            <a:lvl1pPr>
              <a:defRPr/>
            </a:lvl1pPr>
          </a:lstStyle>
          <a:p>
            <a:fld id="{5A49A3DC-1D1E-458D-B884-85F86BFE79B6}" type="slidenum">
              <a:rPr lang="en-GB" altLang="en-US"/>
              <a:pPr/>
              <a:t>‹#›</a:t>
            </a:fld>
            <a:endParaRPr lang="en-GB" altLang="en-US"/>
          </a:p>
        </p:txBody>
      </p:sp>
    </p:spTree>
    <p:extLst>
      <p:ext uri="{BB962C8B-B14F-4D97-AF65-F5344CB8AC3E}">
        <p14:creationId xmlns:p14="http://schemas.microsoft.com/office/powerpoint/2010/main" val="27675822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E9CE826F-D247-F246-94DD-FE7762C4999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18" name="Footer Placeholder 2">
            <a:extLst>
              <a:ext uri="{FF2B5EF4-FFF2-40B4-BE49-F238E27FC236}">
                <a16:creationId xmlns:a16="http://schemas.microsoft.com/office/drawing/2014/main" id="{CDB030CA-F56B-F061-C8E5-118B8C192CD3}"/>
              </a:ext>
            </a:extLst>
          </p:cNvPr>
          <p:cNvSpPr>
            <a:spLocks noGrp="1"/>
          </p:cNvSpPr>
          <p:nvPr>
            <p:ph type="ftr" sz="quarter" idx="21"/>
          </p:nvPr>
        </p:nvSpPr>
        <p:spPr/>
        <p:txBody>
          <a:bodyPr/>
          <a:lstStyle>
            <a:lvl1pPr>
              <a:defRPr/>
            </a:lvl1pPr>
          </a:lstStyle>
          <a:p>
            <a:pPr>
              <a:defRPr/>
            </a:pPr>
            <a:r>
              <a:rPr lang="en-GB"/>
              <a:t>Chatham House  |  The Royal Institute of International Affairs </a:t>
            </a:r>
          </a:p>
        </p:txBody>
      </p:sp>
      <p:sp>
        <p:nvSpPr>
          <p:cNvPr id="19" name="Slide Number Placeholder 3">
            <a:extLst>
              <a:ext uri="{FF2B5EF4-FFF2-40B4-BE49-F238E27FC236}">
                <a16:creationId xmlns:a16="http://schemas.microsoft.com/office/drawing/2014/main" id="{3726C3AE-78CE-5DE9-7501-49057E62FBDC}"/>
              </a:ext>
            </a:extLst>
          </p:cNvPr>
          <p:cNvSpPr>
            <a:spLocks noGrp="1"/>
          </p:cNvSpPr>
          <p:nvPr>
            <p:ph type="sldNum" sz="quarter" idx="22"/>
          </p:nvPr>
        </p:nvSpPr>
        <p:spPr/>
        <p:txBody>
          <a:bodyPr/>
          <a:lstStyle>
            <a:lvl1pPr>
              <a:defRPr/>
            </a:lvl1pPr>
          </a:lstStyle>
          <a:p>
            <a:fld id="{D5C1F7C7-6931-45CE-996F-B1ADF102E201}" type="slidenum">
              <a:rPr lang="en-GB" altLang="en-US"/>
              <a:pPr/>
              <a:t>‹#›</a:t>
            </a:fld>
            <a:endParaRPr lang="en-GB" altLang="en-US"/>
          </a:p>
        </p:txBody>
      </p:sp>
    </p:spTree>
    <p:extLst>
      <p:ext uri="{BB962C8B-B14F-4D97-AF65-F5344CB8AC3E}">
        <p14:creationId xmlns:p14="http://schemas.microsoft.com/office/powerpoint/2010/main" val="16722191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2E48A2F-7A01-AA2D-CF91-E1F0C25A826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22" name="Footer Placeholder 2">
            <a:extLst>
              <a:ext uri="{FF2B5EF4-FFF2-40B4-BE49-F238E27FC236}">
                <a16:creationId xmlns:a16="http://schemas.microsoft.com/office/drawing/2014/main" id="{981A462F-1922-8293-3153-5286F65B729F}"/>
              </a:ext>
            </a:extLst>
          </p:cNvPr>
          <p:cNvSpPr>
            <a:spLocks noGrp="1"/>
          </p:cNvSpPr>
          <p:nvPr>
            <p:ph type="ftr" sz="quarter" idx="24"/>
          </p:nvPr>
        </p:nvSpPr>
        <p:spPr/>
        <p:txBody>
          <a:bodyPr/>
          <a:lstStyle>
            <a:lvl1pPr>
              <a:defRPr/>
            </a:lvl1pPr>
          </a:lstStyle>
          <a:p>
            <a:pPr>
              <a:defRPr/>
            </a:pPr>
            <a:r>
              <a:rPr lang="en-GB"/>
              <a:t>Chatham House  |  The Royal Institute of International Affairs </a:t>
            </a:r>
          </a:p>
        </p:txBody>
      </p:sp>
      <p:sp>
        <p:nvSpPr>
          <p:cNvPr id="23" name="Slide Number Placeholder 3">
            <a:extLst>
              <a:ext uri="{FF2B5EF4-FFF2-40B4-BE49-F238E27FC236}">
                <a16:creationId xmlns:a16="http://schemas.microsoft.com/office/drawing/2014/main" id="{97045D3A-5ECC-FDFA-706D-2517DA129509}"/>
              </a:ext>
            </a:extLst>
          </p:cNvPr>
          <p:cNvSpPr>
            <a:spLocks noGrp="1"/>
          </p:cNvSpPr>
          <p:nvPr>
            <p:ph type="sldNum" sz="quarter" idx="25"/>
          </p:nvPr>
        </p:nvSpPr>
        <p:spPr/>
        <p:txBody>
          <a:bodyPr/>
          <a:lstStyle>
            <a:lvl1pPr>
              <a:defRPr/>
            </a:lvl1pPr>
          </a:lstStyle>
          <a:p>
            <a:fld id="{B2AC2835-CA03-4FD0-98A2-F914537282E7}" type="slidenum">
              <a:rPr lang="en-GB" altLang="en-US"/>
              <a:pPr/>
              <a:t>‹#›</a:t>
            </a:fld>
            <a:endParaRPr lang="en-GB" altLang="en-US"/>
          </a:p>
        </p:txBody>
      </p:sp>
    </p:spTree>
    <p:extLst>
      <p:ext uri="{BB962C8B-B14F-4D97-AF65-F5344CB8AC3E}">
        <p14:creationId xmlns:p14="http://schemas.microsoft.com/office/powerpoint/2010/main" val="1270867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00 Presentation Title (blue/white only)">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6E3453F-66B2-674F-81C7-7569C87D5FD7}"/>
              </a:ext>
            </a:extLst>
          </p:cNvPr>
          <p:cNvCxnSpPr>
            <a:cxnSpLocks/>
          </p:cNvCxnSpPr>
          <p:nvPr/>
        </p:nvCxnSpPr>
        <p:spPr>
          <a:xfrm>
            <a:off x="479425" y="3697288"/>
            <a:ext cx="705643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65571F3-F02D-7E7B-E764-56F496DF676F}"/>
              </a:ext>
            </a:extLst>
          </p:cNvPr>
          <p:cNvSpPr/>
          <p:nvPr/>
        </p:nvSpPr>
        <p:spPr>
          <a:xfrm>
            <a:off x="10128250" y="0"/>
            <a:ext cx="2063750"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Freeform 5">
            <a:extLst>
              <a:ext uri="{FF2B5EF4-FFF2-40B4-BE49-F238E27FC236}">
                <a16:creationId xmlns:a16="http://schemas.microsoft.com/office/drawing/2014/main" id="{768D3B61-DD99-69A0-0730-2E959A74072B}"/>
              </a:ext>
            </a:extLst>
          </p:cNvPr>
          <p:cNvSpPr>
            <a:spLocks noChangeAspect="1" noEditPoints="1"/>
          </p:cNvSpPr>
          <p:nvPr/>
        </p:nvSpPr>
        <p:spPr bwMode="auto">
          <a:xfrm>
            <a:off x="495300" y="860425"/>
            <a:ext cx="2770188" cy="766763"/>
          </a:xfrm>
          <a:custGeom>
            <a:avLst/>
            <a:gdLst>
              <a:gd name="T0" fmla="*/ 1055109 w 908"/>
              <a:gd name="T1" fmla="*/ 227884 h 249"/>
              <a:gd name="T2" fmla="*/ 1055109 w 908"/>
              <a:gd name="T3" fmla="*/ 172453 h 249"/>
              <a:gd name="T4" fmla="*/ 1433241 w 908"/>
              <a:gd name="T5" fmla="*/ 126260 h 249"/>
              <a:gd name="T6" fmla="*/ 1283818 w 908"/>
              <a:gd name="T7" fmla="*/ 360304 h 249"/>
              <a:gd name="T8" fmla="*/ 1582664 w 908"/>
              <a:gd name="T9" fmla="*/ 360304 h 249"/>
              <a:gd name="T10" fmla="*/ 1710741 w 908"/>
              <a:gd name="T11" fmla="*/ 104704 h 249"/>
              <a:gd name="T12" fmla="*/ 1546071 w 908"/>
              <a:gd name="T13" fmla="*/ 49272 h 249"/>
              <a:gd name="T14" fmla="*/ 1902856 w 908"/>
              <a:gd name="T15" fmla="*/ 227884 h 249"/>
              <a:gd name="T16" fmla="*/ 1902856 w 908"/>
              <a:gd name="T17" fmla="*/ 172453 h 249"/>
              <a:gd name="T18" fmla="*/ 2277939 w 908"/>
              <a:gd name="T19" fmla="*/ 126260 h 249"/>
              <a:gd name="T20" fmla="*/ 2131565 w 908"/>
              <a:gd name="T21" fmla="*/ 360304 h 249"/>
              <a:gd name="T22" fmla="*/ 2430411 w 908"/>
              <a:gd name="T23" fmla="*/ 360304 h 249"/>
              <a:gd name="T24" fmla="*/ 2454807 w 908"/>
              <a:gd name="T25" fmla="*/ 360304 h 249"/>
              <a:gd name="T26" fmla="*/ 2768900 w 908"/>
              <a:gd name="T27" fmla="*/ 49272 h 249"/>
              <a:gd name="T28" fmla="*/ 2588982 w 908"/>
              <a:gd name="T29" fmla="*/ 360304 h 249"/>
              <a:gd name="T30" fmla="*/ 744066 w 908"/>
              <a:gd name="T31" fmla="*/ 631301 h 249"/>
              <a:gd name="T32" fmla="*/ 744066 w 908"/>
              <a:gd name="T33" fmla="*/ 572790 h 249"/>
              <a:gd name="T34" fmla="*/ 1045961 w 908"/>
              <a:gd name="T35" fmla="*/ 606665 h 249"/>
              <a:gd name="T36" fmla="*/ 981923 w 908"/>
              <a:gd name="T37" fmla="*/ 606665 h 249"/>
              <a:gd name="T38" fmla="*/ 1305164 w 908"/>
              <a:gd name="T39" fmla="*/ 449610 h 249"/>
              <a:gd name="T40" fmla="*/ 1497280 w 908"/>
              <a:gd name="T41" fmla="*/ 449610 h 249"/>
              <a:gd name="T42" fmla="*/ 1655851 w 908"/>
              <a:gd name="T43" fmla="*/ 671335 h 249"/>
              <a:gd name="T44" fmla="*/ 1597911 w 908"/>
              <a:gd name="T45" fmla="*/ 541995 h 249"/>
              <a:gd name="T46" fmla="*/ 1661950 w 908"/>
              <a:gd name="T47" fmla="*/ 535836 h 249"/>
              <a:gd name="T48" fmla="*/ 1591813 w 908"/>
              <a:gd name="T49" fmla="*/ 671335 h 249"/>
              <a:gd name="T50" fmla="*/ 1930301 w 908"/>
              <a:gd name="T51" fmla="*/ 575870 h 249"/>
              <a:gd name="T52" fmla="*/ 2076675 w 908"/>
              <a:gd name="T53" fmla="*/ 705210 h 249"/>
              <a:gd name="T54" fmla="*/ 817252 w 908"/>
              <a:gd name="T55" fmla="*/ 43113 h 249"/>
              <a:gd name="T56" fmla="*/ 817252 w 908"/>
              <a:gd name="T57" fmla="*/ 304872 h 249"/>
              <a:gd name="T58" fmla="*/ 817252 w 908"/>
              <a:gd name="T59" fmla="*/ 43113 h 249"/>
              <a:gd name="T60" fmla="*/ 475714 w 908"/>
              <a:gd name="T61" fmla="*/ 194010 h 249"/>
              <a:gd name="T62" fmla="*/ 375082 w 908"/>
              <a:gd name="T63" fmla="*/ 215566 h 249"/>
              <a:gd name="T64" fmla="*/ 390330 w 908"/>
              <a:gd name="T65" fmla="*/ 298713 h 249"/>
              <a:gd name="T66" fmla="*/ 390330 w 908"/>
              <a:gd name="T67" fmla="*/ 378781 h 249"/>
              <a:gd name="T68" fmla="*/ 411676 w 908"/>
              <a:gd name="T69" fmla="*/ 434212 h 249"/>
              <a:gd name="T70" fmla="*/ 414725 w 908"/>
              <a:gd name="T71" fmla="*/ 58511 h 249"/>
              <a:gd name="T72" fmla="*/ 280549 w 908"/>
              <a:gd name="T73" fmla="*/ 178612 h 249"/>
              <a:gd name="T74" fmla="*/ 216511 w 908"/>
              <a:gd name="T75" fmla="*/ 215566 h 249"/>
              <a:gd name="T76" fmla="*/ 179918 w 908"/>
              <a:gd name="T77" fmla="*/ 270998 h 249"/>
              <a:gd name="T78" fmla="*/ 219560 w 908"/>
              <a:gd name="T79" fmla="*/ 360304 h 249"/>
              <a:gd name="T80" fmla="*/ 243956 w 908"/>
              <a:gd name="T81" fmla="*/ 424973 h 249"/>
              <a:gd name="T82" fmla="*/ 274450 w 908"/>
              <a:gd name="T83" fmla="*/ 477325 h 249"/>
              <a:gd name="T84" fmla="*/ 277500 w 908"/>
              <a:gd name="T85" fmla="*/ 572790 h 249"/>
              <a:gd name="T86" fmla="*/ 359835 w 908"/>
              <a:gd name="T87" fmla="*/ 440371 h 249"/>
              <a:gd name="T88" fmla="*/ 356786 w 908"/>
              <a:gd name="T89" fmla="*/ 341827 h 249"/>
              <a:gd name="T90" fmla="*/ 375082 w 908"/>
              <a:gd name="T91" fmla="*/ 267918 h 249"/>
              <a:gd name="T92" fmla="*/ 399478 w 908"/>
              <a:gd name="T93" fmla="*/ 169373 h 249"/>
              <a:gd name="T94" fmla="*/ 265302 w 908"/>
              <a:gd name="T95" fmla="*/ 73908 h 249"/>
              <a:gd name="T96" fmla="*/ 274450 w 908"/>
              <a:gd name="T97" fmla="*/ 21557 h 249"/>
              <a:gd name="T98" fmla="*/ 109780 w 908"/>
              <a:gd name="T99" fmla="*/ 277157 h 249"/>
              <a:gd name="T100" fmla="*/ 167720 w 908"/>
              <a:gd name="T101" fmla="*/ 246361 h 249"/>
              <a:gd name="T102" fmla="*/ 228709 w 908"/>
              <a:gd name="T103" fmla="*/ 194010 h 249"/>
              <a:gd name="T104" fmla="*/ 298846 w 908"/>
              <a:gd name="T105" fmla="*/ 153976 h 249"/>
              <a:gd name="T106" fmla="*/ 274450 w 908"/>
              <a:gd name="T107" fmla="*/ 21557 h 249"/>
              <a:gd name="T108" fmla="*/ 88434 w 908"/>
              <a:gd name="T109" fmla="*/ 335667 h 249"/>
              <a:gd name="T110" fmla="*/ 253104 w 908"/>
              <a:gd name="T111" fmla="*/ 455769 h 249"/>
              <a:gd name="T112" fmla="*/ 219560 w 908"/>
              <a:gd name="T113" fmla="*/ 403417 h 249"/>
              <a:gd name="T114" fmla="*/ 161621 w 908"/>
              <a:gd name="T115" fmla="*/ 323349 h 249"/>
              <a:gd name="T116" fmla="*/ 6099 w 908"/>
              <a:gd name="T117" fmla="*/ 341827 h 249"/>
              <a:gd name="T118" fmla="*/ 289698 w 908"/>
              <a:gd name="T119" fmla="*/ 517359 h 249"/>
              <a:gd name="T120" fmla="*/ 143324 w 908"/>
              <a:gd name="T121" fmla="*/ 760641 h 249"/>
              <a:gd name="T122" fmla="*/ 387280 w 908"/>
              <a:gd name="T123" fmla="*/ 21557 h 249"/>
              <a:gd name="T124" fmla="*/ 567198 w 908"/>
              <a:gd name="T125" fmla="*/ 418814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915734"/>
            <a:ext cx="7056782" cy="224957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Picture Placeholder 11">
            <a:extLst>
              <a:ext uri="{FF2B5EF4-FFF2-40B4-BE49-F238E27FC236}">
                <a16:creationId xmlns:a16="http://schemas.microsoft.com/office/drawing/2014/main" id="{1DBEEF20-4764-084E-BEA4-4BDC6B61FAEF}"/>
              </a:ext>
            </a:extLst>
          </p:cNvPr>
          <p:cNvSpPr>
            <a:spLocks noGrp="1"/>
          </p:cNvSpPr>
          <p:nvPr>
            <p:ph type="pic" sz="quarter" idx="17"/>
          </p:nvPr>
        </p:nvSpPr>
        <p:spPr>
          <a:xfrm>
            <a:off x="5990500" y="885547"/>
            <a:ext cx="1872010" cy="720080"/>
          </a:xfrm>
        </p:spPr>
        <p:txBody>
          <a:bodyPr rtlCol="0">
            <a:noAutofit/>
          </a:bodyPr>
          <a:lstStyle>
            <a:lvl1pPr algn="ctr">
              <a:defRPr sz="1100"/>
            </a:lvl1pPr>
          </a:lstStyle>
          <a:p>
            <a:pPr lvl="0"/>
            <a:endParaRPr lang="en-GB" noProof="0"/>
          </a:p>
        </p:txBody>
      </p:sp>
      <p:sp>
        <p:nvSpPr>
          <p:cNvPr id="15" name="Picture Placeholder 11">
            <a:extLst>
              <a:ext uri="{FF2B5EF4-FFF2-40B4-BE49-F238E27FC236}">
                <a16:creationId xmlns:a16="http://schemas.microsoft.com/office/drawing/2014/main" id="{7ABC21AB-56AC-3A40-A958-99F93DBF5E18}"/>
              </a:ext>
            </a:extLst>
          </p:cNvPr>
          <p:cNvSpPr>
            <a:spLocks noGrp="1"/>
          </p:cNvSpPr>
          <p:nvPr>
            <p:ph type="pic" sz="quarter" idx="18"/>
          </p:nvPr>
        </p:nvSpPr>
        <p:spPr>
          <a:xfrm>
            <a:off x="7917871" y="885547"/>
            <a:ext cx="1872010" cy="720080"/>
          </a:xfrm>
        </p:spPr>
        <p:txBody>
          <a:bodyPr rtlCol="0">
            <a:noAutofit/>
          </a:bodyPr>
          <a:lstStyle>
            <a:lvl1pPr algn="ctr">
              <a:defRPr sz="1100"/>
            </a:lvl1pPr>
          </a:lstStyle>
          <a:p>
            <a:pPr lvl="0"/>
            <a:endParaRPr lang="en-GB" noProof="0"/>
          </a:p>
        </p:txBody>
      </p:sp>
      <p:sp>
        <p:nvSpPr>
          <p:cNvPr id="16" name="Picture Placeholder 11">
            <a:extLst>
              <a:ext uri="{FF2B5EF4-FFF2-40B4-BE49-F238E27FC236}">
                <a16:creationId xmlns:a16="http://schemas.microsoft.com/office/drawing/2014/main" id="{E64681B8-2037-9848-AC60-45094FBE29B1}"/>
              </a:ext>
            </a:extLst>
          </p:cNvPr>
          <p:cNvSpPr>
            <a:spLocks noGrp="1"/>
          </p:cNvSpPr>
          <p:nvPr>
            <p:ph type="pic" sz="quarter" idx="19"/>
          </p:nvPr>
        </p:nvSpPr>
        <p:spPr>
          <a:xfrm>
            <a:off x="9845241" y="896620"/>
            <a:ext cx="1872010" cy="720080"/>
          </a:xfrm>
        </p:spPr>
        <p:txBody>
          <a:bodyPr rtlCol="0">
            <a:noAutofit/>
          </a:bodyPr>
          <a:lstStyle>
            <a:lvl1pPr algn="ctr">
              <a:defRPr sz="1100"/>
            </a:lvl1pPr>
          </a:lstStyle>
          <a:p>
            <a:pPr lvl="0"/>
            <a:endParaRPr lang="en-GB" noProof="0"/>
          </a:p>
        </p:txBody>
      </p:sp>
      <p:sp>
        <p:nvSpPr>
          <p:cNvPr id="19" name="Title 1">
            <a:extLst>
              <a:ext uri="{FF2B5EF4-FFF2-40B4-BE49-F238E27FC236}">
                <a16:creationId xmlns:a16="http://schemas.microsoft.com/office/drawing/2014/main" id="{8386720B-5ED8-324A-8585-B17E88537F02}"/>
              </a:ext>
            </a:extLst>
          </p:cNvPr>
          <p:cNvSpPr>
            <a:spLocks noGrp="1"/>
          </p:cNvSpPr>
          <p:nvPr>
            <p:ph type="title"/>
          </p:nvPr>
        </p:nvSpPr>
        <p:spPr>
          <a:xfrm>
            <a:off x="479424" y="1634150"/>
            <a:ext cx="8424864" cy="1871663"/>
          </a:xfrm>
          <a:prstGeom prst="rect">
            <a:avLst/>
          </a:prstGeom>
        </p:spPr>
        <p:txBody>
          <a:bodyPr anchor="b"/>
          <a:lstStyle>
            <a:lvl1pPr>
              <a:lnSpc>
                <a:spcPct val="90000"/>
              </a:lnSpc>
              <a:defRPr sz="4800" b="1" kern="700" spc="60" baseline="0"/>
            </a:lvl1pPr>
          </a:lstStyle>
          <a:p>
            <a:endParaRPr lang="en-GB"/>
          </a:p>
        </p:txBody>
      </p:sp>
      <p:sp>
        <p:nvSpPr>
          <p:cNvPr id="11" name="Footer Placeholder 2">
            <a:extLst>
              <a:ext uri="{FF2B5EF4-FFF2-40B4-BE49-F238E27FC236}">
                <a16:creationId xmlns:a16="http://schemas.microsoft.com/office/drawing/2014/main" id="{A637113A-ACB6-1C02-25AE-41E029B8186C}"/>
              </a:ext>
            </a:extLst>
          </p:cNvPr>
          <p:cNvSpPr>
            <a:spLocks noGrp="1"/>
          </p:cNvSpPr>
          <p:nvPr>
            <p:ph type="ftr" sz="quarter" idx="20"/>
          </p:nvPr>
        </p:nvSpPr>
        <p:spPr/>
        <p:txBody>
          <a:bodyPr/>
          <a:lstStyle>
            <a:lvl1pPr>
              <a:defRPr/>
            </a:lvl1pPr>
          </a:lstStyle>
          <a:p>
            <a:pPr>
              <a:defRPr/>
            </a:pPr>
            <a:r>
              <a:rPr lang="en-GB"/>
              <a:t>Chatham House  |  The Royal Institute of International Affairs </a:t>
            </a:r>
          </a:p>
        </p:txBody>
      </p:sp>
      <p:sp>
        <p:nvSpPr>
          <p:cNvPr id="12" name="Slide Number Placeholder 3">
            <a:extLst>
              <a:ext uri="{FF2B5EF4-FFF2-40B4-BE49-F238E27FC236}">
                <a16:creationId xmlns:a16="http://schemas.microsoft.com/office/drawing/2014/main" id="{04E598E0-8DCD-256E-6A86-371E935B84AD}"/>
              </a:ext>
            </a:extLst>
          </p:cNvPr>
          <p:cNvSpPr>
            <a:spLocks noGrp="1"/>
          </p:cNvSpPr>
          <p:nvPr>
            <p:ph type="sldNum" sz="quarter" idx="21"/>
          </p:nvPr>
        </p:nvSpPr>
        <p:spPr/>
        <p:txBody>
          <a:bodyPr/>
          <a:lstStyle>
            <a:lvl1pPr>
              <a:defRPr/>
            </a:lvl1pPr>
          </a:lstStyle>
          <a:p>
            <a:fld id="{44CC1F69-563A-4F42-83DE-155FA4DDE536}" type="slidenum">
              <a:rPr lang="en-GB" altLang="en-US"/>
              <a:pPr/>
              <a:t>‹#›</a:t>
            </a:fld>
            <a:endParaRPr lang="en-GB" altLang="en-US"/>
          </a:p>
        </p:txBody>
      </p:sp>
    </p:spTree>
    <p:extLst>
      <p:ext uri="{BB962C8B-B14F-4D97-AF65-F5344CB8AC3E}">
        <p14:creationId xmlns:p14="http://schemas.microsoft.com/office/powerpoint/2010/main" val="2422110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01 Chapter Title">
    <p:spTree>
      <p:nvGrpSpPr>
        <p:cNvPr id="1" name=""/>
        <p:cNvGrpSpPr/>
        <p:nvPr/>
      </p:nvGrpSpPr>
      <p:grpSpPr>
        <a:xfrm>
          <a:off x="0" y="0"/>
          <a:ext cx="0" cy="0"/>
          <a:chOff x="0" y="0"/>
          <a:chExt cx="0" cy="0"/>
        </a:xfrm>
      </p:grpSpPr>
      <p:sp>
        <p:nvSpPr>
          <p:cNvPr id="14" name="TextBox 9">
            <a:extLst>
              <a:ext uri="{FF2B5EF4-FFF2-40B4-BE49-F238E27FC236}">
                <a16:creationId xmlns:a16="http://schemas.microsoft.com/office/drawing/2014/main" id="{20C15CD6-35AE-DEF9-9B86-5EF70BD669D4}"/>
              </a:ext>
            </a:extLst>
          </p:cNvPr>
          <p:cNvSpPr txBox="1">
            <a:spLocks noChangeArrowheads="1"/>
          </p:cNvSpPr>
          <p:nvPr/>
        </p:nvSpPr>
        <p:spPr bwMode="auto">
          <a:xfrm>
            <a:off x="6008688" y="-552450"/>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1200">
                <a:solidFill>
                  <a:srgbClr val="969696"/>
                </a:solidFill>
              </a:rPr>
              <a:t>Add sponsor </a:t>
            </a:r>
          </a:p>
          <a:p>
            <a:pPr algn="r" eaLnBrk="1" hangingPunct="1"/>
            <a:r>
              <a:rPr lang="en-US" altLang="en-US" sz="1200">
                <a:solidFill>
                  <a:srgbClr val="969696"/>
                </a:solidFill>
              </a:rPr>
              <a:t>logos here</a:t>
            </a:r>
          </a:p>
        </p:txBody>
      </p:sp>
      <p:cxnSp>
        <p:nvCxnSpPr>
          <p:cNvPr id="15" name="Straight Arrow Connector 14">
            <a:extLst>
              <a:ext uri="{FF2B5EF4-FFF2-40B4-BE49-F238E27FC236}">
                <a16:creationId xmlns:a16="http://schemas.microsoft.com/office/drawing/2014/main" id="{52DB697C-0B56-612F-3719-5E278CCBA49F}"/>
              </a:ext>
            </a:extLst>
          </p:cNvPr>
          <p:cNvCxnSpPr>
            <a:cxnSpLocks/>
          </p:cNvCxnSpPr>
          <p:nvPr/>
        </p:nvCxnSpPr>
        <p:spPr>
          <a:xfrm>
            <a:off x="7288213" y="-531813"/>
            <a:ext cx="0" cy="36988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a:prstGeom prst="rect">
            <a:avLst/>
          </a:prstGeom>
        </p:spPr>
        <p:txBody>
          <a:bodyPr anchor="b"/>
          <a:lstStyle>
            <a:lvl1pPr>
              <a:defRPr sz="4800" b="1" kern="700" spc="60" baseline="0"/>
            </a:lvl1pPr>
          </a:lstStyle>
          <a:p>
            <a:endParaRPr lang="en-GB"/>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a:p>
        </p:txBody>
      </p:sp>
      <p:sp>
        <p:nvSpPr>
          <p:cNvPr id="16" name="Footer Placeholder 2">
            <a:extLst>
              <a:ext uri="{FF2B5EF4-FFF2-40B4-BE49-F238E27FC236}">
                <a16:creationId xmlns:a16="http://schemas.microsoft.com/office/drawing/2014/main" id="{02E8CF01-CE29-916D-E67F-30C0A70646B5}"/>
              </a:ext>
            </a:extLst>
          </p:cNvPr>
          <p:cNvSpPr>
            <a:spLocks noGrp="1"/>
          </p:cNvSpPr>
          <p:nvPr>
            <p:ph type="ftr" sz="quarter" idx="18"/>
          </p:nvPr>
        </p:nvSpPr>
        <p:spPr/>
        <p:txBody>
          <a:bodyPr/>
          <a:lstStyle>
            <a:lvl1pPr>
              <a:defRPr/>
            </a:lvl1pPr>
          </a:lstStyle>
          <a:p>
            <a:pPr>
              <a:defRPr/>
            </a:pPr>
            <a:r>
              <a:rPr lang="en-GB"/>
              <a:t>Chatham House  |  The Royal Institute of International Affairs </a:t>
            </a:r>
          </a:p>
        </p:txBody>
      </p:sp>
      <p:sp>
        <p:nvSpPr>
          <p:cNvPr id="17" name="Slide Number Placeholder 3">
            <a:extLst>
              <a:ext uri="{FF2B5EF4-FFF2-40B4-BE49-F238E27FC236}">
                <a16:creationId xmlns:a16="http://schemas.microsoft.com/office/drawing/2014/main" id="{3D9952F4-E99D-0DC3-C0F4-46042472A721}"/>
              </a:ext>
            </a:extLst>
          </p:cNvPr>
          <p:cNvSpPr>
            <a:spLocks noGrp="1"/>
          </p:cNvSpPr>
          <p:nvPr>
            <p:ph type="sldNum" sz="quarter" idx="19"/>
          </p:nvPr>
        </p:nvSpPr>
        <p:spPr/>
        <p:txBody>
          <a:bodyPr/>
          <a:lstStyle>
            <a:lvl1pPr>
              <a:defRPr/>
            </a:lvl1pPr>
          </a:lstStyle>
          <a:p>
            <a:fld id="{E1CED841-3C51-4699-B478-C26CD3561949}" type="slidenum">
              <a:rPr lang="en-GB" altLang="en-US"/>
              <a:pPr/>
              <a:t>‹#›</a:t>
            </a:fld>
            <a:endParaRPr lang="en-GB" altLang="en-US"/>
          </a:p>
        </p:txBody>
      </p:sp>
    </p:spTree>
    <p:extLst>
      <p:ext uri="{BB962C8B-B14F-4D97-AF65-F5344CB8AC3E}">
        <p14:creationId xmlns:p14="http://schemas.microsoft.com/office/powerpoint/2010/main" val="8671746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57E7F15-C4C8-E56C-A23D-E615423DBB51}"/>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5" name="Footer Placeholder 2">
            <a:extLst>
              <a:ext uri="{FF2B5EF4-FFF2-40B4-BE49-F238E27FC236}">
                <a16:creationId xmlns:a16="http://schemas.microsoft.com/office/drawing/2014/main" id="{4340B52F-8ECF-11B9-E592-E667B4F5BD1E}"/>
              </a:ext>
            </a:extLst>
          </p:cNvPr>
          <p:cNvSpPr>
            <a:spLocks noGrp="1"/>
          </p:cNvSpPr>
          <p:nvPr>
            <p:ph type="ftr" sz="quarter" idx="13"/>
          </p:nvPr>
        </p:nvSpPr>
        <p:spPr/>
        <p:txBody>
          <a:bodyPr/>
          <a:lstStyle>
            <a:lvl1pPr>
              <a:defRPr/>
            </a:lvl1pPr>
          </a:lstStyle>
          <a:p>
            <a:pPr>
              <a:defRPr/>
            </a:pPr>
            <a:r>
              <a:rPr lang="en-GB"/>
              <a:t>Chatham House  |  The Royal Institute of International Affairs </a:t>
            </a:r>
          </a:p>
        </p:txBody>
      </p:sp>
      <p:sp>
        <p:nvSpPr>
          <p:cNvPr id="6" name="Slide Number Placeholder 3">
            <a:extLst>
              <a:ext uri="{FF2B5EF4-FFF2-40B4-BE49-F238E27FC236}">
                <a16:creationId xmlns:a16="http://schemas.microsoft.com/office/drawing/2014/main" id="{816BD46B-0BCE-544A-3785-E4912C156523}"/>
              </a:ext>
            </a:extLst>
          </p:cNvPr>
          <p:cNvSpPr>
            <a:spLocks noGrp="1"/>
          </p:cNvSpPr>
          <p:nvPr>
            <p:ph type="sldNum" sz="quarter" idx="14"/>
          </p:nvPr>
        </p:nvSpPr>
        <p:spPr/>
        <p:txBody>
          <a:bodyPr/>
          <a:lstStyle>
            <a:lvl1pPr>
              <a:defRPr/>
            </a:lvl1pPr>
          </a:lstStyle>
          <a:p>
            <a:fld id="{F37E715C-77B6-429D-9673-141D319930A6}" type="slidenum">
              <a:rPr lang="en-GB" altLang="en-US"/>
              <a:pPr/>
              <a:t>‹#›</a:t>
            </a:fld>
            <a:endParaRPr lang="en-GB" altLang="en-US"/>
          </a:p>
        </p:txBody>
      </p:sp>
    </p:spTree>
    <p:extLst>
      <p:ext uri="{BB962C8B-B14F-4D97-AF65-F5344CB8AC3E}">
        <p14:creationId xmlns:p14="http://schemas.microsoft.com/office/powerpoint/2010/main" val="28020779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8565244-54B7-7F32-C586-6E299EE33AC1}"/>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6" name="Footer Placeholder 2">
            <a:extLst>
              <a:ext uri="{FF2B5EF4-FFF2-40B4-BE49-F238E27FC236}">
                <a16:creationId xmlns:a16="http://schemas.microsoft.com/office/drawing/2014/main" id="{BD28508A-5646-F07F-0694-8179FCC3128C}"/>
              </a:ext>
            </a:extLst>
          </p:cNvPr>
          <p:cNvSpPr>
            <a:spLocks noGrp="1"/>
          </p:cNvSpPr>
          <p:nvPr>
            <p:ph type="ftr" sz="quarter" idx="14"/>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F30D1082-A8DE-586D-9D81-94445386E6F2}"/>
              </a:ext>
            </a:extLst>
          </p:cNvPr>
          <p:cNvSpPr>
            <a:spLocks noGrp="1"/>
          </p:cNvSpPr>
          <p:nvPr>
            <p:ph type="sldNum" sz="quarter" idx="15"/>
          </p:nvPr>
        </p:nvSpPr>
        <p:spPr/>
        <p:txBody>
          <a:bodyPr/>
          <a:lstStyle>
            <a:lvl1pPr>
              <a:defRPr/>
            </a:lvl1pPr>
          </a:lstStyle>
          <a:p>
            <a:fld id="{550691E9-F82A-4F04-B792-CE1AA5849F6C}" type="slidenum">
              <a:rPr lang="en-GB" altLang="en-US"/>
              <a:pPr/>
              <a:t>‹#›</a:t>
            </a:fld>
            <a:endParaRPr lang="en-GB" altLang="en-US"/>
          </a:p>
        </p:txBody>
      </p:sp>
    </p:spTree>
    <p:extLst>
      <p:ext uri="{BB962C8B-B14F-4D97-AF65-F5344CB8AC3E}">
        <p14:creationId xmlns:p14="http://schemas.microsoft.com/office/powerpoint/2010/main" val="706087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89709CE-75F9-D6BC-9E91-8FA60A944DBE}"/>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2">
            <a:extLst>
              <a:ext uri="{FF2B5EF4-FFF2-40B4-BE49-F238E27FC236}">
                <a16:creationId xmlns:a16="http://schemas.microsoft.com/office/drawing/2014/main" id="{B368E1D7-413F-803F-BB7E-8A90EB538D3F}"/>
              </a:ext>
            </a:extLst>
          </p:cNvPr>
          <p:cNvSpPr>
            <a:spLocks noGrp="1"/>
          </p:cNvSpPr>
          <p:nvPr>
            <p:ph type="ftr" sz="quarter" idx="15"/>
          </p:nvPr>
        </p:nvSpPr>
        <p:spPr/>
        <p:txBody>
          <a:bodyPr/>
          <a:lstStyle>
            <a:lvl1pPr>
              <a:defRPr/>
            </a:lvl1pPr>
          </a:lstStyle>
          <a:p>
            <a:pPr>
              <a:defRPr/>
            </a:pPr>
            <a:r>
              <a:rPr lang="en-GB"/>
              <a:t>Chatham House  |  The Royal Institute of International Affairs </a:t>
            </a:r>
          </a:p>
        </p:txBody>
      </p:sp>
      <p:sp>
        <p:nvSpPr>
          <p:cNvPr id="12" name="Slide Number Placeholder 3">
            <a:extLst>
              <a:ext uri="{FF2B5EF4-FFF2-40B4-BE49-F238E27FC236}">
                <a16:creationId xmlns:a16="http://schemas.microsoft.com/office/drawing/2014/main" id="{8765AE4F-34DB-4C4E-1ECF-DA0B799CCF5D}"/>
              </a:ext>
            </a:extLst>
          </p:cNvPr>
          <p:cNvSpPr>
            <a:spLocks noGrp="1"/>
          </p:cNvSpPr>
          <p:nvPr>
            <p:ph type="sldNum" sz="quarter" idx="16"/>
          </p:nvPr>
        </p:nvSpPr>
        <p:spPr/>
        <p:txBody>
          <a:bodyPr/>
          <a:lstStyle>
            <a:lvl1pPr>
              <a:defRPr/>
            </a:lvl1pPr>
          </a:lstStyle>
          <a:p>
            <a:fld id="{F725967D-ADE2-4668-A6AA-73D0C31446BE}" type="slidenum">
              <a:rPr lang="en-GB" altLang="en-US"/>
              <a:pPr/>
              <a:t>‹#›</a:t>
            </a:fld>
            <a:endParaRPr lang="en-GB" altLang="en-US"/>
          </a:p>
        </p:txBody>
      </p:sp>
    </p:spTree>
    <p:extLst>
      <p:ext uri="{BB962C8B-B14F-4D97-AF65-F5344CB8AC3E}">
        <p14:creationId xmlns:p14="http://schemas.microsoft.com/office/powerpoint/2010/main" val="32779073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Content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D933098-1F18-DA16-392D-D4DE51696E9C}"/>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A242C631-4EB1-4ADB-1A0D-5C217C449478}"/>
              </a:ext>
            </a:extLst>
          </p:cNvPr>
          <p:cNvSpPr>
            <a:spLocks noGrp="1"/>
          </p:cNvSpPr>
          <p:nvPr>
            <p:ph type="ftr" sz="quarter" idx="16"/>
          </p:nvPr>
        </p:nvSpPr>
        <p:spPr/>
        <p:txBody>
          <a:bodyPr/>
          <a:lstStyle>
            <a:lvl1pPr>
              <a:defRPr>
                <a:solidFill>
                  <a:schemeClr val="bg1"/>
                </a:solidFill>
              </a:defRPr>
            </a:lvl1pPr>
          </a:lstStyle>
          <a:p>
            <a:pPr>
              <a:defRPr/>
            </a:pPr>
            <a:r>
              <a:rPr lang="en-GB"/>
              <a:t>Chatham House  |  The Royal Institute of International Affairs </a:t>
            </a:r>
          </a:p>
        </p:txBody>
      </p:sp>
      <p:sp>
        <p:nvSpPr>
          <p:cNvPr id="14" name="Slide Number Placeholder 3">
            <a:extLst>
              <a:ext uri="{FF2B5EF4-FFF2-40B4-BE49-F238E27FC236}">
                <a16:creationId xmlns:a16="http://schemas.microsoft.com/office/drawing/2014/main" id="{AA289554-9414-B2A4-61AA-6E8C1D4440C8}"/>
              </a:ext>
            </a:extLst>
          </p:cNvPr>
          <p:cNvSpPr>
            <a:spLocks noGrp="1"/>
          </p:cNvSpPr>
          <p:nvPr>
            <p:ph type="sldNum" sz="quarter" idx="17"/>
          </p:nvPr>
        </p:nvSpPr>
        <p:spPr/>
        <p:txBody>
          <a:bodyPr/>
          <a:lstStyle>
            <a:lvl1pPr>
              <a:defRPr>
                <a:solidFill>
                  <a:schemeClr val="bg1"/>
                </a:solidFill>
              </a:defRPr>
            </a:lvl1pPr>
          </a:lstStyle>
          <a:p>
            <a:fld id="{FDA238EF-0267-4B4E-8ABA-461E0C28CC49}" type="slidenum">
              <a:rPr lang="en-GB" altLang="en-US"/>
              <a:pPr/>
              <a:t>‹#›</a:t>
            </a:fld>
            <a:endParaRPr lang="en-GB" altLang="en-US"/>
          </a:p>
        </p:txBody>
      </p:sp>
    </p:spTree>
    <p:extLst>
      <p:ext uri="{BB962C8B-B14F-4D97-AF65-F5344CB8AC3E}">
        <p14:creationId xmlns:p14="http://schemas.microsoft.com/office/powerpoint/2010/main" val="6051843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492B8B7-16FD-CA4B-A7BD-165EB851F8F1}"/>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0BAD56F1-6091-A8B7-8829-AF74EF3DA467}"/>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9891632B-CB6C-7A8B-7DE8-AECBF0529C64}"/>
              </a:ext>
            </a:extLst>
          </p:cNvPr>
          <p:cNvSpPr>
            <a:spLocks noGrp="1"/>
          </p:cNvSpPr>
          <p:nvPr>
            <p:ph type="sldNum" sz="quarter" idx="17"/>
          </p:nvPr>
        </p:nvSpPr>
        <p:spPr/>
        <p:txBody>
          <a:bodyPr/>
          <a:lstStyle>
            <a:lvl1pPr>
              <a:defRPr/>
            </a:lvl1pPr>
          </a:lstStyle>
          <a:p>
            <a:fld id="{408CF325-6305-47FF-9A87-0BE682592C2D}" type="slidenum">
              <a:rPr lang="en-GB" altLang="en-US"/>
              <a:pPr/>
              <a:t>‹#›</a:t>
            </a:fld>
            <a:endParaRPr lang="en-GB" altLang="en-US"/>
          </a:p>
        </p:txBody>
      </p:sp>
    </p:spTree>
    <p:extLst>
      <p:ext uri="{BB962C8B-B14F-4D97-AF65-F5344CB8AC3E}">
        <p14:creationId xmlns:p14="http://schemas.microsoft.com/office/powerpoint/2010/main" val="284571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69BF0D0-E107-5D53-5D0C-7553FB3F2AC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4050513B-5610-2910-EBC3-1D27C140D319}"/>
              </a:ext>
            </a:extLst>
          </p:cNvPr>
          <p:cNvSpPr>
            <a:spLocks noGrp="1"/>
          </p:cNvSpPr>
          <p:nvPr>
            <p:ph type="ftr" sz="quarter" idx="16"/>
          </p:nvPr>
        </p:nvSpPr>
        <p:spPr/>
        <p:txBody>
          <a:bodyPr/>
          <a:lstStyle>
            <a:lvl1pPr>
              <a:defRPr>
                <a:solidFill>
                  <a:schemeClr val="bg1"/>
                </a:solidFill>
              </a:defRPr>
            </a:lvl1pPr>
          </a:lstStyle>
          <a:p>
            <a:pPr>
              <a:defRPr/>
            </a:pPr>
            <a:r>
              <a:rPr lang="en-GB"/>
              <a:t>Chatham House  |  The Royal Institute of International Affairs </a:t>
            </a:r>
          </a:p>
        </p:txBody>
      </p:sp>
      <p:sp>
        <p:nvSpPr>
          <p:cNvPr id="14" name="Slide Number Placeholder 3">
            <a:extLst>
              <a:ext uri="{FF2B5EF4-FFF2-40B4-BE49-F238E27FC236}">
                <a16:creationId xmlns:a16="http://schemas.microsoft.com/office/drawing/2014/main" id="{F55FB95C-FC62-BEB0-DB70-643786384ED6}"/>
              </a:ext>
            </a:extLst>
          </p:cNvPr>
          <p:cNvSpPr>
            <a:spLocks noGrp="1"/>
          </p:cNvSpPr>
          <p:nvPr>
            <p:ph type="sldNum" sz="quarter" idx="17"/>
          </p:nvPr>
        </p:nvSpPr>
        <p:spPr/>
        <p:txBody>
          <a:bodyPr/>
          <a:lstStyle>
            <a:lvl1pPr>
              <a:defRPr/>
            </a:lvl1pPr>
          </a:lstStyle>
          <a:p>
            <a:fld id="{C9EE9754-39C4-473D-91B3-FCF12BCEEC9D}" type="slidenum">
              <a:rPr lang="en-GB" altLang="en-US"/>
              <a:pPr/>
              <a:t>‹#›</a:t>
            </a:fld>
            <a:endParaRPr lang="en-GB" altLang="en-US"/>
          </a:p>
        </p:txBody>
      </p:sp>
    </p:spTree>
    <p:extLst>
      <p:ext uri="{BB962C8B-B14F-4D97-AF65-F5344CB8AC3E}">
        <p14:creationId xmlns:p14="http://schemas.microsoft.com/office/powerpoint/2010/main" val="521920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_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1C389E8-5724-BAD4-480D-26F0947C0387}"/>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B696ABA6-21BC-CAA4-396B-16601106AE1F}"/>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9B036563-1D59-4D32-8B41-5553A10BF061}"/>
              </a:ext>
            </a:extLst>
          </p:cNvPr>
          <p:cNvSpPr>
            <a:spLocks noGrp="1"/>
          </p:cNvSpPr>
          <p:nvPr>
            <p:ph type="sldNum" sz="quarter" idx="17"/>
          </p:nvPr>
        </p:nvSpPr>
        <p:spPr/>
        <p:txBody>
          <a:bodyPr/>
          <a:lstStyle>
            <a:lvl1pPr>
              <a:defRPr/>
            </a:lvl1pPr>
          </a:lstStyle>
          <a:p>
            <a:fld id="{A275EF6C-AAB6-4B9A-86A3-F62D857ED174}" type="slidenum">
              <a:rPr lang="en-GB" altLang="en-US"/>
              <a:pPr/>
              <a:t>‹#›</a:t>
            </a:fld>
            <a:endParaRPr lang="en-GB" altLang="en-US"/>
          </a:p>
        </p:txBody>
      </p:sp>
    </p:spTree>
    <p:extLst>
      <p:ext uri="{BB962C8B-B14F-4D97-AF65-F5344CB8AC3E}">
        <p14:creationId xmlns:p14="http://schemas.microsoft.com/office/powerpoint/2010/main" val="8217284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Text and Image ">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AB6A7F22-264B-F0CF-AEB2-1A155BF8B0C2}"/>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a:p>
        </p:txBody>
      </p:sp>
      <p:sp>
        <p:nvSpPr>
          <p:cNvPr id="14" name="Footer Placeholder 2">
            <a:extLst>
              <a:ext uri="{FF2B5EF4-FFF2-40B4-BE49-F238E27FC236}">
                <a16:creationId xmlns:a16="http://schemas.microsoft.com/office/drawing/2014/main" id="{C9E4FC4F-EBC7-BDC3-CA31-5789F7A78DF4}"/>
              </a:ext>
            </a:extLst>
          </p:cNvPr>
          <p:cNvSpPr>
            <a:spLocks noGrp="1"/>
          </p:cNvSpPr>
          <p:nvPr>
            <p:ph type="ftr" sz="quarter" idx="19"/>
          </p:nvPr>
        </p:nvSpPr>
        <p:spPr/>
        <p:txBody>
          <a:bodyPr/>
          <a:lstStyle>
            <a:lvl1pPr>
              <a:defRPr/>
            </a:lvl1pPr>
          </a:lstStyle>
          <a:p>
            <a:pPr>
              <a:defRPr/>
            </a:pPr>
            <a:r>
              <a:rPr lang="en-GB"/>
              <a:t>Chatham House  |  The Royal Institute of International Affairs </a:t>
            </a:r>
          </a:p>
        </p:txBody>
      </p:sp>
      <p:sp>
        <p:nvSpPr>
          <p:cNvPr id="15" name="Slide Number Placeholder 3">
            <a:extLst>
              <a:ext uri="{FF2B5EF4-FFF2-40B4-BE49-F238E27FC236}">
                <a16:creationId xmlns:a16="http://schemas.microsoft.com/office/drawing/2014/main" id="{C6B38931-D46A-9240-6BAF-9BF964C51EFE}"/>
              </a:ext>
            </a:extLst>
          </p:cNvPr>
          <p:cNvSpPr>
            <a:spLocks noGrp="1"/>
          </p:cNvSpPr>
          <p:nvPr>
            <p:ph type="sldNum" sz="quarter" idx="20"/>
          </p:nvPr>
        </p:nvSpPr>
        <p:spPr/>
        <p:txBody>
          <a:bodyPr/>
          <a:lstStyle>
            <a:lvl1pPr>
              <a:defRPr/>
            </a:lvl1pPr>
          </a:lstStyle>
          <a:p>
            <a:fld id="{5723342D-357C-4EB6-A3C9-63DC07F63DD1}" type="slidenum">
              <a:rPr lang="en-GB" altLang="en-US"/>
              <a:pPr/>
              <a:t>‹#›</a:t>
            </a:fld>
            <a:endParaRPr lang="en-GB" altLang="en-US"/>
          </a:p>
        </p:txBody>
      </p:sp>
    </p:spTree>
    <p:extLst>
      <p:ext uri="{BB962C8B-B14F-4D97-AF65-F5344CB8AC3E}">
        <p14:creationId xmlns:p14="http://schemas.microsoft.com/office/powerpoint/2010/main" val="568337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0598A93-7E0F-B239-F676-86D04347799E}"/>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2D2BCF43-A8E9-EEDC-7CFA-A3859F9FC7CB}"/>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407D1DCE-392F-598D-52C4-2A7620B9484E}"/>
              </a:ext>
            </a:extLst>
          </p:cNvPr>
          <p:cNvSpPr>
            <a:spLocks noGrp="1"/>
          </p:cNvSpPr>
          <p:nvPr>
            <p:ph type="sldNum" sz="quarter" idx="17"/>
          </p:nvPr>
        </p:nvSpPr>
        <p:spPr/>
        <p:txBody>
          <a:bodyPr/>
          <a:lstStyle>
            <a:lvl1pPr>
              <a:defRPr/>
            </a:lvl1pPr>
          </a:lstStyle>
          <a:p>
            <a:fld id="{533813A9-8985-48DC-A4C7-56F9E1A5DB63}" type="slidenum">
              <a:rPr lang="en-GB" altLang="en-US"/>
              <a:pPr/>
              <a:t>‹#›</a:t>
            </a:fld>
            <a:endParaRPr lang="en-GB" altLang="en-US"/>
          </a:p>
        </p:txBody>
      </p:sp>
    </p:spTree>
    <p:extLst>
      <p:ext uri="{BB962C8B-B14F-4D97-AF65-F5344CB8AC3E}">
        <p14:creationId xmlns:p14="http://schemas.microsoft.com/office/powerpoint/2010/main" val="13347646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Text and Imag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C50C6377-45E1-94BE-B063-485A768EE1EF}"/>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a:p>
        </p:txBody>
      </p:sp>
      <p:sp>
        <p:nvSpPr>
          <p:cNvPr id="14" name="Footer Placeholder 2">
            <a:extLst>
              <a:ext uri="{FF2B5EF4-FFF2-40B4-BE49-F238E27FC236}">
                <a16:creationId xmlns:a16="http://schemas.microsoft.com/office/drawing/2014/main" id="{B6FD47A0-0123-499B-562A-50DC08D7962E}"/>
              </a:ext>
            </a:extLst>
          </p:cNvPr>
          <p:cNvSpPr>
            <a:spLocks noGrp="1"/>
          </p:cNvSpPr>
          <p:nvPr>
            <p:ph type="ftr" sz="quarter" idx="19"/>
          </p:nvPr>
        </p:nvSpPr>
        <p:spPr/>
        <p:txBody>
          <a:bodyPr/>
          <a:lstStyle>
            <a:lvl1pPr>
              <a:defRPr/>
            </a:lvl1pPr>
          </a:lstStyle>
          <a:p>
            <a:pPr>
              <a:defRPr/>
            </a:pPr>
            <a:r>
              <a:rPr lang="en-GB"/>
              <a:t>Chatham House  |  The Royal Institute of International Affairs </a:t>
            </a:r>
          </a:p>
        </p:txBody>
      </p:sp>
      <p:sp>
        <p:nvSpPr>
          <p:cNvPr id="15" name="Slide Number Placeholder 3">
            <a:extLst>
              <a:ext uri="{FF2B5EF4-FFF2-40B4-BE49-F238E27FC236}">
                <a16:creationId xmlns:a16="http://schemas.microsoft.com/office/drawing/2014/main" id="{BDBE4CFA-0570-1005-EF8E-A5E4F28394C4}"/>
              </a:ext>
            </a:extLst>
          </p:cNvPr>
          <p:cNvSpPr>
            <a:spLocks noGrp="1"/>
          </p:cNvSpPr>
          <p:nvPr>
            <p:ph type="sldNum" sz="quarter" idx="20"/>
          </p:nvPr>
        </p:nvSpPr>
        <p:spPr/>
        <p:txBody>
          <a:bodyPr/>
          <a:lstStyle>
            <a:lvl1pPr>
              <a:defRPr/>
            </a:lvl1pPr>
          </a:lstStyle>
          <a:p>
            <a:fld id="{27E8F2FC-43BD-4B9E-9417-8BB6138ED843}" type="slidenum">
              <a:rPr lang="en-GB" altLang="en-US"/>
              <a:pPr/>
              <a:t>‹#›</a:t>
            </a:fld>
            <a:endParaRPr lang="en-GB" altLang="en-US"/>
          </a:p>
        </p:txBody>
      </p:sp>
    </p:spTree>
    <p:extLst>
      <p:ext uri="{BB962C8B-B14F-4D97-AF65-F5344CB8AC3E}">
        <p14:creationId xmlns:p14="http://schemas.microsoft.com/office/powerpoint/2010/main" val="243142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696CD6AF-BA8C-F243-EEDC-24CB7413A5F5}"/>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657724A1-5D8E-0DB3-EAE8-1CA956FDBD63}"/>
              </a:ext>
            </a:extLst>
          </p:cNvPr>
          <p:cNvSpPr>
            <a:spLocks noGrp="1"/>
          </p:cNvSpPr>
          <p:nvPr>
            <p:ph type="ftr" sz="quarter" idx="18"/>
          </p:nvPr>
        </p:nvSpPr>
        <p:spPr/>
        <p:txBody>
          <a:bodyPr/>
          <a:lstStyle>
            <a:lvl1pPr>
              <a:defRPr/>
            </a:lvl1pPr>
          </a:lstStyle>
          <a:p>
            <a:pPr>
              <a:defRPr/>
            </a:pPr>
            <a:r>
              <a:rPr lang="en-GB"/>
              <a:t>Chatham House  |  The Royal Institute of International Affairs </a:t>
            </a:r>
          </a:p>
        </p:txBody>
      </p:sp>
      <p:sp>
        <p:nvSpPr>
          <p:cNvPr id="16" name="Slide Number Placeholder 3">
            <a:extLst>
              <a:ext uri="{FF2B5EF4-FFF2-40B4-BE49-F238E27FC236}">
                <a16:creationId xmlns:a16="http://schemas.microsoft.com/office/drawing/2014/main" id="{60C8DAFE-6BF8-D1A4-D4B7-D79D33CE5E1B}"/>
              </a:ext>
            </a:extLst>
          </p:cNvPr>
          <p:cNvSpPr>
            <a:spLocks noGrp="1"/>
          </p:cNvSpPr>
          <p:nvPr>
            <p:ph type="sldNum" sz="quarter" idx="19"/>
          </p:nvPr>
        </p:nvSpPr>
        <p:spPr/>
        <p:txBody>
          <a:bodyPr/>
          <a:lstStyle>
            <a:lvl1pPr>
              <a:defRPr/>
            </a:lvl1pPr>
          </a:lstStyle>
          <a:p>
            <a:fld id="{C9B1B069-C99A-4BA2-9A5A-D077B6B058E2}" type="slidenum">
              <a:rPr lang="en-GB" altLang="en-US"/>
              <a:pPr/>
              <a:t>‹#›</a:t>
            </a:fld>
            <a:endParaRPr lang="en-GB" altLang="en-US"/>
          </a:p>
        </p:txBody>
      </p:sp>
    </p:spTree>
    <p:extLst>
      <p:ext uri="{BB962C8B-B14F-4D97-AF65-F5344CB8AC3E}">
        <p14:creationId xmlns:p14="http://schemas.microsoft.com/office/powerpoint/2010/main" val="30789046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CACED306-C3C5-0C44-9C6F-076D105E68D8}"/>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28801B4F-58BC-A1E9-727F-D088CB1D4AB0}"/>
              </a:ext>
            </a:extLst>
          </p:cNvPr>
          <p:cNvSpPr>
            <a:spLocks noGrp="1"/>
          </p:cNvSpPr>
          <p:nvPr>
            <p:ph type="ftr" sz="quarter" idx="23"/>
          </p:nvPr>
        </p:nvSpPr>
        <p:spPr/>
        <p:txBody>
          <a:bodyPr/>
          <a:lstStyle>
            <a:lvl1pPr>
              <a:defRPr/>
            </a:lvl1pPr>
          </a:lstStyle>
          <a:p>
            <a:pPr>
              <a:defRPr/>
            </a:pPr>
            <a:r>
              <a:rPr lang="en-GB"/>
              <a:t>Chatham House  |  The Royal Institute of International Affairs </a:t>
            </a:r>
          </a:p>
        </p:txBody>
      </p:sp>
      <p:sp>
        <p:nvSpPr>
          <p:cNvPr id="16" name="Slide Number Placeholder 3">
            <a:extLst>
              <a:ext uri="{FF2B5EF4-FFF2-40B4-BE49-F238E27FC236}">
                <a16:creationId xmlns:a16="http://schemas.microsoft.com/office/drawing/2014/main" id="{2533A3CC-74ED-5716-2560-D4F3FB891964}"/>
              </a:ext>
            </a:extLst>
          </p:cNvPr>
          <p:cNvSpPr>
            <a:spLocks noGrp="1"/>
          </p:cNvSpPr>
          <p:nvPr>
            <p:ph type="sldNum" sz="quarter" idx="24"/>
          </p:nvPr>
        </p:nvSpPr>
        <p:spPr/>
        <p:txBody>
          <a:bodyPr/>
          <a:lstStyle>
            <a:lvl1pPr>
              <a:defRPr/>
            </a:lvl1pPr>
          </a:lstStyle>
          <a:p>
            <a:fld id="{8EE925E5-52E4-4F5F-BE9D-11690E8C7DE5}" type="slidenum">
              <a:rPr lang="en-GB" altLang="en-US"/>
              <a:pPr/>
              <a:t>‹#›</a:t>
            </a:fld>
            <a:endParaRPr lang="en-GB" altLang="en-US"/>
          </a:p>
        </p:txBody>
      </p:sp>
    </p:spTree>
    <p:extLst>
      <p:ext uri="{BB962C8B-B14F-4D97-AF65-F5344CB8AC3E}">
        <p14:creationId xmlns:p14="http://schemas.microsoft.com/office/powerpoint/2010/main" val="38824972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3 Column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A758E76-223F-52F5-7AE4-9BB99DD27F16}"/>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18" name="Footer Placeholder 2">
            <a:extLst>
              <a:ext uri="{FF2B5EF4-FFF2-40B4-BE49-F238E27FC236}">
                <a16:creationId xmlns:a16="http://schemas.microsoft.com/office/drawing/2014/main" id="{24EB646D-C156-F8DF-10A6-203D40244D3C}"/>
              </a:ext>
            </a:extLst>
          </p:cNvPr>
          <p:cNvSpPr>
            <a:spLocks noGrp="1"/>
          </p:cNvSpPr>
          <p:nvPr>
            <p:ph type="ftr" sz="quarter" idx="21"/>
          </p:nvPr>
        </p:nvSpPr>
        <p:spPr/>
        <p:txBody>
          <a:bodyPr/>
          <a:lstStyle>
            <a:lvl1pPr>
              <a:defRPr/>
            </a:lvl1pPr>
          </a:lstStyle>
          <a:p>
            <a:pPr>
              <a:defRPr/>
            </a:pPr>
            <a:r>
              <a:rPr lang="en-GB"/>
              <a:t>Chatham House  |  The Royal Institute of International Affairs </a:t>
            </a:r>
          </a:p>
        </p:txBody>
      </p:sp>
      <p:sp>
        <p:nvSpPr>
          <p:cNvPr id="19" name="Slide Number Placeholder 3">
            <a:extLst>
              <a:ext uri="{FF2B5EF4-FFF2-40B4-BE49-F238E27FC236}">
                <a16:creationId xmlns:a16="http://schemas.microsoft.com/office/drawing/2014/main" id="{D7259B64-2133-0BFC-7EF4-B6803D71FF07}"/>
              </a:ext>
            </a:extLst>
          </p:cNvPr>
          <p:cNvSpPr>
            <a:spLocks noGrp="1"/>
          </p:cNvSpPr>
          <p:nvPr>
            <p:ph type="sldNum" sz="quarter" idx="22"/>
          </p:nvPr>
        </p:nvSpPr>
        <p:spPr/>
        <p:txBody>
          <a:bodyPr/>
          <a:lstStyle>
            <a:lvl1pPr>
              <a:defRPr/>
            </a:lvl1pPr>
          </a:lstStyle>
          <a:p>
            <a:fld id="{607C6867-2C1A-43AD-8ACE-861F000EC1B4}" type="slidenum">
              <a:rPr lang="en-GB" altLang="en-US"/>
              <a:pPr/>
              <a:t>‹#›</a:t>
            </a:fld>
            <a:endParaRPr lang="en-GB" altLang="en-US"/>
          </a:p>
        </p:txBody>
      </p:sp>
    </p:spTree>
    <p:extLst>
      <p:ext uri="{BB962C8B-B14F-4D97-AF65-F5344CB8AC3E}">
        <p14:creationId xmlns:p14="http://schemas.microsoft.com/office/powerpoint/2010/main" val="491422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3 Column Slide">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D214F308-F318-CC73-E168-929C05FC55EE}"/>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22" name="Footer Placeholder 2">
            <a:extLst>
              <a:ext uri="{FF2B5EF4-FFF2-40B4-BE49-F238E27FC236}">
                <a16:creationId xmlns:a16="http://schemas.microsoft.com/office/drawing/2014/main" id="{948FBFF3-CC4E-4054-9307-7987F6A99676}"/>
              </a:ext>
            </a:extLst>
          </p:cNvPr>
          <p:cNvSpPr>
            <a:spLocks noGrp="1"/>
          </p:cNvSpPr>
          <p:nvPr>
            <p:ph type="ftr" sz="quarter" idx="24"/>
          </p:nvPr>
        </p:nvSpPr>
        <p:spPr/>
        <p:txBody>
          <a:bodyPr/>
          <a:lstStyle>
            <a:lvl1pPr>
              <a:defRPr/>
            </a:lvl1pPr>
          </a:lstStyle>
          <a:p>
            <a:pPr>
              <a:defRPr/>
            </a:pPr>
            <a:r>
              <a:rPr lang="en-GB"/>
              <a:t>Chatham House  |  The Royal Institute of International Affairs </a:t>
            </a:r>
          </a:p>
        </p:txBody>
      </p:sp>
      <p:sp>
        <p:nvSpPr>
          <p:cNvPr id="23" name="Slide Number Placeholder 3">
            <a:extLst>
              <a:ext uri="{FF2B5EF4-FFF2-40B4-BE49-F238E27FC236}">
                <a16:creationId xmlns:a16="http://schemas.microsoft.com/office/drawing/2014/main" id="{C63B7D45-F1D4-82A6-D5EA-2086AA8F0117}"/>
              </a:ext>
            </a:extLst>
          </p:cNvPr>
          <p:cNvSpPr>
            <a:spLocks noGrp="1"/>
          </p:cNvSpPr>
          <p:nvPr>
            <p:ph type="sldNum" sz="quarter" idx="25"/>
          </p:nvPr>
        </p:nvSpPr>
        <p:spPr/>
        <p:txBody>
          <a:bodyPr/>
          <a:lstStyle>
            <a:lvl1pPr>
              <a:defRPr/>
            </a:lvl1pPr>
          </a:lstStyle>
          <a:p>
            <a:fld id="{2C0AA26A-CBF0-4BCD-8BC9-112EDA5232E3}" type="slidenum">
              <a:rPr lang="en-GB" altLang="en-US"/>
              <a:pPr/>
              <a:t>‹#›</a:t>
            </a:fld>
            <a:endParaRPr lang="en-GB" altLang="en-US"/>
          </a:p>
        </p:txBody>
      </p:sp>
    </p:spTree>
    <p:extLst>
      <p:ext uri="{BB962C8B-B14F-4D97-AF65-F5344CB8AC3E}">
        <p14:creationId xmlns:p14="http://schemas.microsoft.com/office/powerpoint/2010/main" val="16044243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5673-F86E-4F3A-8183-13F0A9EF29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425DC30-401A-419F-9784-69CDC26646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4088CC-1792-4D7A-8FDC-68C95887B708}"/>
              </a:ext>
            </a:extLst>
          </p:cNvPr>
          <p:cNvSpPr>
            <a:spLocks noGrp="1"/>
          </p:cNvSpPr>
          <p:nvPr>
            <p:ph type="dt" sz="half" idx="10"/>
          </p:nvPr>
        </p:nvSpPr>
        <p:spPr/>
        <p:txBody>
          <a:bodyPr/>
          <a:lstStyle/>
          <a:p>
            <a:fld id="{F8F05B36-80D3-422F-9519-4CE8E6F4E69F}" type="datetimeFigureOut">
              <a:rPr lang="en-GB" smtClean="0"/>
              <a:t>27/07/2022</a:t>
            </a:fld>
            <a:endParaRPr lang="en-GB"/>
          </a:p>
        </p:txBody>
      </p:sp>
      <p:sp>
        <p:nvSpPr>
          <p:cNvPr id="5" name="Footer Placeholder 4">
            <a:extLst>
              <a:ext uri="{FF2B5EF4-FFF2-40B4-BE49-F238E27FC236}">
                <a16:creationId xmlns:a16="http://schemas.microsoft.com/office/drawing/2014/main" id="{D12831CD-B060-4E0D-AD2F-8CBE8F1691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2567EA-8A7E-4B0F-B257-E89049E74BD9}"/>
              </a:ext>
            </a:extLst>
          </p:cNvPr>
          <p:cNvSpPr>
            <a:spLocks noGrp="1"/>
          </p:cNvSpPr>
          <p:nvPr>
            <p:ph type="sldNum" sz="quarter" idx="12"/>
          </p:nvPr>
        </p:nvSpPr>
        <p:spPr/>
        <p:txBody>
          <a:bodyPr/>
          <a:lstStyle/>
          <a:p>
            <a:fld id="{120C5AAD-5CC3-4038-BD04-70A7C8577823}" type="slidenum">
              <a:rPr lang="en-GB" smtClean="0"/>
              <a:t>‹#›</a:t>
            </a:fld>
            <a:endParaRPr lang="en-GB"/>
          </a:p>
        </p:txBody>
      </p:sp>
    </p:spTree>
    <p:extLst>
      <p:ext uri="{BB962C8B-B14F-4D97-AF65-F5344CB8AC3E}">
        <p14:creationId xmlns:p14="http://schemas.microsoft.com/office/powerpoint/2010/main" val="7943109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Title and Large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68EE321-C25B-DC03-B482-7DB50A93B74B}"/>
              </a:ext>
            </a:extLst>
          </p:cNvPr>
          <p:cNvCxnSpPr>
            <a:cxnSpLocks/>
          </p:cNvCxnSpPr>
          <p:nvPr/>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5" name="Footer Placeholder 2">
            <a:extLst>
              <a:ext uri="{FF2B5EF4-FFF2-40B4-BE49-F238E27FC236}">
                <a16:creationId xmlns:a16="http://schemas.microsoft.com/office/drawing/2014/main" id="{9518464D-CFCE-BF99-9BC3-AE49B09BA44D}"/>
              </a:ext>
            </a:extLst>
          </p:cNvPr>
          <p:cNvSpPr>
            <a:spLocks noGrp="1"/>
          </p:cNvSpPr>
          <p:nvPr>
            <p:ph type="ftr" sz="quarter" idx="13"/>
          </p:nvPr>
        </p:nvSpPr>
        <p:spPr/>
        <p:txBody>
          <a:bodyPr/>
          <a:lstStyle>
            <a:lvl1pPr>
              <a:defRPr/>
            </a:lvl1pPr>
          </a:lstStyle>
          <a:p>
            <a:pPr>
              <a:defRPr/>
            </a:pPr>
            <a:r>
              <a:rPr lang="en-GB"/>
              <a:t>Chatham House  |  The Royal Institute of International Affairs </a:t>
            </a:r>
          </a:p>
        </p:txBody>
      </p:sp>
      <p:sp>
        <p:nvSpPr>
          <p:cNvPr id="6" name="Slide Number Placeholder 3">
            <a:extLst>
              <a:ext uri="{FF2B5EF4-FFF2-40B4-BE49-F238E27FC236}">
                <a16:creationId xmlns:a16="http://schemas.microsoft.com/office/drawing/2014/main" id="{B4E2FE93-752C-03D2-D819-1B836520E2F0}"/>
              </a:ext>
            </a:extLst>
          </p:cNvPr>
          <p:cNvSpPr>
            <a:spLocks noGrp="1"/>
          </p:cNvSpPr>
          <p:nvPr>
            <p:ph type="sldNum" sz="quarter" idx="14"/>
          </p:nvPr>
        </p:nvSpPr>
        <p:spPr/>
        <p:txBody>
          <a:bodyPr/>
          <a:lstStyle>
            <a:lvl1pPr>
              <a:defRPr/>
            </a:lvl1pPr>
          </a:lstStyle>
          <a:p>
            <a:fld id="{95E8CDD4-C502-4D7D-888C-1CC0C93C6349}" type="slidenum">
              <a:rPr lang="en-GB" altLang="en-US"/>
              <a:pPr/>
              <a:t>‹#›</a:t>
            </a:fld>
            <a:endParaRPr lang="en-GB" altLang="en-US"/>
          </a:p>
        </p:txBody>
      </p:sp>
    </p:spTree>
    <p:extLst>
      <p:ext uri="{BB962C8B-B14F-4D97-AF65-F5344CB8AC3E}">
        <p14:creationId xmlns:p14="http://schemas.microsoft.com/office/powerpoint/2010/main" val="86641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A6AC14D-325A-C7EA-0306-56DC6CCC8C8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4422FD22-33C0-F1B3-80EA-199C339B7DCB}"/>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DAA3B757-939F-9186-6F34-8398C7A12721}"/>
              </a:ext>
            </a:extLst>
          </p:cNvPr>
          <p:cNvSpPr>
            <a:spLocks noGrp="1"/>
          </p:cNvSpPr>
          <p:nvPr>
            <p:ph type="sldNum" sz="quarter" idx="17"/>
          </p:nvPr>
        </p:nvSpPr>
        <p:spPr/>
        <p:txBody>
          <a:bodyPr/>
          <a:lstStyle>
            <a:lvl1pPr>
              <a:defRPr/>
            </a:lvl1pPr>
          </a:lstStyle>
          <a:p>
            <a:fld id="{579B46F1-2B54-41AD-993C-03B64CB3DB35}" type="slidenum">
              <a:rPr lang="en-GB" altLang="en-US"/>
              <a:pPr/>
              <a:t>‹#›</a:t>
            </a:fld>
            <a:endParaRPr lang="en-GB" altLang="en-US"/>
          </a:p>
        </p:txBody>
      </p:sp>
    </p:spTree>
    <p:extLst>
      <p:ext uri="{BB962C8B-B14F-4D97-AF65-F5344CB8AC3E}">
        <p14:creationId xmlns:p14="http://schemas.microsoft.com/office/powerpoint/2010/main" val="24985602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FC701A-7908-453F-B0D5-1DA29B8050E7}" type="datetimeFigureOut">
              <a:rPr lang="en-GB" smtClean="0"/>
              <a:t>27/07/2022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2C4B43-4A4B-41A2-8058-255C7A162838}" type="slidenum">
              <a:rPr lang="en-GB" smtClean="0"/>
              <a:t>‹#›</a:t>
            </a:fld>
            <a:endParaRPr lang="en-GB"/>
          </a:p>
        </p:txBody>
      </p:sp>
    </p:spTree>
    <p:extLst>
      <p:ext uri="{BB962C8B-B14F-4D97-AF65-F5344CB8AC3E}">
        <p14:creationId xmlns:p14="http://schemas.microsoft.com/office/powerpoint/2010/main" val="29063368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498DC3-9FB7-4FCB-91CD-17461C877018}" type="datetime1">
              <a:rPr lang="en-GB" smtClean="0"/>
              <a:t>27/07/2022</a:t>
            </a:fld>
            <a:endParaRPr lang="en-GB"/>
          </a:p>
        </p:txBody>
      </p:sp>
      <p:sp>
        <p:nvSpPr>
          <p:cNvPr id="4" name="Footer Placeholder 3"/>
          <p:cNvSpPr>
            <a:spLocks noGrp="1"/>
          </p:cNvSpPr>
          <p:nvPr>
            <p:ph type="ftr" sz="quarter" idx="11"/>
          </p:nvPr>
        </p:nvSpPr>
        <p:spPr/>
        <p:txBody>
          <a:bodyPr/>
          <a:lstStyle/>
          <a:p>
            <a:r>
              <a:rPr lang="en-GB"/>
              <a:t>Chatham House  |  The Royal Institute of International Affairs </a:t>
            </a:r>
          </a:p>
        </p:txBody>
      </p:sp>
      <p:sp>
        <p:nvSpPr>
          <p:cNvPr id="5" name="Slide Number Placeholder 4"/>
          <p:cNvSpPr>
            <a:spLocks noGrp="1"/>
          </p:cNvSpPr>
          <p:nvPr>
            <p:ph type="sldNum" sz="quarter" idx="12"/>
          </p:nvPr>
        </p:nvSpPr>
        <p:spPr/>
        <p:txBody>
          <a:bodyPr/>
          <a:lstStyle/>
          <a:p>
            <a:fld id="{4E93DA66-EBF5-4E90-9785-1613283ED912}" type="slidenum">
              <a:rPr lang="en-GB" smtClean="0"/>
              <a:t>‹#›</a:t>
            </a:fld>
            <a:endParaRPr lang="en-GB"/>
          </a:p>
        </p:txBody>
      </p:sp>
    </p:spTree>
    <p:extLst>
      <p:ext uri="{BB962C8B-B14F-4D97-AF65-F5344CB8AC3E}">
        <p14:creationId xmlns:p14="http://schemas.microsoft.com/office/powerpoint/2010/main" val="4180204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00 Presentation Title (blue/whit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A5050A-C7DC-4855-A7BF-BFA91398AE64}"/>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C4AFFF5F-4324-41F0-A4F4-5C0DB41C659E}"/>
              </a:ext>
            </a:extLst>
          </p:cNvPr>
          <p:cNvSpPr>
            <a:spLocks noGrp="1"/>
          </p:cNvSpPr>
          <p:nvPr>
            <p:ph type="sldNum" sz="quarter" idx="11"/>
          </p:nvPr>
        </p:nvSpPr>
        <p:spPr/>
        <p:txBody>
          <a:bodyPr/>
          <a:lstStyle/>
          <a:p>
            <a:fld id="{4E93DA66-EBF5-4E90-9785-1613283ED912}" type="slidenum">
              <a:rPr lang="en-GB" smtClean="0"/>
              <a:t>‹#›</a:t>
            </a:fld>
            <a:endParaRPr lang="en-GB"/>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915734"/>
            <a:ext cx="7056782" cy="224957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1" name="Straight Connector 10">
            <a:extLst>
              <a:ext uri="{FF2B5EF4-FFF2-40B4-BE49-F238E27FC236}">
                <a16:creationId xmlns:a16="http://schemas.microsoft.com/office/drawing/2014/main" id="{3031AF25-E753-4195-8765-CBA612DD1F6A}"/>
              </a:ext>
            </a:extLst>
          </p:cNvPr>
          <p:cNvCxnSpPr>
            <a:cxnSpLocks/>
          </p:cNvCxnSpPr>
          <p:nvPr userDrawn="1"/>
        </p:nvCxnSpPr>
        <p:spPr>
          <a:xfrm>
            <a:off x="479377" y="3696860"/>
            <a:ext cx="705678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84BBCA5-C25F-435C-8133-3A67F933E6FA}"/>
              </a:ext>
            </a:extLst>
          </p:cNvPr>
          <p:cNvSpPr/>
          <p:nvPr userDrawn="1"/>
        </p:nvSpPr>
        <p:spPr>
          <a:xfrm>
            <a:off x="10128448" y="0"/>
            <a:ext cx="2063552" cy="72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1">
            <a:extLst>
              <a:ext uri="{FF2B5EF4-FFF2-40B4-BE49-F238E27FC236}">
                <a16:creationId xmlns:a16="http://schemas.microsoft.com/office/drawing/2014/main" id="{1DBEEF20-4764-084E-BEA4-4BDC6B61FAEF}"/>
              </a:ext>
            </a:extLst>
          </p:cNvPr>
          <p:cNvSpPr>
            <a:spLocks noGrp="1"/>
          </p:cNvSpPr>
          <p:nvPr>
            <p:ph type="pic" sz="quarter" idx="17"/>
          </p:nvPr>
        </p:nvSpPr>
        <p:spPr>
          <a:xfrm>
            <a:off x="5990500" y="885547"/>
            <a:ext cx="1872010" cy="720080"/>
          </a:xfrm>
        </p:spPr>
        <p:txBody>
          <a:bodyPr/>
          <a:lstStyle>
            <a:lvl1pPr algn="ctr">
              <a:defRPr sz="1100"/>
            </a:lvl1pPr>
          </a:lstStyle>
          <a:p>
            <a:endParaRPr lang="en-GB"/>
          </a:p>
        </p:txBody>
      </p:sp>
      <p:sp>
        <p:nvSpPr>
          <p:cNvPr id="15" name="Picture Placeholder 11">
            <a:extLst>
              <a:ext uri="{FF2B5EF4-FFF2-40B4-BE49-F238E27FC236}">
                <a16:creationId xmlns:a16="http://schemas.microsoft.com/office/drawing/2014/main" id="{7ABC21AB-56AC-3A40-A958-99F93DBF5E18}"/>
              </a:ext>
            </a:extLst>
          </p:cNvPr>
          <p:cNvSpPr>
            <a:spLocks noGrp="1"/>
          </p:cNvSpPr>
          <p:nvPr>
            <p:ph type="pic" sz="quarter" idx="18"/>
          </p:nvPr>
        </p:nvSpPr>
        <p:spPr>
          <a:xfrm>
            <a:off x="7917871" y="885547"/>
            <a:ext cx="1872010" cy="720080"/>
          </a:xfrm>
        </p:spPr>
        <p:txBody>
          <a:bodyPr/>
          <a:lstStyle>
            <a:lvl1pPr algn="ctr">
              <a:defRPr sz="1100"/>
            </a:lvl1pPr>
          </a:lstStyle>
          <a:p>
            <a:endParaRPr lang="en-GB"/>
          </a:p>
        </p:txBody>
      </p:sp>
      <p:sp>
        <p:nvSpPr>
          <p:cNvPr id="16" name="Picture Placeholder 11">
            <a:extLst>
              <a:ext uri="{FF2B5EF4-FFF2-40B4-BE49-F238E27FC236}">
                <a16:creationId xmlns:a16="http://schemas.microsoft.com/office/drawing/2014/main" id="{E64681B8-2037-9848-AC60-45094FBE29B1}"/>
              </a:ext>
            </a:extLst>
          </p:cNvPr>
          <p:cNvSpPr>
            <a:spLocks noGrp="1"/>
          </p:cNvSpPr>
          <p:nvPr>
            <p:ph type="pic" sz="quarter" idx="19"/>
          </p:nvPr>
        </p:nvSpPr>
        <p:spPr>
          <a:xfrm>
            <a:off x="9845241" y="896620"/>
            <a:ext cx="1872010" cy="720080"/>
          </a:xfrm>
        </p:spPr>
        <p:txBody>
          <a:bodyPr/>
          <a:lstStyle>
            <a:lvl1pPr algn="ctr">
              <a:defRPr sz="1100"/>
            </a:lvl1pPr>
          </a:lstStyle>
          <a:p>
            <a:endParaRPr lang="en-GB"/>
          </a:p>
        </p:txBody>
      </p:sp>
      <p:sp>
        <p:nvSpPr>
          <p:cNvPr id="19" name="Title 1">
            <a:extLst>
              <a:ext uri="{FF2B5EF4-FFF2-40B4-BE49-F238E27FC236}">
                <a16:creationId xmlns:a16="http://schemas.microsoft.com/office/drawing/2014/main" id="{8386720B-5ED8-324A-8585-B17E88537F02}"/>
              </a:ext>
            </a:extLst>
          </p:cNvPr>
          <p:cNvSpPr>
            <a:spLocks noGrp="1"/>
          </p:cNvSpPr>
          <p:nvPr>
            <p:ph type="title"/>
          </p:nvPr>
        </p:nvSpPr>
        <p:spPr>
          <a:xfrm>
            <a:off x="479424" y="1634150"/>
            <a:ext cx="8424864" cy="1871663"/>
          </a:xfrm>
        </p:spPr>
        <p:txBody>
          <a:bodyPr anchor="b"/>
          <a:lstStyle>
            <a:lvl1pPr>
              <a:lnSpc>
                <a:spcPct val="90000"/>
              </a:lnSpc>
              <a:defRPr sz="4800" b="1" kern="700" spc="60" baseline="0"/>
            </a:lvl1pPr>
          </a:lstStyle>
          <a:p>
            <a:endParaRPr lang="en-GB"/>
          </a:p>
        </p:txBody>
      </p:sp>
      <p:sp>
        <p:nvSpPr>
          <p:cNvPr id="23" name="Freeform 5">
            <a:extLst>
              <a:ext uri="{FF2B5EF4-FFF2-40B4-BE49-F238E27FC236}">
                <a16:creationId xmlns:a16="http://schemas.microsoft.com/office/drawing/2014/main" id="{5373A0E4-8F12-644C-AF0E-D0DE1271C9DF}"/>
              </a:ext>
            </a:extLst>
          </p:cNvPr>
          <p:cNvSpPr>
            <a:spLocks noEditPoints="1"/>
          </p:cNvSpPr>
          <p:nvPr userDrawn="1"/>
        </p:nvSpPr>
        <p:spPr bwMode="auto">
          <a:xfrm>
            <a:off x="495941" y="860650"/>
            <a:ext cx="2783633" cy="768125"/>
          </a:xfrm>
          <a:custGeom>
            <a:avLst/>
            <a:gdLst>
              <a:gd name="T0" fmla="*/ 346 w 908"/>
              <a:gd name="T1" fmla="*/ 74 h 249"/>
              <a:gd name="T2" fmla="*/ 346 w 908"/>
              <a:gd name="T3" fmla="*/ 56 h 249"/>
              <a:gd name="T4" fmla="*/ 470 w 908"/>
              <a:gd name="T5" fmla="*/ 41 h 249"/>
              <a:gd name="T6" fmla="*/ 421 w 908"/>
              <a:gd name="T7" fmla="*/ 117 h 249"/>
              <a:gd name="T8" fmla="*/ 519 w 908"/>
              <a:gd name="T9" fmla="*/ 117 h 249"/>
              <a:gd name="T10" fmla="*/ 561 w 908"/>
              <a:gd name="T11" fmla="*/ 34 h 249"/>
              <a:gd name="T12" fmla="*/ 507 w 908"/>
              <a:gd name="T13" fmla="*/ 16 h 249"/>
              <a:gd name="T14" fmla="*/ 624 w 908"/>
              <a:gd name="T15" fmla="*/ 74 h 249"/>
              <a:gd name="T16" fmla="*/ 624 w 908"/>
              <a:gd name="T17" fmla="*/ 56 h 249"/>
              <a:gd name="T18" fmla="*/ 747 w 908"/>
              <a:gd name="T19" fmla="*/ 41 h 249"/>
              <a:gd name="T20" fmla="*/ 699 w 908"/>
              <a:gd name="T21" fmla="*/ 117 h 249"/>
              <a:gd name="T22" fmla="*/ 797 w 908"/>
              <a:gd name="T23" fmla="*/ 117 h 249"/>
              <a:gd name="T24" fmla="*/ 805 w 908"/>
              <a:gd name="T25" fmla="*/ 117 h 249"/>
              <a:gd name="T26" fmla="*/ 908 w 908"/>
              <a:gd name="T27" fmla="*/ 16 h 249"/>
              <a:gd name="T28" fmla="*/ 849 w 908"/>
              <a:gd name="T29" fmla="*/ 117 h 249"/>
              <a:gd name="T30" fmla="*/ 244 w 908"/>
              <a:gd name="T31" fmla="*/ 205 h 249"/>
              <a:gd name="T32" fmla="*/ 244 w 908"/>
              <a:gd name="T33" fmla="*/ 186 h 249"/>
              <a:gd name="T34" fmla="*/ 343 w 908"/>
              <a:gd name="T35" fmla="*/ 197 h 249"/>
              <a:gd name="T36" fmla="*/ 322 w 908"/>
              <a:gd name="T37" fmla="*/ 197 h 249"/>
              <a:gd name="T38" fmla="*/ 428 w 908"/>
              <a:gd name="T39" fmla="*/ 146 h 249"/>
              <a:gd name="T40" fmla="*/ 491 w 908"/>
              <a:gd name="T41" fmla="*/ 146 h 249"/>
              <a:gd name="T42" fmla="*/ 543 w 908"/>
              <a:gd name="T43" fmla="*/ 218 h 249"/>
              <a:gd name="T44" fmla="*/ 524 w 908"/>
              <a:gd name="T45" fmla="*/ 176 h 249"/>
              <a:gd name="T46" fmla="*/ 545 w 908"/>
              <a:gd name="T47" fmla="*/ 174 h 249"/>
              <a:gd name="T48" fmla="*/ 522 w 908"/>
              <a:gd name="T49" fmla="*/ 218 h 249"/>
              <a:gd name="T50" fmla="*/ 633 w 908"/>
              <a:gd name="T51" fmla="*/ 187 h 249"/>
              <a:gd name="T52" fmla="*/ 681 w 908"/>
              <a:gd name="T53" fmla="*/ 229 h 249"/>
              <a:gd name="T54" fmla="*/ 268 w 908"/>
              <a:gd name="T55" fmla="*/ 14 h 249"/>
              <a:gd name="T56" fmla="*/ 268 w 908"/>
              <a:gd name="T57" fmla="*/ 99 h 249"/>
              <a:gd name="T58" fmla="*/ 268 w 908"/>
              <a:gd name="T59" fmla="*/ 14 h 249"/>
              <a:gd name="T60" fmla="*/ 156 w 908"/>
              <a:gd name="T61" fmla="*/ 63 h 249"/>
              <a:gd name="T62" fmla="*/ 123 w 908"/>
              <a:gd name="T63" fmla="*/ 70 h 249"/>
              <a:gd name="T64" fmla="*/ 128 w 908"/>
              <a:gd name="T65" fmla="*/ 97 h 249"/>
              <a:gd name="T66" fmla="*/ 128 w 908"/>
              <a:gd name="T67" fmla="*/ 123 h 249"/>
              <a:gd name="T68" fmla="*/ 135 w 908"/>
              <a:gd name="T69" fmla="*/ 141 h 249"/>
              <a:gd name="T70" fmla="*/ 136 w 908"/>
              <a:gd name="T71" fmla="*/ 19 h 249"/>
              <a:gd name="T72" fmla="*/ 92 w 908"/>
              <a:gd name="T73" fmla="*/ 58 h 249"/>
              <a:gd name="T74" fmla="*/ 71 w 908"/>
              <a:gd name="T75" fmla="*/ 70 h 249"/>
              <a:gd name="T76" fmla="*/ 59 w 908"/>
              <a:gd name="T77" fmla="*/ 88 h 249"/>
              <a:gd name="T78" fmla="*/ 72 w 908"/>
              <a:gd name="T79" fmla="*/ 117 h 249"/>
              <a:gd name="T80" fmla="*/ 80 w 908"/>
              <a:gd name="T81" fmla="*/ 138 h 249"/>
              <a:gd name="T82" fmla="*/ 90 w 908"/>
              <a:gd name="T83" fmla="*/ 155 h 249"/>
              <a:gd name="T84" fmla="*/ 91 w 908"/>
              <a:gd name="T85" fmla="*/ 186 h 249"/>
              <a:gd name="T86" fmla="*/ 118 w 908"/>
              <a:gd name="T87" fmla="*/ 143 h 249"/>
              <a:gd name="T88" fmla="*/ 117 w 908"/>
              <a:gd name="T89" fmla="*/ 111 h 249"/>
              <a:gd name="T90" fmla="*/ 123 w 908"/>
              <a:gd name="T91" fmla="*/ 87 h 249"/>
              <a:gd name="T92" fmla="*/ 131 w 908"/>
              <a:gd name="T93" fmla="*/ 55 h 249"/>
              <a:gd name="T94" fmla="*/ 87 w 908"/>
              <a:gd name="T95" fmla="*/ 24 h 249"/>
              <a:gd name="T96" fmla="*/ 90 w 908"/>
              <a:gd name="T97" fmla="*/ 7 h 249"/>
              <a:gd name="T98" fmla="*/ 36 w 908"/>
              <a:gd name="T99" fmla="*/ 90 h 249"/>
              <a:gd name="T100" fmla="*/ 55 w 908"/>
              <a:gd name="T101" fmla="*/ 80 h 249"/>
              <a:gd name="T102" fmla="*/ 75 w 908"/>
              <a:gd name="T103" fmla="*/ 63 h 249"/>
              <a:gd name="T104" fmla="*/ 98 w 908"/>
              <a:gd name="T105" fmla="*/ 50 h 249"/>
              <a:gd name="T106" fmla="*/ 90 w 908"/>
              <a:gd name="T107" fmla="*/ 7 h 249"/>
              <a:gd name="T108" fmla="*/ 29 w 908"/>
              <a:gd name="T109" fmla="*/ 109 h 249"/>
              <a:gd name="T110" fmla="*/ 83 w 908"/>
              <a:gd name="T111" fmla="*/ 148 h 249"/>
              <a:gd name="T112" fmla="*/ 72 w 908"/>
              <a:gd name="T113" fmla="*/ 131 h 249"/>
              <a:gd name="T114" fmla="*/ 53 w 908"/>
              <a:gd name="T115" fmla="*/ 105 h 249"/>
              <a:gd name="T116" fmla="*/ 2 w 908"/>
              <a:gd name="T117" fmla="*/ 111 h 249"/>
              <a:gd name="T118" fmla="*/ 95 w 908"/>
              <a:gd name="T119" fmla="*/ 168 h 249"/>
              <a:gd name="T120" fmla="*/ 47 w 908"/>
              <a:gd name="T121" fmla="*/ 247 h 249"/>
              <a:gd name="T122" fmla="*/ 127 w 908"/>
              <a:gd name="T123" fmla="*/ 7 h 249"/>
              <a:gd name="T124" fmla="*/ 186 w 908"/>
              <a:gd name="T125" fmla="*/ 13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8750971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a:p>
        </p:txBody>
      </p:sp>
      <p:sp>
        <p:nvSpPr>
          <p:cNvPr id="3" name="Footer Placeholder 2">
            <a:extLst>
              <a:ext uri="{FF2B5EF4-FFF2-40B4-BE49-F238E27FC236}">
                <a16:creationId xmlns:a16="http://schemas.microsoft.com/office/drawing/2014/main" id="{46A5050A-C7DC-4855-A7BF-BFA91398AE64}"/>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C4AFFF5F-4324-41F0-A4F4-5C0DB41C659E}"/>
              </a:ext>
            </a:extLst>
          </p:cNvPr>
          <p:cNvSpPr>
            <a:spLocks noGrp="1"/>
          </p:cNvSpPr>
          <p:nvPr>
            <p:ph type="sldNum" sz="quarter" idx="11"/>
          </p:nvPr>
        </p:nvSpPr>
        <p:spPr/>
        <p:txBody>
          <a:bodyPr/>
          <a:lstStyle/>
          <a:p>
            <a:fld id="{4E93DA66-EBF5-4E90-9785-1613283ED912}" type="slidenum">
              <a:rPr lang="en-GB" smtClean="0"/>
              <a:t>‹#›</a:t>
            </a:fld>
            <a:endParaRPr lang="en-GB"/>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hasCustomPrompt="1"/>
          </p:nvPr>
        </p:nvSpPr>
        <p:spPr>
          <a:xfrm>
            <a:off x="479426" y="0"/>
            <a:ext cx="3959823" cy="468000"/>
          </a:xfrm>
        </p:spPr>
        <p:txBody>
          <a:bodyPr anchor="b"/>
          <a:lstStyle>
            <a:lvl1pPr>
              <a:defRPr sz="1500"/>
            </a:lvl1pPr>
          </a:lstStyle>
          <a:p>
            <a:pPr lvl="0"/>
            <a:r>
              <a:rPr lang="en-US"/>
              <a:t>Heading</a:t>
            </a:r>
            <a:endParaRPr lang="en-GB"/>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hasCustomPrompt="1"/>
          </p:nvPr>
        </p:nvSpPr>
        <p:spPr>
          <a:xfrm>
            <a:off x="479426" y="548680"/>
            <a:ext cx="3959823" cy="288032"/>
          </a:xfrm>
        </p:spPr>
        <p:txBody>
          <a:bodyPr anchor="t"/>
          <a:lstStyle>
            <a:lvl1pPr>
              <a:defRPr sz="1100"/>
            </a:lvl1pPr>
          </a:lstStyle>
          <a:p>
            <a:pPr lvl="0"/>
            <a:r>
              <a:rPr lang="en-US"/>
              <a:t>Sub head</a:t>
            </a:r>
            <a:endParaRPr lang="en-GB"/>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a:lstStyle>
            <a:lvl1pPr algn="ctr">
              <a:defRPr sz="1100"/>
            </a:lvl1pPr>
          </a:lstStyle>
          <a:p>
            <a:endParaRPr lang="en-GB"/>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a:lstStyle>
            <a:lvl1pPr algn="ctr">
              <a:defRPr sz="1100"/>
            </a:lvl1pPr>
          </a:lstStyle>
          <a:p>
            <a:endParaRPr lang="en-GB"/>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a:lstStyle>
            <a:lvl1pPr algn="ctr">
              <a:defRPr sz="1100"/>
            </a:lvl1pPr>
          </a:lstStyle>
          <a:p>
            <a:endParaRPr lang="en-GB"/>
          </a:p>
        </p:txBody>
      </p:sp>
    </p:spTree>
    <p:extLst>
      <p:ext uri="{BB962C8B-B14F-4D97-AF65-F5344CB8AC3E}">
        <p14:creationId xmlns:p14="http://schemas.microsoft.com/office/powerpoint/2010/main" val="31558410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897434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a:xfrm>
            <a:off x="10360623" y="6356351"/>
            <a:ext cx="1351951" cy="365125"/>
          </a:xfrm>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3145" y="0"/>
            <a:ext cx="12188855" cy="6858000"/>
          </a:xfrm>
        </p:spPr>
        <p:txBody>
          <a:bodyPr tIns="360000" anchor="ctr"/>
          <a:lstStyle>
            <a:lvl1pPr algn="ctr">
              <a:defRPr sz="1100"/>
            </a:lvl1pPr>
          </a:lstStyle>
          <a:p>
            <a:endParaRPr lang="en-GB"/>
          </a:p>
        </p:txBody>
      </p:sp>
    </p:spTree>
    <p:extLst>
      <p:ext uri="{BB962C8B-B14F-4D97-AF65-F5344CB8AC3E}">
        <p14:creationId xmlns:p14="http://schemas.microsoft.com/office/powerpoint/2010/main" val="23507504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a:extLst>
              <a:ext uri="{FF2B5EF4-FFF2-40B4-BE49-F238E27FC236}">
                <a16:creationId xmlns:a16="http://schemas.microsoft.com/office/drawing/2014/main" id="{2FBDA69C-D314-4B75-AB11-B89CB21B194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7865345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9881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lvl1pPr>
              <a:defRPr>
                <a:solidFill>
                  <a:schemeClr val="bg1"/>
                </a:solidFill>
              </a:defRPr>
            </a:lvl1p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lvl1pPr>
              <a:defRPr>
                <a:solidFill>
                  <a:schemeClr val="bg1"/>
                </a:solidFill>
              </a:defRPr>
            </a:lvl1pPr>
          </a:lstStyle>
          <a:p>
            <a:fld id="{4E93DA66-EBF5-4E90-9785-1613283ED912}" type="slidenum">
              <a:rPr lang="en-GB" smtClean="0"/>
              <a:pPr/>
              <a:t>‹#›</a:t>
            </a:fld>
            <a:endParaRPr lang="en-GB"/>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C56ED6E4-0369-4C13-A076-777E77CEB3F2}"/>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44737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a:lstStyle>
            <a:lvl1pPr algn="ctr">
              <a:defRPr sz="1100"/>
            </a:lvl1pPr>
          </a:lstStyle>
          <a:p>
            <a:endParaRPr lang="en-GB"/>
          </a:p>
        </p:txBody>
      </p:sp>
    </p:spTree>
    <p:extLst>
      <p:ext uri="{BB962C8B-B14F-4D97-AF65-F5344CB8AC3E}">
        <p14:creationId xmlns:p14="http://schemas.microsoft.com/office/powerpoint/2010/main" val="44732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A957C0C-6E80-D0B4-E01C-BFE123CB5B6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3947DD0D-4A85-C668-37D6-3EE8C9D6755D}"/>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ABF4D931-AC34-CE1D-56B4-CE008572135A}"/>
              </a:ext>
            </a:extLst>
          </p:cNvPr>
          <p:cNvSpPr>
            <a:spLocks noGrp="1"/>
          </p:cNvSpPr>
          <p:nvPr>
            <p:ph type="sldNum" sz="quarter" idx="17"/>
          </p:nvPr>
        </p:nvSpPr>
        <p:spPr/>
        <p:txBody>
          <a:bodyPr/>
          <a:lstStyle>
            <a:lvl1pPr>
              <a:defRPr/>
            </a:lvl1pPr>
          </a:lstStyle>
          <a:p>
            <a:fld id="{FB5737DD-574B-4101-8423-A24A16BB4161}" type="slidenum">
              <a:rPr lang="en-GB" altLang="en-US"/>
              <a:pPr/>
              <a:t>‹#›</a:t>
            </a:fld>
            <a:endParaRPr lang="en-GB" altLang="en-US"/>
          </a:p>
        </p:txBody>
      </p:sp>
    </p:spTree>
    <p:extLst>
      <p:ext uri="{BB962C8B-B14F-4D97-AF65-F5344CB8AC3E}">
        <p14:creationId xmlns:p14="http://schemas.microsoft.com/office/powerpoint/2010/main" val="16184930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vert="horz" lIns="0" tIns="0" rIns="0" bIns="0" rtlCol="0" anchor="b" anchorCtr="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a:lstStyle>
            <a:lvl1pPr algn="ctr">
              <a:defRPr sz="1100"/>
            </a:lvl1pPr>
          </a:lstStyle>
          <a:p>
            <a:endParaRPr lang="en-GB"/>
          </a:p>
        </p:txBody>
      </p:sp>
    </p:spTree>
    <p:extLst>
      <p:ext uri="{BB962C8B-B14F-4D97-AF65-F5344CB8AC3E}">
        <p14:creationId xmlns:p14="http://schemas.microsoft.com/office/powerpoint/2010/main" val="1009422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a:xfrm>
            <a:off x="10360623" y="6356351"/>
            <a:ext cx="1351951" cy="365125"/>
          </a:xfrm>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a:lstStyle>
            <a:lvl1pPr algn="ctr">
              <a:defRPr sz="1100"/>
            </a:lvl1pPr>
          </a:lstStyle>
          <a:p>
            <a:endParaRPr lang="en-GB"/>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a:lstStyle>
            <a:lvl1pPr algn="ctr">
              <a:defRPr sz="1100"/>
            </a:lvl1pPr>
          </a:lstStyle>
          <a:p>
            <a:endParaRPr lang="en-GB"/>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a:lstStyle>
            <a:lvl1pPr algn="ctr">
              <a:defRPr sz="1100"/>
            </a:lvl1pPr>
          </a:lstStyle>
          <a:p>
            <a:endParaRPr lang="en-GB"/>
          </a:p>
        </p:txBody>
      </p:sp>
    </p:spTree>
    <p:extLst>
      <p:ext uri="{BB962C8B-B14F-4D97-AF65-F5344CB8AC3E}">
        <p14:creationId xmlns:p14="http://schemas.microsoft.com/office/powerpoint/2010/main" val="10370771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a:xfrm>
            <a:off x="10360623" y="6356351"/>
            <a:ext cx="1351951" cy="365125"/>
          </a:xfrm>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a:lstStyle>
            <a:lvl1pPr algn="ctr">
              <a:defRPr sz="1100"/>
            </a:lvl1pPr>
          </a:lstStyle>
          <a:p>
            <a:endParaRPr lang="en-GB"/>
          </a:p>
        </p:txBody>
      </p:sp>
    </p:spTree>
    <p:extLst>
      <p:ext uri="{BB962C8B-B14F-4D97-AF65-F5344CB8AC3E}">
        <p14:creationId xmlns:p14="http://schemas.microsoft.com/office/powerpoint/2010/main" val="7517347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a:xfrm>
            <a:off x="10360623" y="6356351"/>
            <a:ext cx="1351951" cy="365125"/>
          </a:xfrm>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a:lstStyle>
            <a:lvl1pPr algn="ctr">
              <a:defRPr sz="1100"/>
            </a:lvl1pPr>
          </a:lstStyle>
          <a:p>
            <a:endParaRPr lang="en-GB"/>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a:lstStyle>
            <a:lvl1pPr algn="ctr">
              <a:defRPr sz="1100"/>
            </a:lvl1pPr>
          </a:lstStyle>
          <a:p>
            <a:endParaRPr lang="en-GB"/>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a:lstStyle>
            <a:lvl1pPr algn="ctr">
              <a:defRPr sz="1100"/>
            </a:lvl1pPr>
          </a:lstStyle>
          <a:p>
            <a:endParaRPr lang="en-GB"/>
          </a:p>
        </p:txBody>
      </p:sp>
    </p:spTree>
    <p:extLst>
      <p:ext uri="{BB962C8B-B14F-4D97-AF65-F5344CB8AC3E}">
        <p14:creationId xmlns:p14="http://schemas.microsoft.com/office/powerpoint/2010/main" val="33815194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a:lstStyle>
            <a:lvl1pPr algn="ctr">
              <a:defRPr sz="1100"/>
            </a:lvl1pPr>
          </a:lstStyle>
          <a:p>
            <a:endParaRPr lang="en-GB"/>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a:lstStyle>
            <a:lvl1pPr algn="ctr">
              <a:defRPr sz="1100"/>
            </a:lvl1pPr>
          </a:lstStyle>
          <a:p>
            <a:endParaRPr lang="en-GB"/>
          </a:p>
        </p:txBody>
      </p:sp>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17360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a:lstStyle>
            <a:lvl1pPr algn="ctr">
              <a:defRPr sz="1100"/>
            </a:lvl1pPr>
          </a:lstStyle>
          <a:p>
            <a:endParaRPr lang="en-GB"/>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a:lstStyle>
            <a:lvl1pPr algn="ctr">
              <a:defRPr sz="1100"/>
            </a:lvl1pPr>
          </a:lstStyle>
          <a:p>
            <a:endParaRPr lang="en-GB"/>
          </a:p>
        </p:txBody>
      </p:sp>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a:lstStyle>
            <a:lvl1pPr algn="ctr">
              <a:defRPr sz="1100"/>
            </a:lvl1pPr>
          </a:lstStyle>
          <a:p>
            <a:endParaRPr lang="en-GB"/>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55340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a:lstStyle>
            <a:lvl1pPr algn="ctr">
              <a:defRPr sz="1100"/>
            </a:lvl1pPr>
          </a:lstStyle>
          <a:p>
            <a:endParaRPr lang="en-GB"/>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a:lstStyle>
            <a:lvl1pPr algn="ctr">
              <a:defRPr sz="1100"/>
            </a:lvl1pPr>
          </a:lstStyle>
          <a:p>
            <a:endParaRPr lang="en-GB"/>
          </a:p>
        </p:txBody>
      </p:sp>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hasCustomPrompt="1"/>
          </p:nvPr>
        </p:nvSpPr>
        <p:spPr>
          <a:xfrm>
            <a:off x="1559376" y="3916946"/>
            <a:ext cx="2592288" cy="540000"/>
          </a:xfrm>
        </p:spPr>
        <p:txBody>
          <a:bodyPr/>
          <a:lstStyle>
            <a:lvl1pPr>
              <a:defRPr b="1"/>
            </a:lvl1pPr>
          </a:lstStyle>
          <a:p>
            <a:pPr lvl="0"/>
            <a:r>
              <a:rPr lang="en-US"/>
              <a:t>Name</a:t>
            </a:r>
            <a:endParaRPr lang="en-GB"/>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hasCustomPrompt="1"/>
          </p:nvPr>
        </p:nvSpPr>
        <p:spPr>
          <a:xfrm>
            <a:off x="4799856" y="3916946"/>
            <a:ext cx="2592288" cy="540000"/>
          </a:xfrm>
        </p:spPr>
        <p:txBody>
          <a:bodyPr/>
          <a:lstStyle>
            <a:lvl1pPr>
              <a:defRPr b="1"/>
            </a:lvl1pPr>
          </a:lstStyle>
          <a:p>
            <a:pPr lvl="0"/>
            <a:r>
              <a:rPr lang="en-US"/>
              <a:t>Name</a:t>
            </a:r>
            <a:endParaRPr lang="en-GB"/>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hasCustomPrompt="1"/>
          </p:nvPr>
        </p:nvSpPr>
        <p:spPr>
          <a:xfrm>
            <a:off x="8047985" y="3916946"/>
            <a:ext cx="2592288" cy="540000"/>
          </a:xfrm>
        </p:spPr>
        <p:txBody>
          <a:bodyPr/>
          <a:lstStyle>
            <a:lvl1pPr>
              <a:defRPr b="1"/>
            </a:lvl1pPr>
          </a:lstStyle>
          <a:p>
            <a:pPr lvl="0"/>
            <a:r>
              <a:rPr lang="en-US"/>
              <a:t>Name</a:t>
            </a:r>
            <a:endParaRPr lang="en-GB"/>
          </a:p>
        </p:txBody>
      </p:sp>
    </p:spTree>
    <p:extLst>
      <p:ext uri="{BB962C8B-B14F-4D97-AF65-F5344CB8AC3E}">
        <p14:creationId xmlns:p14="http://schemas.microsoft.com/office/powerpoint/2010/main" val="9548877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a:lstStyle>
            <a:lvl1pPr algn="ctr">
              <a:defRPr sz="1100"/>
            </a:lvl1pPr>
          </a:lstStyle>
          <a:p>
            <a:endParaRPr lang="en-GB"/>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a:lstStyle>
            <a:lvl1pPr algn="ctr">
              <a:defRPr sz="1100"/>
            </a:lvl1pPr>
          </a:lstStyle>
          <a:p>
            <a:endParaRPr lang="en-GB"/>
          </a:p>
        </p:txBody>
      </p:sp>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hasCustomPrompt="1"/>
          </p:nvPr>
        </p:nvSpPr>
        <p:spPr>
          <a:xfrm>
            <a:off x="479256" y="3916946"/>
            <a:ext cx="2592288" cy="540000"/>
          </a:xfrm>
        </p:spPr>
        <p:txBody>
          <a:bodyPr/>
          <a:lstStyle>
            <a:lvl1pPr>
              <a:defRPr b="1"/>
            </a:lvl1pPr>
          </a:lstStyle>
          <a:p>
            <a:pPr lvl="0"/>
            <a:r>
              <a:rPr lang="en-US"/>
              <a:t>Name</a:t>
            </a:r>
            <a:endParaRPr lang="en-GB"/>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hasCustomPrompt="1"/>
          </p:nvPr>
        </p:nvSpPr>
        <p:spPr>
          <a:xfrm>
            <a:off x="3359656" y="3916946"/>
            <a:ext cx="2592288" cy="540000"/>
          </a:xfrm>
        </p:spPr>
        <p:txBody>
          <a:bodyPr/>
          <a:lstStyle>
            <a:lvl1pPr>
              <a:defRPr b="1"/>
            </a:lvl1pPr>
          </a:lstStyle>
          <a:p>
            <a:pPr lvl="0"/>
            <a:r>
              <a:rPr lang="en-US"/>
              <a:t>Name</a:t>
            </a:r>
            <a:endParaRPr lang="en-GB"/>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hasCustomPrompt="1"/>
          </p:nvPr>
        </p:nvSpPr>
        <p:spPr>
          <a:xfrm>
            <a:off x="9120456" y="3916946"/>
            <a:ext cx="2592288" cy="540000"/>
          </a:xfrm>
        </p:spPr>
        <p:txBody>
          <a:bodyPr/>
          <a:lstStyle>
            <a:lvl1pPr>
              <a:defRPr b="1"/>
            </a:lvl1pPr>
          </a:lstStyle>
          <a:p>
            <a:pPr lvl="0"/>
            <a:r>
              <a:rPr lang="en-US"/>
              <a:t>Name</a:t>
            </a:r>
            <a:endParaRPr lang="en-GB"/>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a:lstStyle>
            <a:lvl1pPr algn="ctr">
              <a:defRPr sz="1100"/>
            </a:lvl1pPr>
          </a:lstStyle>
          <a:p>
            <a:endParaRPr lang="en-GB"/>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hasCustomPrompt="1"/>
          </p:nvPr>
        </p:nvSpPr>
        <p:spPr>
          <a:xfrm>
            <a:off x="6240056" y="3916946"/>
            <a:ext cx="2592288" cy="540000"/>
          </a:xfrm>
        </p:spPr>
        <p:txBody>
          <a:bodyPr/>
          <a:lstStyle>
            <a:lvl1pPr>
              <a:defRPr b="1"/>
            </a:lvl1pPr>
          </a:lstStyle>
          <a:p>
            <a:pPr lvl="0"/>
            <a:r>
              <a:rPr lang="en-US"/>
              <a:t>Name</a:t>
            </a:r>
            <a:endParaRPr lang="en-GB"/>
          </a:p>
        </p:txBody>
      </p:sp>
    </p:spTree>
    <p:extLst>
      <p:ext uri="{BB962C8B-B14F-4D97-AF65-F5344CB8AC3E}">
        <p14:creationId xmlns:p14="http://schemas.microsoft.com/office/powerpoint/2010/main" val="976168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3056349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00 Presentation Title (blue/whit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A5050A-C7DC-4855-A7BF-BFA91398AE64}"/>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C4AFFF5F-4324-41F0-A4F4-5C0DB41C659E}"/>
              </a:ext>
            </a:extLst>
          </p:cNvPr>
          <p:cNvSpPr>
            <a:spLocks noGrp="1"/>
          </p:cNvSpPr>
          <p:nvPr>
            <p:ph type="sldNum" sz="quarter" idx="11"/>
          </p:nvPr>
        </p:nvSpPr>
        <p:spPr/>
        <p:txBody>
          <a:bodyPr/>
          <a:lstStyle/>
          <a:p>
            <a:fld id="{4E93DA66-EBF5-4E90-9785-1613283ED912}" type="slidenum">
              <a:rPr lang="en-GB" smtClean="0"/>
              <a:t>‹#›</a:t>
            </a:fld>
            <a:endParaRPr lang="en-GB"/>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915734"/>
            <a:ext cx="7056782" cy="224957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1" name="Straight Connector 10">
            <a:extLst>
              <a:ext uri="{FF2B5EF4-FFF2-40B4-BE49-F238E27FC236}">
                <a16:creationId xmlns:a16="http://schemas.microsoft.com/office/drawing/2014/main" id="{3031AF25-E753-4195-8765-CBA612DD1F6A}"/>
              </a:ext>
            </a:extLst>
          </p:cNvPr>
          <p:cNvCxnSpPr>
            <a:cxnSpLocks/>
          </p:cNvCxnSpPr>
          <p:nvPr userDrawn="1"/>
        </p:nvCxnSpPr>
        <p:spPr>
          <a:xfrm>
            <a:off x="479377" y="3696860"/>
            <a:ext cx="705678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84BBCA5-C25F-435C-8133-3A67F933E6FA}"/>
              </a:ext>
            </a:extLst>
          </p:cNvPr>
          <p:cNvSpPr/>
          <p:nvPr userDrawn="1"/>
        </p:nvSpPr>
        <p:spPr>
          <a:xfrm>
            <a:off x="10128448" y="0"/>
            <a:ext cx="206355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1">
            <a:extLst>
              <a:ext uri="{FF2B5EF4-FFF2-40B4-BE49-F238E27FC236}">
                <a16:creationId xmlns:a16="http://schemas.microsoft.com/office/drawing/2014/main" id="{1DBEEF20-4764-084E-BEA4-4BDC6B61FAEF}"/>
              </a:ext>
            </a:extLst>
          </p:cNvPr>
          <p:cNvSpPr>
            <a:spLocks noGrp="1"/>
          </p:cNvSpPr>
          <p:nvPr>
            <p:ph type="pic" sz="quarter" idx="17"/>
          </p:nvPr>
        </p:nvSpPr>
        <p:spPr>
          <a:xfrm>
            <a:off x="5990500" y="885547"/>
            <a:ext cx="1872010" cy="720080"/>
          </a:xfrm>
        </p:spPr>
        <p:txBody>
          <a:bodyPr/>
          <a:lstStyle>
            <a:lvl1pPr algn="ctr">
              <a:defRPr sz="1100"/>
            </a:lvl1pPr>
          </a:lstStyle>
          <a:p>
            <a:endParaRPr lang="en-GB"/>
          </a:p>
        </p:txBody>
      </p:sp>
      <p:sp>
        <p:nvSpPr>
          <p:cNvPr id="15" name="Picture Placeholder 11">
            <a:extLst>
              <a:ext uri="{FF2B5EF4-FFF2-40B4-BE49-F238E27FC236}">
                <a16:creationId xmlns:a16="http://schemas.microsoft.com/office/drawing/2014/main" id="{7ABC21AB-56AC-3A40-A958-99F93DBF5E18}"/>
              </a:ext>
            </a:extLst>
          </p:cNvPr>
          <p:cNvSpPr>
            <a:spLocks noGrp="1"/>
          </p:cNvSpPr>
          <p:nvPr>
            <p:ph type="pic" sz="quarter" idx="18"/>
          </p:nvPr>
        </p:nvSpPr>
        <p:spPr>
          <a:xfrm>
            <a:off x="7917871" y="885547"/>
            <a:ext cx="1872010" cy="720080"/>
          </a:xfrm>
        </p:spPr>
        <p:txBody>
          <a:bodyPr/>
          <a:lstStyle>
            <a:lvl1pPr algn="ctr">
              <a:defRPr sz="1100"/>
            </a:lvl1pPr>
          </a:lstStyle>
          <a:p>
            <a:endParaRPr lang="en-GB"/>
          </a:p>
        </p:txBody>
      </p:sp>
      <p:sp>
        <p:nvSpPr>
          <p:cNvPr id="16" name="Picture Placeholder 11">
            <a:extLst>
              <a:ext uri="{FF2B5EF4-FFF2-40B4-BE49-F238E27FC236}">
                <a16:creationId xmlns:a16="http://schemas.microsoft.com/office/drawing/2014/main" id="{E64681B8-2037-9848-AC60-45094FBE29B1}"/>
              </a:ext>
            </a:extLst>
          </p:cNvPr>
          <p:cNvSpPr>
            <a:spLocks noGrp="1"/>
          </p:cNvSpPr>
          <p:nvPr>
            <p:ph type="pic" sz="quarter" idx="19"/>
          </p:nvPr>
        </p:nvSpPr>
        <p:spPr>
          <a:xfrm>
            <a:off x="9845241" y="896620"/>
            <a:ext cx="1872010" cy="720080"/>
          </a:xfrm>
        </p:spPr>
        <p:txBody>
          <a:bodyPr/>
          <a:lstStyle>
            <a:lvl1pPr algn="ctr">
              <a:defRPr sz="1100"/>
            </a:lvl1pPr>
          </a:lstStyle>
          <a:p>
            <a:endParaRPr lang="en-GB"/>
          </a:p>
        </p:txBody>
      </p:sp>
      <p:sp>
        <p:nvSpPr>
          <p:cNvPr id="19" name="Title 1">
            <a:extLst>
              <a:ext uri="{FF2B5EF4-FFF2-40B4-BE49-F238E27FC236}">
                <a16:creationId xmlns:a16="http://schemas.microsoft.com/office/drawing/2014/main" id="{8386720B-5ED8-324A-8585-B17E88537F02}"/>
              </a:ext>
            </a:extLst>
          </p:cNvPr>
          <p:cNvSpPr>
            <a:spLocks noGrp="1"/>
          </p:cNvSpPr>
          <p:nvPr>
            <p:ph type="title"/>
          </p:nvPr>
        </p:nvSpPr>
        <p:spPr>
          <a:xfrm>
            <a:off x="479424" y="1634150"/>
            <a:ext cx="8424864" cy="1871663"/>
          </a:xfrm>
          <a:prstGeom prst="rect">
            <a:avLst/>
          </a:prstGeom>
        </p:spPr>
        <p:txBody>
          <a:bodyPr anchor="b"/>
          <a:lstStyle>
            <a:lvl1pPr>
              <a:lnSpc>
                <a:spcPct val="90000"/>
              </a:lnSpc>
              <a:defRPr sz="4800" b="1" kern="700" spc="60" baseline="0"/>
            </a:lvl1pPr>
          </a:lstStyle>
          <a:p>
            <a:endParaRPr lang="en-GB"/>
          </a:p>
        </p:txBody>
      </p:sp>
      <p:sp>
        <p:nvSpPr>
          <p:cNvPr id="17" name="Freeform 5">
            <a:extLst>
              <a:ext uri="{FF2B5EF4-FFF2-40B4-BE49-F238E27FC236}">
                <a16:creationId xmlns:a16="http://schemas.microsoft.com/office/drawing/2014/main" id="{8F9852CD-3437-2943-8E38-E691DA79EEBC}"/>
              </a:ext>
            </a:extLst>
          </p:cNvPr>
          <p:cNvSpPr>
            <a:spLocks noChangeAspect="1" noEditPoints="1"/>
          </p:cNvSpPr>
          <p:nvPr userDrawn="1"/>
        </p:nvSpPr>
        <p:spPr bwMode="auto">
          <a:xfrm>
            <a:off x="495941" y="860650"/>
            <a:ext cx="2768900" cy="766800"/>
          </a:xfrm>
          <a:custGeom>
            <a:avLst/>
            <a:gdLst>
              <a:gd name="T0" fmla="*/ 346 w 908"/>
              <a:gd name="T1" fmla="*/ 74 h 249"/>
              <a:gd name="T2" fmla="*/ 346 w 908"/>
              <a:gd name="T3" fmla="*/ 56 h 249"/>
              <a:gd name="T4" fmla="*/ 470 w 908"/>
              <a:gd name="T5" fmla="*/ 41 h 249"/>
              <a:gd name="T6" fmla="*/ 421 w 908"/>
              <a:gd name="T7" fmla="*/ 117 h 249"/>
              <a:gd name="T8" fmla="*/ 519 w 908"/>
              <a:gd name="T9" fmla="*/ 117 h 249"/>
              <a:gd name="T10" fmla="*/ 561 w 908"/>
              <a:gd name="T11" fmla="*/ 34 h 249"/>
              <a:gd name="T12" fmla="*/ 507 w 908"/>
              <a:gd name="T13" fmla="*/ 16 h 249"/>
              <a:gd name="T14" fmla="*/ 624 w 908"/>
              <a:gd name="T15" fmla="*/ 74 h 249"/>
              <a:gd name="T16" fmla="*/ 624 w 908"/>
              <a:gd name="T17" fmla="*/ 56 h 249"/>
              <a:gd name="T18" fmla="*/ 747 w 908"/>
              <a:gd name="T19" fmla="*/ 41 h 249"/>
              <a:gd name="T20" fmla="*/ 699 w 908"/>
              <a:gd name="T21" fmla="*/ 117 h 249"/>
              <a:gd name="T22" fmla="*/ 797 w 908"/>
              <a:gd name="T23" fmla="*/ 117 h 249"/>
              <a:gd name="T24" fmla="*/ 805 w 908"/>
              <a:gd name="T25" fmla="*/ 117 h 249"/>
              <a:gd name="T26" fmla="*/ 908 w 908"/>
              <a:gd name="T27" fmla="*/ 16 h 249"/>
              <a:gd name="T28" fmla="*/ 849 w 908"/>
              <a:gd name="T29" fmla="*/ 117 h 249"/>
              <a:gd name="T30" fmla="*/ 244 w 908"/>
              <a:gd name="T31" fmla="*/ 205 h 249"/>
              <a:gd name="T32" fmla="*/ 244 w 908"/>
              <a:gd name="T33" fmla="*/ 186 h 249"/>
              <a:gd name="T34" fmla="*/ 343 w 908"/>
              <a:gd name="T35" fmla="*/ 197 h 249"/>
              <a:gd name="T36" fmla="*/ 322 w 908"/>
              <a:gd name="T37" fmla="*/ 197 h 249"/>
              <a:gd name="T38" fmla="*/ 428 w 908"/>
              <a:gd name="T39" fmla="*/ 146 h 249"/>
              <a:gd name="T40" fmla="*/ 491 w 908"/>
              <a:gd name="T41" fmla="*/ 146 h 249"/>
              <a:gd name="T42" fmla="*/ 543 w 908"/>
              <a:gd name="T43" fmla="*/ 218 h 249"/>
              <a:gd name="T44" fmla="*/ 524 w 908"/>
              <a:gd name="T45" fmla="*/ 176 h 249"/>
              <a:gd name="T46" fmla="*/ 545 w 908"/>
              <a:gd name="T47" fmla="*/ 174 h 249"/>
              <a:gd name="T48" fmla="*/ 522 w 908"/>
              <a:gd name="T49" fmla="*/ 218 h 249"/>
              <a:gd name="T50" fmla="*/ 633 w 908"/>
              <a:gd name="T51" fmla="*/ 187 h 249"/>
              <a:gd name="T52" fmla="*/ 681 w 908"/>
              <a:gd name="T53" fmla="*/ 229 h 249"/>
              <a:gd name="T54" fmla="*/ 268 w 908"/>
              <a:gd name="T55" fmla="*/ 14 h 249"/>
              <a:gd name="T56" fmla="*/ 268 w 908"/>
              <a:gd name="T57" fmla="*/ 99 h 249"/>
              <a:gd name="T58" fmla="*/ 268 w 908"/>
              <a:gd name="T59" fmla="*/ 14 h 249"/>
              <a:gd name="T60" fmla="*/ 156 w 908"/>
              <a:gd name="T61" fmla="*/ 63 h 249"/>
              <a:gd name="T62" fmla="*/ 123 w 908"/>
              <a:gd name="T63" fmla="*/ 70 h 249"/>
              <a:gd name="T64" fmla="*/ 128 w 908"/>
              <a:gd name="T65" fmla="*/ 97 h 249"/>
              <a:gd name="T66" fmla="*/ 128 w 908"/>
              <a:gd name="T67" fmla="*/ 123 h 249"/>
              <a:gd name="T68" fmla="*/ 135 w 908"/>
              <a:gd name="T69" fmla="*/ 141 h 249"/>
              <a:gd name="T70" fmla="*/ 136 w 908"/>
              <a:gd name="T71" fmla="*/ 19 h 249"/>
              <a:gd name="T72" fmla="*/ 92 w 908"/>
              <a:gd name="T73" fmla="*/ 58 h 249"/>
              <a:gd name="T74" fmla="*/ 71 w 908"/>
              <a:gd name="T75" fmla="*/ 70 h 249"/>
              <a:gd name="T76" fmla="*/ 59 w 908"/>
              <a:gd name="T77" fmla="*/ 88 h 249"/>
              <a:gd name="T78" fmla="*/ 72 w 908"/>
              <a:gd name="T79" fmla="*/ 117 h 249"/>
              <a:gd name="T80" fmla="*/ 80 w 908"/>
              <a:gd name="T81" fmla="*/ 138 h 249"/>
              <a:gd name="T82" fmla="*/ 90 w 908"/>
              <a:gd name="T83" fmla="*/ 155 h 249"/>
              <a:gd name="T84" fmla="*/ 91 w 908"/>
              <a:gd name="T85" fmla="*/ 186 h 249"/>
              <a:gd name="T86" fmla="*/ 118 w 908"/>
              <a:gd name="T87" fmla="*/ 143 h 249"/>
              <a:gd name="T88" fmla="*/ 117 w 908"/>
              <a:gd name="T89" fmla="*/ 111 h 249"/>
              <a:gd name="T90" fmla="*/ 123 w 908"/>
              <a:gd name="T91" fmla="*/ 87 h 249"/>
              <a:gd name="T92" fmla="*/ 131 w 908"/>
              <a:gd name="T93" fmla="*/ 55 h 249"/>
              <a:gd name="T94" fmla="*/ 87 w 908"/>
              <a:gd name="T95" fmla="*/ 24 h 249"/>
              <a:gd name="T96" fmla="*/ 90 w 908"/>
              <a:gd name="T97" fmla="*/ 7 h 249"/>
              <a:gd name="T98" fmla="*/ 36 w 908"/>
              <a:gd name="T99" fmla="*/ 90 h 249"/>
              <a:gd name="T100" fmla="*/ 55 w 908"/>
              <a:gd name="T101" fmla="*/ 80 h 249"/>
              <a:gd name="T102" fmla="*/ 75 w 908"/>
              <a:gd name="T103" fmla="*/ 63 h 249"/>
              <a:gd name="T104" fmla="*/ 98 w 908"/>
              <a:gd name="T105" fmla="*/ 50 h 249"/>
              <a:gd name="T106" fmla="*/ 90 w 908"/>
              <a:gd name="T107" fmla="*/ 7 h 249"/>
              <a:gd name="T108" fmla="*/ 29 w 908"/>
              <a:gd name="T109" fmla="*/ 109 h 249"/>
              <a:gd name="T110" fmla="*/ 83 w 908"/>
              <a:gd name="T111" fmla="*/ 148 h 249"/>
              <a:gd name="T112" fmla="*/ 72 w 908"/>
              <a:gd name="T113" fmla="*/ 131 h 249"/>
              <a:gd name="T114" fmla="*/ 53 w 908"/>
              <a:gd name="T115" fmla="*/ 105 h 249"/>
              <a:gd name="T116" fmla="*/ 2 w 908"/>
              <a:gd name="T117" fmla="*/ 111 h 249"/>
              <a:gd name="T118" fmla="*/ 95 w 908"/>
              <a:gd name="T119" fmla="*/ 168 h 249"/>
              <a:gd name="T120" fmla="*/ 47 w 908"/>
              <a:gd name="T121" fmla="*/ 247 h 249"/>
              <a:gd name="T122" fmla="*/ 127 w 908"/>
              <a:gd name="T123" fmla="*/ 7 h 249"/>
              <a:gd name="T124" fmla="*/ 186 w 908"/>
              <a:gd name="T125" fmla="*/ 13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Tree>
    <p:extLst>
      <p:ext uri="{BB962C8B-B14F-4D97-AF65-F5344CB8AC3E}">
        <p14:creationId xmlns:p14="http://schemas.microsoft.com/office/powerpoint/2010/main" val="321854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1606EF1-A274-A396-9941-DBDEDF1CD53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a:p>
        </p:txBody>
      </p:sp>
      <p:sp>
        <p:nvSpPr>
          <p:cNvPr id="14" name="Footer Placeholder 2">
            <a:extLst>
              <a:ext uri="{FF2B5EF4-FFF2-40B4-BE49-F238E27FC236}">
                <a16:creationId xmlns:a16="http://schemas.microsoft.com/office/drawing/2014/main" id="{D052DF97-42E5-74C4-6798-2F913CC67EBF}"/>
              </a:ext>
            </a:extLst>
          </p:cNvPr>
          <p:cNvSpPr>
            <a:spLocks noGrp="1"/>
          </p:cNvSpPr>
          <p:nvPr>
            <p:ph type="ftr" sz="quarter" idx="19"/>
          </p:nvPr>
        </p:nvSpPr>
        <p:spPr/>
        <p:txBody>
          <a:bodyPr/>
          <a:lstStyle>
            <a:lvl1pPr>
              <a:defRPr/>
            </a:lvl1pPr>
          </a:lstStyle>
          <a:p>
            <a:pPr>
              <a:defRPr/>
            </a:pPr>
            <a:r>
              <a:rPr lang="en-GB"/>
              <a:t>Chatham House  |  The Royal Institute of International Affairs </a:t>
            </a:r>
          </a:p>
        </p:txBody>
      </p:sp>
      <p:sp>
        <p:nvSpPr>
          <p:cNvPr id="15" name="Slide Number Placeholder 3">
            <a:extLst>
              <a:ext uri="{FF2B5EF4-FFF2-40B4-BE49-F238E27FC236}">
                <a16:creationId xmlns:a16="http://schemas.microsoft.com/office/drawing/2014/main" id="{C4B4AF40-7CDA-DD1C-3CDE-4D6415DB2C75}"/>
              </a:ext>
            </a:extLst>
          </p:cNvPr>
          <p:cNvSpPr>
            <a:spLocks noGrp="1"/>
          </p:cNvSpPr>
          <p:nvPr>
            <p:ph type="sldNum" sz="quarter" idx="20"/>
          </p:nvPr>
        </p:nvSpPr>
        <p:spPr/>
        <p:txBody>
          <a:bodyPr/>
          <a:lstStyle>
            <a:lvl1pPr>
              <a:defRPr/>
            </a:lvl1pPr>
          </a:lstStyle>
          <a:p>
            <a:fld id="{6A421DC6-F407-4F69-9208-28959418AD73}" type="slidenum">
              <a:rPr lang="en-GB" altLang="en-US"/>
              <a:pPr/>
              <a:t>‹#›</a:t>
            </a:fld>
            <a:endParaRPr lang="en-GB" altLang="en-US"/>
          </a:p>
        </p:txBody>
      </p:sp>
    </p:spTree>
    <p:extLst>
      <p:ext uri="{BB962C8B-B14F-4D97-AF65-F5344CB8AC3E}">
        <p14:creationId xmlns:p14="http://schemas.microsoft.com/office/powerpoint/2010/main" val="9077020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a:prstGeom prst="rect">
            <a:avLst/>
          </a:prstGeom>
        </p:spPr>
        <p:txBody>
          <a:bodyPr anchor="b"/>
          <a:lstStyle>
            <a:lvl1pPr>
              <a:defRPr sz="4800" b="1" kern="700" spc="60" baseline="0"/>
            </a:lvl1pPr>
          </a:lstStyle>
          <a:p>
            <a:endParaRPr lang="en-GB"/>
          </a:p>
        </p:txBody>
      </p:sp>
      <p:sp>
        <p:nvSpPr>
          <p:cNvPr id="3" name="Footer Placeholder 2">
            <a:extLst>
              <a:ext uri="{FF2B5EF4-FFF2-40B4-BE49-F238E27FC236}">
                <a16:creationId xmlns:a16="http://schemas.microsoft.com/office/drawing/2014/main" id="{46A5050A-C7DC-4855-A7BF-BFA91398AE64}"/>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C4AFFF5F-4324-41F0-A4F4-5C0DB41C659E}"/>
              </a:ext>
            </a:extLst>
          </p:cNvPr>
          <p:cNvSpPr>
            <a:spLocks noGrp="1"/>
          </p:cNvSpPr>
          <p:nvPr>
            <p:ph type="sldNum" sz="quarter" idx="11"/>
          </p:nvPr>
        </p:nvSpPr>
        <p:spPr/>
        <p:txBody>
          <a:bodyPr/>
          <a:lstStyle/>
          <a:p>
            <a:fld id="{4E93DA66-EBF5-4E90-9785-1613283ED912}" type="slidenum">
              <a:rPr lang="en-GB" smtClean="0"/>
              <a:t>‹#›</a:t>
            </a:fld>
            <a:endParaRPr lang="en-GB"/>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hasCustomPrompt="1"/>
          </p:nvPr>
        </p:nvSpPr>
        <p:spPr>
          <a:xfrm>
            <a:off x="479426" y="0"/>
            <a:ext cx="3959823" cy="468000"/>
          </a:xfrm>
        </p:spPr>
        <p:txBody>
          <a:bodyPr anchor="b"/>
          <a:lstStyle>
            <a:lvl1pPr>
              <a:defRPr sz="1500"/>
            </a:lvl1pPr>
          </a:lstStyle>
          <a:p>
            <a:pPr lvl="0"/>
            <a:r>
              <a:rPr lang="en-US"/>
              <a:t>Heading</a:t>
            </a:r>
            <a:endParaRPr lang="en-GB"/>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hasCustomPrompt="1"/>
          </p:nvPr>
        </p:nvSpPr>
        <p:spPr>
          <a:xfrm>
            <a:off x="479426" y="548680"/>
            <a:ext cx="3959823" cy="288032"/>
          </a:xfrm>
        </p:spPr>
        <p:txBody>
          <a:bodyPr anchor="t"/>
          <a:lstStyle>
            <a:lvl1pPr>
              <a:defRPr sz="1100"/>
            </a:lvl1pPr>
          </a:lstStyle>
          <a:p>
            <a:pPr lvl="0"/>
            <a:r>
              <a:rPr lang="en-US"/>
              <a:t>Sub head</a:t>
            </a:r>
            <a:endParaRPr lang="en-GB"/>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a:lstStyle>
            <a:lvl1pPr algn="ctr">
              <a:defRPr sz="1100"/>
            </a:lvl1pPr>
          </a:lstStyle>
          <a:p>
            <a:endParaRPr lang="en-GB"/>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a:lstStyle>
            <a:lvl1pPr algn="ctr">
              <a:defRPr sz="1100"/>
            </a:lvl1pPr>
          </a:lstStyle>
          <a:p>
            <a:endParaRPr lang="en-GB"/>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a:lstStyle>
            <a:lvl1pPr algn="ctr">
              <a:defRPr sz="1100"/>
            </a:lvl1pPr>
          </a:lstStyle>
          <a:p>
            <a:endParaRPr lang="en-GB"/>
          </a:p>
        </p:txBody>
      </p:sp>
    </p:spTree>
    <p:extLst>
      <p:ext uri="{BB962C8B-B14F-4D97-AF65-F5344CB8AC3E}">
        <p14:creationId xmlns:p14="http://schemas.microsoft.com/office/powerpoint/2010/main" val="37600505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34580081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9" name="Straight Connector 8">
            <a:extLst>
              <a:ext uri="{FF2B5EF4-FFF2-40B4-BE49-F238E27FC236}">
                <a16:creationId xmlns:a16="http://schemas.microsoft.com/office/drawing/2014/main" id="{2FBDA69C-D314-4B75-AB11-B89CB21B194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133360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25157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lvl1pPr>
              <a:defRPr>
                <a:solidFill>
                  <a:schemeClr val="bg1"/>
                </a:solidFill>
              </a:defRPr>
            </a:lvl1p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lvl1pPr>
              <a:defRPr>
                <a:solidFill>
                  <a:schemeClr val="bg1"/>
                </a:solidFill>
              </a:defRPr>
            </a:lvl1pPr>
          </a:lstStyle>
          <a:p>
            <a:fld id="{4E93DA66-EBF5-4E90-9785-1613283ED912}" type="slidenum">
              <a:rPr lang="en-GB" smtClean="0"/>
              <a:pPr/>
              <a:t>‹#›</a:t>
            </a:fld>
            <a:endParaRPr lang="en-GB"/>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3" name="Straight Connector 12">
            <a:extLst>
              <a:ext uri="{FF2B5EF4-FFF2-40B4-BE49-F238E27FC236}">
                <a16:creationId xmlns:a16="http://schemas.microsoft.com/office/drawing/2014/main" id="{C56ED6E4-0369-4C13-A076-777E77CEB3F2}"/>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207649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a:lstStyle>
            <a:lvl1pPr algn="ctr">
              <a:defRPr sz="1100"/>
            </a:lvl1pPr>
          </a:lstStyle>
          <a:p>
            <a:endParaRPr lang="en-GB"/>
          </a:p>
        </p:txBody>
      </p:sp>
    </p:spTree>
    <p:extLst>
      <p:ext uri="{BB962C8B-B14F-4D97-AF65-F5344CB8AC3E}">
        <p14:creationId xmlns:p14="http://schemas.microsoft.com/office/powerpoint/2010/main" val="27094697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vert="horz" lIns="0" tIns="0" rIns="0" bIns="0" rtlCol="0" anchor="b" anchorCtr="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a:lstStyle>
            <a:lvl1pPr algn="ctr">
              <a:defRPr sz="1100"/>
            </a:lvl1pPr>
          </a:lstStyle>
          <a:p>
            <a:endParaRPr lang="en-GB"/>
          </a:p>
        </p:txBody>
      </p:sp>
    </p:spTree>
    <p:extLst>
      <p:ext uri="{BB962C8B-B14F-4D97-AF65-F5344CB8AC3E}">
        <p14:creationId xmlns:p14="http://schemas.microsoft.com/office/powerpoint/2010/main" val="6283667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a:xfrm>
            <a:off x="10360623" y="6356351"/>
            <a:ext cx="1351951" cy="365125"/>
          </a:xfrm>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a:lstStyle>
            <a:lvl1pPr algn="ctr">
              <a:defRPr sz="1100"/>
            </a:lvl1pPr>
          </a:lstStyle>
          <a:p>
            <a:endParaRPr lang="en-GB"/>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a:lstStyle>
            <a:lvl1pPr algn="ctr">
              <a:defRPr sz="1100"/>
            </a:lvl1pPr>
          </a:lstStyle>
          <a:p>
            <a:endParaRPr lang="en-GB"/>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a:lstStyle>
            <a:lvl1pPr algn="ctr">
              <a:defRPr sz="1100"/>
            </a:lvl1pPr>
          </a:lstStyle>
          <a:p>
            <a:endParaRPr lang="en-GB"/>
          </a:p>
        </p:txBody>
      </p:sp>
    </p:spTree>
    <p:extLst>
      <p:ext uri="{BB962C8B-B14F-4D97-AF65-F5344CB8AC3E}">
        <p14:creationId xmlns:p14="http://schemas.microsoft.com/office/powerpoint/2010/main" val="37060982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a:xfrm>
            <a:off x="10360623" y="6356351"/>
            <a:ext cx="1351951" cy="365125"/>
          </a:xfrm>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a:lstStyle>
            <a:lvl1pPr algn="ctr">
              <a:defRPr sz="1100"/>
            </a:lvl1pPr>
          </a:lstStyle>
          <a:p>
            <a:endParaRPr lang="en-GB"/>
          </a:p>
        </p:txBody>
      </p:sp>
    </p:spTree>
    <p:extLst>
      <p:ext uri="{BB962C8B-B14F-4D97-AF65-F5344CB8AC3E}">
        <p14:creationId xmlns:p14="http://schemas.microsoft.com/office/powerpoint/2010/main" val="13002208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a:xfrm>
            <a:off x="10360623" y="6356351"/>
            <a:ext cx="1351951" cy="365125"/>
          </a:xfrm>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a:lstStyle>
            <a:lvl1pPr algn="ctr">
              <a:defRPr sz="1100"/>
            </a:lvl1pPr>
          </a:lstStyle>
          <a:p>
            <a:endParaRPr lang="en-GB"/>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a:lstStyle>
            <a:lvl1pPr algn="ctr">
              <a:defRPr sz="1100"/>
            </a:lvl1pPr>
          </a:lstStyle>
          <a:p>
            <a:endParaRPr lang="en-GB"/>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a:lstStyle>
            <a:lvl1pPr algn="ctr">
              <a:defRPr sz="1100"/>
            </a:lvl1pPr>
          </a:lstStyle>
          <a:p>
            <a:endParaRPr lang="en-GB"/>
          </a:p>
        </p:txBody>
      </p:sp>
    </p:spTree>
    <p:extLst>
      <p:ext uri="{BB962C8B-B14F-4D97-AF65-F5344CB8AC3E}">
        <p14:creationId xmlns:p14="http://schemas.microsoft.com/office/powerpoint/2010/main" val="1073401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527691D-A982-5786-8F76-797A7E0FDD05}"/>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a:t>Click to edit Master title style</a:t>
            </a:r>
            <a:endParaRPr lang="en-GB"/>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a:p>
        </p:txBody>
      </p:sp>
      <p:sp>
        <p:nvSpPr>
          <p:cNvPr id="6" name="Footer Placeholder 2">
            <a:extLst>
              <a:ext uri="{FF2B5EF4-FFF2-40B4-BE49-F238E27FC236}">
                <a16:creationId xmlns:a16="http://schemas.microsoft.com/office/drawing/2014/main" id="{CD2B5E2E-93E1-8592-DAA7-6DD83FAE0149}"/>
              </a:ext>
            </a:extLst>
          </p:cNvPr>
          <p:cNvSpPr>
            <a:spLocks noGrp="1"/>
          </p:cNvSpPr>
          <p:nvPr>
            <p:ph type="ftr" sz="quarter" idx="16"/>
          </p:nvPr>
        </p:nvSpPr>
        <p:spPr/>
        <p:txBody>
          <a:bodyPr/>
          <a:lstStyle>
            <a:lvl1pPr>
              <a:defRPr/>
            </a:lvl1pPr>
          </a:lstStyle>
          <a:p>
            <a:pPr>
              <a:defRPr/>
            </a:pPr>
            <a:r>
              <a:rPr lang="en-GB"/>
              <a:t>Chatham House  |  The Royal Institute of International Affairs </a:t>
            </a:r>
          </a:p>
        </p:txBody>
      </p:sp>
      <p:sp>
        <p:nvSpPr>
          <p:cNvPr id="9" name="Slide Number Placeholder 3">
            <a:extLst>
              <a:ext uri="{FF2B5EF4-FFF2-40B4-BE49-F238E27FC236}">
                <a16:creationId xmlns:a16="http://schemas.microsoft.com/office/drawing/2014/main" id="{0512E0A9-798B-3DAE-1099-DEF9E69D176B}"/>
              </a:ext>
            </a:extLst>
          </p:cNvPr>
          <p:cNvSpPr>
            <a:spLocks noGrp="1"/>
          </p:cNvSpPr>
          <p:nvPr>
            <p:ph type="sldNum" sz="quarter" idx="17"/>
          </p:nvPr>
        </p:nvSpPr>
        <p:spPr/>
        <p:txBody>
          <a:bodyPr/>
          <a:lstStyle>
            <a:lvl1pPr>
              <a:defRPr/>
            </a:lvl1pPr>
          </a:lstStyle>
          <a:p>
            <a:fld id="{7082CE97-64FC-479A-A2BD-5D52AA733A7D}" type="slidenum">
              <a:rPr lang="en-GB" altLang="en-US"/>
              <a:pPr/>
              <a:t>‹#›</a:t>
            </a:fld>
            <a:endParaRPr lang="en-GB" altLang="en-US"/>
          </a:p>
        </p:txBody>
      </p:sp>
    </p:spTree>
    <p:extLst>
      <p:ext uri="{BB962C8B-B14F-4D97-AF65-F5344CB8AC3E}">
        <p14:creationId xmlns:p14="http://schemas.microsoft.com/office/powerpoint/2010/main" val="30172716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a:lstStyle>
            <a:lvl1pPr algn="ctr">
              <a:defRPr sz="1100"/>
            </a:lvl1pPr>
          </a:lstStyle>
          <a:p>
            <a:endParaRPr lang="en-GB"/>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a:lstStyle>
            <a:lvl1pPr algn="ctr">
              <a:defRPr sz="1100"/>
            </a:lvl1pPr>
          </a:lstStyle>
          <a:p>
            <a:endParaRPr lang="en-GB"/>
          </a:p>
        </p:txBody>
      </p:sp>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690364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a:lstStyle>
            <a:lvl1pPr algn="ctr">
              <a:defRPr sz="1100"/>
            </a:lvl1pPr>
          </a:lstStyle>
          <a:p>
            <a:endParaRPr lang="en-GB"/>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a:lstStyle>
            <a:lvl1pPr algn="ctr">
              <a:defRPr sz="1100"/>
            </a:lvl1pPr>
          </a:lstStyle>
          <a:p>
            <a:endParaRPr lang="en-GB"/>
          </a:p>
        </p:txBody>
      </p:sp>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a:lstStyle>
            <a:lvl1pPr algn="ctr">
              <a:defRPr sz="1100"/>
            </a:lvl1pPr>
          </a:lstStyle>
          <a:p>
            <a:endParaRPr lang="en-GB"/>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207353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a:lstStyle>
            <a:lvl1pPr algn="ctr">
              <a:defRPr sz="1100"/>
            </a:lvl1pPr>
          </a:lstStyle>
          <a:p>
            <a:endParaRPr lang="en-GB"/>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a:lstStyle>
            <a:lvl1pPr algn="ctr">
              <a:defRPr sz="1100"/>
            </a:lvl1pPr>
          </a:lstStyle>
          <a:p>
            <a:endParaRPr lang="en-GB"/>
          </a:p>
        </p:txBody>
      </p:sp>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hasCustomPrompt="1"/>
          </p:nvPr>
        </p:nvSpPr>
        <p:spPr>
          <a:xfrm>
            <a:off x="1559376" y="3916946"/>
            <a:ext cx="2592288" cy="540000"/>
          </a:xfrm>
        </p:spPr>
        <p:txBody>
          <a:bodyPr/>
          <a:lstStyle>
            <a:lvl1pPr>
              <a:defRPr b="1"/>
            </a:lvl1pPr>
          </a:lstStyle>
          <a:p>
            <a:pPr lvl="0"/>
            <a:r>
              <a:rPr lang="en-US"/>
              <a:t>Name</a:t>
            </a:r>
            <a:endParaRPr lang="en-GB"/>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hasCustomPrompt="1"/>
          </p:nvPr>
        </p:nvSpPr>
        <p:spPr>
          <a:xfrm>
            <a:off x="4799856" y="3916946"/>
            <a:ext cx="2592288" cy="540000"/>
          </a:xfrm>
        </p:spPr>
        <p:txBody>
          <a:bodyPr/>
          <a:lstStyle>
            <a:lvl1pPr>
              <a:defRPr b="1"/>
            </a:lvl1pPr>
          </a:lstStyle>
          <a:p>
            <a:pPr lvl="0"/>
            <a:r>
              <a:rPr lang="en-US"/>
              <a:t>Name</a:t>
            </a:r>
            <a:endParaRPr lang="en-GB"/>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hasCustomPrompt="1"/>
          </p:nvPr>
        </p:nvSpPr>
        <p:spPr>
          <a:xfrm>
            <a:off x="8047985" y="3916946"/>
            <a:ext cx="2592288" cy="540000"/>
          </a:xfrm>
        </p:spPr>
        <p:txBody>
          <a:bodyPr/>
          <a:lstStyle>
            <a:lvl1pPr>
              <a:defRPr b="1"/>
            </a:lvl1pPr>
          </a:lstStyle>
          <a:p>
            <a:pPr lvl="0"/>
            <a:r>
              <a:rPr lang="en-US"/>
              <a:t>Name</a:t>
            </a:r>
            <a:endParaRPr lang="en-GB"/>
          </a:p>
        </p:txBody>
      </p:sp>
    </p:spTree>
    <p:extLst>
      <p:ext uri="{BB962C8B-B14F-4D97-AF65-F5344CB8AC3E}">
        <p14:creationId xmlns:p14="http://schemas.microsoft.com/office/powerpoint/2010/main" val="36012208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a:lstStyle>
            <a:lvl1pPr algn="ctr">
              <a:defRPr sz="1100"/>
            </a:lvl1pPr>
          </a:lstStyle>
          <a:p>
            <a:endParaRPr lang="en-GB"/>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a:lstStyle>
            <a:lvl1pPr algn="ctr">
              <a:defRPr sz="1100"/>
            </a:lvl1pPr>
          </a:lstStyle>
          <a:p>
            <a:endParaRPr lang="en-GB"/>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a:lstStyle>
            <a:lvl1pPr algn="ctr">
              <a:defRPr sz="1100"/>
            </a:lvl1pPr>
          </a:lstStyle>
          <a:p>
            <a:endParaRPr lang="en-GB"/>
          </a:p>
        </p:txBody>
      </p:sp>
      <p:sp>
        <p:nvSpPr>
          <p:cNvPr id="3" name="Footer Placeholder 2">
            <a:extLst>
              <a:ext uri="{FF2B5EF4-FFF2-40B4-BE49-F238E27FC236}">
                <a16:creationId xmlns:a16="http://schemas.microsoft.com/office/drawing/2014/main" id="{399B682E-1EB5-495B-97D4-949D1408CBB5}"/>
              </a:ext>
            </a:extLst>
          </p:cNvPr>
          <p:cNvSpPr>
            <a:spLocks noGrp="1"/>
          </p:cNvSpPr>
          <p:nvPr>
            <p:ph type="ftr" sz="quarter" idx="10"/>
          </p:nvPr>
        </p:nvSpPr>
        <p:spPr/>
        <p:txBody>
          <a:bodyPr/>
          <a:lstStyle/>
          <a:p>
            <a:r>
              <a:rPr lang="en-GB"/>
              <a:t>Chatham House  |  The Royal Institute of International Affairs </a:t>
            </a:r>
          </a:p>
        </p:txBody>
      </p:sp>
      <p:sp>
        <p:nvSpPr>
          <p:cNvPr id="4" name="Slide Number Placeholder 3">
            <a:extLst>
              <a:ext uri="{FF2B5EF4-FFF2-40B4-BE49-F238E27FC236}">
                <a16:creationId xmlns:a16="http://schemas.microsoft.com/office/drawing/2014/main" id="{B8DA0247-6D13-4233-B859-0D7424760BFE}"/>
              </a:ext>
            </a:extLst>
          </p:cNvPr>
          <p:cNvSpPr>
            <a:spLocks noGrp="1"/>
          </p:cNvSpPr>
          <p:nvPr>
            <p:ph type="sldNum" sz="quarter" idx="11"/>
          </p:nvPr>
        </p:nvSpPr>
        <p:spPr/>
        <p:txBody>
          <a:bodyPr/>
          <a:lstStyle/>
          <a:p>
            <a:fld id="{4E93DA66-EBF5-4E90-9785-1613283ED912}" type="slidenum">
              <a:rPr lang="en-GB" smtClean="0"/>
              <a:pPr/>
              <a:t>‹#›</a:t>
            </a:fld>
            <a:endParaRPr lang="en-GB"/>
          </a:p>
        </p:txBody>
      </p:sp>
      <p:cxnSp>
        <p:nvCxnSpPr>
          <p:cNvPr id="5" name="Straight Connector 4">
            <a:extLst>
              <a:ext uri="{FF2B5EF4-FFF2-40B4-BE49-F238E27FC236}">
                <a16:creationId xmlns:a16="http://schemas.microsoft.com/office/drawing/2014/main" id="{D5A627C7-BBE7-492B-A1B4-A03369FD7EFF}"/>
              </a:ext>
            </a:extLst>
          </p:cNvPr>
          <p:cNvCxnSpPr>
            <a:cxnSpLocks/>
          </p:cNvCxnSpPr>
          <p:nvPr userDrawn="1"/>
        </p:nvCxnSpPr>
        <p:spPr>
          <a:xfrm>
            <a:off x="479424" y="6237312"/>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hasCustomPrompt="1"/>
          </p:nvPr>
        </p:nvSpPr>
        <p:spPr>
          <a:xfrm>
            <a:off x="479256" y="3916946"/>
            <a:ext cx="2592288" cy="540000"/>
          </a:xfrm>
        </p:spPr>
        <p:txBody>
          <a:bodyPr/>
          <a:lstStyle>
            <a:lvl1pPr>
              <a:defRPr b="1"/>
            </a:lvl1pPr>
          </a:lstStyle>
          <a:p>
            <a:pPr lvl="0"/>
            <a:r>
              <a:rPr lang="en-US"/>
              <a:t>Name</a:t>
            </a:r>
            <a:endParaRPr lang="en-GB"/>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hasCustomPrompt="1"/>
          </p:nvPr>
        </p:nvSpPr>
        <p:spPr>
          <a:xfrm>
            <a:off x="3359656" y="3916946"/>
            <a:ext cx="2592288" cy="540000"/>
          </a:xfrm>
        </p:spPr>
        <p:txBody>
          <a:bodyPr/>
          <a:lstStyle>
            <a:lvl1pPr>
              <a:defRPr b="1"/>
            </a:lvl1pPr>
          </a:lstStyle>
          <a:p>
            <a:pPr lvl="0"/>
            <a:r>
              <a:rPr lang="en-US"/>
              <a:t>Name</a:t>
            </a:r>
            <a:endParaRPr lang="en-GB"/>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hasCustomPrompt="1"/>
          </p:nvPr>
        </p:nvSpPr>
        <p:spPr>
          <a:xfrm>
            <a:off x="9120456" y="3916946"/>
            <a:ext cx="2592288" cy="540000"/>
          </a:xfrm>
        </p:spPr>
        <p:txBody>
          <a:bodyPr/>
          <a:lstStyle>
            <a:lvl1pPr>
              <a:defRPr b="1"/>
            </a:lvl1pPr>
          </a:lstStyle>
          <a:p>
            <a:pPr lvl="0"/>
            <a:r>
              <a:rPr lang="en-US"/>
              <a:t>Name</a:t>
            </a:r>
            <a:endParaRPr lang="en-GB"/>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a:lstStyle>
            <a:lvl1pPr algn="ctr">
              <a:defRPr sz="1100"/>
            </a:lvl1pPr>
          </a:lstStyle>
          <a:p>
            <a:endParaRPr lang="en-GB"/>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hasCustomPrompt="1"/>
          </p:nvPr>
        </p:nvSpPr>
        <p:spPr>
          <a:xfrm>
            <a:off x="6240056" y="3916946"/>
            <a:ext cx="2592288" cy="540000"/>
          </a:xfrm>
        </p:spPr>
        <p:txBody>
          <a:bodyPr/>
          <a:lstStyle>
            <a:lvl1pPr>
              <a:defRPr b="1"/>
            </a:lvl1pPr>
          </a:lstStyle>
          <a:p>
            <a:pPr lvl="0"/>
            <a:r>
              <a:rPr lang="en-US"/>
              <a:t>Name</a:t>
            </a:r>
            <a:endParaRPr lang="en-GB"/>
          </a:p>
        </p:txBody>
      </p:sp>
    </p:spTree>
    <p:extLst>
      <p:ext uri="{BB962C8B-B14F-4D97-AF65-F5344CB8AC3E}">
        <p14:creationId xmlns:p14="http://schemas.microsoft.com/office/powerpoint/2010/main" val="38762247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EB4B-A49C-441D-9F74-AAF48CFB62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B3A491-090E-4498-977C-C6339460FDE2}"/>
              </a:ext>
            </a:extLst>
          </p:cNvPr>
          <p:cNvSpPr>
            <a:spLocks noGrp="1"/>
          </p:cNvSpPr>
          <p:nvPr>
            <p:ph type="dt" sz="half" idx="10"/>
          </p:nvPr>
        </p:nvSpPr>
        <p:spPr/>
        <p:txBody>
          <a:bodyPr/>
          <a:lstStyle/>
          <a:p>
            <a:fld id="{FCCE6FD0-3A55-4149-91D6-F72C76B30C5D}" type="datetimeFigureOut">
              <a:rPr lang="en-GB" smtClean="0"/>
              <a:t>27/07/2022</a:t>
            </a:fld>
            <a:endParaRPr lang="en-GB"/>
          </a:p>
        </p:txBody>
      </p:sp>
      <p:sp>
        <p:nvSpPr>
          <p:cNvPr id="4" name="Footer Placeholder 3">
            <a:extLst>
              <a:ext uri="{FF2B5EF4-FFF2-40B4-BE49-F238E27FC236}">
                <a16:creationId xmlns:a16="http://schemas.microsoft.com/office/drawing/2014/main" id="{F0BCEDE5-FD90-4684-B098-8BADB8B278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187819-BF95-4984-96C5-00B913566A0B}"/>
              </a:ext>
            </a:extLst>
          </p:cNvPr>
          <p:cNvSpPr>
            <a:spLocks noGrp="1"/>
          </p:cNvSpPr>
          <p:nvPr>
            <p:ph type="sldNum" sz="quarter" idx="12"/>
          </p:nvPr>
        </p:nvSpPr>
        <p:spPr/>
        <p:txBody>
          <a:bodyPr/>
          <a:lstStyle/>
          <a:p>
            <a:fld id="{86EF9CC7-52AB-4BCC-A47F-49FBA17C7793}" type="slidenum">
              <a:rPr lang="en-GB" smtClean="0"/>
              <a:t>‹#›</a:t>
            </a:fld>
            <a:endParaRPr lang="en-GB"/>
          </a:p>
        </p:txBody>
      </p:sp>
    </p:spTree>
    <p:extLst>
      <p:ext uri="{BB962C8B-B14F-4D97-AF65-F5344CB8AC3E}">
        <p14:creationId xmlns:p14="http://schemas.microsoft.com/office/powerpoint/2010/main" val="364555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5.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theme" Target="../theme/theme6.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0BBCDBB-ACE2-A775-6998-9870A6393AA5}"/>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C12C7A37-30A6-8B93-E296-3F9A7579C109}"/>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8BDF47BA-0FD3-BF22-685A-A7D84635983A}"/>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dirty="0">
                <a:solidFill>
                  <a:schemeClr val="bg1"/>
                </a:solidFill>
                <a:latin typeface="+mn-lt"/>
              </a:defRPr>
            </a:lvl1pPr>
          </a:lstStyle>
          <a:p>
            <a:pPr>
              <a:defRPr/>
            </a:pPr>
            <a:r>
              <a:rPr lang="en-GB"/>
              <a:t>Chatham House  |  The Royal Institute of International Affairs </a:t>
            </a:r>
          </a:p>
        </p:txBody>
      </p:sp>
      <p:sp>
        <p:nvSpPr>
          <p:cNvPr id="6" name="Slide Number Placeholder 5">
            <a:extLst>
              <a:ext uri="{FF2B5EF4-FFF2-40B4-BE49-F238E27FC236}">
                <a16:creationId xmlns:a16="http://schemas.microsoft.com/office/drawing/2014/main" id="{71EDAA08-2DDB-1DEE-9954-6DB6C7BD42EF}"/>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bg1"/>
                </a:solidFill>
              </a:defRPr>
            </a:lvl1pPr>
          </a:lstStyle>
          <a:p>
            <a:fld id="{4A2E128E-FB3A-4C70-BDEF-0B76A94328B1}" type="slidenum">
              <a:rPr lang="en-GB" altLang="en-US"/>
              <a:pPr/>
              <a:t>‹#›</a:t>
            </a:fld>
            <a:endParaRPr lang="en-GB" altLang="en-US"/>
          </a:p>
        </p:txBody>
      </p:sp>
      <p:sp>
        <p:nvSpPr>
          <p:cNvPr id="2054" name="Freeform 5">
            <a:extLst>
              <a:ext uri="{FF2B5EF4-FFF2-40B4-BE49-F238E27FC236}">
                <a16:creationId xmlns:a16="http://schemas.microsoft.com/office/drawing/2014/main" id="{F75C254E-9A86-5AA3-924B-266901995E4E}"/>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Lst>
  <p:hf hdr="0" dt="0"/>
  <p:txStyles>
    <p:titleStyle>
      <a:lvl1pPr algn="l" rtl="0" fontAlgn="base">
        <a:spcBef>
          <a:spcPct val="0"/>
        </a:spcBef>
        <a:spcAft>
          <a:spcPct val="0"/>
        </a:spcAft>
        <a:defRPr sz="2800" kern="12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panose="020B0604020202020204" pitchFamily="34" charset="0"/>
        </a:defRPr>
      </a:lvl2pPr>
      <a:lvl3pPr algn="l" rtl="0" fontAlgn="base">
        <a:spcBef>
          <a:spcPct val="0"/>
        </a:spcBef>
        <a:spcAft>
          <a:spcPct val="0"/>
        </a:spcAft>
        <a:defRPr sz="2800">
          <a:solidFill>
            <a:schemeClr val="bg1"/>
          </a:solidFill>
          <a:latin typeface="Arial" panose="020B0604020202020204" pitchFamily="34" charset="0"/>
        </a:defRPr>
      </a:lvl3pPr>
      <a:lvl4pPr algn="l" rtl="0" fontAlgn="base">
        <a:spcBef>
          <a:spcPct val="0"/>
        </a:spcBef>
        <a:spcAft>
          <a:spcPct val="0"/>
        </a:spcAft>
        <a:defRPr sz="2800">
          <a:solidFill>
            <a:schemeClr val="bg1"/>
          </a:solidFill>
          <a:latin typeface="Arial" panose="020B0604020202020204" pitchFamily="34" charset="0"/>
        </a:defRPr>
      </a:lvl4pPr>
      <a:lvl5pPr algn="l" rtl="0" fontAlgn="base">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A83B"/>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D984D4FC-1D2F-F72A-2E18-A0BBEA30D3F7}"/>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58FCAEA1-AF68-21D8-84A7-C2561FA89E23}"/>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7204E630-6C00-E444-DDE5-B3EFA1BFFF3E}"/>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dirty="0">
                <a:solidFill>
                  <a:schemeClr val="bg1"/>
                </a:solidFill>
                <a:latin typeface="+mn-lt"/>
              </a:defRPr>
            </a:lvl1pPr>
          </a:lstStyle>
          <a:p>
            <a:pPr>
              <a:defRPr/>
            </a:pPr>
            <a:r>
              <a:rPr lang="en-GB"/>
              <a:t>Chatham House  |  The Royal Institute of International Affairs </a:t>
            </a:r>
          </a:p>
        </p:txBody>
      </p:sp>
      <p:sp>
        <p:nvSpPr>
          <p:cNvPr id="6" name="Slide Number Placeholder 5">
            <a:extLst>
              <a:ext uri="{FF2B5EF4-FFF2-40B4-BE49-F238E27FC236}">
                <a16:creationId xmlns:a16="http://schemas.microsoft.com/office/drawing/2014/main" id="{3744DF4D-F68A-5050-9E9F-35B147BB5517}"/>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bg1"/>
                </a:solidFill>
              </a:defRPr>
            </a:lvl1pPr>
          </a:lstStyle>
          <a:p>
            <a:fld id="{A26BF50D-0167-473B-92B8-C911C199CE0E}" type="slidenum">
              <a:rPr lang="en-GB" altLang="en-US"/>
              <a:pPr/>
              <a:t>‹#›</a:t>
            </a:fld>
            <a:endParaRPr lang="en-GB" altLang="en-US"/>
          </a:p>
        </p:txBody>
      </p:sp>
      <p:sp>
        <p:nvSpPr>
          <p:cNvPr id="3078" name="Freeform 5">
            <a:extLst>
              <a:ext uri="{FF2B5EF4-FFF2-40B4-BE49-F238E27FC236}">
                <a16:creationId xmlns:a16="http://schemas.microsoft.com/office/drawing/2014/main" id="{4ADF16CB-9640-4296-3221-C87D792B37AB}"/>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hf hdr="0" dt="0"/>
  <p:txStyles>
    <p:titleStyle>
      <a:lvl1pPr algn="l" rtl="0" fontAlgn="base">
        <a:spcBef>
          <a:spcPct val="0"/>
        </a:spcBef>
        <a:spcAft>
          <a:spcPct val="0"/>
        </a:spcAft>
        <a:defRPr sz="2800" kern="12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panose="020B0604020202020204" pitchFamily="34" charset="0"/>
        </a:defRPr>
      </a:lvl2pPr>
      <a:lvl3pPr algn="l" rtl="0" fontAlgn="base">
        <a:spcBef>
          <a:spcPct val="0"/>
        </a:spcBef>
        <a:spcAft>
          <a:spcPct val="0"/>
        </a:spcAft>
        <a:defRPr sz="2800">
          <a:solidFill>
            <a:schemeClr val="bg1"/>
          </a:solidFill>
          <a:latin typeface="Arial" panose="020B0604020202020204" pitchFamily="34" charset="0"/>
        </a:defRPr>
      </a:lvl3pPr>
      <a:lvl4pPr algn="l" rtl="0" fontAlgn="base">
        <a:spcBef>
          <a:spcPct val="0"/>
        </a:spcBef>
        <a:spcAft>
          <a:spcPct val="0"/>
        </a:spcAft>
        <a:defRPr sz="2800">
          <a:solidFill>
            <a:schemeClr val="bg1"/>
          </a:solidFill>
          <a:latin typeface="Arial" panose="020B0604020202020204" pitchFamily="34" charset="0"/>
        </a:defRPr>
      </a:lvl4pPr>
      <a:lvl5pPr algn="l" rtl="0" fontAlgn="base">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5400A"/>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9C40E345-02F6-3BBC-8A07-0118E28A39FC}"/>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4099" name="Text Placeholder 2">
            <a:extLst>
              <a:ext uri="{FF2B5EF4-FFF2-40B4-BE49-F238E27FC236}">
                <a16:creationId xmlns:a16="http://schemas.microsoft.com/office/drawing/2014/main" id="{227FB6CB-5682-1CF4-ACC1-3168B2972272}"/>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C71104EC-6418-C6A2-B4CF-35888E7FED84}"/>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dirty="0">
                <a:solidFill>
                  <a:schemeClr val="bg1"/>
                </a:solidFill>
                <a:latin typeface="+mn-lt"/>
              </a:defRPr>
            </a:lvl1pPr>
          </a:lstStyle>
          <a:p>
            <a:pPr>
              <a:defRPr/>
            </a:pPr>
            <a:r>
              <a:rPr lang="en-GB"/>
              <a:t>Chatham House  |  The Royal Institute of International Affairs </a:t>
            </a:r>
          </a:p>
        </p:txBody>
      </p:sp>
      <p:sp>
        <p:nvSpPr>
          <p:cNvPr id="6" name="Slide Number Placeholder 5">
            <a:extLst>
              <a:ext uri="{FF2B5EF4-FFF2-40B4-BE49-F238E27FC236}">
                <a16:creationId xmlns:a16="http://schemas.microsoft.com/office/drawing/2014/main" id="{A3E31657-5E0A-DA74-ABB2-656F8B73929F}"/>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bg1"/>
                </a:solidFill>
              </a:defRPr>
            </a:lvl1pPr>
          </a:lstStyle>
          <a:p>
            <a:fld id="{83E0A8AE-004E-499F-9EF8-3459E26E6540}" type="slidenum">
              <a:rPr lang="en-GB" altLang="en-US"/>
              <a:pPr/>
              <a:t>‹#›</a:t>
            </a:fld>
            <a:endParaRPr lang="en-GB" altLang="en-US"/>
          </a:p>
        </p:txBody>
      </p:sp>
      <p:sp>
        <p:nvSpPr>
          <p:cNvPr id="4102" name="Freeform 5">
            <a:extLst>
              <a:ext uri="{FF2B5EF4-FFF2-40B4-BE49-F238E27FC236}">
                <a16:creationId xmlns:a16="http://schemas.microsoft.com/office/drawing/2014/main" id="{C9C96EF5-5FCA-D388-4B75-26EBD1426FA1}"/>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hf hdr="0" dt="0"/>
  <p:txStyles>
    <p:titleStyle>
      <a:lvl1pPr algn="l" rtl="0" fontAlgn="base">
        <a:spcBef>
          <a:spcPct val="0"/>
        </a:spcBef>
        <a:spcAft>
          <a:spcPct val="0"/>
        </a:spcAft>
        <a:defRPr sz="2800" kern="12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panose="020B0604020202020204" pitchFamily="34" charset="0"/>
        </a:defRPr>
      </a:lvl2pPr>
      <a:lvl3pPr algn="l" rtl="0" fontAlgn="base">
        <a:spcBef>
          <a:spcPct val="0"/>
        </a:spcBef>
        <a:spcAft>
          <a:spcPct val="0"/>
        </a:spcAft>
        <a:defRPr sz="2800">
          <a:solidFill>
            <a:schemeClr val="bg1"/>
          </a:solidFill>
          <a:latin typeface="Arial" panose="020B0604020202020204" pitchFamily="34" charset="0"/>
        </a:defRPr>
      </a:lvl3pPr>
      <a:lvl4pPr algn="l" rtl="0" fontAlgn="base">
        <a:spcBef>
          <a:spcPct val="0"/>
        </a:spcBef>
        <a:spcAft>
          <a:spcPct val="0"/>
        </a:spcAft>
        <a:defRPr sz="2800">
          <a:solidFill>
            <a:schemeClr val="bg1"/>
          </a:solidFill>
          <a:latin typeface="Arial" panose="020B0604020202020204" pitchFamily="34" charset="0"/>
        </a:defRPr>
      </a:lvl4pPr>
      <a:lvl5pPr algn="l" rtl="0" fontAlgn="base">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E2E8C060-790C-B71C-393F-7EC3EE6F8BA3}"/>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DD2ADBAB-62F5-2796-626C-C0BA15D1E908}"/>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a:solidFill>
                  <a:schemeClr val="tx2"/>
                </a:solidFill>
                <a:latin typeface="+mn-lt"/>
              </a:defRPr>
            </a:lvl1pPr>
          </a:lstStyle>
          <a:p>
            <a:pPr>
              <a:defRPr/>
            </a:pPr>
            <a:r>
              <a:rPr lang="en-GB"/>
              <a:t>Chatham House  |  The Royal Institute of International Affairs </a:t>
            </a:r>
          </a:p>
        </p:txBody>
      </p:sp>
      <p:sp>
        <p:nvSpPr>
          <p:cNvPr id="6" name="Slide Number Placeholder 5">
            <a:extLst>
              <a:ext uri="{FF2B5EF4-FFF2-40B4-BE49-F238E27FC236}">
                <a16:creationId xmlns:a16="http://schemas.microsoft.com/office/drawing/2014/main" id="{2732E207-0516-6DB8-8289-8605C8F0B100}"/>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tx2"/>
                </a:solidFill>
              </a:defRPr>
            </a:lvl1pPr>
          </a:lstStyle>
          <a:p>
            <a:fld id="{AA8696D2-3AE0-4208-AF51-EB67E3595F5F}" type="slidenum">
              <a:rPr lang="en-GB" altLang="en-US"/>
              <a:pPr/>
              <a:t>‹#›</a:t>
            </a:fld>
            <a:endParaRPr lang="en-GB" altLang="en-US"/>
          </a:p>
        </p:txBody>
      </p:sp>
      <p:cxnSp>
        <p:nvCxnSpPr>
          <p:cNvPr id="7" name="Straight Connector 6">
            <a:extLst>
              <a:ext uri="{FF2B5EF4-FFF2-40B4-BE49-F238E27FC236}">
                <a16:creationId xmlns:a16="http://schemas.microsoft.com/office/drawing/2014/main" id="{80C86BAC-D5CF-FE43-822E-76C44B8BD14C}"/>
              </a:ext>
            </a:extLst>
          </p:cNvPr>
          <p:cNvCxnSpPr>
            <a:cxnSpLocks/>
          </p:cNvCxnSpPr>
          <p:nvPr/>
        </p:nvCxnSpPr>
        <p:spPr>
          <a:xfrm>
            <a:off x="479425" y="6237288"/>
            <a:ext cx="112331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126" name="Freeform 5">
            <a:extLst>
              <a:ext uri="{FF2B5EF4-FFF2-40B4-BE49-F238E27FC236}">
                <a16:creationId xmlns:a16="http://schemas.microsoft.com/office/drawing/2014/main" id="{3B4A7E77-C8F2-9D55-74B3-9FF51CC7CE45}"/>
              </a:ext>
            </a:extLst>
          </p:cNvPr>
          <p:cNvSpPr>
            <a:spLocks noEditPoints="1"/>
          </p:cNvSpPr>
          <p:nvPr/>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7" name="Title Placeholder 1">
            <a:extLst>
              <a:ext uri="{FF2B5EF4-FFF2-40B4-BE49-F238E27FC236}">
                <a16:creationId xmlns:a16="http://schemas.microsoft.com/office/drawing/2014/main" id="{A583EA76-28D1-FDFA-0237-3646A027FBF7}"/>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929" r:id="rId18"/>
    <p:sldLayoutId id="2147483930" r:id="rId19"/>
  </p:sldLayoutIdLst>
  <p:hf hdr="0" dt="0"/>
  <p:txStyles>
    <p:titleStyle>
      <a:lvl1pPr algn="l" rtl="0" fontAlgn="base">
        <a:spcBef>
          <a:spcPct val="0"/>
        </a:spcBef>
        <a:spcAft>
          <a:spcPct val="0"/>
        </a:spcAft>
        <a:defRPr sz="2800" kern="12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panose="020B0604020202020204" pitchFamily="34" charset="0"/>
        </a:defRPr>
      </a:lvl2pPr>
      <a:lvl3pPr algn="l" rtl="0" fontAlgn="base">
        <a:spcBef>
          <a:spcPct val="0"/>
        </a:spcBef>
        <a:spcAft>
          <a:spcPct val="0"/>
        </a:spcAft>
        <a:defRPr sz="2800">
          <a:solidFill>
            <a:schemeClr val="tx2"/>
          </a:solidFill>
          <a:latin typeface="Arial" panose="020B0604020202020204" pitchFamily="34" charset="0"/>
        </a:defRPr>
      </a:lvl3pPr>
      <a:lvl4pPr algn="l" rtl="0" fontAlgn="base">
        <a:spcBef>
          <a:spcPct val="0"/>
        </a:spcBef>
        <a:spcAft>
          <a:spcPct val="0"/>
        </a:spcAft>
        <a:defRPr sz="2800">
          <a:solidFill>
            <a:schemeClr val="tx2"/>
          </a:solidFill>
          <a:latin typeface="Arial" panose="020B0604020202020204" pitchFamily="34" charset="0"/>
        </a:defRPr>
      </a:lvl4pPr>
      <a:lvl5pPr algn="l" rtl="0" fontAlgn="base">
        <a:spcBef>
          <a:spcPct val="0"/>
        </a:spcBef>
        <a:spcAft>
          <a:spcPct val="0"/>
        </a:spcAft>
        <a:defRPr sz="2800">
          <a:solidFill>
            <a:schemeClr val="tx2"/>
          </a:solidFill>
          <a:latin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tx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tx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tx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tx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79425" y="1628775"/>
            <a:ext cx="11233150" cy="449738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79424" y="6356351"/>
            <a:ext cx="5616575" cy="385017"/>
          </a:xfrm>
          <a:prstGeom prst="rect">
            <a:avLst/>
          </a:prstGeom>
        </p:spPr>
        <p:txBody>
          <a:bodyPr vert="horz" lIns="0" tIns="0" rIns="0" bIns="0" rtlCol="0" anchor="ctr"/>
          <a:lstStyle>
            <a:lvl1pPr algn="l">
              <a:defRPr sz="900">
                <a:solidFill>
                  <a:schemeClr val="bg1"/>
                </a:solidFill>
              </a:defRPr>
            </a:lvl1pPr>
          </a:lstStyle>
          <a:p>
            <a:r>
              <a:rPr lang="en-GB"/>
              <a:t>Chatham House  |  The Royal Institute of International Affairs </a:t>
            </a:r>
          </a:p>
        </p:txBody>
      </p:sp>
      <p:sp>
        <p:nvSpPr>
          <p:cNvPr id="6" name="Slide Number Placeholder 5"/>
          <p:cNvSpPr>
            <a:spLocks noGrp="1"/>
          </p:cNvSpPr>
          <p:nvPr>
            <p:ph type="sldNum" sz="quarter" idx="4"/>
          </p:nvPr>
        </p:nvSpPr>
        <p:spPr>
          <a:xfrm>
            <a:off x="10360623" y="6356351"/>
            <a:ext cx="1351951" cy="365125"/>
          </a:xfrm>
          <a:prstGeom prst="rect">
            <a:avLst/>
          </a:prstGeom>
        </p:spPr>
        <p:txBody>
          <a:bodyPr vert="horz" lIns="0" tIns="0" rIns="0" bIns="0" rtlCol="0" anchor="ctr"/>
          <a:lstStyle>
            <a:lvl1pPr algn="r">
              <a:defRPr sz="900" b="1">
                <a:solidFill>
                  <a:schemeClr val="bg1"/>
                </a:solidFill>
              </a:defRPr>
            </a:lvl1pPr>
          </a:lstStyle>
          <a:p>
            <a:fld id="{4E93DA66-EBF5-4E90-9785-1613283ED912}" type="slidenum">
              <a:rPr lang="en-GB" smtClean="0"/>
              <a:pPr/>
              <a:t>‹#›</a:t>
            </a:fld>
            <a:endParaRPr lang="en-GB"/>
          </a:p>
        </p:txBody>
      </p:sp>
      <p:sp>
        <p:nvSpPr>
          <p:cNvPr id="10" name="Freeform 5">
            <a:extLst>
              <a:ext uri="{FF2B5EF4-FFF2-40B4-BE49-F238E27FC236}">
                <a16:creationId xmlns:a16="http://schemas.microsoft.com/office/drawing/2014/main" id="{DA26100E-724C-4FD0-B754-E04D51847606}"/>
              </a:ext>
            </a:extLst>
          </p:cNvPr>
          <p:cNvSpPr>
            <a:spLocks noEditPoints="1"/>
          </p:cNvSpPr>
          <p:nvPr userDrawn="1"/>
        </p:nvSpPr>
        <p:spPr bwMode="auto">
          <a:xfrm>
            <a:off x="10360624" y="274638"/>
            <a:ext cx="1351951" cy="373062"/>
          </a:xfrm>
          <a:custGeom>
            <a:avLst/>
            <a:gdLst>
              <a:gd name="T0" fmla="*/ 346 w 908"/>
              <a:gd name="T1" fmla="*/ 74 h 249"/>
              <a:gd name="T2" fmla="*/ 346 w 908"/>
              <a:gd name="T3" fmla="*/ 56 h 249"/>
              <a:gd name="T4" fmla="*/ 470 w 908"/>
              <a:gd name="T5" fmla="*/ 41 h 249"/>
              <a:gd name="T6" fmla="*/ 421 w 908"/>
              <a:gd name="T7" fmla="*/ 117 h 249"/>
              <a:gd name="T8" fmla="*/ 519 w 908"/>
              <a:gd name="T9" fmla="*/ 117 h 249"/>
              <a:gd name="T10" fmla="*/ 561 w 908"/>
              <a:gd name="T11" fmla="*/ 34 h 249"/>
              <a:gd name="T12" fmla="*/ 507 w 908"/>
              <a:gd name="T13" fmla="*/ 16 h 249"/>
              <a:gd name="T14" fmla="*/ 624 w 908"/>
              <a:gd name="T15" fmla="*/ 74 h 249"/>
              <a:gd name="T16" fmla="*/ 624 w 908"/>
              <a:gd name="T17" fmla="*/ 56 h 249"/>
              <a:gd name="T18" fmla="*/ 747 w 908"/>
              <a:gd name="T19" fmla="*/ 41 h 249"/>
              <a:gd name="T20" fmla="*/ 699 w 908"/>
              <a:gd name="T21" fmla="*/ 117 h 249"/>
              <a:gd name="T22" fmla="*/ 797 w 908"/>
              <a:gd name="T23" fmla="*/ 117 h 249"/>
              <a:gd name="T24" fmla="*/ 805 w 908"/>
              <a:gd name="T25" fmla="*/ 117 h 249"/>
              <a:gd name="T26" fmla="*/ 908 w 908"/>
              <a:gd name="T27" fmla="*/ 16 h 249"/>
              <a:gd name="T28" fmla="*/ 849 w 908"/>
              <a:gd name="T29" fmla="*/ 117 h 249"/>
              <a:gd name="T30" fmla="*/ 244 w 908"/>
              <a:gd name="T31" fmla="*/ 205 h 249"/>
              <a:gd name="T32" fmla="*/ 244 w 908"/>
              <a:gd name="T33" fmla="*/ 186 h 249"/>
              <a:gd name="T34" fmla="*/ 343 w 908"/>
              <a:gd name="T35" fmla="*/ 197 h 249"/>
              <a:gd name="T36" fmla="*/ 322 w 908"/>
              <a:gd name="T37" fmla="*/ 197 h 249"/>
              <a:gd name="T38" fmla="*/ 428 w 908"/>
              <a:gd name="T39" fmla="*/ 146 h 249"/>
              <a:gd name="T40" fmla="*/ 491 w 908"/>
              <a:gd name="T41" fmla="*/ 146 h 249"/>
              <a:gd name="T42" fmla="*/ 543 w 908"/>
              <a:gd name="T43" fmla="*/ 218 h 249"/>
              <a:gd name="T44" fmla="*/ 524 w 908"/>
              <a:gd name="T45" fmla="*/ 176 h 249"/>
              <a:gd name="T46" fmla="*/ 545 w 908"/>
              <a:gd name="T47" fmla="*/ 174 h 249"/>
              <a:gd name="T48" fmla="*/ 522 w 908"/>
              <a:gd name="T49" fmla="*/ 218 h 249"/>
              <a:gd name="T50" fmla="*/ 633 w 908"/>
              <a:gd name="T51" fmla="*/ 187 h 249"/>
              <a:gd name="T52" fmla="*/ 681 w 908"/>
              <a:gd name="T53" fmla="*/ 229 h 249"/>
              <a:gd name="T54" fmla="*/ 268 w 908"/>
              <a:gd name="T55" fmla="*/ 14 h 249"/>
              <a:gd name="T56" fmla="*/ 268 w 908"/>
              <a:gd name="T57" fmla="*/ 99 h 249"/>
              <a:gd name="T58" fmla="*/ 268 w 908"/>
              <a:gd name="T59" fmla="*/ 14 h 249"/>
              <a:gd name="T60" fmla="*/ 156 w 908"/>
              <a:gd name="T61" fmla="*/ 63 h 249"/>
              <a:gd name="T62" fmla="*/ 123 w 908"/>
              <a:gd name="T63" fmla="*/ 70 h 249"/>
              <a:gd name="T64" fmla="*/ 128 w 908"/>
              <a:gd name="T65" fmla="*/ 97 h 249"/>
              <a:gd name="T66" fmla="*/ 128 w 908"/>
              <a:gd name="T67" fmla="*/ 123 h 249"/>
              <a:gd name="T68" fmla="*/ 135 w 908"/>
              <a:gd name="T69" fmla="*/ 141 h 249"/>
              <a:gd name="T70" fmla="*/ 136 w 908"/>
              <a:gd name="T71" fmla="*/ 19 h 249"/>
              <a:gd name="T72" fmla="*/ 92 w 908"/>
              <a:gd name="T73" fmla="*/ 58 h 249"/>
              <a:gd name="T74" fmla="*/ 71 w 908"/>
              <a:gd name="T75" fmla="*/ 70 h 249"/>
              <a:gd name="T76" fmla="*/ 59 w 908"/>
              <a:gd name="T77" fmla="*/ 88 h 249"/>
              <a:gd name="T78" fmla="*/ 72 w 908"/>
              <a:gd name="T79" fmla="*/ 117 h 249"/>
              <a:gd name="T80" fmla="*/ 80 w 908"/>
              <a:gd name="T81" fmla="*/ 138 h 249"/>
              <a:gd name="T82" fmla="*/ 90 w 908"/>
              <a:gd name="T83" fmla="*/ 155 h 249"/>
              <a:gd name="T84" fmla="*/ 91 w 908"/>
              <a:gd name="T85" fmla="*/ 186 h 249"/>
              <a:gd name="T86" fmla="*/ 118 w 908"/>
              <a:gd name="T87" fmla="*/ 143 h 249"/>
              <a:gd name="T88" fmla="*/ 117 w 908"/>
              <a:gd name="T89" fmla="*/ 111 h 249"/>
              <a:gd name="T90" fmla="*/ 123 w 908"/>
              <a:gd name="T91" fmla="*/ 87 h 249"/>
              <a:gd name="T92" fmla="*/ 131 w 908"/>
              <a:gd name="T93" fmla="*/ 55 h 249"/>
              <a:gd name="T94" fmla="*/ 87 w 908"/>
              <a:gd name="T95" fmla="*/ 24 h 249"/>
              <a:gd name="T96" fmla="*/ 90 w 908"/>
              <a:gd name="T97" fmla="*/ 7 h 249"/>
              <a:gd name="T98" fmla="*/ 36 w 908"/>
              <a:gd name="T99" fmla="*/ 90 h 249"/>
              <a:gd name="T100" fmla="*/ 55 w 908"/>
              <a:gd name="T101" fmla="*/ 80 h 249"/>
              <a:gd name="T102" fmla="*/ 75 w 908"/>
              <a:gd name="T103" fmla="*/ 63 h 249"/>
              <a:gd name="T104" fmla="*/ 98 w 908"/>
              <a:gd name="T105" fmla="*/ 50 h 249"/>
              <a:gd name="T106" fmla="*/ 90 w 908"/>
              <a:gd name="T107" fmla="*/ 7 h 249"/>
              <a:gd name="T108" fmla="*/ 29 w 908"/>
              <a:gd name="T109" fmla="*/ 109 h 249"/>
              <a:gd name="T110" fmla="*/ 83 w 908"/>
              <a:gd name="T111" fmla="*/ 148 h 249"/>
              <a:gd name="T112" fmla="*/ 72 w 908"/>
              <a:gd name="T113" fmla="*/ 131 h 249"/>
              <a:gd name="T114" fmla="*/ 53 w 908"/>
              <a:gd name="T115" fmla="*/ 105 h 249"/>
              <a:gd name="T116" fmla="*/ 2 w 908"/>
              <a:gd name="T117" fmla="*/ 111 h 249"/>
              <a:gd name="T118" fmla="*/ 95 w 908"/>
              <a:gd name="T119" fmla="*/ 168 h 249"/>
              <a:gd name="T120" fmla="*/ 47 w 908"/>
              <a:gd name="T121" fmla="*/ 247 h 249"/>
              <a:gd name="T122" fmla="*/ 127 w 908"/>
              <a:gd name="T123" fmla="*/ 7 h 249"/>
              <a:gd name="T124" fmla="*/ 186 w 908"/>
              <a:gd name="T125" fmla="*/ 13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0740801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hf hdr="0" dt="0"/>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0" indent="0" algn="l" defTabSz="717550" rtl="0" eaLnBrk="1" latinLnBrk="0" hangingPunct="1">
        <a:lnSpc>
          <a:spcPct val="110000"/>
        </a:lnSpc>
        <a:spcBef>
          <a:spcPts val="0"/>
        </a:spcBef>
        <a:spcAft>
          <a:spcPts val="600"/>
        </a:spcAft>
        <a:buFont typeface="Arial" pitchFamily="34" charset="0"/>
        <a:buNone/>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defTabSz="914400" rtl="0" eaLnBrk="1" latinLnBrk="0" hangingPunct="1">
        <a:lnSpc>
          <a:spcPct val="110000"/>
        </a:lnSpc>
        <a:spcBef>
          <a:spcPts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defTabSz="914400" rtl="0" eaLnBrk="1" latinLnBrk="0" hangingPunct="1">
        <a:lnSpc>
          <a:spcPct val="110000"/>
        </a:lnSpc>
        <a:spcBef>
          <a:spcPts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defTabSz="914400" rtl="0" eaLnBrk="1" latinLnBrk="0" hangingPunct="1">
        <a:lnSpc>
          <a:spcPct val="110000"/>
        </a:lnSpc>
        <a:spcBef>
          <a:spcPts val="0"/>
        </a:spcBef>
        <a:spcAft>
          <a:spcPts val="600"/>
        </a:spcAft>
        <a:buFont typeface="Arial"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defTabSz="914400" rtl="0" eaLnBrk="1" latinLnBrk="0" hangingPunct="1">
        <a:lnSpc>
          <a:spcPct val="110000"/>
        </a:lnSpc>
        <a:spcBef>
          <a:spcPts val="0"/>
        </a:spcBef>
        <a:spcAft>
          <a:spcPts val="600"/>
        </a:spcAft>
        <a:buFont typeface="Arial"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5">
          <p15:clr>
            <a:srgbClr val="F26B43"/>
          </p15:clr>
        </p15:guide>
        <p15:guide id="2" pos="3840">
          <p15:clr>
            <a:srgbClr val="F26B43"/>
          </p15:clr>
        </p15:guide>
        <p15:guide id="3" pos="166">
          <p15:clr>
            <a:srgbClr val="F26B43"/>
          </p15:clr>
        </p15:guide>
        <p15:guide id="4" pos="302">
          <p15:clr>
            <a:srgbClr val="F26B43"/>
          </p15:clr>
        </p15:guide>
        <p15:guide id="5" pos="7514">
          <p15:clr>
            <a:srgbClr val="F26B43"/>
          </p15:clr>
        </p15:guide>
        <p15:guide id="6" pos="7378">
          <p15:clr>
            <a:srgbClr val="F26B43"/>
          </p15:clr>
        </p15:guide>
        <p15:guide id="7" orient="horz" pos="4156">
          <p15:clr>
            <a:srgbClr val="F26B43"/>
          </p15:clr>
        </p15:guide>
        <p15:guide id="8" orient="horz" pos="164">
          <p15:clr>
            <a:srgbClr val="F26B43"/>
          </p15:clr>
        </p15:guide>
        <p15:guide id="9" orient="horz" pos="300">
          <p15:clr>
            <a:srgbClr val="F26B43"/>
          </p15:clr>
        </p15:guide>
        <p15:guide id="10" orient="horz" pos="436">
          <p15:clr>
            <a:srgbClr val="F26B43"/>
          </p15:clr>
        </p15:guide>
        <p15:guide id="11" orient="horz" pos="663">
          <p15:clr>
            <a:srgbClr val="F26B43"/>
          </p15:clr>
        </p15:guide>
        <p15:guide id="12" orient="horz" pos="1026">
          <p15:clr>
            <a:srgbClr val="F26B43"/>
          </p15:clr>
        </p15:guide>
        <p15:guide id="13" pos="5609">
          <p15:clr>
            <a:srgbClr val="F26B43"/>
          </p15:clr>
        </p15:guide>
        <p15:guide id="14" pos="2071">
          <p15:clr>
            <a:srgbClr val="F26B43"/>
          </p15:clr>
        </p15:guide>
        <p15:guide id="15" pos="3749">
          <p15:clr>
            <a:srgbClr val="F26B43"/>
          </p15:clr>
        </p15:guide>
        <p15:guide id="16" pos="393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9425" y="1628775"/>
            <a:ext cx="11233150" cy="449738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79424" y="6356351"/>
            <a:ext cx="5616575" cy="385017"/>
          </a:xfrm>
          <a:prstGeom prst="rect">
            <a:avLst/>
          </a:prstGeom>
        </p:spPr>
        <p:txBody>
          <a:bodyPr vert="horz" lIns="0" tIns="0" rIns="0" bIns="0" rtlCol="0" anchor="ctr"/>
          <a:lstStyle>
            <a:lvl1pPr algn="l">
              <a:defRPr sz="900">
                <a:solidFill>
                  <a:schemeClr val="tx2"/>
                </a:solidFill>
              </a:defRPr>
            </a:lvl1pPr>
          </a:lstStyle>
          <a:p>
            <a:r>
              <a:rPr lang="en-GB"/>
              <a:t>Chatham House  |  The Royal Institute of International Affairs </a:t>
            </a:r>
          </a:p>
        </p:txBody>
      </p:sp>
      <p:sp>
        <p:nvSpPr>
          <p:cNvPr id="6" name="Slide Number Placeholder 5"/>
          <p:cNvSpPr>
            <a:spLocks noGrp="1"/>
          </p:cNvSpPr>
          <p:nvPr>
            <p:ph type="sldNum" sz="quarter" idx="4"/>
          </p:nvPr>
        </p:nvSpPr>
        <p:spPr>
          <a:xfrm>
            <a:off x="10360623" y="6356351"/>
            <a:ext cx="1351951" cy="365125"/>
          </a:xfrm>
          <a:prstGeom prst="rect">
            <a:avLst/>
          </a:prstGeom>
        </p:spPr>
        <p:txBody>
          <a:bodyPr vert="horz" lIns="0" tIns="0" rIns="0" bIns="0" rtlCol="0" anchor="ctr"/>
          <a:lstStyle>
            <a:lvl1pPr algn="r">
              <a:defRPr sz="900" b="1">
                <a:solidFill>
                  <a:schemeClr val="tx2"/>
                </a:solidFill>
              </a:defRPr>
            </a:lvl1pPr>
          </a:lstStyle>
          <a:p>
            <a:fld id="{4E93DA66-EBF5-4E90-9785-1613283ED912}" type="slidenum">
              <a:rPr lang="en-GB" smtClean="0"/>
              <a:pPr/>
              <a:t>‹#›</a:t>
            </a:fld>
            <a:endParaRPr lang="en-GB"/>
          </a:p>
        </p:txBody>
      </p:sp>
      <p:cxnSp>
        <p:nvCxnSpPr>
          <p:cNvPr id="7" name="Straight Connector 6">
            <a:extLst>
              <a:ext uri="{FF2B5EF4-FFF2-40B4-BE49-F238E27FC236}">
                <a16:creationId xmlns:a16="http://schemas.microsoft.com/office/drawing/2014/main" id="{80C86BAC-D5CF-FE43-822E-76C44B8BD14C}"/>
              </a:ext>
            </a:extLst>
          </p:cNvPr>
          <p:cNvCxnSpPr>
            <a:cxnSpLocks/>
          </p:cNvCxnSpPr>
          <p:nvPr userDrawn="1"/>
        </p:nvCxnSpPr>
        <p:spPr>
          <a:xfrm>
            <a:off x="479424" y="6237312"/>
            <a:ext cx="112331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reeform 5">
            <a:extLst>
              <a:ext uri="{FF2B5EF4-FFF2-40B4-BE49-F238E27FC236}">
                <a16:creationId xmlns:a16="http://schemas.microsoft.com/office/drawing/2014/main" id="{BD469C16-9078-6A43-9913-A705223B65B5}"/>
              </a:ext>
            </a:extLst>
          </p:cNvPr>
          <p:cNvSpPr>
            <a:spLocks noEditPoints="1"/>
          </p:cNvSpPr>
          <p:nvPr userDrawn="1"/>
        </p:nvSpPr>
        <p:spPr bwMode="auto">
          <a:xfrm>
            <a:off x="10360624" y="274638"/>
            <a:ext cx="1351951" cy="373062"/>
          </a:xfrm>
          <a:custGeom>
            <a:avLst/>
            <a:gdLst>
              <a:gd name="T0" fmla="*/ 346 w 908"/>
              <a:gd name="T1" fmla="*/ 74 h 249"/>
              <a:gd name="T2" fmla="*/ 346 w 908"/>
              <a:gd name="T3" fmla="*/ 56 h 249"/>
              <a:gd name="T4" fmla="*/ 470 w 908"/>
              <a:gd name="T5" fmla="*/ 41 h 249"/>
              <a:gd name="T6" fmla="*/ 421 w 908"/>
              <a:gd name="T7" fmla="*/ 117 h 249"/>
              <a:gd name="T8" fmla="*/ 519 w 908"/>
              <a:gd name="T9" fmla="*/ 117 h 249"/>
              <a:gd name="T10" fmla="*/ 561 w 908"/>
              <a:gd name="T11" fmla="*/ 34 h 249"/>
              <a:gd name="T12" fmla="*/ 507 w 908"/>
              <a:gd name="T13" fmla="*/ 16 h 249"/>
              <a:gd name="T14" fmla="*/ 624 w 908"/>
              <a:gd name="T15" fmla="*/ 74 h 249"/>
              <a:gd name="T16" fmla="*/ 624 w 908"/>
              <a:gd name="T17" fmla="*/ 56 h 249"/>
              <a:gd name="T18" fmla="*/ 747 w 908"/>
              <a:gd name="T19" fmla="*/ 41 h 249"/>
              <a:gd name="T20" fmla="*/ 699 w 908"/>
              <a:gd name="T21" fmla="*/ 117 h 249"/>
              <a:gd name="T22" fmla="*/ 797 w 908"/>
              <a:gd name="T23" fmla="*/ 117 h 249"/>
              <a:gd name="T24" fmla="*/ 805 w 908"/>
              <a:gd name="T25" fmla="*/ 117 h 249"/>
              <a:gd name="T26" fmla="*/ 908 w 908"/>
              <a:gd name="T27" fmla="*/ 16 h 249"/>
              <a:gd name="T28" fmla="*/ 849 w 908"/>
              <a:gd name="T29" fmla="*/ 117 h 249"/>
              <a:gd name="T30" fmla="*/ 244 w 908"/>
              <a:gd name="T31" fmla="*/ 205 h 249"/>
              <a:gd name="T32" fmla="*/ 244 w 908"/>
              <a:gd name="T33" fmla="*/ 186 h 249"/>
              <a:gd name="T34" fmla="*/ 343 w 908"/>
              <a:gd name="T35" fmla="*/ 197 h 249"/>
              <a:gd name="T36" fmla="*/ 322 w 908"/>
              <a:gd name="T37" fmla="*/ 197 h 249"/>
              <a:gd name="T38" fmla="*/ 428 w 908"/>
              <a:gd name="T39" fmla="*/ 146 h 249"/>
              <a:gd name="T40" fmla="*/ 491 w 908"/>
              <a:gd name="T41" fmla="*/ 146 h 249"/>
              <a:gd name="T42" fmla="*/ 543 w 908"/>
              <a:gd name="T43" fmla="*/ 218 h 249"/>
              <a:gd name="T44" fmla="*/ 524 w 908"/>
              <a:gd name="T45" fmla="*/ 176 h 249"/>
              <a:gd name="T46" fmla="*/ 545 w 908"/>
              <a:gd name="T47" fmla="*/ 174 h 249"/>
              <a:gd name="T48" fmla="*/ 522 w 908"/>
              <a:gd name="T49" fmla="*/ 218 h 249"/>
              <a:gd name="T50" fmla="*/ 633 w 908"/>
              <a:gd name="T51" fmla="*/ 187 h 249"/>
              <a:gd name="T52" fmla="*/ 681 w 908"/>
              <a:gd name="T53" fmla="*/ 229 h 249"/>
              <a:gd name="T54" fmla="*/ 268 w 908"/>
              <a:gd name="T55" fmla="*/ 14 h 249"/>
              <a:gd name="T56" fmla="*/ 268 w 908"/>
              <a:gd name="T57" fmla="*/ 99 h 249"/>
              <a:gd name="T58" fmla="*/ 268 w 908"/>
              <a:gd name="T59" fmla="*/ 14 h 249"/>
              <a:gd name="T60" fmla="*/ 156 w 908"/>
              <a:gd name="T61" fmla="*/ 63 h 249"/>
              <a:gd name="T62" fmla="*/ 123 w 908"/>
              <a:gd name="T63" fmla="*/ 70 h 249"/>
              <a:gd name="T64" fmla="*/ 128 w 908"/>
              <a:gd name="T65" fmla="*/ 97 h 249"/>
              <a:gd name="T66" fmla="*/ 128 w 908"/>
              <a:gd name="T67" fmla="*/ 123 h 249"/>
              <a:gd name="T68" fmla="*/ 135 w 908"/>
              <a:gd name="T69" fmla="*/ 141 h 249"/>
              <a:gd name="T70" fmla="*/ 136 w 908"/>
              <a:gd name="T71" fmla="*/ 19 h 249"/>
              <a:gd name="T72" fmla="*/ 92 w 908"/>
              <a:gd name="T73" fmla="*/ 58 h 249"/>
              <a:gd name="T74" fmla="*/ 71 w 908"/>
              <a:gd name="T75" fmla="*/ 70 h 249"/>
              <a:gd name="T76" fmla="*/ 59 w 908"/>
              <a:gd name="T77" fmla="*/ 88 h 249"/>
              <a:gd name="T78" fmla="*/ 72 w 908"/>
              <a:gd name="T79" fmla="*/ 117 h 249"/>
              <a:gd name="T80" fmla="*/ 80 w 908"/>
              <a:gd name="T81" fmla="*/ 138 h 249"/>
              <a:gd name="T82" fmla="*/ 90 w 908"/>
              <a:gd name="T83" fmla="*/ 155 h 249"/>
              <a:gd name="T84" fmla="*/ 91 w 908"/>
              <a:gd name="T85" fmla="*/ 186 h 249"/>
              <a:gd name="T86" fmla="*/ 118 w 908"/>
              <a:gd name="T87" fmla="*/ 143 h 249"/>
              <a:gd name="T88" fmla="*/ 117 w 908"/>
              <a:gd name="T89" fmla="*/ 111 h 249"/>
              <a:gd name="T90" fmla="*/ 123 w 908"/>
              <a:gd name="T91" fmla="*/ 87 h 249"/>
              <a:gd name="T92" fmla="*/ 131 w 908"/>
              <a:gd name="T93" fmla="*/ 55 h 249"/>
              <a:gd name="T94" fmla="*/ 87 w 908"/>
              <a:gd name="T95" fmla="*/ 24 h 249"/>
              <a:gd name="T96" fmla="*/ 90 w 908"/>
              <a:gd name="T97" fmla="*/ 7 h 249"/>
              <a:gd name="T98" fmla="*/ 36 w 908"/>
              <a:gd name="T99" fmla="*/ 90 h 249"/>
              <a:gd name="T100" fmla="*/ 55 w 908"/>
              <a:gd name="T101" fmla="*/ 80 h 249"/>
              <a:gd name="T102" fmla="*/ 75 w 908"/>
              <a:gd name="T103" fmla="*/ 63 h 249"/>
              <a:gd name="T104" fmla="*/ 98 w 908"/>
              <a:gd name="T105" fmla="*/ 50 h 249"/>
              <a:gd name="T106" fmla="*/ 90 w 908"/>
              <a:gd name="T107" fmla="*/ 7 h 249"/>
              <a:gd name="T108" fmla="*/ 29 w 908"/>
              <a:gd name="T109" fmla="*/ 109 h 249"/>
              <a:gd name="T110" fmla="*/ 83 w 908"/>
              <a:gd name="T111" fmla="*/ 148 h 249"/>
              <a:gd name="T112" fmla="*/ 72 w 908"/>
              <a:gd name="T113" fmla="*/ 131 h 249"/>
              <a:gd name="T114" fmla="*/ 53 w 908"/>
              <a:gd name="T115" fmla="*/ 105 h 249"/>
              <a:gd name="T116" fmla="*/ 2 w 908"/>
              <a:gd name="T117" fmla="*/ 111 h 249"/>
              <a:gd name="T118" fmla="*/ 95 w 908"/>
              <a:gd name="T119" fmla="*/ 168 h 249"/>
              <a:gd name="T120" fmla="*/ 47 w 908"/>
              <a:gd name="T121" fmla="*/ 247 h 249"/>
              <a:gd name="T122" fmla="*/ 127 w 908"/>
              <a:gd name="T123" fmla="*/ 7 h 249"/>
              <a:gd name="T124" fmla="*/ 186 w 908"/>
              <a:gd name="T125" fmla="*/ 13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 name="Title Placeholder 1">
            <a:extLst>
              <a:ext uri="{FF2B5EF4-FFF2-40B4-BE49-F238E27FC236}">
                <a16:creationId xmlns:a16="http://schemas.microsoft.com/office/drawing/2014/main" id="{503C2B4A-8645-8C40-85CF-6C80CC765724}"/>
              </a:ext>
            </a:extLst>
          </p:cNvPr>
          <p:cNvSpPr>
            <a:spLocks noGrp="1"/>
          </p:cNvSpPr>
          <p:nvPr>
            <p:ph type="title"/>
          </p:nvPr>
        </p:nvSpPr>
        <p:spPr>
          <a:xfrm>
            <a:off x="479424" y="260350"/>
            <a:ext cx="8424863" cy="792163"/>
          </a:xfrm>
          <a:prstGeom prst="rect">
            <a:avLst/>
          </a:prstGeom>
        </p:spPr>
        <p:txBody>
          <a:bodyPr vert="horz" lIns="0" tIns="0" rIns="0" bIns="0" rtlCol="0" anchor="t" anchorCtr="0">
            <a:noAutofit/>
          </a:bodyPr>
          <a:lstStyle/>
          <a:p>
            <a:r>
              <a:rPr lang="en-US"/>
              <a:t>Click to edit Master title style</a:t>
            </a:r>
            <a:endParaRPr lang="en-GB"/>
          </a:p>
        </p:txBody>
      </p:sp>
    </p:spTree>
    <p:extLst>
      <p:ext uri="{BB962C8B-B14F-4D97-AF65-F5344CB8AC3E}">
        <p14:creationId xmlns:p14="http://schemas.microsoft.com/office/powerpoint/2010/main" val="208042979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Lst>
  <p:hf hdr="0" dt="0"/>
  <p:txStyles>
    <p:titleStyle>
      <a:lvl1pPr algn="l" defTabSz="914400" rtl="0" eaLnBrk="1" latinLnBrk="0" hangingPunct="1">
        <a:spcBef>
          <a:spcPct val="0"/>
        </a:spcBef>
        <a:buNone/>
        <a:defRPr sz="2800" kern="1200">
          <a:solidFill>
            <a:schemeClr val="tx2"/>
          </a:solidFill>
          <a:latin typeface="+mj-lt"/>
          <a:ea typeface="+mj-ea"/>
          <a:cs typeface="+mj-cs"/>
        </a:defRPr>
      </a:lvl1pPr>
    </p:titleStyle>
    <p:bodyStyle>
      <a:lvl1pPr marL="0" indent="0" algn="l" defTabSz="717550" rtl="0" eaLnBrk="1" latinLnBrk="0" hangingPunct="1">
        <a:lnSpc>
          <a:spcPct val="110000"/>
        </a:lnSpc>
        <a:spcBef>
          <a:spcPts val="0"/>
        </a:spcBef>
        <a:spcAft>
          <a:spcPts val="600"/>
        </a:spcAft>
        <a:buFont typeface="Arial" pitchFamily="34" charset="0"/>
        <a:buNone/>
        <a:tabLst>
          <a:tab pos="360363" algn="l"/>
          <a:tab pos="715963" algn="l"/>
          <a:tab pos="1076325" algn="l"/>
          <a:tab pos="1438275" algn="l"/>
          <a:tab pos="1793875" algn="l"/>
          <a:tab pos="2154238" algn="l"/>
        </a:tabLst>
        <a:defRPr sz="1400" kern="1200">
          <a:solidFill>
            <a:schemeClr val="tx1"/>
          </a:solidFill>
          <a:latin typeface="+mn-lt"/>
          <a:ea typeface="+mn-ea"/>
          <a:cs typeface="+mn-cs"/>
        </a:defRPr>
      </a:lvl1pPr>
      <a:lvl2pPr marL="177800" indent="-177800" algn="l" defTabSz="914400" rtl="0" eaLnBrk="1" latinLnBrk="0" hangingPunct="1">
        <a:lnSpc>
          <a:spcPct val="110000"/>
        </a:lnSpc>
        <a:spcBef>
          <a:spcPts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tx1"/>
          </a:solidFill>
          <a:latin typeface="+mn-lt"/>
          <a:ea typeface="+mn-ea"/>
          <a:cs typeface="+mn-cs"/>
        </a:defRPr>
      </a:lvl2pPr>
      <a:lvl3pPr marL="360363" indent="-182563" algn="l" defTabSz="914400" rtl="0" eaLnBrk="1" latinLnBrk="0" hangingPunct="1">
        <a:lnSpc>
          <a:spcPct val="110000"/>
        </a:lnSpc>
        <a:spcBef>
          <a:spcPts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tx1"/>
          </a:solidFill>
          <a:latin typeface="+mn-lt"/>
          <a:ea typeface="+mn-ea"/>
          <a:cs typeface="+mn-cs"/>
        </a:defRPr>
      </a:lvl3pPr>
      <a:lvl4pPr marL="538163" indent="-177800" algn="l" defTabSz="914400" rtl="0" eaLnBrk="1" latinLnBrk="0" hangingPunct="1">
        <a:lnSpc>
          <a:spcPct val="110000"/>
        </a:lnSpc>
        <a:spcBef>
          <a:spcPts val="0"/>
        </a:spcBef>
        <a:spcAft>
          <a:spcPts val="600"/>
        </a:spcAft>
        <a:buFont typeface="Arial" pitchFamily="34" charset="0"/>
        <a:buChar char="–"/>
        <a:tabLst>
          <a:tab pos="715963" algn="l"/>
          <a:tab pos="1076325" algn="l"/>
          <a:tab pos="1438275" algn="l"/>
          <a:tab pos="1793875" algn="l"/>
          <a:tab pos="2154238" algn="l"/>
        </a:tabLst>
        <a:defRPr sz="1400" kern="1200">
          <a:solidFill>
            <a:schemeClr val="tx1"/>
          </a:solidFill>
          <a:latin typeface="+mn-lt"/>
          <a:ea typeface="+mn-ea"/>
          <a:cs typeface="+mn-cs"/>
        </a:defRPr>
      </a:lvl4pPr>
      <a:lvl5pPr marL="715963" indent="-177800" algn="l" defTabSz="914400" rtl="0" eaLnBrk="1" latinLnBrk="0" hangingPunct="1">
        <a:lnSpc>
          <a:spcPct val="110000"/>
        </a:lnSpc>
        <a:spcBef>
          <a:spcPts val="0"/>
        </a:spcBef>
        <a:spcAft>
          <a:spcPts val="600"/>
        </a:spcAft>
        <a:buFont typeface="Arial" pitchFamily="34" charset="0"/>
        <a:buChar char="»"/>
        <a:tabLst>
          <a:tab pos="1076325" algn="l"/>
          <a:tab pos="1438275" algn="l"/>
          <a:tab pos="1793875" algn="l"/>
          <a:tab pos="2154238" algn="l"/>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5">
          <p15:clr>
            <a:srgbClr val="F26B43"/>
          </p15:clr>
        </p15:guide>
        <p15:guide id="2" pos="3840">
          <p15:clr>
            <a:srgbClr val="F26B43"/>
          </p15:clr>
        </p15:guide>
        <p15:guide id="3" pos="166">
          <p15:clr>
            <a:srgbClr val="F26B43"/>
          </p15:clr>
        </p15:guide>
        <p15:guide id="4" pos="302">
          <p15:clr>
            <a:srgbClr val="F26B43"/>
          </p15:clr>
        </p15:guide>
        <p15:guide id="5" pos="7514">
          <p15:clr>
            <a:srgbClr val="F26B43"/>
          </p15:clr>
        </p15:guide>
        <p15:guide id="6" pos="7378">
          <p15:clr>
            <a:srgbClr val="F26B43"/>
          </p15:clr>
        </p15:guide>
        <p15:guide id="7" orient="horz" pos="4156">
          <p15:clr>
            <a:srgbClr val="F26B43"/>
          </p15:clr>
        </p15:guide>
        <p15:guide id="8" orient="horz" pos="164">
          <p15:clr>
            <a:srgbClr val="F26B43"/>
          </p15:clr>
        </p15:guide>
        <p15:guide id="9" orient="horz" pos="300">
          <p15:clr>
            <a:srgbClr val="F26B43"/>
          </p15:clr>
        </p15:guide>
        <p15:guide id="10" orient="horz" pos="436">
          <p15:clr>
            <a:srgbClr val="F26B43"/>
          </p15:clr>
        </p15:guide>
        <p15:guide id="11" orient="horz" pos="663">
          <p15:clr>
            <a:srgbClr val="F26B43"/>
          </p15:clr>
        </p15:guide>
        <p15:guide id="12" orient="horz" pos="1026">
          <p15:clr>
            <a:srgbClr val="F26B43"/>
          </p15:clr>
        </p15:guide>
        <p15:guide id="13" pos="5609">
          <p15:clr>
            <a:srgbClr val="F26B43"/>
          </p15:clr>
        </p15:guide>
        <p15:guide id="14" pos="2071">
          <p15:clr>
            <a:srgbClr val="F26B43"/>
          </p15:clr>
        </p15:guide>
        <p15:guide id="15" pos="3749">
          <p15:clr>
            <a:srgbClr val="F26B43"/>
          </p15:clr>
        </p15:guide>
        <p15:guide id="16" pos="393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8.xml"/><Relationship Id="rId1" Type="http://schemas.openxmlformats.org/officeDocument/2006/relationships/tags" Target="../tags/tag4.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5.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6.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thelancet.com/journals/lanpub/article/PIIS2468-2667(20)30084-0/fulltext" TargetMode="External"/><Relationship Id="rId2" Type="http://schemas.openxmlformats.org/officeDocument/2006/relationships/notesSlide" Target="../notesSlides/notesSlide6.xml"/><Relationship Id="rId1" Type="http://schemas.openxmlformats.org/officeDocument/2006/relationships/slideLayout" Target="../slideLayouts/slideLayout48.xml"/><Relationship Id="rId6" Type="http://schemas.openxmlformats.org/officeDocument/2006/relationships/hyperlink" Target="https://www.sciencedirect.com/science/article/pii/S0038012121001798?via%3Dihub" TargetMode="External"/><Relationship Id="rId5" Type="http://schemas.openxmlformats.org/officeDocument/2006/relationships/hyperlink" Target="https://www.fao.org/documents/card/en/c/cb5409en"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image" Target="../media/image19.png"/><Relationship Id="rId11" Type="http://schemas.openxmlformats.org/officeDocument/2006/relationships/hyperlink" Target="https://unctad.org/system/files/official-document/osginf2022d1_en.pdf" TargetMode="External"/><Relationship Id="rId5" Type="http://schemas.openxmlformats.org/officeDocument/2006/relationships/image" Target="../media/image18.png"/><Relationship Id="rId10" Type="http://schemas.openxmlformats.org/officeDocument/2006/relationships/hyperlink" Target="https://www.chathamhouse.org/2022/04/ukraine-war-and-threats-food-and-energy-security/03-direct-impacts-energy-and-food-markets" TargetMode="External"/><Relationship Id="rId4" Type="http://schemas.openxmlformats.org/officeDocument/2006/relationships/image" Target="../media/image17.png"/><Relationship Id="rId9" Type="http://schemas.openxmlformats.org/officeDocument/2006/relationships/hyperlink" Target="https://www.fao.org/faostat/en/#data/FB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8.xml"/><Relationship Id="rId6" Type="http://schemas.openxmlformats.org/officeDocument/2006/relationships/image" Target="../media/image23.png"/><Relationship Id="rId5" Type="http://schemas.openxmlformats.org/officeDocument/2006/relationships/hyperlink" Target="https://unctad.org/press-material/high-freight-rates-cast-shadow-over-economic-recovery" TargetMode="External"/><Relationship Id="rId4" Type="http://schemas.openxmlformats.org/officeDocument/2006/relationships/hyperlink" Target="https://news.un.org/pages/wp-content/uploads/2022/04/UN-GCRG-Brief-1.pd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png"/><Relationship Id="rId3" Type="http://schemas.openxmlformats.org/officeDocument/2006/relationships/hyperlink" Target="https://www.wsj.com/livecoverage/russia-ukraine-latest-news-2022-03-04/card/russian-ministry-recommends-suspending-fertilizer-exports-8gJNAaRR7PBi6HvV4T3o" TargetMode="External"/><Relationship Id="rId7" Type="http://schemas.openxmlformats.org/officeDocument/2006/relationships/hyperlink" Target="https://www.fas.usda.gov/sites/default/files/2022-03/Ukraine-Ag-Production-Trade.pdf" TargetMode="External"/><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openxmlformats.org/officeDocument/2006/relationships/hyperlink" Target="https://www.reuters.com/world/europe/thousands-goods-railcars-stuck-ukraines-border-war-hits-exports-2022-04-07/" TargetMode="External"/><Relationship Id="rId11" Type="http://schemas.openxmlformats.org/officeDocument/2006/relationships/image" Target="../media/image27.png"/><Relationship Id="rId5" Type="http://schemas.openxmlformats.org/officeDocument/2006/relationships/hyperlink" Target="https://www.fao.org/3/cb9236en/cb9236en.pdf" TargetMode="External"/><Relationship Id="rId10" Type="http://schemas.openxmlformats.org/officeDocument/2006/relationships/image" Target="../media/image26.png"/><Relationship Id="rId4" Type="http://schemas.openxmlformats.org/officeDocument/2006/relationships/hyperlink" Target="https://www.igc.int/en/downloads/2022/gen2122misc1.pdf" TargetMode="External"/><Relationship Id="rId9" Type="http://schemas.openxmlformats.org/officeDocument/2006/relationships/image" Target="../media/image25.emf"/><Relationship Id="rId1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hyperlink" Target="https://ec.europa.eu/info/sites/default/files/food-farming-fisheries/key_policies/documents/safeguarding-food-security-reinforcing-resilience-food-systems.pdf" TargetMode="External"/><Relationship Id="rId7" Type="http://schemas.openxmlformats.org/officeDocument/2006/relationships/hyperlink" Target="https://www.politico.com/newsletters/weekly-agriculture/2022/04/04/vilsack-conservation-land-not-the-answer-to-global-food-crisis-00022609"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hyperlink" Target="https://www.reuters.com/business/cargill-scale-back-business-russia-keep-open-food-animal-feed-facilities-2022-03-11" TargetMode="External"/><Relationship Id="rId5" Type="http://schemas.openxmlformats.org/officeDocument/2006/relationships/hyperlink" Target="https://www.nasdaq.com/articles/bunge-says-new-export-business-from-russia-suspended-oilseed-crushing-continues" TargetMode="External"/><Relationship Id="rId4" Type="http://schemas.openxmlformats.org/officeDocument/2006/relationships/hyperlink" Target="https://www.bayer.com/en/ukrain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wto.org/english/res_e/reser_e/agricultural_trade_21april22_e.htm" TargetMode="External"/><Relationship Id="rId3" Type="http://schemas.openxmlformats.org/officeDocument/2006/relationships/hyperlink" Target="https://www.fao.org/3/cb9236en/cb9236en.pdf" TargetMode="External"/><Relationship Id="rId7" Type="http://schemas.openxmlformats.org/officeDocument/2006/relationships/hyperlink" Target="http://www.amis-outlook.org/news/detail/en/c/342591/" TargetMode="External"/><Relationship Id="rId2" Type="http://schemas.openxmlformats.org/officeDocument/2006/relationships/notesSlide" Target="../notesSlides/notesSlide11.xml"/><Relationship Id="rId1" Type="http://schemas.openxmlformats.org/officeDocument/2006/relationships/slideLayout" Target="../slideLayouts/slideLayout48.xml"/><Relationship Id="rId6" Type="http://schemas.openxmlformats.org/officeDocument/2006/relationships/hyperlink" Target="https://www.spglobal.com/commodityinsights/en/market-insights/topics/ukraine-war" TargetMode="External"/><Relationship Id="rId5" Type="http://schemas.openxmlformats.org/officeDocument/2006/relationships/hyperlink" Target="https://www.bloombergquint.com/onweb/yara-reduces-output-at-two-european-plants-as-gas-prices-surge" TargetMode="External"/><Relationship Id="rId4" Type="http://schemas.openxmlformats.org/officeDocument/2006/relationships/hyperlink" Target="https://www.csis.org/analysis/russia-ukraine-war-and-global-food-security-seven-week-assessment-and-way-forward" TargetMode="External"/><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hyperlink" Target="https://news.un.org/pages/wp-content/uploads/2022/04/UN-GCRG-Brief-1.pdf" TargetMode="External"/><Relationship Id="rId3" Type="http://schemas.openxmlformats.org/officeDocument/2006/relationships/image" Target="../media/image32.png"/><Relationship Id="rId7" Type="http://schemas.openxmlformats.org/officeDocument/2006/relationships/hyperlink" Target="https://www.bbc.co.uk/news/business-61171529" TargetMode="External"/><Relationship Id="rId2" Type="http://schemas.openxmlformats.org/officeDocument/2006/relationships/notesSlide" Target="../notesSlides/notesSlide12.xml"/><Relationship Id="rId1" Type="http://schemas.openxmlformats.org/officeDocument/2006/relationships/slideLayout" Target="../slideLayouts/slideLayout48.xml"/><Relationship Id="rId6" Type="http://schemas.openxmlformats.org/officeDocument/2006/relationships/hyperlink" Target="https://www.fao.org/3/cb9241en/cb9241en.pdf" TargetMode="External"/><Relationship Id="rId5" Type="http://schemas.openxmlformats.org/officeDocument/2006/relationships/hyperlink" Target="https://www.fao.org/3/cb9236en/cb9236en.pdf" TargetMode="Externa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8" Type="http://schemas.openxmlformats.org/officeDocument/2006/relationships/hyperlink" Target="https://eur-lex.europa.eu/legal-content/EN/TXT/HTML/?uri=CELEX:52021DC0689&amp;from=EN" TargetMode="External"/><Relationship Id="rId3" Type="http://schemas.openxmlformats.org/officeDocument/2006/relationships/hyperlink" Target="https://ec.europa.eu/info/strategy/priorities-2019-2024/european-green-deal_en" TargetMode="External"/><Relationship Id="rId7" Type="http://schemas.openxmlformats.org/officeDocument/2006/relationships/hyperlink" Target="https://ec.europa.eu/info/food-farming-fisheries/key-policies/common-agricultural-policy/new-cap-2023-27_en" TargetMode="External"/><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hyperlink" Target="https://ec.europa.eu/food/horizontal-topics/farm-fork-strategy/legislative-framework_en" TargetMode="External"/><Relationship Id="rId5" Type="http://schemas.openxmlformats.org/officeDocument/2006/relationships/hyperlink" Target="https://ec.europa.eu/environment/strategy/biodiversity-strategy-2030_en" TargetMode="External"/><Relationship Id="rId4" Type="http://schemas.openxmlformats.org/officeDocument/2006/relationships/hyperlink" Target="https://ec.europa.eu/food/horizontal-topics/farm-fork-strategy_en"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food/horizontal-topics/farm-fork-strategy_en" TargetMode="External"/><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hyperlink" Target="https://www.ipcc.ch/report/sixth-assessment-report-working-group-3/" TargetMode="External"/><Relationship Id="rId5" Type="http://schemas.openxmlformats.org/officeDocument/2006/relationships/hyperlink" Target="https://zerowasteeurope.eu/wp-content/uploads/2020/11/zwe_11_2020_factsheet_france_en.pdf" TargetMode="External"/><Relationship Id="rId4" Type="http://schemas.openxmlformats.org/officeDocument/2006/relationships/hyperlink" Target="https://ec.europa.eu/environment/topics/waste-and-recycling/waste-framework-directive_e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info/law/markets-financial-instruments-mifid-ii-directive-2014-65-eu_en" TargetMode="External"/><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jpeg"/><Relationship Id="rId7" Type="http://schemas.openxmlformats.org/officeDocument/2006/relationships/diagramData" Target="../diagrams/data1.xml"/><Relationship Id="rId2"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image" Target="../media/image5.jpeg"/><Relationship Id="rId11" Type="http://schemas.microsoft.com/office/2007/relationships/diagramDrawing" Target="../diagrams/drawing1.xml"/><Relationship Id="rId5" Type="http://schemas.openxmlformats.org/officeDocument/2006/relationships/image" Target="../media/image4.jpeg"/><Relationship Id="rId10" Type="http://schemas.openxmlformats.org/officeDocument/2006/relationships/diagramColors" Target="../diagrams/colors1.xml"/><Relationship Id="rId4" Type="http://schemas.openxmlformats.org/officeDocument/2006/relationships/image" Target="../media/image3.jpeg"/><Relationship Id="rId9"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58.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45.xml"/><Relationship Id="rId1" Type="http://schemas.openxmlformats.org/officeDocument/2006/relationships/tags" Target="../tags/tag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1.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2FAA8D2-FCDC-304A-BE5B-33F4183612AF}"/>
              </a:ext>
            </a:extLst>
          </p:cNvPr>
          <p:cNvSpPr>
            <a:spLocks noGrp="1"/>
          </p:cNvSpPr>
          <p:nvPr>
            <p:ph type="body" sz="quarter" idx="12"/>
          </p:nvPr>
        </p:nvSpPr>
        <p:spPr/>
        <p:txBody>
          <a:bodyPr/>
          <a:lstStyle/>
          <a:p>
            <a:r>
              <a:rPr lang="en-GB"/>
              <a:t>Resource and Policy Implications</a:t>
            </a:r>
          </a:p>
          <a:p>
            <a:endParaRPr lang="en-GB"/>
          </a:p>
          <a:p>
            <a:endParaRPr lang="en-GB"/>
          </a:p>
          <a:p>
            <a:endParaRPr lang="en-GB" sz="1200"/>
          </a:p>
          <a:p>
            <a:endParaRPr lang="en-GB" sz="1200"/>
          </a:p>
          <a:p>
            <a:endParaRPr lang="en-GB" sz="1200"/>
          </a:p>
          <a:p>
            <a:r>
              <a:rPr lang="en-GB" sz="1200"/>
              <a:t>May 2022</a:t>
            </a:r>
          </a:p>
        </p:txBody>
      </p:sp>
      <p:sp>
        <p:nvSpPr>
          <p:cNvPr id="9" name="Title 8">
            <a:extLst>
              <a:ext uri="{FF2B5EF4-FFF2-40B4-BE49-F238E27FC236}">
                <a16:creationId xmlns:a16="http://schemas.microsoft.com/office/drawing/2014/main" id="{DE994AB6-8D9D-5546-A673-35BAE0E7ACF8}"/>
              </a:ext>
            </a:extLst>
          </p:cNvPr>
          <p:cNvSpPr>
            <a:spLocks noGrp="1"/>
          </p:cNvSpPr>
          <p:nvPr>
            <p:ph type="title"/>
          </p:nvPr>
        </p:nvSpPr>
        <p:spPr/>
        <p:txBody>
          <a:bodyPr/>
          <a:lstStyle/>
          <a:p>
            <a:r>
              <a:rPr lang="en-GB"/>
              <a:t>Russian Invasion of Ukraine</a:t>
            </a:r>
            <a:endParaRPr lang="en-US"/>
          </a:p>
        </p:txBody>
      </p:sp>
    </p:spTree>
    <p:extLst>
      <p:ext uri="{BB962C8B-B14F-4D97-AF65-F5344CB8AC3E}">
        <p14:creationId xmlns:p14="http://schemas.microsoft.com/office/powerpoint/2010/main" val="69926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4665"/>
            <a:ext cx="9144000" cy="5980293"/>
          </a:xfrm>
          <a:prstGeom prst="rect">
            <a:avLst/>
          </a:prstGeom>
          <a:noFill/>
          <a:ln>
            <a:noFill/>
          </a:ln>
        </p:spPr>
      </p:pic>
      <p:cxnSp>
        <p:nvCxnSpPr>
          <p:cNvPr id="4" name="Elbow Connector 3"/>
          <p:cNvCxnSpPr/>
          <p:nvPr/>
        </p:nvCxnSpPr>
        <p:spPr>
          <a:xfrm rot="5400000" flipH="1" flipV="1">
            <a:off x="7814455" y="2951081"/>
            <a:ext cx="4361134" cy="1029294"/>
          </a:xfrm>
          <a:prstGeom prst="bentConnector3">
            <a:avLst>
              <a:gd name="adj1" fmla="val 1077"/>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rot="5400000" flipH="1" flipV="1">
            <a:off x="9352039" y="1432085"/>
            <a:ext cx="616714" cy="360041"/>
          </a:xfrm>
          <a:prstGeom prst="bentConnector3">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74787" y="934415"/>
            <a:ext cx="73488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GB" dirty="0"/>
              <a:t>waste</a:t>
            </a:r>
          </a:p>
        </p:txBody>
      </p:sp>
      <p:cxnSp>
        <p:nvCxnSpPr>
          <p:cNvPr id="20" name="Elbow Connector 19"/>
          <p:cNvCxnSpPr/>
          <p:nvPr/>
        </p:nvCxnSpPr>
        <p:spPr>
          <a:xfrm rot="16200000" flipV="1">
            <a:off x="9116194" y="-91621"/>
            <a:ext cx="238090" cy="1813979"/>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524000" y="-278217"/>
            <a:ext cx="9144000" cy="831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Systemic inefficiency</a:t>
            </a:r>
          </a:p>
        </p:txBody>
      </p:sp>
      <p:sp>
        <p:nvSpPr>
          <p:cNvPr id="2" name="TextBox 1"/>
          <p:cNvSpPr txBox="1"/>
          <p:nvPr/>
        </p:nvSpPr>
        <p:spPr>
          <a:xfrm rot="18737911">
            <a:off x="2264310" y="4093525"/>
            <a:ext cx="1826782" cy="400110"/>
          </a:xfrm>
          <a:prstGeom prst="rect">
            <a:avLst/>
          </a:prstGeom>
          <a:solidFill>
            <a:srgbClr val="FF0000"/>
          </a:solidFill>
        </p:spPr>
        <p:txBody>
          <a:bodyPr wrap="none" rtlCol="0">
            <a:spAutoFit/>
          </a:bodyPr>
          <a:lstStyle/>
          <a:p>
            <a:r>
              <a:rPr lang="en-GB" sz="2000" dirty="0">
                <a:effectLst>
                  <a:outerShdw blurRad="38100" dist="38100" dir="2700000" algn="tl">
                    <a:srgbClr val="000000">
                      <a:alpha val="43137"/>
                    </a:srgbClr>
                  </a:outerShdw>
                </a:effectLst>
              </a:rPr>
              <a:t>Huge </a:t>
            </a:r>
            <a:r>
              <a:rPr lang="en-GB" dirty="0">
                <a:effectLst>
                  <a:outerShdw blurRad="38100" dist="38100" dir="2700000" algn="tl">
                    <a:srgbClr val="000000">
                      <a:alpha val="43137"/>
                    </a:srgbClr>
                  </a:outerShdw>
                </a:effectLst>
              </a:rPr>
              <a:t>efficiency</a:t>
            </a:r>
          </a:p>
        </p:txBody>
      </p:sp>
      <p:sp>
        <p:nvSpPr>
          <p:cNvPr id="10" name="TextBox 9"/>
          <p:cNvSpPr txBox="1"/>
          <p:nvPr/>
        </p:nvSpPr>
        <p:spPr>
          <a:xfrm rot="18737911">
            <a:off x="4392602" y="1996312"/>
            <a:ext cx="6346767" cy="2554545"/>
          </a:xfrm>
          <a:prstGeom prst="rect">
            <a:avLst/>
          </a:prstGeom>
          <a:solidFill>
            <a:srgbClr val="FF0000"/>
          </a:solidFill>
        </p:spPr>
        <p:txBody>
          <a:bodyPr wrap="square" rtlCol="0">
            <a:spAutoFit/>
          </a:bodyPr>
          <a:lstStyle/>
          <a:p>
            <a:r>
              <a:rPr lang="en-GB" sz="4800" dirty="0">
                <a:effectLst>
                  <a:outerShdw blurRad="38100" dist="38100" dir="2700000" algn="tl">
                    <a:srgbClr val="000000">
                      <a:alpha val="43137"/>
                    </a:srgbClr>
                  </a:outerShdw>
                </a:effectLst>
              </a:rPr>
              <a:t>Huge inefficiency</a:t>
            </a:r>
          </a:p>
          <a:p>
            <a:r>
              <a:rPr lang="en-GB" sz="2800" dirty="0">
                <a:effectLst>
                  <a:outerShdw blurRad="38100" dist="38100" dir="2700000" algn="tl">
                    <a:srgbClr val="000000">
                      <a:alpha val="43137"/>
                    </a:srgbClr>
                  </a:outerShdw>
                </a:effectLst>
              </a:rPr>
              <a:t>~30-~40% efficiency for calories and proteins (Alexander et al 2017)</a:t>
            </a:r>
          </a:p>
          <a:p>
            <a:r>
              <a:rPr lang="en-GB" sz="2800" dirty="0">
                <a:effectLst>
                  <a:outerShdw blurRad="38100" dist="38100" dir="2700000" algn="tl">
                    <a:srgbClr val="000000">
                      <a:alpha val="43137"/>
                    </a:srgbClr>
                  </a:outerShdw>
                </a:effectLst>
              </a:rPr>
              <a:t>Health and environmental costs 5-10x more than agricultural GVA</a:t>
            </a:r>
          </a:p>
        </p:txBody>
      </p:sp>
    </p:spTree>
    <p:custDataLst>
      <p:tags r:id="rId1"/>
    </p:custDataLst>
    <p:extLst>
      <p:ext uri="{BB962C8B-B14F-4D97-AF65-F5344CB8AC3E}">
        <p14:creationId xmlns:p14="http://schemas.microsoft.com/office/powerpoint/2010/main" val="390149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Huge inefficiency ….. and great fragility</a:t>
            </a:r>
          </a:p>
        </p:txBody>
      </p:sp>
      <p:sp>
        <p:nvSpPr>
          <p:cNvPr id="2" name="Text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785420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6" name="Text Placeholder 3">
            <a:extLst>
              <a:ext uri="{FF2B5EF4-FFF2-40B4-BE49-F238E27FC236}">
                <a16:creationId xmlns:a16="http://schemas.microsoft.com/office/drawing/2014/main" id="{76DBE0D5-E1F9-6D82-6D9F-9716AE131045}"/>
              </a:ext>
            </a:extLst>
          </p:cNvPr>
          <p:cNvSpPr>
            <a:spLocks noGrp="1"/>
          </p:cNvSpPr>
          <p:nvPr>
            <p:ph type="body" sz="quarter" idx="12"/>
          </p:nvPr>
        </p:nvSpPr>
        <p:spPr>
          <a:xfrm>
            <a:off x="450892" y="1265238"/>
            <a:ext cx="7128743" cy="4830761"/>
          </a:xfrm>
        </p:spPr>
        <p:txBody>
          <a:bodyPr/>
          <a:lstStyle/>
          <a:p>
            <a:pPr marL="171450" lvl="0" indent="-171450">
              <a:lnSpc>
                <a:spcPct val="150000"/>
              </a:lnSpc>
              <a:buFont typeface="Arial" panose="020B0604020202020204" pitchFamily="34" charset="0"/>
              <a:buChar char="•"/>
            </a:pPr>
            <a:r>
              <a:rPr lang="en-GB" sz="1200">
                <a:solidFill>
                  <a:schemeClr val="accent2"/>
                </a:solidFill>
                <a:effectLst/>
                <a:ea typeface="Calibri" panose="020F0502020204030204" pitchFamily="34" charset="0"/>
                <a:cs typeface="Arial" panose="020B0604020202020204" pitchFamily="34" charset="0"/>
              </a:rPr>
              <a:t>Russia’s invasion of Ukraine has shocked global politics and markets</a:t>
            </a:r>
            <a:r>
              <a:rPr lang="en-GB" sz="1200" b="0">
                <a:effectLst/>
                <a:ea typeface="Calibri" panose="020F0502020204030204" pitchFamily="34" charset="0"/>
                <a:cs typeface="Arial" panose="020B0604020202020204" pitchFamily="34" charset="0"/>
              </a:rPr>
              <a:t>.</a:t>
            </a:r>
            <a:r>
              <a:rPr lang="en-GB" sz="1200" b="0">
                <a:solidFill>
                  <a:schemeClr val="accent2"/>
                </a:solidFill>
                <a:effectLst/>
                <a:ea typeface="Calibri" panose="020F0502020204030204" pitchFamily="34" charset="0"/>
                <a:cs typeface="Arial" panose="020B0604020202020204" pitchFamily="34" charset="0"/>
              </a:rPr>
              <a:t> </a:t>
            </a:r>
            <a:r>
              <a:rPr lang="en-GB" sz="1200" b="0">
                <a:effectLst/>
                <a:ea typeface="Calibri" panose="020F0502020204030204" pitchFamily="34" charset="0"/>
                <a:cs typeface="Arial" panose="020B0604020202020204" pitchFamily="34" charset="0"/>
              </a:rPr>
              <a:t>While there is uncertainty over how the war will develop, it is certain that its ramifications will be both long-lasting and far-reaching for societies around the world.</a:t>
            </a:r>
          </a:p>
          <a:p>
            <a:pPr marL="171450" lvl="0" indent="-171450">
              <a:lnSpc>
                <a:spcPct val="150000"/>
              </a:lnSpc>
              <a:buFont typeface="Arial" panose="020B0604020202020204" pitchFamily="34" charset="0"/>
              <a:buChar char="•"/>
            </a:pPr>
            <a:r>
              <a:rPr lang="en-GB" sz="1200">
                <a:solidFill>
                  <a:schemeClr val="accent2"/>
                </a:solidFill>
                <a:effectLst/>
                <a:ea typeface="Calibri" panose="020F0502020204030204" pitchFamily="34" charset="0"/>
                <a:cs typeface="Arial" panose="020B0604020202020204" pitchFamily="34" charset="0"/>
              </a:rPr>
              <a:t>Both Russia and Ukraine are highly important to global resource markets</a:t>
            </a:r>
            <a:r>
              <a:rPr lang="en-GB" sz="1200" b="0">
                <a:effectLst/>
                <a:ea typeface="Calibri" panose="020F0502020204030204" pitchFamily="34" charset="0"/>
                <a:cs typeface="Arial" panose="020B0604020202020204" pitchFamily="34" charset="0"/>
              </a:rPr>
              <a:t>, particularly for energy, food and fertilizers. </a:t>
            </a:r>
          </a:p>
          <a:p>
            <a:pPr marL="171450" lvl="0" indent="-171450">
              <a:lnSpc>
                <a:spcPct val="150000"/>
              </a:lnSpc>
              <a:buFont typeface="Arial" panose="020B0604020202020204" pitchFamily="34" charset="0"/>
              <a:buChar char="•"/>
            </a:pPr>
            <a:r>
              <a:rPr lang="en-GB" sz="1200">
                <a:solidFill>
                  <a:schemeClr val="accent2"/>
                </a:solidFill>
                <a:effectLst/>
                <a:ea typeface="Calibri" panose="020F0502020204030204" pitchFamily="34" charset="0"/>
                <a:cs typeface="Arial" panose="020B0604020202020204" pitchFamily="34" charset="0"/>
              </a:rPr>
              <a:t>Prices for these commodities have </a:t>
            </a:r>
            <a:r>
              <a:rPr lang="en-GB" sz="1200">
                <a:solidFill>
                  <a:schemeClr val="accent2"/>
                </a:solidFill>
                <a:ea typeface="Calibri" panose="020F0502020204030204" pitchFamily="34" charset="0"/>
                <a:cs typeface="Arial" panose="020B0604020202020204" pitchFamily="34" charset="0"/>
              </a:rPr>
              <a:t>spiked</a:t>
            </a:r>
            <a:r>
              <a:rPr lang="en-GB" sz="1200" b="0">
                <a:solidFill>
                  <a:schemeClr val="accent2"/>
                </a:solidFill>
                <a:ea typeface="Calibri" panose="020F0502020204030204" pitchFamily="34" charset="0"/>
                <a:cs typeface="Arial" panose="020B0604020202020204" pitchFamily="34" charset="0"/>
              </a:rPr>
              <a:t> </a:t>
            </a:r>
            <a:r>
              <a:rPr lang="en-GB" sz="1200" b="0">
                <a:ea typeface="Calibri" panose="020F0502020204030204" pitchFamily="34" charset="0"/>
                <a:cs typeface="Arial" panose="020B0604020202020204" pitchFamily="34" charset="0"/>
              </a:rPr>
              <a:t>as a result of e</a:t>
            </a:r>
            <a:r>
              <a:rPr lang="en-GB" sz="1200" b="0">
                <a:effectLst/>
                <a:ea typeface="Calibri" panose="020F0502020204030204" pitchFamily="34" charset="0"/>
                <a:cs typeface="Arial" panose="020B0604020202020204" pitchFamily="34" charset="0"/>
              </a:rPr>
              <a:t>conomic sanctions, trade restrictions and policy interventions introduced by national and regional governments in response to the invasion. This trend has been further exacerbated by disruption to supply chains and fears of potential supply shortfalls.</a:t>
            </a:r>
          </a:p>
          <a:p>
            <a:pPr marL="171450" lvl="0" indent="-171450">
              <a:lnSpc>
                <a:spcPct val="150000"/>
              </a:lnSpc>
              <a:buFont typeface="Arial" panose="020B0604020202020204" pitchFamily="34" charset="0"/>
              <a:buChar char="•"/>
            </a:pPr>
            <a:r>
              <a:rPr lang="en-GB" sz="1200">
                <a:solidFill>
                  <a:schemeClr val="accent2"/>
                </a:solidFill>
                <a:ea typeface="Calibri" panose="020F0502020204030204" pitchFamily="34" charset="0"/>
                <a:cs typeface="Arial" panose="020B0604020202020204" pitchFamily="34" charset="0"/>
              </a:rPr>
              <a:t>Following the COVID-19 pandemic, a global cost-of-living crisis had ensued, characterized by rising levels of energy and food poverty</a:t>
            </a:r>
            <a:r>
              <a:rPr lang="en-GB" sz="1200" b="0">
                <a:ea typeface="Calibri" panose="020F0502020204030204" pitchFamily="34" charset="0"/>
                <a:cs typeface="Arial" panose="020B0604020202020204" pitchFamily="34" charset="0"/>
              </a:rPr>
              <a:t>.</a:t>
            </a:r>
            <a:r>
              <a:rPr lang="en-GB" sz="1200">
                <a:ea typeface="Calibri" panose="020F0502020204030204" pitchFamily="34" charset="0"/>
                <a:cs typeface="Arial" panose="020B0604020202020204" pitchFamily="34" charset="0"/>
              </a:rPr>
              <a:t> </a:t>
            </a:r>
            <a:r>
              <a:rPr lang="en-GB" sz="1200" b="0">
                <a:ea typeface="Calibri" panose="020F0502020204030204" pitchFamily="34" charset="0"/>
                <a:cs typeface="Arial" panose="020B0604020202020204" pitchFamily="34" charset="0"/>
              </a:rPr>
              <a:t>Demand </a:t>
            </a:r>
            <a:r>
              <a:rPr lang="en-GB" sz="1200" b="0">
                <a:effectLst/>
                <a:ea typeface="Calibri" panose="020F0502020204030204" pitchFamily="34" charset="0"/>
                <a:cs typeface="Arial" panose="020B0604020202020204" pitchFamily="34" charset="0"/>
              </a:rPr>
              <a:t>in energy, food and fertilizer markets was already running ahead of supplies and driving up prices. These conditions will be significantly worsened by the war in Ukraine.</a:t>
            </a:r>
          </a:p>
          <a:p>
            <a:pPr marL="171450" lvl="0" indent="-171450">
              <a:lnSpc>
                <a:spcPct val="150000"/>
              </a:lnSpc>
              <a:buFont typeface="Arial" panose="020B0604020202020204" pitchFamily="34" charset="0"/>
              <a:buChar char="•"/>
            </a:pPr>
            <a:r>
              <a:rPr lang="en-GB" sz="1200">
                <a:solidFill>
                  <a:schemeClr val="accent2"/>
                </a:solidFill>
                <a:effectLst/>
                <a:ea typeface="Calibri" panose="020F0502020204030204" pitchFamily="34" charset="0"/>
                <a:cs typeface="Arial" panose="020B0604020202020204" pitchFamily="34" charset="0"/>
              </a:rPr>
              <a:t>High prices for energy and food pose immediate threats to human security</a:t>
            </a:r>
            <a:r>
              <a:rPr lang="en-GB" sz="1200" b="0">
                <a:effectLst/>
                <a:ea typeface="Calibri" panose="020F0502020204030204" pitchFamily="34" charset="0"/>
                <a:cs typeface="Arial" panose="020B0604020202020204" pitchFamily="34" charset="0"/>
              </a:rPr>
              <a:t>, particularly among low-income and vulnerable populations in all economies and against a backdrop of post-pandemic inflation and limited fiscal capacity. </a:t>
            </a:r>
            <a:endParaRPr lang="en-US" altLang="en-US" sz="1200" b="0"/>
          </a:p>
        </p:txBody>
      </p:sp>
      <p:sp>
        <p:nvSpPr>
          <p:cNvPr id="10" name="Title 3">
            <a:extLst>
              <a:ext uri="{FF2B5EF4-FFF2-40B4-BE49-F238E27FC236}">
                <a16:creationId xmlns:a16="http://schemas.microsoft.com/office/drawing/2014/main" id="{216F7082-0E30-4EFC-8B5F-4BB7AEEAB108}"/>
              </a:ext>
            </a:extLst>
          </p:cNvPr>
          <p:cNvSpPr txBox="1">
            <a:spLocks/>
          </p:cNvSpPr>
          <p:nvPr/>
        </p:nvSpPr>
        <p:spPr bwMode="auto">
          <a:xfrm>
            <a:off x="1908699" y="140494"/>
            <a:ext cx="678252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fontAlgn="base">
              <a:spcBef>
                <a:spcPct val="0"/>
              </a:spcBef>
              <a:spcAft>
                <a:spcPct val="0"/>
              </a:spcAft>
              <a:defRPr sz="2800" kern="12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panose="020B0604020202020204" pitchFamily="34" charset="0"/>
              </a:defRPr>
            </a:lvl2pPr>
            <a:lvl3pPr algn="l" rtl="0" fontAlgn="base">
              <a:spcBef>
                <a:spcPct val="0"/>
              </a:spcBef>
              <a:spcAft>
                <a:spcPct val="0"/>
              </a:spcAft>
              <a:defRPr sz="2800">
                <a:solidFill>
                  <a:schemeClr val="tx2"/>
                </a:solidFill>
                <a:latin typeface="Arial" panose="020B0604020202020204" pitchFamily="34" charset="0"/>
              </a:defRPr>
            </a:lvl3pPr>
            <a:lvl4pPr algn="l" rtl="0" fontAlgn="base">
              <a:spcBef>
                <a:spcPct val="0"/>
              </a:spcBef>
              <a:spcAft>
                <a:spcPct val="0"/>
              </a:spcAft>
              <a:defRPr sz="2800">
                <a:solidFill>
                  <a:schemeClr val="tx2"/>
                </a:solidFill>
                <a:latin typeface="Arial" panose="020B0604020202020204" pitchFamily="34" charset="0"/>
              </a:defRPr>
            </a:lvl4pPr>
            <a:lvl5pPr algn="l" rtl="0" fontAlgn="base">
              <a:spcBef>
                <a:spcPct val="0"/>
              </a:spcBef>
              <a:spcAft>
                <a:spcPct val="0"/>
              </a:spcAft>
              <a:defRPr sz="2800">
                <a:solidFill>
                  <a:schemeClr val="tx2"/>
                </a:solidFill>
                <a:latin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eaLnBrk="1" hangingPunct="1"/>
            <a:endParaRPr lang="en-GB" sz="1500" b="1">
              <a:solidFill>
                <a:schemeClr val="accent2"/>
              </a:solidFill>
            </a:endParaRPr>
          </a:p>
        </p:txBody>
      </p:sp>
      <p:sp>
        <p:nvSpPr>
          <p:cNvPr id="11" name="TextBox 10">
            <a:extLst>
              <a:ext uri="{FF2B5EF4-FFF2-40B4-BE49-F238E27FC236}">
                <a16:creationId xmlns:a16="http://schemas.microsoft.com/office/drawing/2014/main" id="{BBC4C19B-7BED-4EEA-8F36-E17E47697981}"/>
              </a:ext>
            </a:extLst>
          </p:cNvPr>
          <p:cNvSpPr txBox="1"/>
          <p:nvPr/>
        </p:nvSpPr>
        <p:spPr>
          <a:xfrm>
            <a:off x="0" y="0"/>
            <a:ext cx="1315453" cy="276999"/>
          </a:xfrm>
          <a:prstGeom prst="rect">
            <a:avLst/>
          </a:prstGeom>
          <a:gradFill>
            <a:gsLst>
              <a:gs pos="50000">
                <a:schemeClr val="accent2"/>
              </a:gs>
              <a:gs pos="100000">
                <a:srgbClr val="ED3B9C"/>
              </a:gs>
            </a:gsLst>
            <a:lin ang="0" scaled="1"/>
          </a:gradFill>
        </p:spPr>
        <p:txBody>
          <a:bodyPr wrap="square" rtlCol="0">
            <a:spAutoFit/>
          </a:bodyPr>
          <a:lstStyle>
            <a:defPPr>
              <a:defRPr lang="en-US"/>
            </a:defPPr>
            <a:lvl1pPr>
              <a:defRPr sz="1200" b="1">
                <a:solidFill>
                  <a:schemeClr val="bg1"/>
                </a:solidFill>
              </a:defRPr>
            </a:lvl1pPr>
          </a:lstStyle>
          <a:p>
            <a:r>
              <a:rPr lang="en-GB"/>
              <a:t>BACKGROUND</a:t>
            </a:r>
          </a:p>
        </p:txBody>
      </p:sp>
      <p:sp>
        <p:nvSpPr>
          <p:cNvPr id="12" name="Title 3">
            <a:extLst>
              <a:ext uri="{FF2B5EF4-FFF2-40B4-BE49-F238E27FC236}">
                <a16:creationId xmlns:a16="http://schemas.microsoft.com/office/drawing/2014/main" id="{9191F4DE-F980-4615-AB9B-D1EC93BD2DE5}"/>
              </a:ext>
            </a:extLst>
          </p:cNvPr>
          <p:cNvSpPr txBox="1">
            <a:spLocks/>
          </p:cNvSpPr>
          <p:nvPr/>
        </p:nvSpPr>
        <p:spPr bwMode="auto">
          <a:xfrm>
            <a:off x="0" y="276999"/>
            <a:ext cx="12191999" cy="40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defPPr>
              <a:defRPr lang="en-US"/>
            </a:defPPr>
            <a:lvl1pPr algn="ctr" eaLnBrk="1" hangingPunct="1">
              <a:defRPr sz="1400" b="1">
                <a:solidFill>
                  <a:srgbClr val="ED3B9C"/>
                </a:solidFill>
                <a:latin typeface="+mj-lt"/>
                <a:ea typeface="+mj-ea"/>
                <a:cs typeface="+mj-cs"/>
              </a:defRPr>
            </a:lvl1pPr>
            <a:lvl2pPr>
              <a:defRPr sz="2800">
                <a:solidFill>
                  <a:schemeClr val="tx2"/>
                </a:solidFill>
              </a:defRPr>
            </a:lvl2pPr>
            <a:lvl3pPr>
              <a:defRPr sz="2800">
                <a:solidFill>
                  <a:schemeClr val="tx2"/>
                </a:solidFill>
              </a:defRPr>
            </a:lvl3pPr>
            <a:lvl4pPr>
              <a:defRPr sz="2800">
                <a:solidFill>
                  <a:schemeClr val="tx2"/>
                </a:solidFill>
              </a:defRPr>
            </a:lvl4pPr>
            <a:lvl5pPr>
              <a:defRPr sz="2800">
                <a:solidFill>
                  <a:schemeClr val="tx2"/>
                </a:solidFill>
              </a:defRPr>
            </a:lvl5pPr>
            <a:lvl6pPr marL="457200" fontAlgn="base">
              <a:spcBef>
                <a:spcPct val="0"/>
              </a:spcBef>
              <a:spcAft>
                <a:spcPct val="0"/>
              </a:spcAft>
              <a:defRPr sz="2800">
                <a:solidFill>
                  <a:schemeClr val="tx2"/>
                </a:solidFill>
              </a:defRPr>
            </a:lvl6pPr>
            <a:lvl7pPr marL="914400" fontAlgn="base">
              <a:spcBef>
                <a:spcPct val="0"/>
              </a:spcBef>
              <a:spcAft>
                <a:spcPct val="0"/>
              </a:spcAft>
              <a:defRPr sz="2800">
                <a:solidFill>
                  <a:schemeClr val="tx2"/>
                </a:solidFill>
              </a:defRPr>
            </a:lvl7pPr>
            <a:lvl8pPr marL="1371600" fontAlgn="base">
              <a:spcBef>
                <a:spcPct val="0"/>
              </a:spcBef>
              <a:spcAft>
                <a:spcPct val="0"/>
              </a:spcAft>
              <a:defRPr sz="2800">
                <a:solidFill>
                  <a:schemeClr val="tx2"/>
                </a:solidFill>
              </a:defRPr>
            </a:lvl8pPr>
            <a:lvl9pPr marL="1828800" fontAlgn="base">
              <a:spcBef>
                <a:spcPct val="0"/>
              </a:spcBef>
              <a:spcAft>
                <a:spcPct val="0"/>
              </a:spcAft>
              <a:defRPr sz="2800">
                <a:solidFill>
                  <a:schemeClr val="tx2"/>
                </a:solidFill>
              </a:defRPr>
            </a:lvl9pPr>
          </a:lstStyle>
          <a:p>
            <a:r>
              <a:rPr lang="en-GB"/>
              <a:t>Context</a:t>
            </a:r>
          </a:p>
        </p:txBody>
      </p:sp>
      <p:pic>
        <p:nvPicPr>
          <p:cNvPr id="4" name="Picture 3">
            <a:extLst>
              <a:ext uri="{FF2B5EF4-FFF2-40B4-BE49-F238E27FC236}">
                <a16:creationId xmlns:a16="http://schemas.microsoft.com/office/drawing/2014/main" id="{41951D44-0658-4151-A214-ACCE76A77B25}"/>
              </a:ext>
            </a:extLst>
          </p:cNvPr>
          <p:cNvPicPr>
            <a:picLocks noChangeAspect="1"/>
          </p:cNvPicPr>
          <p:nvPr/>
        </p:nvPicPr>
        <p:blipFill>
          <a:blip r:embed="rId3"/>
          <a:stretch>
            <a:fillRect/>
          </a:stretch>
        </p:blipFill>
        <p:spPr>
          <a:xfrm>
            <a:off x="8691223" y="1333730"/>
            <a:ext cx="3084759" cy="4374669"/>
          </a:xfrm>
          <a:prstGeom prst="rect">
            <a:avLst/>
          </a:prstGeom>
          <a:ln w="28575">
            <a:solidFill>
              <a:schemeClr val="accent2"/>
            </a:solid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B26E604C-FF80-4AFF-807C-5CF8043C0234}"/>
              </a:ext>
            </a:extLst>
          </p:cNvPr>
          <p:cNvSpPr txBox="1">
            <a:spLocks/>
          </p:cNvSpPr>
          <p:nvPr/>
        </p:nvSpPr>
        <p:spPr>
          <a:xfrm>
            <a:off x="231306" y="928338"/>
            <a:ext cx="6782524" cy="5189194"/>
          </a:xfrm>
          <a:prstGeom prst="rect">
            <a:avLst/>
          </a:prstGeom>
          <a:noFill/>
          <a:ln w="28575">
            <a:solidFill>
              <a:schemeClr val="accent2"/>
            </a:solidFill>
          </a:ln>
        </p:spPr>
        <p:txBody>
          <a:bodyPr vert="horz" lIns="0" tIns="0" rIns="0" bIns="0" rtlCol="0" anchor="t" anchorCtr="0">
            <a:noAutofit/>
          </a:bodyPr>
          <a:lstStyle>
            <a:lvl1pPr marL="0" indent="0" algn="l" defTabSz="717550" rtl="0" eaLnBrk="1" latinLnBrk="0" hangingPunct="1">
              <a:lnSpc>
                <a:spcPct val="110000"/>
              </a:lnSpc>
              <a:spcBef>
                <a:spcPts val="0"/>
              </a:spcBef>
              <a:spcAft>
                <a:spcPts val="600"/>
              </a:spcAft>
              <a:buFont typeface="Arial" pitchFamily="34" charset="0"/>
              <a:buNone/>
              <a:tabLst>
                <a:tab pos="360363" algn="l"/>
                <a:tab pos="715963" algn="l"/>
                <a:tab pos="1076325" algn="l"/>
                <a:tab pos="1438275" algn="l"/>
                <a:tab pos="1793875" algn="l"/>
                <a:tab pos="2154238" algn="l"/>
              </a:tabLst>
              <a:defRPr sz="3200" b="1" kern="1200">
                <a:solidFill>
                  <a:schemeClr val="tx1"/>
                </a:solidFill>
                <a:latin typeface="+mn-lt"/>
                <a:ea typeface="+mn-ea"/>
                <a:cs typeface="+mn-cs"/>
              </a:defRPr>
            </a:lvl1pPr>
            <a:lvl2pPr marL="177800" indent="-177800" algn="l" defTabSz="914400" rtl="0" eaLnBrk="1" latinLnBrk="0" hangingPunct="1">
              <a:lnSpc>
                <a:spcPct val="110000"/>
              </a:lnSpc>
              <a:spcBef>
                <a:spcPts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3200" b="1" kern="1200">
                <a:solidFill>
                  <a:schemeClr val="tx1"/>
                </a:solidFill>
                <a:latin typeface="+mn-lt"/>
                <a:ea typeface="+mn-ea"/>
                <a:cs typeface="+mn-cs"/>
              </a:defRPr>
            </a:lvl2pPr>
            <a:lvl3pPr marL="360363" indent="-182563" algn="l" defTabSz="914400" rtl="0" eaLnBrk="1" latinLnBrk="0" hangingPunct="1">
              <a:lnSpc>
                <a:spcPct val="110000"/>
              </a:lnSpc>
              <a:spcBef>
                <a:spcPts val="0"/>
              </a:spcBef>
              <a:spcAft>
                <a:spcPts val="600"/>
              </a:spcAft>
              <a:buFont typeface="Courier New" panose="02070309020205020404" pitchFamily="49" charset="0"/>
              <a:buChar char="o"/>
              <a:tabLst>
                <a:tab pos="715963" algn="l"/>
                <a:tab pos="1076325" algn="l"/>
                <a:tab pos="1438275" algn="l"/>
                <a:tab pos="1793875" algn="l"/>
                <a:tab pos="2154238" algn="l"/>
              </a:tabLst>
              <a:defRPr sz="3200" b="1" kern="1200">
                <a:solidFill>
                  <a:schemeClr val="tx1"/>
                </a:solidFill>
                <a:latin typeface="+mn-lt"/>
                <a:ea typeface="+mn-ea"/>
                <a:cs typeface="+mn-cs"/>
              </a:defRPr>
            </a:lvl3pPr>
            <a:lvl4pPr marL="538163" indent="-177800" algn="l" defTabSz="914400" rtl="0" eaLnBrk="1" latinLnBrk="0" hangingPunct="1">
              <a:lnSpc>
                <a:spcPct val="110000"/>
              </a:lnSpc>
              <a:spcBef>
                <a:spcPts val="0"/>
              </a:spcBef>
              <a:spcAft>
                <a:spcPts val="600"/>
              </a:spcAft>
              <a:buFont typeface="Arial" pitchFamily="34" charset="0"/>
              <a:buChar char="–"/>
              <a:tabLst>
                <a:tab pos="715963" algn="l"/>
                <a:tab pos="1076325" algn="l"/>
                <a:tab pos="1438275" algn="l"/>
                <a:tab pos="1793875" algn="l"/>
                <a:tab pos="2154238" algn="l"/>
              </a:tabLst>
              <a:defRPr sz="3200" b="1" kern="1200">
                <a:solidFill>
                  <a:schemeClr val="tx1"/>
                </a:solidFill>
                <a:latin typeface="+mn-lt"/>
                <a:ea typeface="+mn-ea"/>
                <a:cs typeface="+mn-cs"/>
              </a:defRPr>
            </a:lvl4pPr>
            <a:lvl5pPr marL="715963" indent="-177800" algn="l" defTabSz="914400" rtl="0" eaLnBrk="1" latinLnBrk="0" hangingPunct="1">
              <a:lnSpc>
                <a:spcPct val="110000"/>
              </a:lnSpc>
              <a:spcBef>
                <a:spcPts val="0"/>
              </a:spcBef>
              <a:spcAft>
                <a:spcPts val="600"/>
              </a:spcAft>
              <a:buFont typeface="Arial" pitchFamily="34" charset="0"/>
              <a:buChar char="»"/>
              <a:tabLst>
                <a:tab pos="1076325" algn="l"/>
                <a:tab pos="1438275" algn="l"/>
                <a:tab pos="1793875" algn="l"/>
                <a:tab pos="2154238" algn="l"/>
              </a:tabLst>
              <a:defRPr sz="3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025" fontAlgn="base">
              <a:lnSpc>
                <a:spcPct val="100000"/>
              </a:lnSpc>
              <a:spcAft>
                <a:spcPts val="0"/>
              </a:spcAft>
            </a:pPr>
            <a:endParaRPr lang="en-GB" sz="1050">
              <a:solidFill>
                <a:schemeClr val="accent2"/>
              </a:solidFill>
            </a:endParaRPr>
          </a:p>
          <a:p>
            <a:pPr marL="271463" indent="-198438" fontAlgn="base">
              <a:lnSpc>
                <a:spcPct val="100000"/>
              </a:lnSpc>
              <a:spcAft>
                <a:spcPts val="0"/>
              </a:spcAft>
              <a:buFont typeface="Arial" pitchFamily="34" charset="0"/>
              <a:buChar char="•"/>
            </a:pPr>
            <a:endParaRPr lang="en-GB" sz="1050" b="0">
              <a:solidFill>
                <a:srgbClr val="141414"/>
              </a:solidFill>
            </a:endParaRPr>
          </a:p>
        </p:txBody>
      </p:sp>
      <p:sp>
        <p:nvSpPr>
          <p:cNvPr id="15" name="Text Placeholder 3">
            <a:extLst>
              <a:ext uri="{FF2B5EF4-FFF2-40B4-BE49-F238E27FC236}">
                <a16:creationId xmlns:a16="http://schemas.microsoft.com/office/drawing/2014/main" id="{90AA5CC9-D95B-4239-83BA-E1D471330405}"/>
              </a:ext>
            </a:extLst>
          </p:cNvPr>
          <p:cNvSpPr txBox="1">
            <a:spLocks/>
          </p:cNvSpPr>
          <p:nvPr/>
        </p:nvSpPr>
        <p:spPr>
          <a:xfrm>
            <a:off x="7131560" y="928338"/>
            <a:ext cx="4785299" cy="5189194"/>
          </a:xfrm>
          <a:prstGeom prst="rect">
            <a:avLst/>
          </a:prstGeom>
          <a:noFill/>
          <a:ln w="28575">
            <a:solidFill>
              <a:schemeClr val="accent2"/>
            </a:solidFill>
          </a:ln>
        </p:spPr>
        <p:txBody>
          <a:bodyPr vert="horz" lIns="0" tIns="0" rIns="0" bIns="0" rtlCol="0" anchor="t" anchorCtr="0">
            <a:noAutofit/>
          </a:bodyPr>
          <a:lstStyle>
            <a:lvl1pPr marL="0" indent="0" algn="l" defTabSz="717550" rtl="0" eaLnBrk="1" latinLnBrk="0" hangingPunct="1">
              <a:lnSpc>
                <a:spcPct val="110000"/>
              </a:lnSpc>
              <a:spcBef>
                <a:spcPts val="0"/>
              </a:spcBef>
              <a:spcAft>
                <a:spcPts val="600"/>
              </a:spcAft>
              <a:buFont typeface="Arial" pitchFamily="34" charset="0"/>
              <a:buNone/>
              <a:tabLst>
                <a:tab pos="360363" algn="l"/>
                <a:tab pos="715963" algn="l"/>
                <a:tab pos="1076325" algn="l"/>
                <a:tab pos="1438275" algn="l"/>
                <a:tab pos="1793875" algn="l"/>
                <a:tab pos="2154238" algn="l"/>
              </a:tabLst>
              <a:defRPr sz="3200" b="1" kern="1200">
                <a:solidFill>
                  <a:schemeClr val="tx1"/>
                </a:solidFill>
                <a:latin typeface="+mn-lt"/>
                <a:ea typeface="+mn-ea"/>
                <a:cs typeface="+mn-cs"/>
              </a:defRPr>
            </a:lvl1pPr>
            <a:lvl2pPr marL="177800" indent="-177800" algn="l" defTabSz="914400" rtl="0" eaLnBrk="1" latinLnBrk="0" hangingPunct="1">
              <a:lnSpc>
                <a:spcPct val="110000"/>
              </a:lnSpc>
              <a:spcBef>
                <a:spcPts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3200" b="1" kern="1200">
                <a:solidFill>
                  <a:schemeClr val="tx1"/>
                </a:solidFill>
                <a:latin typeface="+mn-lt"/>
                <a:ea typeface="+mn-ea"/>
                <a:cs typeface="+mn-cs"/>
              </a:defRPr>
            </a:lvl2pPr>
            <a:lvl3pPr marL="360363" indent="-182563" algn="l" defTabSz="914400" rtl="0" eaLnBrk="1" latinLnBrk="0" hangingPunct="1">
              <a:lnSpc>
                <a:spcPct val="110000"/>
              </a:lnSpc>
              <a:spcBef>
                <a:spcPts val="0"/>
              </a:spcBef>
              <a:spcAft>
                <a:spcPts val="600"/>
              </a:spcAft>
              <a:buFont typeface="Courier New" panose="02070309020205020404" pitchFamily="49" charset="0"/>
              <a:buChar char="o"/>
              <a:tabLst>
                <a:tab pos="715963" algn="l"/>
                <a:tab pos="1076325" algn="l"/>
                <a:tab pos="1438275" algn="l"/>
                <a:tab pos="1793875" algn="l"/>
                <a:tab pos="2154238" algn="l"/>
              </a:tabLst>
              <a:defRPr sz="3200" b="1" kern="1200">
                <a:solidFill>
                  <a:schemeClr val="tx1"/>
                </a:solidFill>
                <a:latin typeface="+mn-lt"/>
                <a:ea typeface="+mn-ea"/>
                <a:cs typeface="+mn-cs"/>
              </a:defRPr>
            </a:lvl3pPr>
            <a:lvl4pPr marL="538163" indent="-177800" algn="l" defTabSz="914400" rtl="0" eaLnBrk="1" latinLnBrk="0" hangingPunct="1">
              <a:lnSpc>
                <a:spcPct val="110000"/>
              </a:lnSpc>
              <a:spcBef>
                <a:spcPts val="0"/>
              </a:spcBef>
              <a:spcAft>
                <a:spcPts val="600"/>
              </a:spcAft>
              <a:buFont typeface="Arial" pitchFamily="34" charset="0"/>
              <a:buChar char="–"/>
              <a:tabLst>
                <a:tab pos="715963" algn="l"/>
                <a:tab pos="1076325" algn="l"/>
                <a:tab pos="1438275" algn="l"/>
                <a:tab pos="1793875" algn="l"/>
                <a:tab pos="2154238" algn="l"/>
              </a:tabLst>
              <a:defRPr sz="3200" b="1" kern="1200">
                <a:solidFill>
                  <a:schemeClr val="tx1"/>
                </a:solidFill>
                <a:latin typeface="+mn-lt"/>
                <a:ea typeface="+mn-ea"/>
                <a:cs typeface="+mn-cs"/>
              </a:defRPr>
            </a:lvl4pPr>
            <a:lvl5pPr marL="715963" indent="-177800" algn="l" defTabSz="914400" rtl="0" eaLnBrk="1" latinLnBrk="0" hangingPunct="1">
              <a:lnSpc>
                <a:spcPct val="110000"/>
              </a:lnSpc>
              <a:spcBef>
                <a:spcPts val="0"/>
              </a:spcBef>
              <a:spcAft>
                <a:spcPts val="600"/>
              </a:spcAft>
              <a:buFont typeface="Arial" pitchFamily="34" charset="0"/>
              <a:buChar char="»"/>
              <a:tabLst>
                <a:tab pos="1076325" algn="l"/>
                <a:tab pos="1438275" algn="l"/>
                <a:tab pos="1793875" algn="l"/>
                <a:tab pos="2154238" algn="l"/>
              </a:tabLst>
              <a:defRPr sz="3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025" fontAlgn="base">
              <a:lnSpc>
                <a:spcPct val="100000"/>
              </a:lnSpc>
              <a:spcAft>
                <a:spcPts val="0"/>
              </a:spcAft>
            </a:pPr>
            <a:endParaRPr lang="en-GB" sz="1050">
              <a:solidFill>
                <a:schemeClr val="accent2"/>
              </a:solidFill>
            </a:endParaRPr>
          </a:p>
          <a:p>
            <a:pPr marL="271463" indent="-198438" fontAlgn="base">
              <a:lnSpc>
                <a:spcPct val="100000"/>
              </a:lnSpc>
              <a:spcAft>
                <a:spcPts val="0"/>
              </a:spcAft>
              <a:buFont typeface="Arial" pitchFamily="34" charset="0"/>
              <a:buChar char="•"/>
            </a:pPr>
            <a:endParaRPr lang="en-GB" sz="1050" b="0">
              <a:solidFill>
                <a:srgbClr val="141414"/>
              </a:solidFill>
            </a:endParaRPr>
          </a:p>
        </p:txBody>
      </p:sp>
      <p:sp>
        <p:nvSpPr>
          <p:cNvPr id="8" name="Text Placeholder 7">
            <a:extLst>
              <a:ext uri="{FF2B5EF4-FFF2-40B4-BE49-F238E27FC236}">
                <a16:creationId xmlns:a16="http://schemas.microsoft.com/office/drawing/2014/main" id="{C0D7A568-E9D5-43A1-A502-CA8559F918F1}"/>
              </a:ext>
            </a:extLst>
          </p:cNvPr>
          <p:cNvSpPr>
            <a:spLocks noGrp="1"/>
          </p:cNvSpPr>
          <p:nvPr>
            <p:ph type="body" sz="quarter" idx="12"/>
          </p:nvPr>
        </p:nvSpPr>
        <p:spPr>
          <a:xfrm>
            <a:off x="323220" y="1061567"/>
            <a:ext cx="6572880" cy="5063008"/>
          </a:xfrm>
        </p:spPr>
        <p:txBody>
          <a:bodyPr/>
          <a:lstStyle/>
          <a:p>
            <a:pPr marL="285750" indent="-285750">
              <a:lnSpc>
                <a:spcPct val="150000"/>
              </a:lnSpc>
              <a:buFont typeface="Arial" panose="020B0604020202020204" pitchFamily="34" charset="0"/>
              <a:buChar char="•"/>
            </a:pPr>
            <a:r>
              <a:rPr lang="en-GB" sz="1200"/>
              <a:t>In recent decades, </a:t>
            </a:r>
            <a:r>
              <a:rPr lang="en-GB" sz="1200" b="1"/>
              <a:t>the pursuit of economic growth as one of the main goals of development has led to an increasingly interconnected world</a:t>
            </a:r>
            <a:r>
              <a:rPr lang="en-GB" sz="1200"/>
              <a:t>, characterized by just-in-time supply chains, rising inequality and efforts to maximize comparative advantage. </a:t>
            </a:r>
          </a:p>
          <a:p>
            <a:pPr marL="285750" indent="-285750">
              <a:lnSpc>
                <a:spcPct val="150000"/>
              </a:lnSpc>
              <a:buFont typeface="Arial" panose="020B0604020202020204" pitchFamily="34" charset="0"/>
              <a:buChar char="•"/>
            </a:pPr>
            <a:r>
              <a:rPr lang="en-GB" sz="1200"/>
              <a:t>This global interconnectedness has many benefits, but it also </a:t>
            </a:r>
            <a:r>
              <a:rPr lang="en-GB" sz="1200" b="1"/>
              <a:t>creates systemic fragility </a:t>
            </a:r>
            <a:r>
              <a:rPr lang="en-GB" sz="1200"/>
              <a:t>to events that disrupt supply – whether caused by geopolitical events or environmental hazards (such as through the COVID-19 pandemic or climate change impacts). </a:t>
            </a:r>
          </a:p>
          <a:p>
            <a:pPr marL="285750" indent="-285750">
              <a:lnSpc>
                <a:spcPct val="150000"/>
              </a:lnSpc>
              <a:buFont typeface="Arial" panose="020B0604020202020204" pitchFamily="34" charset="0"/>
              <a:buChar char="•"/>
            </a:pPr>
            <a:r>
              <a:rPr lang="en-GB" sz="1200"/>
              <a:t>As is increasingly apparent, </a:t>
            </a:r>
            <a:r>
              <a:rPr lang="en-GB" sz="1200" b="1"/>
              <a:t>this systemic fragility is undermining ways of life </a:t>
            </a:r>
            <a:r>
              <a:rPr lang="en-GB" sz="1200"/>
              <a:t>as crisis follows crisis. </a:t>
            </a:r>
          </a:p>
          <a:p>
            <a:pPr marL="285750" indent="-285750">
              <a:lnSpc>
                <a:spcPct val="150000"/>
              </a:lnSpc>
              <a:buFont typeface="Arial" panose="020B0604020202020204" pitchFamily="34" charset="0"/>
              <a:buChar char="•"/>
            </a:pPr>
            <a:r>
              <a:rPr lang="en-GB" sz="1200" b="1"/>
              <a:t>Concentrated markets and complex supply chains have increased the risk of price instabilities </a:t>
            </a:r>
            <a:r>
              <a:rPr lang="en-GB" sz="1200"/>
              <a:t>and impacts on production in one region can have significant impacts in other countries and regions</a:t>
            </a:r>
          </a:p>
          <a:p>
            <a:pPr marL="285750" indent="-285750">
              <a:lnSpc>
                <a:spcPct val="150000"/>
              </a:lnSpc>
              <a:buFont typeface="Arial" panose="020B0604020202020204" pitchFamily="34" charset="0"/>
              <a:buChar char="•"/>
            </a:pPr>
            <a:r>
              <a:rPr lang="en-GB" sz="1200" b="1"/>
              <a:t>Climate change is a threat multiplier </a:t>
            </a:r>
            <a:r>
              <a:rPr lang="en-GB" sz="1200"/>
              <a:t>and there is increase evidence of its impacts:  such good shortages and higher prices leading to social unrest and/or migration.</a:t>
            </a:r>
          </a:p>
          <a:p>
            <a:pPr marL="285750" indent="-285750">
              <a:lnSpc>
                <a:spcPct val="150000"/>
              </a:lnSpc>
              <a:buFont typeface="Arial" panose="020B0604020202020204" pitchFamily="34" charset="0"/>
              <a:buChar char="•"/>
            </a:pPr>
            <a:r>
              <a:rPr lang="en-GB" sz="1200"/>
              <a:t>To this existing state of systemic fragility, the </a:t>
            </a:r>
            <a:r>
              <a:rPr lang="en-GB" sz="1200" b="1"/>
              <a:t>conflict in Ukraine has added both direct threats </a:t>
            </a:r>
            <a:r>
              <a:rPr lang="en-GB" sz="1200"/>
              <a:t>– high energy and food prices and the threat of reduced supply – </a:t>
            </a:r>
            <a:r>
              <a:rPr lang="en-GB" sz="1200" b="1"/>
              <a:t>and cascading risks</a:t>
            </a:r>
            <a:r>
              <a:rPr lang="en-GB" sz="1200"/>
              <a:t>, with the potential for resource market impacts to ripple out and deepen economic insecurity.</a:t>
            </a:r>
          </a:p>
        </p:txBody>
      </p:sp>
      <p:pic>
        <p:nvPicPr>
          <p:cNvPr id="11" name="Picture 10">
            <a:extLst>
              <a:ext uri="{FF2B5EF4-FFF2-40B4-BE49-F238E27FC236}">
                <a16:creationId xmlns:a16="http://schemas.microsoft.com/office/drawing/2014/main" id="{5EB3FB8E-DF83-4602-B829-A0F40A96BFE3}"/>
              </a:ext>
            </a:extLst>
          </p:cNvPr>
          <p:cNvPicPr>
            <a:picLocks noChangeAspect="1"/>
          </p:cNvPicPr>
          <p:nvPr/>
        </p:nvPicPr>
        <p:blipFill rotWithShape="1">
          <a:blip r:embed="rId3"/>
          <a:srcRect l="13450" t="11468" r="17201" b="8504"/>
          <a:stretch/>
        </p:blipFill>
        <p:spPr>
          <a:xfrm>
            <a:off x="7176444" y="2688331"/>
            <a:ext cx="4653446" cy="3230091"/>
          </a:xfrm>
          <a:prstGeom prst="rect">
            <a:avLst/>
          </a:prstGeom>
        </p:spPr>
      </p:pic>
      <p:sp>
        <p:nvSpPr>
          <p:cNvPr id="9" name="TextBox 8">
            <a:extLst>
              <a:ext uri="{FF2B5EF4-FFF2-40B4-BE49-F238E27FC236}">
                <a16:creationId xmlns:a16="http://schemas.microsoft.com/office/drawing/2014/main" id="{54D5CCEB-5036-4344-A067-65004E3FC531}"/>
              </a:ext>
            </a:extLst>
          </p:cNvPr>
          <p:cNvSpPr txBox="1"/>
          <p:nvPr/>
        </p:nvSpPr>
        <p:spPr>
          <a:xfrm>
            <a:off x="1" y="0"/>
            <a:ext cx="1311442" cy="276999"/>
          </a:xfrm>
          <a:prstGeom prst="rect">
            <a:avLst/>
          </a:prstGeom>
          <a:gradFill>
            <a:gsLst>
              <a:gs pos="50000">
                <a:schemeClr val="accent2"/>
              </a:gs>
              <a:gs pos="100000">
                <a:srgbClr val="ED3B9C"/>
              </a:gs>
            </a:gsLst>
            <a:lin ang="0" scaled="1"/>
          </a:gradFill>
        </p:spPr>
        <p:txBody>
          <a:bodyPr wrap="square" rtlCol="0">
            <a:spAutoFit/>
          </a:bodyPr>
          <a:lstStyle>
            <a:defPPr>
              <a:defRPr lang="en-US"/>
            </a:defPPr>
            <a:lvl1pPr>
              <a:defRPr sz="1200" b="1">
                <a:solidFill>
                  <a:schemeClr val="bg1"/>
                </a:solidFill>
              </a:defRPr>
            </a:lvl1pPr>
          </a:lstStyle>
          <a:p>
            <a:r>
              <a:rPr lang="en-GB"/>
              <a:t>BACKGROUND</a:t>
            </a:r>
          </a:p>
        </p:txBody>
      </p:sp>
      <p:sp>
        <p:nvSpPr>
          <p:cNvPr id="10" name="Title 3">
            <a:extLst>
              <a:ext uri="{FF2B5EF4-FFF2-40B4-BE49-F238E27FC236}">
                <a16:creationId xmlns:a16="http://schemas.microsoft.com/office/drawing/2014/main" id="{3B3201D4-FC61-4C30-9E5B-D0584D53B551}"/>
              </a:ext>
            </a:extLst>
          </p:cNvPr>
          <p:cNvSpPr txBox="1">
            <a:spLocks/>
          </p:cNvSpPr>
          <p:nvPr/>
        </p:nvSpPr>
        <p:spPr bwMode="auto">
          <a:xfrm>
            <a:off x="1830279" y="40137"/>
            <a:ext cx="6782524"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fontAlgn="base">
              <a:spcBef>
                <a:spcPct val="0"/>
              </a:spcBef>
              <a:spcAft>
                <a:spcPct val="0"/>
              </a:spcAft>
              <a:defRPr sz="2800" kern="12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panose="020B0604020202020204" pitchFamily="34" charset="0"/>
              </a:defRPr>
            </a:lvl2pPr>
            <a:lvl3pPr algn="l" rtl="0" fontAlgn="base">
              <a:spcBef>
                <a:spcPct val="0"/>
              </a:spcBef>
              <a:spcAft>
                <a:spcPct val="0"/>
              </a:spcAft>
              <a:defRPr sz="2800">
                <a:solidFill>
                  <a:schemeClr val="tx2"/>
                </a:solidFill>
                <a:latin typeface="Arial" panose="020B0604020202020204" pitchFamily="34" charset="0"/>
              </a:defRPr>
            </a:lvl3pPr>
            <a:lvl4pPr algn="l" rtl="0" fontAlgn="base">
              <a:spcBef>
                <a:spcPct val="0"/>
              </a:spcBef>
              <a:spcAft>
                <a:spcPct val="0"/>
              </a:spcAft>
              <a:defRPr sz="2800">
                <a:solidFill>
                  <a:schemeClr val="tx2"/>
                </a:solidFill>
                <a:latin typeface="Arial" panose="020B0604020202020204" pitchFamily="34" charset="0"/>
              </a:defRPr>
            </a:lvl4pPr>
            <a:lvl5pPr algn="l" rtl="0" fontAlgn="base">
              <a:spcBef>
                <a:spcPct val="0"/>
              </a:spcBef>
              <a:spcAft>
                <a:spcPct val="0"/>
              </a:spcAft>
              <a:defRPr sz="2800">
                <a:solidFill>
                  <a:schemeClr val="tx2"/>
                </a:solidFill>
                <a:latin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eaLnBrk="1" hangingPunct="1"/>
            <a:endParaRPr lang="en-GB" sz="1500" b="1">
              <a:solidFill>
                <a:schemeClr val="accent2"/>
              </a:solidFill>
              <a:highlight>
                <a:srgbClr val="FFFF00"/>
              </a:highlight>
            </a:endParaRPr>
          </a:p>
        </p:txBody>
      </p:sp>
      <p:sp>
        <p:nvSpPr>
          <p:cNvPr id="12" name="TextBox 11">
            <a:extLst>
              <a:ext uri="{FF2B5EF4-FFF2-40B4-BE49-F238E27FC236}">
                <a16:creationId xmlns:a16="http://schemas.microsoft.com/office/drawing/2014/main" id="{41CBF060-8FCE-43B1-84C9-15171FAC2FF0}"/>
              </a:ext>
            </a:extLst>
          </p:cNvPr>
          <p:cNvSpPr txBox="1"/>
          <p:nvPr/>
        </p:nvSpPr>
        <p:spPr>
          <a:xfrm>
            <a:off x="7176444" y="939578"/>
            <a:ext cx="4653446" cy="1443152"/>
          </a:xfrm>
          <a:prstGeom prst="rect">
            <a:avLst/>
          </a:prstGeom>
          <a:noFill/>
        </p:spPr>
        <p:txBody>
          <a:bodyPr wrap="square">
            <a:spAutoFit/>
          </a:bodyPr>
          <a:lstStyle/>
          <a:p>
            <a:pPr>
              <a:lnSpc>
                <a:spcPct val="150000"/>
              </a:lnSpc>
            </a:pPr>
            <a:r>
              <a:rPr lang="en-GB" sz="1200"/>
              <a:t>The figure below is an example of cascading climate risk with a starting point of declining cereal yields. A similar chain of events was seen in 2010-11 due to Ukraine/Russia heatwave - and ultimately contributed to the Arab Spring and the deep geopolitical reconfigurations to which it gave rise.</a:t>
            </a:r>
          </a:p>
        </p:txBody>
      </p:sp>
      <p:sp>
        <p:nvSpPr>
          <p:cNvPr id="13" name="Title 3">
            <a:extLst>
              <a:ext uri="{FF2B5EF4-FFF2-40B4-BE49-F238E27FC236}">
                <a16:creationId xmlns:a16="http://schemas.microsoft.com/office/drawing/2014/main" id="{D837CEAF-859E-4DD8-B6C6-ABA147B66A48}"/>
              </a:ext>
            </a:extLst>
          </p:cNvPr>
          <p:cNvSpPr txBox="1">
            <a:spLocks/>
          </p:cNvSpPr>
          <p:nvPr/>
        </p:nvSpPr>
        <p:spPr bwMode="auto">
          <a:xfrm>
            <a:off x="1" y="276999"/>
            <a:ext cx="10360024" cy="41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lvl1pPr algn="l" rtl="0" fontAlgn="base">
              <a:spcBef>
                <a:spcPct val="0"/>
              </a:spcBef>
              <a:spcAft>
                <a:spcPct val="0"/>
              </a:spcAft>
              <a:defRPr sz="2800" kern="12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panose="020B0604020202020204" pitchFamily="34" charset="0"/>
              </a:defRPr>
            </a:lvl2pPr>
            <a:lvl3pPr algn="l" rtl="0" fontAlgn="base">
              <a:spcBef>
                <a:spcPct val="0"/>
              </a:spcBef>
              <a:spcAft>
                <a:spcPct val="0"/>
              </a:spcAft>
              <a:defRPr sz="2800">
                <a:solidFill>
                  <a:schemeClr val="tx2"/>
                </a:solidFill>
                <a:latin typeface="Arial" panose="020B0604020202020204" pitchFamily="34" charset="0"/>
              </a:defRPr>
            </a:lvl3pPr>
            <a:lvl4pPr algn="l" rtl="0" fontAlgn="base">
              <a:spcBef>
                <a:spcPct val="0"/>
              </a:spcBef>
              <a:spcAft>
                <a:spcPct val="0"/>
              </a:spcAft>
              <a:defRPr sz="2800">
                <a:solidFill>
                  <a:schemeClr val="tx2"/>
                </a:solidFill>
                <a:latin typeface="Arial" panose="020B0604020202020204" pitchFamily="34" charset="0"/>
              </a:defRPr>
            </a:lvl4pPr>
            <a:lvl5pPr algn="l" rtl="0" fontAlgn="base">
              <a:spcBef>
                <a:spcPct val="0"/>
              </a:spcBef>
              <a:spcAft>
                <a:spcPct val="0"/>
              </a:spcAft>
              <a:defRPr sz="2800">
                <a:solidFill>
                  <a:schemeClr val="tx2"/>
                </a:solidFill>
                <a:latin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eaLnBrk="1" hangingPunct="1">
              <a:lnSpc>
                <a:spcPct val="150000"/>
              </a:lnSpc>
            </a:pPr>
            <a:r>
              <a:rPr lang="en-GB" sz="1400" b="1">
                <a:solidFill>
                  <a:srgbClr val="ED3B9C"/>
                </a:solidFill>
              </a:rPr>
              <a:t>The war in Ukraine, and its impacts on resource markets, could trigger cascading risks globally</a:t>
            </a:r>
          </a:p>
        </p:txBody>
      </p:sp>
    </p:spTree>
    <p:extLst>
      <p:ext uri="{BB962C8B-B14F-4D97-AF65-F5344CB8AC3E}">
        <p14:creationId xmlns:p14="http://schemas.microsoft.com/office/powerpoint/2010/main" val="3046695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D56C96D-95FE-4331-A4A8-6AD1D57BFCB7}"/>
              </a:ext>
            </a:extLst>
          </p:cNvPr>
          <p:cNvSpPr>
            <a:spLocks noGrp="1"/>
          </p:cNvSpPr>
          <p:nvPr>
            <p:ph idx="1"/>
          </p:nvPr>
        </p:nvSpPr>
        <p:spPr>
          <a:xfrm>
            <a:off x="399526" y="1097870"/>
            <a:ext cx="11346160" cy="5294051"/>
          </a:xfrm>
          <a:solidFill>
            <a:schemeClr val="bg1"/>
          </a:solidFill>
        </p:spPr>
        <p:txBody>
          <a:bodyPr>
            <a:normAutofit fontScale="92500"/>
          </a:bodyPr>
          <a:lstStyle/>
          <a:p>
            <a:r>
              <a:rPr lang="en-GB" sz="1200" b="1" dirty="0">
                <a:solidFill>
                  <a:schemeClr val="accent2"/>
                </a:solidFill>
              </a:rPr>
              <a:t>Possible outcomes of the war </a:t>
            </a:r>
          </a:p>
          <a:p>
            <a:pPr marL="285750" indent="-285750">
              <a:buFont typeface="Arial" panose="020B0604020202020204" pitchFamily="34" charset="0"/>
              <a:buChar char="•"/>
            </a:pPr>
            <a:r>
              <a:rPr lang="en-GB" sz="1200" dirty="0"/>
              <a:t>Russian objectives – for Ukraine to pivot politically to the east and/or for large parts of the country to be brought under Russian control – currently seem unlikely to be met.</a:t>
            </a:r>
            <a:endParaRPr lang="en-GB" sz="1200" dirty="0">
              <a:cs typeface="Arial"/>
            </a:endParaRPr>
          </a:p>
          <a:p>
            <a:pPr marL="285750" indent="-285750">
              <a:buFont typeface="Arial" panose="020B0604020202020204" pitchFamily="34" charset="0"/>
              <a:buChar char="•"/>
            </a:pPr>
            <a:r>
              <a:rPr lang="en-GB" sz="1200" dirty="0"/>
              <a:t>The war has, so far, strengthened NATO and led to an increase in Western governments’ military expenditure.</a:t>
            </a:r>
            <a:endParaRPr lang="en-GB" sz="1200" dirty="0">
              <a:cs typeface="Arial"/>
            </a:endParaRPr>
          </a:p>
          <a:p>
            <a:pPr marL="285750" indent="-285750">
              <a:buFont typeface="Arial" panose="020B0604020202020204" pitchFamily="34" charset="0"/>
              <a:buChar char="•"/>
            </a:pPr>
            <a:r>
              <a:rPr lang="en-GB" sz="1200" dirty="0">
                <a:cs typeface="Arial"/>
              </a:rPr>
              <a:t>EU views towards Russia have significantly hardened – particularly Germany’s </a:t>
            </a:r>
            <a:r>
              <a:rPr lang="en-GB" sz="1200" i="1" dirty="0" err="1">
                <a:cs typeface="Arial"/>
              </a:rPr>
              <a:t>zeitenwender</a:t>
            </a:r>
            <a:r>
              <a:rPr lang="en-GB" sz="1200" dirty="0">
                <a:cs typeface="Arial"/>
              </a:rPr>
              <a:t>, or sea change – and are likely to remain so. </a:t>
            </a:r>
          </a:p>
          <a:p>
            <a:pPr marL="285750" indent="-285750">
              <a:buFont typeface="Arial" panose="020B0604020202020204" pitchFamily="34" charset="0"/>
              <a:buChar char="•"/>
            </a:pPr>
            <a:r>
              <a:rPr lang="en-GB" sz="1200" dirty="0"/>
              <a:t>Ukraine’s economy and infrastructure have been decimated and are likely to suffer further. Recovery will take decades. </a:t>
            </a:r>
          </a:p>
          <a:p>
            <a:pPr marL="285750" indent="-285750">
              <a:buFont typeface="Arial" panose="020B0604020202020204" pitchFamily="34" charset="0"/>
              <a:buChar char="•"/>
            </a:pPr>
            <a:endParaRPr lang="en-GB" sz="1200" dirty="0">
              <a:cs typeface="Arial"/>
            </a:endParaRPr>
          </a:p>
          <a:p>
            <a:r>
              <a:rPr lang="en-GB" sz="1200" b="1" dirty="0">
                <a:solidFill>
                  <a:schemeClr val="accent2"/>
                </a:solidFill>
              </a:rPr>
              <a:t>A regional conflict is possible</a:t>
            </a:r>
            <a:endParaRPr lang="en-GB" sz="1200" b="1" dirty="0">
              <a:solidFill>
                <a:schemeClr val="accent2"/>
              </a:solidFill>
              <a:cs typeface="Arial"/>
            </a:endParaRPr>
          </a:p>
          <a:p>
            <a:pPr marL="285750" lvl="1" indent="-285750" defTabSz="717550"/>
            <a:r>
              <a:rPr lang="en-GB" sz="1200" dirty="0"/>
              <a:t>Moldova is seen as a likely country for future invasion. </a:t>
            </a:r>
            <a:endParaRPr lang="en-GB" sz="1200" dirty="0">
              <a:cs typeface="Arial"/>
            </a:endParaRPr>
          </a:p>
          <a:p>
            <a:pPr marL="285750" lvl="1" indent="-285750" defTabSz="717550"/>
            <a:r>
              <a:rPr lang="en-GB" sz="1200" dirty="0"/>
              <a:t>Even the use by Russia of non-conventional weapons, nor a conventional attack on a nuclear power plant, may not necessarily lead to a regional conflict.</a:t>
            </a:r>
          </a:p>
          <a:p>
            <a:pPr marL="285750" lvl="1" indent="-285750" defTabSz="717550"/>
            <a:r>
              <a:rPr lang="en-GB" sz="1200" dirty="0"/>
              <a:t>And even if the conflict spreads to other countries, it may be the case that not all NATO countries become involved. </a:t>
            </a:r>
          </a:p>
          <a:p>
            <a:pPr marL="285750" lvl="1" indent="-285750" defTabSz="717550"/>
            <a:endParaRPr lang="en-GB" sz="1200" dirty="0">
              <a:cs typeface="Arial"/>
            </a:endParaRPr>
          </a:p>
          <a:p>
            <a:pPr marL="177800" indent="-177800"/>
            <a:r>
              <a:rPr lang="en-GB" sz="1200" b="1" dirty="0">
                <a:solidFill>
                  <a:schemeClr val="accent2"/>
                </a:solidFill>
                <a:ea typeface="+mn-lt"/>
                <a:cs typeface="+mn-lt"/>
              </a:rPr>
              <a:t>A cessation of conflict may occur for and might:</a:t>
            </a:r>
            <a:endParaRPr lang="en-US" sz="1200" b="1" dirty="0">
              <a:solidFill>
                <a:schemeClr val="accent2"/>
              </a:solidFill>
              <a:ea typeface="+mn-lt"/>
              <a:cs typeface="+mn-lt"/>
            </a:endParaRPr>
          </a:p>
          <a:p>
            <a:pPr marL="285750" lvl="1" indent="-285750"/>
            <a:r>
              <a:rPr lang="en-GB" sz="1200" dirty="0">
                <a:ea typeface="+mn-lt"/>
                <a:cs typeface="+mn-lt"/>
              </a:rPr>
              <a:t>Lead to both Russia and Ukraine declaring victory.</a:t>
            </a:r>
            <a:endParaRPr lang="en-US" sz="1200" dirty="0">
              <a:ea typeface="+mn-lt"/>
              <a:cs typeface="+mn-lt"/>
            </a:endParaRPr>
          </a:p>
          <a:p>
            <a:pPr marL="285750" lvl="1" indent="-285750"/>
            <a:r>
              <a:rPr lang="en-GB" sz="1200" dirty="0">
                <a:ea typeface="+mn-lt"/>
                <a:cs typeface="+mn-lt"/>
              </a:rPr>
              <a:t>See Russia increase the territory under its control with ongoing, localised conflicts.</a:t>
            </a:r>
            <a:endParaRPr lang="en-US" sz="1200" dirty="0">
              <a:ea typeface="+mn-lt"/>
              <a:cs typeface="+mn-lt"/>
            </a:endParaRPr>
          </a:p>
          <a:p>
            <a:pPr marL="285750" lvl="1" indent="-285750"/>
            <a:r>
              <a:rPr lang="en-GB" sz="1200" dirty="0">
                <a:ea typeface="+mn-lt"/>
                <a:cs typeface="+mn-lt"/>
              </a:rPr>
              <a:t>Delay, but not necessarily halt, the expansionist desire of the current administration in Russia. </a:t>
            </a:r>
          </a:p>
          <a:p>
            <a:pPr marL="285750" lvl="1" indent="-285750"/>
            <a:endParaRPr lang="en-US" sz="1200" dirty="0">
              <a:ea typeface="+mn-lt"/>
              <a:cs typeface="+mn-lt"/>
            </a:endParaRPr>
          </a:p>
          <a:p>
            <a:r>
              <a:rPr lang="en-GB" sz="1200" b="1" dirty="0">
                <a:solidFill>
                  <a:schemeClr val="accent2"/>
                </a:solidFill>
              </a:rPr>
              <a:t>The duration and evolution of the conflict will determine:</a:t>
            </a:r>
            <a:endParaRPr lang="en-GB" sz="1200" b="1" dirty="0">
              <a:solidFill>
                <a:schemeClr val="accent2"/>
              </a:solidFill>
              <a:cs typeface="Arial"/>
            </a:endParaRPr>
          </a:p>
          <a:p>
            <a:pPr marL="285750" lvl="1" indent="-285750" defTabSz="717550"/>
            <a:r>
              <a:rPr lang="en-GB" sz="1200" b="1" dirty="0"/>
              <a:t>If or when</a:t>
            </a:r>
            <a:r>
              <a:rPr lang="en-GB" sz="1200" dirty="0"/>
              <a:t> international economic, political and cultural sanctions are scaled down.</a:t>
            </a:r>
            <a:endParaRPr lang="en-GB" sz="1200" dirty="0">
              <a:cs typeface="Arial"/>
            </a:endParaRPr>
          </a:p>
          <a:p>
            <a:pPr marL="285750" lvl="1" indent="-285750" defTabSz="717550"/>
            <a:r>
              <a:rPr lang="en-GB" sz="1200" dirty="0"/>
              <a:t>The speed at which the EU seeks to become independent from Russian fossil fuels.</a:t>
            </a:r>
            <a:endParaRPr lang="en-GB" sz="1200" dirty="0">
              <a:cs typeface="Arial"/>
            </a:endParaRPr>
          </a:p>
          <a:p>
            <a:pPr marL="285750" lvl="1" indent="-285750" defTabSz="717550"/>
            <a:r>
              <a:rPr lang="en-GB" sz="1200" dirty="0"/>
              <a:t>The extent of the bipolarisation of global politics (EU+US vs </a:t>
            </a:r>
            <a:r>
              <a:rPr lang="en-GB" sz="1200" dirty="0" err="1"/>
              <a:t>Russia+China-led</a:t>
            </a:r>
            <a:r>
              <a:rPr lang="en-GB" sz="1200" dirty="0"/>
              <a:t> blocks): structural change in world markets is inevitable</a:t>
            </a:r>
            <a:endParaRPr lang="en-GB" sz="1200" dirty="0">
              <a:cs typeface="Arial"/>
            </a:endParaRPr>
          </a:p>
          <a:p>
            <a:endParaRPr lang="en-GB" sz="1200" dirty="0"/>
          </a:p>
        </p:txBody>
      </p:sp>
      <p:sp>
        <p:nvSpPr>
          <p:cNvPr id="4" name="TextBox 3">
            <a:extLst>
              <a:ext uri="{FF2B5EF4-FFF2-40B4-BE49-F238E27FC236}">
                <a16:creationId xmlns:a16="http://schemas.microsoft.com/office/drawing/2014/main" id="{5CEDB39C-D9E5-4FA2-8668-5F38806C8EDD}"/>
              </a:ext>
            </a:extLst>
          </p:cNvPr>
          <p:cNvSpPr txBox="1"/>
          <p:nvPr/>
        </p:nvSpPr>
        <p:spPr>
          <a:xfrm>
            <a:off x="1" y="0"/>
            <a:ext cx="1311442" cy="276999"/>
          </a:xfrm>
          <a:prstGeom prst="rect">
            <a:avLst/>
          </a:prstGeom>
          <a:gradFill>
            <a:gsLst>
              <a:gs pos="50000">
                <a:schemeClr val="accent2"/>
              </a:gs>
              <a:gs pos="100000">
                <a:srgbClr val="ED3B9C"/>
              </a:gs>
            </a:gsLst>
            <a:lin ang="0" scaled="1"/>
          </a:gradFill>
        </p:spPr>
        <p:txBody>
          <a:bodyPr wrap="square" rtlCol="0">
            <a:spAutoFit/>
          </a:bodyPr>
          <a:lstStyle>
            <a:defPPr>
              <a:defRPr lang="en-US"/>
            </a:defPPr>
            <a:lvl1pPr>
              <a:defRPr sz="1200" b="1">
                <a:solidFill>
                  <a:schemeClr val="bg1"/>
                </a:solidFill>
              </a:defRPr>
            </a:lvl1pPr>
          </a:lstStyle>
          <a:p>
            <a:r>
              <a:rPr lang="en-GB"/>
              <a:t>BACKGROUND</a:t>
            </a:r>
          </a:p>
        </p:txBody>
      </p:sp>
      <p:sp>
        <p:nvSpPr>
          <p:cNvPr id="5" name="Title 3">
            <a:extLst>
              <a:ext uri="{FF2B5EF4-FFF2-40B4-BE49-F238E27FC236}">
                <a16:creationId xmlns:a16="http://schemas.microsoft.com/office/drawing/2014/main" id="{C6F0C090-47EF-4A02-A755-8DCEA00EA0E4}"/>
              </a:ext>
            </a:extLst>
          </p:cNvPr>
          <p:cNvSpPr txBox="1">
            <a:spLocks/>
          </p:cNvSpPr>
          <p:nvPr/>
        </p:nvSpPr>
        <p:spPr bwMode="auto">
          <a:xfrm>
            <a:off x="0" y="276998"/>
            <a:ext cx="12191999" cy="39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lvl1pPr algn="l" rtl="0" fontAlgn="base">
              <a:spcBef>
                <a:spcPct val="0"/>
              </a:spcBef>
              <a:spcAft>
                <a:spcPct val="0"/>
              </a:spcAft>
              <a:defRPr sz="2800" kern="12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panose="020B0604020202020204" pitchFamily="34" charset="0"/>
              </a:defRPr>
            </a:lvl2pPr>
            <a:lvl3pPr algn="l" rtl="0" fontAlgn="base">
              <a:spcBef>
                <a:spcPct val="0"/>
              </a:spcBef>
              <a:spcAft>
                <a:spcPct val="0"/>
              </a:spcAft>
              <a:defRPr sz="2800">
                <a:solidFill>
                  <a:schemeClr val="tx2"/>
                </a:solidFill>
                <a:latin typeface="Arial" panose="020B0604020202020204" pitchFamily="34" charset="0"/>
              </a:defRPr>
            </a:lvl3pPr>
            <a:lvl4pPr algn="l" rtl="0" fontAlgn="base">
              <a:spcBef>
                <a:spcPct val="0"/>
              </a:spcBef>
              <a:spcAft>
                <a:spcPct val="0"/>
              </a:spcAft>
              <a:defRPr sz="2800">
                <a:solidFill>
                  <a:schemeClr val="tx2"/>
                </a:solidFill>
                <a:latin typeface="Arial" panose="020B0604020202020204" pitchFamily="34" charset="0"/>
              </a:defRPr>
            </a:lvl4pPr>
            <a:lvl5pPr algn="l" rtl="0" fontAlgn="base">
              <a:spcBef>
                <a:spcPct val="0"/>
              </a:spcBef>
              <a:spcAft>
                <a:spcPct val="0"/>
              </a:spcAft>
              <a:defRPr sz="2800">
                <a:solidFill>
                  <a:schemeClr val="tx2"/>
                </a:solidFill>
                <a:latin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a:lstStyle>
          <a:p>
            <a:pPr algn="ctr" eaLnBrk="1" hangingPunct="1"/>
            <a:r>
              <a:rPr lang="en-GB" sz="1400" b="1">
                <a:solidFill>
                  <a:srgbClr val="ED3B9C"/>
                </a:solidFill>
              </a:rPr>
              <a:t>Possible outcomes of the war </a:t>
            </a:r>
          </a:p>
        </p:txBody>
      </p:sp>
    </p:spTree>
    <p:extLst>
      <p:ext uri="{BB962C8B-B14F-4D97-AF65-F5344CB8AC3E}">
        <p14:creationId xmlns:p14="http://schemas.microsoft.com/office/powerpoint/2010/main" val="36613749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3640-55F6-4157-8440-E9AABEB25D86}"/>
              </a:ext>
            </a:extLst>
          </p:cNvPr>
          <p:cNvSpPr>
            <a:spLocks noGrp="1"/>
          </p:cNvSpPr>
          <p:nvPr>
            <p:ph type="title"/>
          </p:nvPr>
        </p:nvSpPr>
        <p:spPr/>
        <p:txBody>
          <a:bodyPr/>
          <a:lstStyle/>
          <a:p>
            <a:r>
              <a:rPr lang="en-GB"/>
              <a:t>Food</a:t>
            </a:r>
          </a:p>
        </p:txBody>
      </p:sp>
      <p:sp>
        <p:nvSpPr>
          <p:cNvPr id="3" name="Text Placeholder 2">
            <a:extLst>
              <a:ext uri="{FF2B5EF4-FFF2-40B4-BE49-F238E27FC236}">
                <a16:creationId xmlns:a16="http://schemas.microsoft.com/office/drawing/2014/main" id="{0469C703-30DE-4975-BDDF-98835D531D64}"/>
              </a:ext>
            </a:extLst>
          </p:cNvPr>
          <p:cNvSpPr>
            <a:spLocks noGrp="1"/>
          </p:cNvSpPr>
          <p:nvPr>
            <p:ph type="body" sz="quarter" idx="12"/>
          </p:nvPr>
        </p:nvSpPr>
        <p:spPr/>
        <p:txBody>
          <a:bodyPr/>
          <a:lstStyle/>
          <a:p>
            <a:pPr marL="338138" indent="-338138">
              <a:buFont typeface="Arial" panose="020B0604020202020204" pitchFamily="34" charset="0"/>
              <a:buChar char="•"/>
              <a:tabLst>
                <a:tab pos="447675" algn="l"/>
                <a:tab pos="715963" algn="l"/>
                <a:tab pos="1076325" algn="l"/>
                <a:tab pos="1438275" algn="l"/>
                <a:tab pos="1793875" algn="l"/>
                <a:tab pos="2154238" algn="l"/>
              </a:tabLst>
            </a:pPr>
            <a:r>
              <a:rPr lang="en-GB" dirty="0"/>
              <a:t>Summary</a:t>
            </a:r>
          </a:p>
          <a:p>
            <a:pPr marL="338138" indent="-338138">
              <a:buFont typeface="Arial" panose="020B0604020202020204" pitchFamily="34" charset="0"/>
              <a:buChar char="•"/>
              <a:tabLst>
                <a:tab pos="447675" algn="l"/>
                <a:tab pos="715963" algn="l"/>
                <a:tab pos="1076325" algn="l"/>
                <a:tab pos="1438275" algn="l"/>
                <a:tab pos="1793875" algn="l"/>
                <a:tab pos="2154238" algn="l"/>
              </a:tabLst>
            </a:pPr>
            <a:r>
              <a:rPr lang="en-GB" dirty="0"/>
              <a:t>Existing trends 2000-2021</a:t>
            </a:r>
          </a:p>
          <a:p>
            <a:pPr marL="342900" lvl="0" indent="-342900">
              <a:buFont typeface="Arial" panose="020B0604020202020204" pitchFamily="34" charset="0"/>
              <a:buChar char="•"/>
            </a:pPr>
            <a:r>
              <a:rPr lang="en-GB" dirty="0"/>
              <a:t>Black Sea region’s importance to global food security</a:t>
            </a:r>
          </a:p>
          <a:p>
            <a:pPr marL="342900" lvl="0" indent="-342900">
              <a:buFont typeface="Arial" panose="020B0604020202020204" pitchFamily="34" charset="0"/>
              <a:buChar char="•"/>
            </a:pPr>
            <a:r>
              <a:rPr lang="en-GB" dirty="0"/>
              <a:t>Impacts since 24 Feb invasion</a:t>
            </a:r>
          </a:p>
          <a:p>
            <a:pPr marL="342900" lvl="0" indent="-342900">
              <a:buFont typeface="Arial" panose="020B0604020202020204" pitchFamily="34" charset="0"/>
              <a:buChar char="•"/>
            </a:pPr>
            <a:r>
              <a:rPr lang="en-GB" dirty="0"/>
              <a:t>Potential scenario outcomes</a:t>
            </a:r>
          </a:p>
          <a:p>
            <a:pPr marL="342900" lvl="0" indent="-342900">
              <a:buFont typeface="Arial" panose="020B0604020202020204" pitchFamily="34" charset="0"/>
              <a:buChar char="•"/>
            </a:pPr>
            <a:r>
              <a:rPr lang="en-GB" dirty="0"/>
              <a:t>Policy options </a:t>
            </a:r>
          </a:p>
          <a:p>
            <a:endParaRPr lang="en-GB" dirty="0"/>
          </a:p>
        </p:txBody>
      </p:sp>
      <p:sp>
        <p:nvSpPr>
          <p:cNvPr id="4" name="Text Placeholder 3">
            <a:extLst>
              <a:ext uri="{FF2B5EF4-FFF2-40B4-BE49-F238E27FC236}">
                <a16:creationId xmlns:a16="http://schemas.microsoft.com/office/drawing/2014/main" id="{3AADF452-C0AC-4512-BB40-6066096E19D0}"/>
              </a:ext>
            </a:extLst>
          </p:cNvPr>
          <p:cNvSpPr>
            <a:spLocks noGrp="1"/>
          </p:cNvSpPr>
          <p:nvPr>
            <p:ph type="body" sz="quarter" idx="13"/>
          </p:nvPr>
        </p:nvSpPr>
        <p:spPr/>
        <p:txBody>
          <a:bodyPr/>
          <a:lstStyle/>
          <a:p>
            <a:r>
              <a:rPr lang="en-GB"/>
              <a:t>Russian Invasion of Ukraine</a:t>
            </a:r>
          </a:p>
        </p:txBody>
      </p:sp>
      <p:sp>
        <p:nvSpPr>
          <p:cNvPr id="5" name="Text Placeholder 4">
            <a:extLst>
              <a:ext uri="{FF2B5EF4-FFF2-40B4-BE49-F238E27FC236}">
                <a16:creationId xmlns:a16="http://schemas.microsoft.com/office/drawing/2014/main" id="{2B7367FE-412E-4E38-9C72-4AEF0819D127}"/>
              </a:ext>
            </a:extLst>
          </p:cNvPr>
          <p:cNvSpPr>
            <a:spLocks noGrp="1"/>
          </p:cNvSpPr>
          <p:nvPr>
            <p:ph type="body" sz="quarter" idx="14"/>
          </p:nvPr>
        </p:nvSpPr>
        <p:spPr/>
        <p:txBody>
          <a:bodyPr/>
          <a:lstStyle/>
          <a:p>
            <a:r>
              <a:rPr lang="en-GB"/>
              <a:t>Resource and Policy Implications</a:t>
            </a:r>
          </a:p>
        </p:txBody>
      </p:sp>
      <p:sp>
        <p:nvSpPr>
          <p:cNvPr id="8" name="Footer Placeholder 2">
            <a:extLst>
              <a:ext uri="{FF2B5EF4-FFF2-40B4-BE49-F238E27FC236}">
                <a16:creationId xmlns:a16="http://schemas.microsoft.com/office/drawing/2014/main" id="{4DC43654-1174-4D5C-AE15-4D8CF0B9F2C7}"/>
              </a:ext>
            </a:extLst>
          </p:cNvPr>
          <p:cNvSpPr txBox="1">
            <a:spLocks/>
          </p:cNvSpPr>
          <p:nvPr/>
        </p:nvSpPr>
        <p:spPr>
          <a:xfrm>
            <a:off x="479377" y="6372719"/>
            <a:ext cx="5616575" cy="385017"/>
          </a:xfrm>
          <a:prstGeom prst="rect">
            <a:avLst/>
          </a:prstGeom>
        </p:spPr>
        <p:txBody>
          <a:bodyPr vert="horz" lIns="0" tIns="0" rIns="0" bIns="0" rtlCol="0" anchor="ctr"/>
          <a:lstStyle>
            <a:defPPr>
              <a:defRPr lang="en-US"/>
            </a:defPPr>
            <a:lvl1pPr algn="l" rtl="0" eaLnBrk="0" fontAlgn="base" hangingPunct="0">
              <a:spcBef>
                <a:spcPct val="0"/>
              </a:spcBef>
              <a:spcAft>
                <a:spcPct val="0"/>
              </a:spcAft>
              <a:defRPr sz="9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t>Chatham House  |  The Royal Institute of International Affairs </a:t>
            </a:r>
          </a:p>
        </p:txBody>
      </p:sp>
    </p:spTree>
    <p:extLst>
      <p:ext uri="{BB962C8B-B14F-4D97-AF65-F5344CB8AC3E}">
        <p14:creationId xmlns:p14="http://schemas.microsoft.com/office/powerpoint/2010/main" val="4079877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AA5B318-2537-45AD-A344-5336983A5ED2}"/>
              </a:ext>
            </a:extLst>
          </p:cNvPr>
          <p:cNvSpPr/>
          <p:nvPr/>
        </p:nvSpPr>
        <p:spPr>
          <a:xfrm>
            <a:off x="0" y="6437641"/>
            <a:ext cx="12192000" cy="5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chemeClr val="bg1">
                  <a:lumMod val="50000"/>
                </a:schemeClr>
              </a:solidFill>
              <a:highlight>
                <a:srgbClr val="FFFF00"/>
              </a:highlight>
            </a:endParaRPr>
          </a:p>
        </p:txBody>
      </p:sp>
      <p:sp>
        <p:nvSpPr>
          <p:cNvPr id="8" name="TextBox 7">
            <a:extLst>
              <a:ext uri="{FF2B5EF4-FFF2-40B4-BE49-F238E27FC236}">
                <a16:creationId xmlns:a16="http://schemas.microsoft.com/office/drawing/2014/main" id="{F2E87577-4F50-4804-B535-24C38A8B3BEF}"/>
              </a:ext>
            </a:extLst>
          </p:cNvPr>
          <p:cNvSpPr txBox="1"/>
          <p:nvPr/>
        </p:nvSpPr>
        <p:spPr>
          <a:xfrm>
            <a:off x="0" y="0"/>
            <a:ext cx="1173013" cy="323165"/>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SUMMARY</a:t>
            </a:r>
          </a:p>
        </p:txBody>
      </p:sp>
      <p:sp>
        <p:nvSpPr>
          <p:cNvPr id="25" name="Title 5">
            <a:extLst>
              <a:ext uri="{FF2B5EF4-FFF2-40B4-BE49-F238E27FC236}">
                <a16:creationId xmlns:a16="http://schemas.microsoft.com/office/drawing/2014/main" id="{2F615F5B-F8E5-4191-8172-EBFB3A4E8B5E}"/>
              </a:ext>
            </a:extLst>
          </p:cNvPr>
          <p:cNvSpPr txBox="1">
            <a:spLocks/>
          </p:cNvSpPr>
          <p:nvPr/>
        </p:nvSpPr>
        <p:spPr>
          <a:xfrm>
            <a:off x="0" y="280737"/>
            <a:ext cx="10363200" cy="411479"/>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r>
              <a:rPr lang="en-GB" sz="1400" b="1">
                <a:solidFill>
                  <a:schemeClr val="accent2"/>
                </a:solidFill>
              </a:rPr>
              <a:t>Russia’s invasion has caused food prices to reach their highest level on record; </a:t>
            </a:r>
          </a:p>
          <a:p>
            <a:pPr algn="ctr"/>
            <a:r>
              <a:rPr lang="en-GB" sz="1400" b="1">
                <a:solidFill>
                  <a:schemeClr val="accent2"/>
                </a:solidFill>
              </a:rPr>
              <a:t>the World Bank predicts a ‘human catastrophe’ food crisis</a:t>
            </a:r>
          </a:p>
        </p:txBody>
      </p:sp>
      <p:graphicFrame>
        <p:nvGraphicFramePr>
          <p:cNvPr id="23" name="Table 8">
            <a:extLst>
              <a:ext uri="{FF2B5EF4-FFF2-40B4-BE49-F238E27FC236}">
                <a16:creationId xmlns:a16="http://schemas.microsoft.com/office/drawing/2014/main" id="{590FB282-FCC0-4EC9-9366-DF174CEFADA3}"/>
              </a:ext>
            </a:extLst>
          </p:cNvPr>
          <p:cNvGraphicFramePr>
            <a:graphicFrameLocks noGrp="1"/>
          </p:cNvGraphicFramePr>
          <p:nvPr>
            <p:extLst>
              <p:ext uri="{D42A27DB-BD31-4B8C-83A1-F6EECF244321}">
                <p14:modId xmlns:p14="http://schemas.microsoft.com/office/powerpoint/2010/main" val="1264929567"/>
              </p:ext>
            </p:extLst>
          </p:nvPr>
        </p:nvGraphicFramePr>
        <p:xfrm>
          <a:off x="132347" y="1066800"/>
          <a:ext cx="11927306" cy="5766338"/>
        </p:xfrm>
        <a:graphic>
          <a:graphicData uri="http://schemas.openxmlformats.org/drawingml/2006/table">
            <a:tbl>
              <a:tblPr firstRow="1" bandRow="1">
                <a:tableStyleId>{93296810-A885-4BE3-A3E7-6D5BEEA58F35}</a:tableStyleId>
              </a:tblPr>
              <a:tblGrid>
                <a:gridCol w="2676211">
                  <a:extLst>
                    <a:ext uri="{9D8B030D-6E8A-4147-A177-3AD203B41FA5}">
                      <a16:colId xmlns:a16="http://schemas.microsoft.com/office/drawing/2014/main" val="30879183"/>
                    </a:ext>
                  </a:extLst>
                </a:gridCol>
                <a:gridCol w="9251095">
                  <a:extLst>
                    <a:ext uri="{9D8B030D-6E8A-4147-A177-3AD203B41FA5}">
                      <a16:colId xmlns:a16="http://schemas.microsoft.com/office/drawing/2014/main" val="3994355141"/>
                    </a:ext>
                  </a:extLst>
                </a:gridCol>
              </a:tblGrid>
              <a:tr h="96775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mn-lt"/>
                          <a:ea typeface="+mn-ea"/>
                          <a:cs typeface="+mn-cs"/>
                        </a:rPr>
                        <a:t>Existing trends pre-invasion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Food prices were already at 2010-11 levels by the end of 2021, and fertilizer prices reached historic highs.</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Global nutrition security has become more precarious since the onset of COVID-19.</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7159133"/>
                  </a:ext>
                </a:extLst>
              </a:tr>
              <a:tr h="119584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mn-lt"/>
                          <a:ea typeface="+mn-ea"/>
                          <a:cs typeface="+mn-cs"/>
                        </a:rPr>
                        <a:t>Black Sea region’s importance to global food security</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Ukraine and Russia are collectively responsible for ~12% of global calorie exports and ~5% of total global market calorie production.</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GB" sz="1200"/>
                        <a:t>Many low-income, food-deficit countries depend heavily on wheat from Russia and Ukraine.</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Much of South and Central America, West Africa and Europe – including Ukraine itself – are heavily reliant on Russia and Belarus for their fertilizer imports, especially for potash.</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770201"/>
                  </a:ext>
                </a:extLst>
              </a:tr>
              <a:tr h="105424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mn-lt"/>
                          <a:ea typeface="+mn-ea"/>
                          <a:cs typeface="+mn-cs"/>
                        </a:rPr>
                        <a:t>Impacts since 24 February invasion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Global food prices have reached all-time highs since the invasion.</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20-30% of Ukraine’s usual harvest may be lost; impacts on particular crops will differ depending on the regions into which the conflict spreads and how it continues. </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Governments have responded with trade restrictions and, in the EU’s case, with an easing of environmental protections.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3308299"/>
                  </a:ext>
                </a:extLst>
              </a:tr>
              <a:tr h="107703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mn-lt"/>
                          <a:ea typeface="+mn-ea"/>
                          <a:cs typeface="+mn-cs"/>
                        </a:rPr>
                        <a:t>Potential scenario outcomes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Disruptions in fertilizer markets risk constraining harvests around the world; poor weather conditions bring additional risks.</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The World Bank predicts a ‘human catastrophe’ food crisis, and even best-case scenarios will bring severe market disruption.</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The medium- to long-term ramifications are highly uncertain, but could ultimately prompt an Arab Spring-like situation as well as permanent structural change in global markets.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38151"/>
                  </a:ext>
                </a:extLst>
              </a:tr>
              <a:tr h="130272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mn-lt"/>
                          <a:ea typeface="+mn-ea"/>
                          <a:cs typeface="+mn-cs"/>
                        </a:rPr>
                        <a:t>Policy options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Policy responses must not undermine long-term resilience, and must tackle demand.</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Production sustainability is fundamental for food system resilience and food security</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D2D2D"/>
                          </a:solidFill>
                          <a:effectLst/>
                          <a:uLnTx/>
                          <a:uFillTx/>
                          <a:latin typeface="+mn-lt"/>
                          <a:ea typeface="+mn-ea"/>
                          <a:cs typeface="+mn-cs"/>
                        </a:rPr>
                        <a:t>Protecting the vulnerable should be a top priority, but so too should locking in more sustainable demand patterns</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lang="en-GB" sz="1200" b="0">
                          <a:solidFill>
                            <a:schemeClr val="tx1"/>
                          </a:solidFill>
                        </a:rPr>
                        <a:t>Strategic reserves in food-deficit regions and global market transparency are both critical to system resilience</a:t>
                      </a:r>
                      <a:endParaRPr kumimoji="0" lang="en-GB" sz="1200" b="0" i="0" u="none" strike="noStrike" kern="1200" cap="none" spc="0" normalizeH="0" baseline="0" noProof="0">
                        <a:ln>
                          <a:noFill/>
                        </a:ln>
                        <a:solidFill>
                          <a:schemeClr val="tx1"/>
                        </a:solidFill>
                        <a:effectLst/>
                        <a:uLnTx/>
                        <a:uFillTx/>
                        <a:latin typeface="+mn-lt"/>
                        <a:ea typeface="+mn-ea"/>
                        <a:cs typeface="+mn-cs"/>
                      </a:endParaRP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D2D2D"/>
                        </a:solidFill>
                        <a:effectLst/>
                        <a:uLnTx/>
                        <a:uFillTx/>
                        <a:latin typeface="+mn-lt"/>
                        <a:ea typeface="+mn-ea"/>
                        <a:cs typeface="+mn-cs"/>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594500"/>
                  </a:ext>
                </a:extLst>
              </a:tr>
            </a:tbl>
          </a:graphicData>
        </a:graphic>
      </p:graphicFrame>
    </p:spTree>
    <p:extLst>
      <p:ext uri="{BB962C8B-B14F-4D97-AF65-F5344CB8AC3E}">
        <p14:creationId xmlns:p14="http://schemas.microsoft.com/office/powerpoint/2010/main" val="2916271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66C68A-E732-487D-9629-4E2CE5F2BF7F}"/>
              </a:ext>
            </a:extLst>
          </p:cNvPr>
          <p:cNvSpPr>
            <a:spLocks noGrp="1"/>
          </p:cNvSpPr>
          <p:nvPr>
            <p:ph type="sldNum" sz="quarter" idx="11"/>
          </p:nvPr>
        </p:nvSpPr>
        <p:spPr>
          <a:xfrm>
            <a:off x="10360623" y="6356351"/>
            <a:ext cx="1351951" cy="365125"/>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3DA66-EBF5-4E90-9785-1613283ED912}" type="slidenum">
              <a:rPr lang="en-GB" smtClean="0"/>
              <a:pPr/>
              <a:t>17</a:t>
            </a:fld>
            <a:endParaRPr lang="en-GB"/>
          </a:p>
        </p:txBody>
      </p:sp>
      <p:sp>
        <p:nvSpPr>
          <p:cNvPr id="4" name="Rectangle 3">
            <a:extLst>
              <a:ext uri="{FF2B5EF4-FFF2-40B4-BE49-F238E27FC236}">
                <a16:creationId xmlns:a16="http://schemas.microsoft.com/office/drawing/2014/main" id="{53D29770-3F28-4F88-827E-2D077537CC7B}"/>
              </a:ext>
            </a:extLst>
          </p:cNvPr>
          <p:cNvSpPr/>
          <p:nvPr/>
        </p:nvSpPr>
        <p:spPr>
          <a:xfrm>
            <a:off x="243711" y="1014886"/>
            <a:ext cx="7566789" cy="4244725"/>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1165CA8-3DF6-4BBD-9C94-668C7F99BD6C}"/>
              </a:ext>
            </a:extLst>
          </p:cNvPr>
          <p:cNvSpPr/>
          <p:nvPr/>
        </p:nvSpPr>
        <p:spPr>
          <a:xfrm>
            <a:off x="243711" y="1014887"/>
            <a:ext cx="7566790" cy="486308"/>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Global food prices were already experiencing their sharpest and most sustained increases since the 2007-08 and 2010-11 food price crises, well before conflict concerns were being priced in</a:t>
            </a:r>
            <a:endParaRPr lang="en-GB" b="1"/>
          </a:p>
        </p:txBody>
      </p:sp>
      <p:sp>
        <p:nvSpPr>
          <p:cNvPr id="7" name="TextBox 6">
            <a:extLst>
              <a:ext uri="{FF2B5EF4-FFF2-40B4-BE49-F238E27FC236}">
                <a16:creationId xmlns:a16="http://schemas.microsoft.com/office/drawing/2014/main" id="{38D4DB2D-AAE0-4C67-A045-249FE74FA5CC}"/>
              </a:ext>
            </a:extLst>
          </p:cNvPr>
          <p:cNvSpPr txBox="1"/>
          <p:nvPr/>
        </p:nvSpPr>
        <p:spPr>
          <a:xfrm>
            <a:off x="3122813" y="5379309"/>
            <a:ext cx="8787840" cy="1076641"/>
          </a:xfrm>
          <a:prstGeom prst="rect">
            <a:avLst/>
          </a:prstGeom>
          <a:noFill/>
        </p:spPr>
        <p:txBody>
          <a:bodyPr wrap="square" rtlCol="0">
            <a:spAutoFit/>
          </a:bodyPr>
          <a:lstStyle/>
          <a:p>
            <a:pPr>
              <a:lnSpc>
                <a:spcPct val="150000"/>
              </a:lnSpc>
            </a:pPr>
            <a:r>
              <a:rPr lang="en-GB" sz="1100"/>
              <a:t>High energy prices and sanctions imposed by Canada, the EU, the UK and the US on Belarus’s state-owned potassic fertilizer supplier, </a:t>
            </a:r>
            <a:r>
              <a:rPr lang="en-GB" sz="1100" err="1"/>
              <a:t>Belaruskali</a:t>
            </a:r>
            <a:r>
              <a:rPr lang="en-GB" sz="1100"/>
              <a:t>, drove price increases through the first half of 2021, but prices spiked from July when China suspended exports, hitting global supply of phosphate-based fertilizers, and again at the end of the year when Russia restricted exports of nitrogenous and phosphate-based fertilizers for six months. </a:t>
            </a:r>
            <a:endParaRPr lang="en-GB" sz="1100">
              <a:highlight>
                <a:srgbClr val="FFFF00"/>
              </a:highlight>
            </a:endParaRPr>
          </a:p>
        </p:txBody>
      </p:sp>
      <p:sp>
        <p:nvSpPr>
          <p:cNvPr id="15" name="Rectangle 14">
            <a:extLst>
              <a:ext uri="{FF2B5EF4-FFF2-40B4-BE49-F238E27FC236}">
                <a16:creationId xmlns:a16="http://schemas.microsoft.com/office/drawing/2014/main" id="{A492F1A6-F267-43D0-AE38-1E6B52710387}"/>
              </a:ext>
            </a:extLst>
          </p:cNvPr>
          <p:cNvSpPr/>
          <p:nvPr/>
        </p:nvSpPr>
        <p:spPr>
          <a:xfrm>
            <a:off x="243710" y="5421602"/>
            <a:ext cx="2832403" cy="1072162"/>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Fertilizer prices rose in near lock-step with energy prices throughout 2021 and reached their highest level for 13 years in October</a:t>
            </a:r>
            <a:endParaRPr lang="en-GB" b="1"/>
          </a:p>
        </p:txBody>
      </p:sp>
      <p:sp>
        <p:nvSpPr>
          <p:cNvPr id="16" name="TextBox 15">
            <a:extLst>
              <a:ext uri="{FF2B5EF4-FFF2-40B4-BE49-F238E27FC236}">
                <a16:creationId xmlns:a16="http://schemas.microsoft.com/office/drawing/2014/main" id="{563642AF-DB70-41EA-80C3-07AE14C7CE76}"/>
              </a:ext>
            </a:extLst>
          </p:cNvPr>
          <p:cNvSpPr txBox="1"/>
          <p:nvPr/>
        </p:nvSpPr>
        <p:spPr>
          <a:xfrm>
            <a:off x="243710" y="1522404"/>
            <a:ext cx="7842822" cy="568810"/>
          </a:xfrm>
          <a:prstGeom prst="rect">
            <a:avLst/>
          </a:prstGeom>
          <a:noFill/>
        </p:spPr>
        <p:txBody>
          <a:bodyPr wrap="square" rtlCol="0">
            <a:spAutoFit/>
          </a:bodyPr>
          <a:lstStyle/>
          <a:p>
            <a:pPr>
              <a:lnSpc>
                <a:spcPct val="150000"/>
              </a:lnSpc>
            </a:pPr>
            <a:r>
              <a:rPr lang="en-GB" sz="1100"/>
              <a:t>By February 2022, global food prices exceeded the all-time highs of 2011. This trend reflects generalized food price increases across all food commodity types, but prices for vegetable oils have shown the most dramatic increases. </a:t>
            </a:r>
            <a:endParaRPr lang="en-GB" sz="1050"/>
          </a:p>
        </p:txBody>
      </p:sp>
      <p:sp>
        <p:nvSpPr>
          <p:cNvPr id="9" name="Rectangle 8">
            <a:extLst>
              <a:ext uri="{FF2B5EF4-FFF2-40B4-BE49-F238E27FC236}">
                <a16:creationId xmlns:a16="http://schemas.microsoft.com/office/drawing/2014/main" id="{4AA5B318-2537-45AD-A344-5336983A5ED2}"/>
              </a:ext>
            </a:extLst>
          </p:cNvPr>
          <p:cNvSpPr/>
          <p:nvPr/>
        </p:nvSpPr>
        <p:spPr>
          <a:xfrm>
            <a:off x="0" y="6437641"/>
            <a:ext cx="12192000" cy="5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chemeClr val="bg1">
                  <a:lumMod val="50000"/>
                </a:schemeClr>
              </a:solidFill>
              <a:highlight>
                <a:srgbClr val="FFFF00"/>
              </a:highlight>
            </a:endParaRPr>
          </a:p>
        </p:txBody>
      </p:sp>
      <p:sp>
        <p:nvSpPr>
          <p:cNvPr id="27" name="Rectangle 26">
            <a:extLst>
              <a:ext uri="{FF2B5EF4-FFF2-40B4-BE49-F238E27FC236}">
                <a16:creationId xmlns:a16="http://schemas.microsoft.com/office/drawing/2014/main" id="{29D024AB-858C-436E-9FDC-2D458491AAF8}"/>
              </a:ext>
            </a:extLst>
          </p:cNvPr>
          <p:cNvSpPr/>
          <p:nvPr/>
        </p:nvSpPr>
        <p:spPr>
          <a:xfrm>
            <a:off x="7962603" y="1010406"/>
            <a:ext cx="3935925" cy="486308"/>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Food price rises were the result of demand increases and logistical challenges</a:t>
            </a:r>
          </a:p>
        </p:txBody>
      </p:sp>
      <p:sp>
        <p:nvSpPr>
          <p:cNvPr id="28" name="TextBox 27">
            <a:extLst>
              <a:ext uri="{FF2B5EF4-FFF2-40B4-BE49-F238E27FC236}">
                <a16:creationId xmlns:a16="http://schemas.microsoft.com/office/drawing/2014/main" id="{6939C424-4F7C-4DD0-B7D4-B4E3878F2915}"/>
              </a:ext>
            </a:extLst>
          </p:cNvPr>
          <p:cNvSpPr txBox="1"/>
          <p:nvPr/>
        </p:nvSpPr>
        <p:spPr>
          <a:xfrm>
            <a:off x="7962602" y="1472342"/>
            <a:ext cx="3948051" cy="3615798"/>
          </a:xfrm>
          <a:prstGeom prst="rect">
            <a:avLst/>
          </a:prstGeom>
          <a:noFill/>
        </p:spPr>
        <p:txBody>
          <a:bodyPr wrap="square" rtlCol="0">
            <a:spAutoFit/>
          </a:bodyPr>
          <a:lstStyle/>
          <a:p>
            <a:pPr>
              <a:lnSpc>
                <a:spcPct val="150000"/>
              </a:lnSpc>
            </a:pPr>
            <a:r>
              <a:rPr lang="en-GB" sz="1100"/>
              <a:t>Whereas the 2007-08 and 2010-11 food price crises were driven by supply constraints and subsequent trade restrictions, the 2021 price rises reflected supply-chain challenges in responding to the bounce-back of demand as economic restrictions were lifted. Particular pressures included: </a:t>
            </a:r>
          </a:p>
          <a:p>
            <a:pPr marL="171450" indent="-171450">
              <a:lnSpc>
                <a:spcPct val="150000"/>
              </a:lnSpc>
              <a:buFont typeface="Arial" panose="020B0604020202020204" pitchFamily="34" charset="0"/>
              <a:buChar char="•"/>
            </a:pPr>
            <a:r>
              <a:rPr lang="en-GB" sz="1100"/>
              <a:t>the stranding of empty shipping containers in Europe and the US at a time when demand for Asian exports was increasing rapidly; </a:t>
            </a:r>
          </a:p>
          <a:p>
            <a:pPr marL="171450" indent="-171450">
              <a:lnSpc>
                <a:spcPct val="150000"/>
              </a:lnSpc>
              <a:buFont typeface="Arial" panose="020B0604020202020204" pitchFamily="34" charset="0"/>
              <a:buChar char="•"/>
            </a:pPr>
            <a:r>
              <a:rPr lang="en-GB" sz="1100"/>
              <a:t>increasing demand for vegetable oils in the biodiesel sector; rising energy prices (leading to rising input prices); </a:t>
            </a:r>
          </a:p>
          <a:p>
            <a:pPr marL="171450" indent="-171450">
              <a:lnSpc>
                <a:spcPct val="150000"/>
              </a:lnSpc>
              <a:buFont typeface="Arial" panose="020B0604020202020204" pitchFamily="34" charset="0"/>
              <a:buChar char="•"/>
            </a:pPr>
            <a:r>
              <a:rPr lang="en-GB" sz="1100"/>
              <a:t>and recovering Chinese demand for grain as it looked to restore reserves following the 2018-19 African swine fever outbreak. </a:t>
            </a:r>
          </a:p>
        </p:txBody>
      </p:sp>
      <p:grpSp>
        <p:nvGrpSpPr>
          <p:cNvPr id="2" name="Group 1">
            <a:extLst>
              <a:ext uri="{FF2B5EF4-FFF2-40B4-BE49-F238E27FC236}">
                <a16:creationId xmlns:a16="http://schemas.microsoft.com/office/drawing/2014/main" id="{28C68C32-9D99-41EB-B80D-584A2479E6C8}"/>
              </a:ext>
            </a:extLst>
          </p:cNvPr>
          <p:cNvGrpSpPr/>
          <p:nvPr/>
        </p:nvGrpSpPr>
        <p:grpSpPr>
          <a:xfrm>
            <a:off x="421618" y="2339703"/>
            <a:ext cx="7210973" cy="2704862"/>
            <a:chOff x="728448" y="2490950"/>
            <a:chExt cx="7210973" cy="2704862"/>
          </a:xfrm>
        </p:grpSpPr>
        <p:grpSp>
          <p:nvGrpSpPr>
            <p:cNvPr id="18" name="Group 17">
              <a:extLst>
                <a:ext uri="{FF2B5EF4-FFF2-40B4-BE49-F238E27FC236}">
                  <a16:creationId xmlns:a16="http://schemas.microsoft.com/office/drawing/2014/main" id="{8E02EB2E-3FBE-4FBD-84A3-D8186AF20AFC}"/>
                </a:ext>
              </a:extLst>
            </p:cNvPr>
            <p:cNvGrpSpPr/>
            <p:nvPr/>
          </p:nvGrpSpPr>
          <p:grpSpPr>
            <a:xfrm>
              <a:off x="728448" y="2705349"/>
              <a:ext cx="3702222" cy="2309378"/>
              <a:chOff x="477498" y="953496"/>
              <a:chExt cx="4967843" cy="3219853"/>
            </a:xfrm>
          </p:grpSpPr>
          <p:pic>
            <p:nvPicPr>
              <p:cNvPr id="14" name="Picture 13" descr="Chart, histogram&#10;&#10;Description automatically generated">
                <a:extLst>
                  <a:ext uri="{FF2B5EF4-FFF2-40B4-BE49-F238E27FC236}">
                    <a16:creationId xmlns:a16="http://schemas.microsoft.com/office/drawing/2014/main" id="{BCACF0D2-4174-4647-ABA3-8CDE255635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98" y="953496"/>
                <a:ext cx="4967843" cy="3219853"/>
              </a:xfrm>
              <a:prstGeom prst="rect">
                <a:avLst/>
              </a:prstGeom>
            </p:spPr>
          </p:pic>
          <p:sp>
            <p:nvSpPr>
              <p:cNvPr id="17" name="Rectangle 16">
                <a:extLst>
                  <a:ext uri="{FF2B5EF4-FFF2-40B4-BE49-F238E27FC236}">
                    <a16:creationId xmlns:a16="http://schemas.microsoft.com/office/drawing/2014/main" id="{AEFD1128-399C-4E01-BD7F-F140B17BC1ED}"/>
                  </a:ext>
                </a:extLst>
              </p:cNvPr>
              <p:cNvSpPr/>
              <p:nvPr/>
            </p:nvSpPr>
            <p:spPr>
              <a:xfrm>
                <a:off x="477498" y="4077072"/>
                <a:ext cx="1081998" cy="96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9275AF8E-F493-4BDD-8C3E-3981518DD27D}"/>
                </a:ext>
              </a:extLst>
            </p:cNvPr>
            <p:cNvGrpSpPr/>
            <p:nvPr/>
          </p:nvGrpSpPr>
          <p:grpSpPr>
            <a:xfrm>
              <a:off x="4060290" y="2490950"/>
              <a:ext cx="3879131" cy="2704862"/>
              <a:chOff x="4167554" y="1193962"/>
              <a:chExt cx="3961015" cy="2824633"/>
            </a:xfrm>
          </p:grpSpPr>
          <p:grpSp>
            <p:nvGrpSpPr>
              <p:cNvPr id="20" name="Group 19">
                <a:extLst>
                  <a:ext uri="{FF2B5EF4-FFF2-40B4-BE49-F238E27FC236}">
                    <a16:creationId xmlns:a16="http://schemas.microsoft.com/office/drawing/2014/main" id="{BE8EF57D-EDD4-42ED-972E-2294AC5C0955}"/>
                  </a:ext>
                </a:extLst>
              </p:cNvPr>
              <p:cNvGrpSpPr/>
              <p:nvPr/>
            </p:nvGrpSpPr>
            <p:grpSpPr>
              <a:xfrm>
                <a:off x="5303936" y="1193962"/>
                <a:ext cx="2824633" cy="2824633"/>
                <a:chOff x="4337460" y="958362"/>
                <a:chExt cx="3812931" cy="3812931"/>
              </a:xfrm>
            </p:grpSpPr>
            <p:pic>
              <p:nvPicPr>
                <p:cNvPr id="21" name="Picture 20" descr="Chart, line chart&#10;&#10;Description automatically generated">
                  <a:extLst>
                    <a:ext uri="{FF2B5EF4-FFF2-40B4-BE49-F238E27FC236}">
                      <a16:creationId xmlns:a16="http://schemas.microsoft.com/office/drawing/2014/main" id="{8EF3A1D4-2EAC-402C-9B47-E3ACC867E3A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37460" y="958362"/>
                  <a:ext cx="3812931" cy="3812931"/>
                </a:xfrm>
                <a:prstGeom prst="rect">
                  <a:avLst/>
                </a:prstGeom>
                <a:ln w="19050">
                  <a:solidFill>
                    <a:schemeClr val="accent2"/>
                  </a:solidFill>
                </a:ln>
              </p:spPr>
            </p:pic>
            <p:sp>
              <p:nvSpPr>
                <p:cNvPr id="22" name="Rectangle 21">
                  <a:extLst>
                    <a:ext uri="{FF2B5EF4-FFF2-40B4-BE49-F238E27FC236}">
                      <a16:creationId xmlns:a16="http://schemas.microsoft.com/office/drawing/2014/main" id="{E135BCCE-03EE-45CA-9D58-C5004E74CD1D}"/>
                    </a:ext>
                  </a:extLst>
                </p:cNvPr>
                <p:cNvSpPr/>
                <p:nvPr/>
              </p:nvSpPr>
              <p:spPr>
                <a:xfrm>
                  <a:off x="4369777" y="4589585"/>
                  <a:ext cx="808892" cy="12309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Arrow: Right 10">
                <a:extLst>
                  <a:ext uri="{FF2B5EF4-FFF2-40B4-BE49-F238E27FC236}">
                    <a16:creationId xmlns:a16="http://schemas.microsoft.com/office/drawing/2014/main" id="{9135D1E2-6642-4B2A-A21E-2B15BB9FB0DE}"/>
                  </a:ext>
                </a:extLst>
              </p:cNvPr>
              <p:cNvSpPr/>
              <p:nvPr/>
            </p:nvSpPr>
            <p:spPr>
              <a:xfrm>
                <a:off x="4167554" y="1193962"/>
                <a:ext cx="1136382" cy="2716922"/>
              </a:xfrm>
              <a:prstGeom prst="rightArrow">
                <a:avLst>
                  <a:gd name="adj1" fmla="val 70885"/>
                  <a:gd name="adj2" fmla="val 50000"/>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 name="TextBox 7">
            <a:extLst>
              <a:ext uri="{FF2B5EF4-FFF2-40B4-BE49-F238E27FC236}">
                <a16:creationId xmlns:a16="http://schemas.microsoft.com/office/drawing/2014/main" id="{F2E87577-4F50-4804-B535-24C38A8B3BEF}"/>
              </a:ext>
            </a:extLst>
          </p:cNvPr>
          <p:cNvSpPr txBox="1"/>
          <p:nvPr/>
        </p:nvSpPr>
        <p:spPr>
          <a:xfrm>
            <a:off x="0" y="0"/>
            <a:ext cx="1925527" cy="461665"/>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EXISTING TRENDS PRE-INVASION</a:t>
            </a:r>
          </a:p>
        </p:txBody>
      </p:sp>
      <p:sp>
        <p:nvSpPr>
          <p:cNvPr id="23" name="Rectangle 22">
            <a:extLst>
              <a:ext uri="{FF2B5EF4-FFF2-40B4-BE49-F238E27FC236}">
                <a16:creationId xmlns:a16="http://schemas.microsoft.com/office/drawing/2014/main" id="{1053A57A-5513-4AEF-BEB9-8BCC73368CC1}"/>
              </a:ext>
            </a:extLst>
          </p:cNvPr>
          <p:cNvSpPr/>
          <p:nvPr/>
        </p:nvSpPr>
        <p:spPr>
          <a:xfrm>
            <a:off x="7962603" y="1010407"/>
            <a:ext cx="3935926" cy="4244725"/>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AC97AFD6-5FD2-49C5-87F0-B51DAD00E9CD}"/>
              </a:ext>
            </a:extLst>
          </p:cNvPr>
          <p:cNvSpPr/>
          <p:nvPr/>
        </p:nvSpPr>
        <p:spPr>
          <a:xfrm>
            <a:off x="243709" y="5417123"/>
            <a:ext cx="11654819" cy="1082740"/>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5">
            <a:extLst>
              <a:ext uri="{FF2B5EF4-FFF2-40B4-BE49-F238E27FC236}">
                <a16:creationId xmlns:a16="http://schemas.microsoft.com/office/drawing/2014/main" id="{2F615F5B-F8E5-4191-8172-EBFB3A4E8B5E}"/>
              </a:ext>
            </a:extLst>
          </p:cNvPr>
          <p:cNvSpPr txBox="1">
            <a:spLocks/>
          </p:cNvSpPr>
          <p:nvPr/>
        </p:nvSpPr>
        <p:spPr>
          <a:xfrm>
            <a:off x="33093" y="493600"/>
            <a:ext cx="10360623" cy="375557"/>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chemeClr val="accent2"/>
                </a:solidFill>
              </a:rPr>
              <a:t>Food prices were already at 2010-11 levels by the end of 2021, and fertilizer prices reached historic highs</a:t>
            </a:r>
          </a:p>
        </p:txBody>
      </p:sp>
    </p:spTree>
    <p:extLst>
      <p:ext uri="{BB962C8B-B14F-4D97-AF65-F5344CB8AC3E}">
        <p14:creationId xmlns:p14="http://schemas.microsoft.com/office/powerpoint/2010/main" val="482836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16F20B-0E63-4A96-8D11-B418FFE554F6}"/>
              </a:ext>
            </a:extLst>
          </p:cNvPr>
          <p:cNvGrpSpPr/>
          <p:nvPr/>
        </p:nvGrpSpPr>
        <p:grpSpPr>
          <a:xfrm>
            <a:off x="939223" y="1581001"/>
            <a:ext cx="4719993" cy="3117861"/>
            <a:chOff x="939223" y="1581001"/>
            <a:chExt cx="4719993" cy="3117861"/>
          </a:xfrm>
        </p:grpSpPr>
        <p:pic>
          <p:nvPicPr>
            <p:cNvPr id="31" name="Picture 30" descr="Graphical user interface&#10;&#10;Description automatically generated with medium confidence">
              <a:extLst>
                <a:ext uri="{FF2B5EF4-FFF2-40B4-BE49-F238E27FC236}">
                  <a16:creationId xmlns:a16="http://schemas.microsoft.com/office/drawing/2014/main" id="{35929AC2-701A-4F57-A3A7-F4B853D6FD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9224" y="1581001"/>
              <a:ext cx="4719992" cy="3117861"/>
            </a:xfrm>
            <a:prstGeom prst="rect">
              <a:avLst/>
            </a:prstGeom>
          </p:spPr>
        </p:pic>
        <p:sp>
          <p:nvSpPr>
            <p:cNvPr id="23" name="Rectangle 22">
              <a:extLst>
                <a:ext uri="{FF2B5EF4-FFF2-40B4-BE49-F238E27FC236}">
                  <a16:creationId xmlns:a16="http://schemas.microsoft.com/office/drawing/2014/main" id="{448E2165-6F36-43E0-9DCE-5DDE2B0BCBA6}"/>
                </a:ext>
              </a:extLst>
            </p:cNvPr>
            <p:cNvSpPr/>
            <p:nvPr/>
          </p:nvSpPr>
          <p:spPr>
            <a:xfrm>
              <a:off x="939223" y="4611652"/>
              <a:ext cx="1835803" cy="8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Slide Number Placeholder 2">
            <a:extLst>
              <a:ext uri="{FF2B5EF4-FFF2-40B4-BE49-F238E27FC236}">
                <a16:creationId xmlns:a16="http://schemas.microsoft.com/office/drawing/2014/main" id="{1C66C68A-E732-487D-9629-4E2CE5F2BF7F}"/>
              </a:ext>
            </a:extLst>
          </p:cNvPr>
          <p:cNvSpPr>
            <a:spLocks noGrp="1"/>
          </p:cNvSpPr>
          <p:nvPr>
            <p:ph type="sldNum" sz="quarter" idx="11"/>
          </p:nvPr>
        </p:nvSpPr>
        <p:spPr>
          <a:xfrm>
            <a:off x="10360623" y="6356351"/>
            <a:ext cx="1351951" cy="365125"/>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3DA66-EBF5-4E90-9785-1613283ED912}" type="slidenum">
              <a:rPr lang="en-GB" smtClean="0"/>
              <a:pPr/>
              <a:t>18</a:t>
            </a:fld>
            <a:endParaRPr lang="en-GB"/>
          </a:p>
        </p:txBody>
      </p:sp>
      <p:sp>
        <p:nvSpPr>
          <p:cNvPr id="10" name="TextBox 9">
            <a:extLst>
              <a:ext uri="{FF2B5EF4-FFF2-40B4-BE49-F238E27FC236}">
                <a16:creationId xmlns:a16="http://schemas.microsoft.com/office/drawing/2014/main" id="{9D549775-783E-4A1D-91E4-E7FFE4785999}"/>
              </a:ext>
            </a:extLst>
          </p:cNvPr>
          <p:cNvSpPr txBox="1"/>
          <p:nvPr/>
        </p:nvSpPr>
        <p:spPr>
          <a:xfrm>
            <a:off x="0" y="0"/>
            <a:ext cx="1925527" cy="461665"/>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EXISTING TRENDS PRE-INVASION</a:t>
            </a:r>
          </a:p>
        </p:txBody>
      </p:sp>
      <p:sp>
        <p:nvSpPr>
          <p:cNvPr id="12" name="TextBox 11">
            <a:extLst>
              <a:ext uri="{FF2B5EF4-FFF2-40B4-BE49-F238E27FC236}">
                <a16:creationId xmlns:a16="http://schemas.microsoft.com/office/drawing/2014/main" id="{70615FEF-09E6-4E55-B525-353AE55D8040}"/>
              </a:ext>
            </a:extLst>
          </p:cNvPr>
          <p:cNvSpPr txBox="1"/>
          <p:nvPr/>
        </p:nvSpPr>
        <p:spPr>
          <a:xfrm>
            <a:off x="345192" y="4442531"/>
            <a:ext cx="6027502" cy="2092304"/>
          </a:xfrm>
          <a:prstGeom prst="rect">
            <a:avLst/>
          </a:prstGeom>
          <a:noFill/>
        </p:spPr>
        <p:txBody>
          <a:bodyPr wrap="square">
            <a:spAutoFit/>
          </a:bodyPr>
          <a:lstStyle/>
          <a:p>
            <a:pPr marL="171450" indent="-171450" algn="l">
              <a:lnSpc>
                <a:spcPct val="150000"/>
              </a:lnSpc>
              <a:buFont typeface="Arial" panose="020B0604020202020204" pitchFamily="34" charset="0"/>
              <a:buChar char="•"/>
            </a:pPr>
            <a:r>
              <a:rPr lang="en-GB" sz="1100"/>
              <a:t>Nearly one in three people (2.4 billion) did not have access to adequate food in 2020 – an increase of almost 320 million people</a:t>
            </a:r>
          </a:p>
          <a:p>
            <a:pPr marL="171450" indent="-171450" algn="l">
              <a:lnSpc>
                <a:spcPct val="150000"/>
              </a:lnSpc>
              <a:buFont typeface="Arial" panose="020B0604020202020204" pitchFamily="34" charset="0"/>
              <a:buChar char="•"/>
            </a:pPr>
            <a:r>
              <a:rPr lang="en-GB" sz="1100"/>
              <a:t>Nearly 40% of those people (12% percent of the global population, 928 million) faced severe food insecurity</a:t>
            </a:r>
          </a:p>
          <a:p>
            <a:pPr marL="171450" indent="-171450" algn="l">
              <a:lnSpc>
                <a:spcPct val="150000"/>
              </a:lnSpc>
              <a:buFont typeface="Arial" panose="020B0604020202020204" pitchFamily="34" charset="0"/>
              <a:buChar char="•"/>
            </a:pPr>
            <a:r>
              <a:rPr lang="en-GB" sz="1100"/>
              <a:t>The 2020 increases were sharpest in Latin America and the Caribbean and Africa, but even in Northern America and Europe, regions with the lowest rates of food insecurity, the prevalence of food insecurity increased for the first time since the beginning of data collection in 2014</a:t>
            </a:r>
          </a:p>
        </p:txBody>
      </p:sp>
      <p:sp>
        <p:nvSpPr>
          <p:cNvPr id="13" name="Rectangle 12">
            <a:extLst>
              <a:ext uri="{FF2B5EF4-FFF2-40B4-BE49-F238E27FC236}">
                <a16:creationId xmlns:a16="http://schemas.microsoft.com/office/drawing/2014/main" id="{A6CC10E3-1FC2-4C2E-A2DA-5FA8EB568B15}"/>
              </a:ext>
            </a:extLst>
          </p:cNvPr>
          <p:cNvSpPr/>
          <p:nvPr/>
        </p:nvSpPr>
        <p:spPr>
          <a:xfrm>
            <a:off x="336563" y="869912"/>
            <a:ext cx="6027503" cy="636494"/>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The global prevalence of moderate or severe food insecurity has been slowly increasing since 2014, but the estimated increase in 2020 was equal to that of the previous five years combined</a:t>
            </a:r>
          </a:p>
        </p:txBody>
      </p:sp>
      <p:sp>
        <p:nvSpPr>
          <p:cNvPr id="14" name="Rectangle 13">
            <a:extLst>
              <a:ext uri="{FF2B5EF4-FFF2-40B4-BE49-F238E27FC236}">
                <a16:creationId xmlns:a16="http://schemas.microsoft.com/office/drawing/2014/main" id="{FE61A673-E46D-490C-97F2-646D8CDF1CA9}"/>
              </a:ext>
            </a:extLst>
          </p:cNvPr>
          <p:cNvSpPr/>
          <p:nvPr/>
        </p:nvSpPr>
        <p:spPr>
          <a:xfrm>
            <a:off x="336563" y="869476"/>
            <a:ext cx="6027503" cy="5665360"/>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1DCA2289-45C4-4262-AB95-F34830381A53}"/>
              </a:ext>
            </a:extLst>
          </p:cNvPr>
          <p:cNvGrpSpPr/>
          <p:nvPr/>
        </p:nvGrpSpPr>
        <p:grpSpPr>
          <a:xfrm>
            <a:off x="6835499" y="1522417"/>
            <a:ext cx="4806580" cy="2782883"/>
            <a:chOff x="6835499" y="1522417"/>
            <a:chExt cx="4806580" cy="2782883"/>
          </a:xfrm>
        </p:grpSpPr>
        <p:pic>
          <p:nvPicPr>
            <p:cNvPr id="27" name="Picture 26" descr="A picture containing graphical user interface&#10;&#10;Description automatically generated">
              <a:extLst>
                <a:ext uri="{FF2B5EF4-FFF2-40B4-BE49-F238E27FC236}">
                  <a16:creationId xmlns:a16="http://schemas.microsoft.com/office/drawing/2014/main" id="{A3936791-016F-4A58-8637-BE0AA62667A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835499" y="1522417"/>
              <a:ext cx="4806580" cy="2782883"/>
            </a:xfrm>
            <a:prstGeom prst="rect">
              <a:avLst/>
            </a:prstGeom>
          </p:spPr>
        </p:pic>
        <p:sp>
          <p:nvSpPr>
            <p:cNvPr id="20" name="Rectangle 19">
              <a:extLst>
                <a:ext uri="{FF2B5EF4-FFF2-40B4-BE49-F238E27FC236}">
                  <a16:creationId xmlns:a16="http://schemas.microsoft.com/office/drawing/2014/main" id="{DA4E2DE2-E29C-45B8-8309-1F5A941DB793}"/>
                </a:ext>
              </a:extLst>
            </p:cNvPr>
            <p:cNvSpPr/>
            <p:nvPr/>
          </p:nvSpPr>
          <p:spPr>
            <a:xfrm>
              <a:off x="6835499" y="4170947"/>
              <a:ext cx="2519092" cy="134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a:extLst>
              <a:ext uri="{FF2B5EF4-FFF2-40B4-BE49-F238E27FC236}">
                <a16:creationId xmlns:a16="http://schemas.microsoft.com/office/drawing/2014/main" id="{25991128-9BEB-45C4-8377-1BB768A2FC39}"/>
              </a:ext>
            </a:extLst>
          </p:cNvPr>
          <p:cNvSpPr/>
          <p:nvPr/>
        </p:nvSpPr>
        <p:spPr>
          <a:xfrm>
            <a:off x="6754722" y="869475"/>
            <a:ext cx="5023696" cy="476711"/>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Food poverty and food bank dependence increased sharply in Europe as a result of COVID-19</a:t>
            </a:r>
          </a:p>
        </p:txBody>
      </p:sp>
      <p:sp>
        <p:nvSpPr>
          <p:cNvPr id="29" name="Rectangle 28">
            <a:extLst>
              <a:ext uri="{FF2B5EF4-FFF2-40B4-BE49-F238E27FC236}">
                <a16:creationId xmlns:a16="http://schemas.microsoft.com/office/drawing/2014/main" id="{AAD877E9-B8A8-4AAD-B502-6ABA0D7F9C96}"/>
              </a:ext>
            </a:extLst>
          </p:cNvPr>
          <p:cNvSpPr/>
          <p:nvPr/>
        </p:nvSpPr>
        <p:spPr>
          <a:xfrm>
            <a:off x="6754722" y="869476"/>
            <a:ext cx="5023696" cy="4645500"/>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5">
            <a:extLst>
              <a:ext uri="{FF2B5EF4-FFF2-40B4-BE49-F238E27FC236}">
                <a16:creationId xmlns:a16="http://schemas.microsoft.com/office/drawing/2014/main" id="{EB1C38A1-FA52-40D4-8D84-A8780FB796C1}"/>
              </a:ext>
            </a:extLst>
          </p:cNvPr>
          <p:cNvSpPr txBox="1">
            <a:spLocks/>
          </p:cNvSpPr>
          <p:nvPr/>
        </p:nvSpPr>
        <p:spPr>
          <a:xfrm>
            <a:off x="0" y="276999"/>
            <a:ext cx="12191999" cy="371147"/>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chemeClr val="accent2"/>
                </a:solidFill>
              </a:rPr>
              <a:t>Global nutrition security has become more precarious since the onset of COVID-19</a:t>
            </a:r>
          </a:p>
        </p:txBody>
      </p:sp>
      <p:sp>
        <p:nvSpPr>
          <p:cNvPr id="17" name="TextBox 16">
            <a:extLst>
              <a:ext uri="{FF2B5EF4-FFF2-40B4-BE49-F238E27FC236}">
                <a16:creationId xmlns:a16="http://schemas.microsoft.com/office/drawing/2014/main" id="{5355F763-32ED-468F-B4D6-F7E2EFEE3083}"/>
              </a:ext>
            </a:extLst>
          </p:cNvPr>
          <p:cNvSpPr txBox="1"/>
          <p:nvPr/>
        </p:nvSpPr>
        <p:spPr>
          <a:xfrm>
            <a:off x="6835499" y="4470922"/>
            <a:ext cx="4862142" cy="822726"/>
          </a:xfrm>
          <a:prstGeom prst="rect">
            <a:avLst/>
          </a:prstGeom>
          <a:noFill/>
        </p:spPr>
        <p:txBody>
          <a:bodyPr wrap="square">
            <a:spAutoFit/>
          </a:bodyPr>
          <a:lstStyle/>
          <a:p>
            <a:pPr>
              <a:lnSpc>
                <a:spcPct val="150000"/>
              </a:lnSpc>
            </a:pPr>
            <a:r>
              <a:rPr lang="en-GB" sz="1100" b="0" i="0" u="none" strike="noStrike">
                <a:effectLst/>
                <a:latin typeface="Arial" panose="020B0604020202020204" pitchFamily="34" charset="0"/>
                <a:cs typeface="Arial" panose="020B0604020202020204" pitchFamily="34" charset="0"/>
              </a:rPr>
              <a:t>An estimated 6.6% of households with children in the EU were unable to afford a meal with meat, fish, or a vegetarian equivalent every second day in 2020.</a:t>
            </a:r>
            <a:r>
              <a:rPr lang="en-GB" sz="1100" b="0" i="0" u="none" strike="noStrike" baseline="30000">
                <a:effectLst/>
                <a:latin typeface="Arial" panose="020B0604020202020204" pitchFamily="34" charset="0"/>
                <a:cs typeface="Arial" panose="020B0604020202020204" pitchFamily="34" charset="0"/>
              </a:rPr>
              <a:t>3</a:t>
            </a:r>
            <a:endParaRPr lang="en-GB" sz="11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E1D45852-9835-4678-A6C3-8532788EF30E}"/>
              </a:ext>
            </a:extLst>
          </p:cNvPr>
          <p:cNvSpPr/>
          <p:nvPr/>
        </p:nvSpPr>
        <p:spPr>
          <a:xfrm>
            <a:off x="68497" y="6449632"/>
            <a:ext cx="12192000" cy="5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aseline="30000">
                <a:solidFill>
                  <a:schemeClr val="bg1">
                    <a:lumMod val="50000"/>
                  </a:schemeClr>
                </a:solidFill>
              </a:rPr>
              <a:t>1 </a:t>
            </a:r>
            <a:r>
              <a:rPr lang="en-GB" sz="900">
                <a:solidFill>
                  <a:schemeClr val="bg1">
                    <a:lumMod val="50000"/>
                  </a:schemeClr>
                </a:solidFill>
                <a:hlinkClick r:id="rId5"/>
              </a:rPr>
              <a:t>FAO/IFAD/UNICEF/WFP/WHO (2022)</a:t>
            </a:r>
            <a:r>
              <a:rPr lang="en-GB" sz="900">
                <a:solidFill>
                  <a:schemeClr val="bg1">
                    <a:lumMod val="50000"/>
                  </a:schemeClr>
                </a:solidFill>
              </a:rPr>
              <a:t>      </a:t>
            </a:r>
            <a:r>
              <a:rPr lang="en-GB" sz="900" baseline="30000">
                <a:solidFill>
                  <a:schemeClr val="bg1">
                    <a:lumMod val="50000"/>
                  </a:schemeClr>
                </a:solidFill>
              </a:rPr>
              <a:t>2 </a:t>
            </a:r>
            <a:r>
              <a:rPr lang="en-GB" sz="900">
                <a:solidFill>
                  <a:schemeClr val="bg1">
                    <a:lumMod val="50000"/>
                  </a:schemeClr>
                </a:solidFill>
                <a:hlinkClick r:id="rId6"/>
              </a:rPr>
              <a:t>Capodistrias et al. (2021)</a:t>
            </a:r>
            <a:r>
              <a:rPr lang="en-GB" sz="900">
                <a:solidFill>
                  <a:schemeClr val="bg1">
                    <a:lumMod val="50000"/>
                  </a:schemeClr>
                </a:solidFill>
              </a:rPr>
              <a:t>      </a:t>
            </a:r>
            <a:r>
              <a:rPr lang="en-GB" sz="900" baseline="30000">
                <a:solidFill>
                  <a:schemeClr val="bg1">
                    <a:lumMod val="50000"/>
                  </a:schemeClr>
                </a:solidFill>
              </a:rPr>
              <a:t>3 </a:t>
            </a:r>
            <a:r>
              <a:rPr lang="en-GB" sz="900" b="0" i="0" u="none" strike="noStrike">
                <a:solidFill>
                  <a:srgbClr val="505050"/>
                </a:solidFill>
                <a:effectLst/>
                <a:latin typeface="Arial" panose="020B0604020202020204" pitchFamily="34" charset="0"/>
                <a:cs typeface="Arial" panose="020B0604020202020204" pitchFamily="34" charset="0"/>
                <a:hlinkClick r:id="rId7"/>
              </a:rPr>
              <a:t>Van Lancker and Parolin (2021)</a:t>
            </a:r>
            <a:r>
              <a:rPr lang="en-GB" sz="900" baseline="30000">
                <a:solidFill>
                  <a:schemeClr val="bg1">
                    <a:lumMod val="50000"/>
                  </a:schemeClr>
                </a:solidFill>
              </a:rPr>
              <a:t>  </a:t>
            </a:r>
            <a:endParaRPr lang="en-GB" sz="900">
              <a:solidFill>
                <a:schemeClr val="bg1">
                  <a:lumMod val="50000"/>
                </a:schemeClr>
              </a:solidFill>
            </a:endParaRPr>
          </a:p>
        </p:txBody>
      </p:sp>
      <p:sp>
        <p:nvSpPr>
          <p:cNvPr id="24" name="TextBox 23">
            <a:extLst>
              <a:ext uri="{FF2B5EF4-FFF2-40B4-BE49-F238E27FC236}">
                <a16:creationId xmlns:a16="http://schemas.microsoft.com/office/drawing/2014/main" id="{200CC1C1-F9F4-4369-ABB8-268389C9FB86}"/>
              </a:ext>
            </a:extLst>
          </p:cNvPr>
          <p:cNvSpPr txBox="1"/>
          <p:nvPr/>
        </p:nvSpPr>
        <p:spPr>
          <a:xfrm>
            <a:off x="4798483" y="1549861"/>
            <a:ext cx="256117" cy="205184"/>
          </a:xfrm>
          <a:prstGeom prst="rect">
            <a:avLst/>
          </a:prstGeom>
          <a:noFill/>
        </p:spPr>
        <p:txBody>
          <a:bodyPr wrap="square">
            <a:spAutoFit/>
          </a:bodyPr>
          <a:lstStyle/>
          <a:p>
            <a:r>
              <a:rPr lang="en-GB" sz="1100" b="0" i="0" u="none" strike="noStrike" baseline="30000">
                <a:solidFill>
                  <a:srgbClr val="505050"/>
                </a:solidFill>
                <a:effectLst/>
                <a:latin typeface="Arial" panose="020B0604020202020204" pitchFamily="34" charset="0"/>
                <a:cs typeface="Arial" panose="020B0604020202020204" pitchFamily="34" charset="0"/>
              </a:rPr>
              <a:t>1</a:t>
            </a:r>
            <a:endParaRPr lang="en-GB" sz="1100" baseline="30000"/>
          </a:p>
        </p:txBody>
      </p:sp>
      <p:sp>
        <p:nvSpPr>
          <p:cNvPr id="26" name="TextBox 25">
            <a:extLst>
              <a:ext uri="{FF2B5EF4-FFF2-40B4-BE49-F238E27FC236}">
                <a16:creationId xmlns:a16="http://schemas.microsoft.com/office/drawing/2014/main" id="{749F48B4-2AF8-4712-A831-95E2767B1B33}"/>
              </a:ext>
            </a:extLst>
          </p:cNvPr>
          <p:cNvSpPr txBox="1"/>
          <p:nvPr/>
        </p:nvSpPr>
        <p:spPr>
          <a:xfrm>
            <a:off x="11252776" y="1506406"/>
            <a:ext cx="256117" cy="205184"/>
          </a:xfrm>
          <a:prstGeom prst="rect">
            <a:avLst/>
          </a:prstGeom>
          <a:noFill/>
        </p:spPr>
        <p:txBody>
          <a:bodyPr wrap="square">
            <a:spAutoFit/>
          </a:bodyPr>
          <a:lstStyle/>
          <a:p>
            <a:r>
              <a:rPr lang="en-GB" sz="1100" baseline="30000"/>
              <a:t>2</a:t>
            </a:r>
          </a:p>
        </p:txBody>
      </p:sp>
    </p:spTree>
    <p:extLst>
      <p:ext uri="{BB962C8B-B14F-4D97-AF65-F5344CB8AC3E}">
        <p14:creationId xmlns:p14="http://schemas.microsoft.com/office/powerpoint/2010/main" val="407272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E32649-447E-4ECD-B8C1-7EE7C971A4FE}"/>
              </a:ext>
            </a:extLst>
          </p:cNvPr>
          <p:cNvSpPr>
            <a:spLocks noGrp="1"/>
          </p:cNvSpPr>
          <p:nvPr>
            <p:ph type="sldNum" sz="quarter" idx="11"/>
          </p:nvPr>
        </p:nvSpPr>
        <p:spPr>
          <a:xfrm>
            <a:off x="10360623" y="6356351"/>
            <a:ext cx="1351951" cy="365125"/>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3DA66-EBF5-4E90-9785-1613283ED912}" type="slidenum">
              <a:rPr lang="en-GB" smtClean="0"/>
              <a:pPr/>
              <a:t>19</a:t>
            </a:fld>
            <a:endParaRPr lang="en-GB"/>
          </a:p>
        </p:txBody>
      </p:sp>
      <p:grpSp>
        <p:nvGrpSpPr>
          <p:cNvPr id="20" name="Group 19">
            <a:extLst>
              <a:ext uri="{FF2B5EF4-FFF2-40B4-BE49-F238E27FC236}">
                <a16:creationId xmlns:a16="http://schemas.microsoft.com/office/drawing/2014/main" id="{70F4CBCD-7C22-441D-9EBE-FA47619E2AE4}"/>
              </a:ext>
            </a:extLst>
          </p:cNvPr>
          <p:cNvGrpSpPr>
            <a:grpSpLocks noChangeAspect="1"/>
          </p:cNvGrpSpPr>
          <p:nvPr/>
        </p:nvGrpSpPr>
        <p:grpSpPr>
          <a:xfrm>
            <a:off x="399580" y="1721156"/>
            <a:ext cx="3466860" cy="2311239"/>
            <a:chOff x="797982" y="1076667"/>
            <a:chExt cx="4979457" cy="3319638"/>
          </a:xfrm>
        </p:grpSpPr>
        <p:pic>
          <p:nvPicPr>
            <p:cNvPr id="18" name="Picture 17" descr="A screenshot of a computer&#10;&#10;Description automatically generated with medium confidence">
              <a:extLst>
                <a:ext uri="{FF2B5EF4-FFF2-40B4-BE49-F238E27FC236}">
                  <a16:creationId xmlns:a16="http://schemas.microsoft.com/office/drawing/2014/main" id="{D5B0D25D-9F7D-4B4B-9873-27273777AB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982" y="1076667"/>
              <a:ext cx="4979457" cy="3319638"/>
            </a:xfrm>
            <a:prstGeom prst="rect">
              <a:avLst/>
            </a:prstGeom>
          </p:spPr>
        </p:pic>
        <p:sp>
          <p:nvSpPr>
            <p:cNvPr id="19" name="Rectangle 18">
              <a:extLst>
                <a:ext uri="{FF2B5EF4-FFF2-40B4-BE49-F238E27FC236}">
                  <a16:creationId xmlns:a16="http://schemas.microsoft.com/office/drawing/2014/main" id="{24BE91E6-A430-4DB1-B5D8-E89D8380BDA2}"/>
                </a:ext>
              </a:extLst>
            </p:cNvPr>
            <p:cNvSpPr/>
            <p:nvPr/>
          </p:nvSpPr>
          <p:spPr>
            <a:xfrm>
              <a:off x="1775520" y="4280380"/>
              <a:ext cx="1152128" cy="1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BBECE703-B7EF-402D-9D32-E6270F9C1C82}"/>
              </a:ext>
            </a:extLst>
          </p:cNvPr>
          <p:cNvGrpSpPr>
            <a:grpSpLocks noChangeAspect="1"/>
          </p:cNvGrpSpPr>
          <p:nvPr/>
        </p:nvGrpSpPr>
        <p:grpSpPr>
          <a:xfrm>
            <a:off x="4058687" y="957961"/>
            <a:ext cx="3227043" cy="3164731"/>
            <a:chOff x="6888088" y="1384204"/>
            <a:chExt cx="4967843" cy="4871920"/>
          </a:xfrm>
        </p:grpSpPr>
        <p:pic>
          <p:nvPicPr>
            <p:cNvPr id="13" name="Picture 12" descr="A picture containing chart&#10;&#10;Description automatically generated">
              <a:extLst>
                <a:ext uri="{FF2B5EF4-FFF2-40B4-BE49-F238E27FC236}">
                  <a16:creationId xmlns:a16="http://schemas.microsoft.com/office/drawing/2014/main" id="{EB9A8C43-A69A-4825-8B3E-3E53EC7138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8088" y="1384204"/>
              <a:ext cx="4967843" cy="4860206"/>
            </a:xfrm>
            <a:prstGeom prst="rect">
              <a:avLst/>
            </a:prstGeom>
          </p:spPr>
        </p:pic>
        <p:sp>
          <p:nvSpPr>
            <p:cNvPr id="23" name="Rectangle 22">
              <a:extLst>
                <a:ext uri="{FF2B5EF4-FFF2-40B4-BE49-F238E27FC236}">
                  <a16:creationId xmlns:a16="http://schemas.microsoft.com/office/drawing/2014/main" id="{3B54DBDB-56CF-421F-AF10-FD5119A3A353}"/>
                </a:ext>
              </a:extLst>
            </p:cNvPr>
            <p:cNvSpPr/>
            <p:nvPr/>
          </p:nvSpPr>
          <p:spPr>
            <a:xfrm>
              <a:off x="7875691" y="6140199"/>
              <a:ext cx="1152128" cy="1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a:extLst>
              <a:ext uri="{FF2B5EF4-FFF2-40B4-BE49-F238E27FC236}">
                <a16:creationId xmlns:a16="http://schemas.microsoft.com/office/drawing/2014/main" id="{80E7800D-6ED1-437B-B53B-277B68C5854B}"/>
              </a:ext>
            </a:extLst>
          </p:cNvPr>
          <p:cNvSpPr txBox="1"/>
          <p:nvPr/>
        </p:nvSpPr>
        <p:spPr>
          <a:xfrm>
            <a:off x="7600332" y="883713"/>
            <a:ext cx="4486159" cy="505642"/>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a:defRPr sz="12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a:t>Many low-income, food-deficit countries depend heavily on wheat from Russia and Ukraine</a:t>
            </a:r>
            <a:r>
              <a:rPr lang="en-GB" baseline="30000"/>
              <a:t>3</a:t>
            </a:r>
            <a:endParaRPr lang="en-GB"/>
          </a:p>
        </p:txBody>
      </p:sp>
      <p:sp>
        <p:nvSpPr>
          <p:cNvPr id="21" name="Rectangle 20">
            <a:extLst>
              <a:ext uri="{FF2B5EF4-FFF2-40B4-BE49-F238E27FC236}">
                <a16:creationId xmlns:a16="http://schemas.microsoft.com/office/drawing/2014/main" id="{45E130BB-EC35-4AC1-BAEB-2F04B42892D0}"/>
              </a:ext>
            </a:extLst>
          </p:cNvPr>
          <p:cNvSpPr/>
          <p:nvPr/>
        </p:nvSpPr>
        <p:spPr>
          <a:xfrm>
            <a:off x="266064" y="886360"/>
            <a:ext cx="7200752" cy="3242254"/>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1698934-C44A-4C74-B2C6-80FB8B2B4C0A}"/>
              </a:ext>
            </a:extLst>
          </p:cNvPr>
          <p:cNvSpPr/>
          <p:nvPr/>
        </p:nvSpPr>
        <p:spPr>
          <a:xfrm>
            <a:off x="265705" y="883713"/>
            <a:ext cx="3684514" cy="691790"/>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UKR &amp; RUS are collectively responsible for ~12% of global calorie exports and ~5% of total global market </a:t>
            </a:r>
            <a:r>
              <a:rPr lang="en-GB" sz="1200" b="1">
                <a:solidFill>
                  <a:schemeClr val="lt1"/>
                </a:solidFill>
              </a:rPr>
              <a:t>calorie</a:t>
            </a:r>
            <a:r>
              <a:rPr lang="en-GB" sz="1200" b="1"/>
              <a:t> production</a:t>
            </a:r>
            <a:r>
              <a:rPr lang="en-GB" sz="1200" b="1" baseline="30000"/>
              <a:t>1</a:t>
            </a:r>
          </a:p>
        </p:txBody>
      </p:sp>
      <p:sp>
        <p:nvSpPr>
          <p:cNvPr id="4" name="Rectangle 3">
            <a:extLst>
              <a:ext uri="{FF2B5EF4-FFF2-40B4-BE49-F238E27FC236}">
                <a16:creationId xmlns:a16="http://schemas.microsoft.com/office/drawing/2014/main" id="{B1BBA563-E861-4FEC-890B-769E1DD4B68B}"/>
              </a:ext>
            </a:extLst>
          </p:cNvPr>
          <p:cNvSpPr/>
          <p:nvPr/>
        </p:nvSpPr>
        <p:spPr>
          <a:xfrm>
            <a:off x="7612975" y="5126675"/>
            <a:ext cx="4473516" cy="10588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GB" sz="1100">
                <a:solidFill>
                  <a:schemeClr val="tx1"/>
                </a:solidFill>
              </a:rPr>
              <a:t>In addition to direct import exposure, UNCTAD calculates more than 5% of the import basket of the poorest countries are products that are likely to face a price hike resulting from the ongoing war in Ukraine. The share is below 1% for richer countries.</a:t>
            </a:r>
          </a:p>
        </p:txBody>
      </p:sp>
      <p:grpSp>
        <p:nvGrpSpPr>
          <p:cNvPr id="2" name="Group 1">
            <a:extLst>
              <a:ext uri="{FF2B5EF4-FFF2-40B4-BE49-F238E27FC236}">
                <a16:creationId xmlns:a16="http://schemas.microsoft.com/office/drawing/2014/main" id="{8C74AF59-51FA-4B94-A7E6-E3091076238A}"/>
              </a:ext>
            </a:extLst>
          </p:cNvPr>
          <p:cNvGrpSpPr/>
          <p:nvPr/>
        </p:nvGrpSpPr>
        <p:grpSpPr>
          <a:xfrm>
            <a:off x="278707" y="4399270"/>
            <a:ext cx="7200752" cy="1959872"/>
            <a:chOff x="266064" y="4197995"/>
            <a:chExt cx="7200752" cy="1959872"/>
          </a:xfrm>
        </p:grpSpPr>
        <p:grpSp>
          <p:nvGrpSpPr>
            <p:cNvPr id="33" name="Group 32">
              <a:extLst>
                <a:ext uri="{FF2B5EF4-FFF2-40B4-BE49-F238E27FC236}">
                  <a16:creationId xmlns:a16="http://schemas.microsoft.com/office/drawing/2014/main" id="{51DB4CAE-77B7-4314-8F88-DF2C1ECFA3D1}"/>
                </a:ext>
              </a:extLst>
            </p:cNvPr>
            <p:cNvGrpSpPr/>
            <p:nvPr/>
          </p:nvGrpSpPr>
          <p:grpSpPr>
            <a:xfrm>
              <a:off x="4887912" y="4266911"/>
              <a:ext cx="2461446" cy="1773989"/>
              <a:chOff x="0" y="790039"/>
              <a:chExt cx="5154056" cy="3629092"/>
            </a:xfrm>
          </p:grpSpPr>
          <p:pic>
            <p:nvPicPr>
              <p:cNvPr id="34" name="Picture 33" descr="Map&#10;&#10;Description automatically generated">
                <a:extLst>
                  <a:ext uri="{FF2B5EF4-FFF2-40B4-BE49-F238E27FC236}">
                    <a16:creationId xmlns:a16="http://schemas.microsoft.com/office/drawing/2014/main" id="{A4EAAB2B-B752-4059-9E91-92CCCFC2C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32" y="790039"/>
                <a:ext cx="5123424" cy="3629092"/>
              </a:xfrm>
              <a:prstGeom prst="rect">
                <a:avLst/>
              </a:prstGeom>
            </p:spPr>
          </p:pic>
          <p:sp>
            <p:nvSpPr>
              <p:cNvPr id="35" name="Rectangle 34">
                <a:extLst>
                  <a:ext uri="{FF2B5EF4-FFF2-40B4-BE49-F238E27FC236}">
                    <a16:creationId xmlns:a16="http://schemas.microsoft.com/office/drawing/2014/main" id="{846ED71D-D91A-40E4-B9FF-C9AADA16B3BC}"/>
                  </a:ext>
                </a:extLst>
              </p:cNvPr>
              <p:cNvSpPr/>
              <p:nvPr/>
            </p:nvSpPr>
            <p:spPr>
              <a:xfrm>
                <a:off x="0" y="4303206"/>
                <a:ext cx="1152128" cy="1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2C272D33-346F-49F4-A718-60B8B0871E8F}"/>
                </a:ext>
              </a:extLst>
            </p:cNvPr>
            <p:cNvGrpSpPr/>
            <p:nvPr/>
          </p:nvGrpSpPr>
          <p:grpSpPr>
            <a:xfrm>
              <a:off x="2468714" y="4274267"/>
              <a:ext cx="2443164" cy="1782521"/>
              <a:chOff x="1571853" y="2284146"/>
              <a:chExt cx="5123425" cy="3651997"/>
            </a:xfrm>
          </p:grpSpPr>
          <p:pic>
            <p:nvPicPr>
              <p:cNvPr id="38" name="Picture 37" descr="Map&#10;&#10;Description automatically generated">
                <a:extLst>
                  <a:ext uri="{FF2B5EF4-FFF2-40B4-BE49-F238E27FC236}">
                    <a16:creationId xmlns:a16="http://schemas.microsoft.com/office/drawing/2014/main" id="{0336D5A3-9A26-4DCA-8A14-438D0D85A7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1853" y="2284146"/>
                <a:ext cx="5123425" cy="3629093"/>
              </a:xfrm>
              <a:prstGeom prst="rect">
                <a:avLst/>
              </a:prstGeom>
            </p:spPr>
          </p:pic>
          <p:sp>
            <p:nvSpPr>
              <p:cNvPr id="41" name="Rectangle 40">
                <a:extLst>
                  <a:ext uri="{FF2B5EF4-FFF2-40B4-BE49-F238E27FC236}">
                    <a16:creationId xmlns:a16="http://schemas.microsoft.com/office/drawing/2014/main" id="{09FEB24A-B909-4D2E-AD30-95FD48C624DC}"/>
                  </a:ext>
                </a:extLst>
              </p:cNvPr>
              <p:cNvSpPr/>
              <p:nvPr/>
            </p:nvSpPr>
            <p:spPr>
              <a:xfrm>
                <a:off x="1571853" y="5820218"/>
                <a:ext cx="1152128" cy="1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Rectangle 41">
              <a:extLst>
                <a:ext uri="{FF2B5EF4-FFF2-40B4-BE49-F238E27FC236}">
                  <a16:creationId xmlns:a16="http://schemas.microsoft.com/office/drawing/2014/main" id="{76F7BC7F-6359-4567-AA9C-87AEE87E98C3}"/>
                </a:ext>
              </a:extLst>
            </p:cNvPr>
            <p:cNvSpPr/>
            <p:nvPr/>
          </p:nvSpPr>
          <p:spPr>
            <a:xfrm>
              <a:off x="266064" y="4197995"/>
              <a:ext cx="7200752" cy="1959872"/>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AC0CBD58-049A-4C11-A19B-314FE35882FF}"/>
                </a:ext>
              </a:extLst>
            </p:cNvPr>
            <p:cNvSpPr/>
            <p:nvPr/>
          </p:nvSpPr>
          <p:spPr>
            <a:xfrm>
              <a:off x="268625" y="4197995"/>
              <a:ext cx="2088315" cy="1959872"/>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Much of South and Central America, West Africa and Europe – including Ukraine itself – are heavily reliant on Russia and Belarus for their fertilizer imports, especially for potash</a:t>
              </a:r>
              <a:r>
                <a:rPr lang="en-GB" sz="1200" baseline="30000"/>
                <a:t>2</a:t>
              </a:r>
              <a:endParaRPr lang="en-GB" sz="1200" b="1"/>
            </a:p>
          </p:txBody>
        </p:sp>
      </p:grpSp>
      <p:pic>
        <p:nvPicPr>
          <p:cNvPr id="6" name="Picture 5">
            <a:extLst>
              <a:ext uri="{FF2B5EF4-FFF2-40B4-BE49-F238E27FC236}">
                <a16:creationId xmlns:a16="http://schemas.microsoft.com/office/drawing/2014/main" id="{ECD5F75A-3C67-431F-82F5-2F2C87BD78A5}"/>
              </a:ext>
            </a:extLst>
          </p:cNvPr>
          <p:cNvPicPr>
            <a:picLocks noChangeAspect="1"/>
          </p:cNvPicPr>
          <p:nvPr/>
        </p:nvPicPr>
        <p:blipFill rotWithShape="1">
          <a:blip r:embed="rId7"/>
          <a:srcRect r="532"/>
          <a:stretch/>
        </p:blipFill>
        <p:spPr>
          <a:xfrm>
            <a:off x="7600332" y="1856243"/>
            <a:ext cx="4486159" cy="3319040"/>
          </a:xfrm>
          <a:prstGeom prst="rect">
            <a:avLst/>
          </a:prstGeom>
        </p:spPr>
      </p:pic>
      <p:pic>
        <p:nvPicPr>
          <p:cNvPr id="8" name="Picture 7">
            <a:extLst>
              <a:ext uri="{FF2B5EF4-FFF2-40B4-BE49-F238E27FC236}">
                <a16:creationId xmlns:a16="http://schemas.microsoft.com/office/drawing/2014/main" id="{59D9D3A0-6CA9-4C02-AD6D-9A26DA84E831}"/>
              </a:ext>
            </a:extLst>
          </p:cNvPr>
          <p:cNvPicPr>
            <a:picLocks noChangeAspect="1"/>
          </p:cNvPicPr>
          <p:nvPr/>
        </p:nvPicPr>
        <p:blipFill>
          <a:blip r:embed="rId8"/>
          <a:stretch>
            <a:fillRect/>
          </a:stretch>
        </p:blipFill>
        <p:spPr>
          <a:xfrm>
            <a:off x="7841411" y="1601476"/>
            <a:ext cx="4027990" cy="173620"/>
          </a:xfrm>
          <a:prstGeom prst="rect">
            <a:avLst/>
          </a:prstGeom>
        </p:spPr>
      </p:pic>
      <p:sp>
        <p:nvSpPr>
          <p:cNvPr id="25" name="TextBox 24">
            <a:extLst>
              <a:ext uri="{FF2B5EF4-FFF2-40B4-BE49-F238E27FC236}">
                <a16:creationId xmlns:a16="http://schemas.microsoft.com/office/drawing/2014/main" id="{55916DDB-F526-4DB5-ADA0-9BC97D54408D}"/>
              </a:ext>
            </a:extLst>
          </p:cNvPr>
          <p:cNvSpPr txBox="1"/>
          <p:nvPr/>
        </p:nvSpPr>
        <p:spPr>
          <a:xfrm>
            <a:off x="-2" y="0"/>
            <a:ext cx="3477988" cy="276999"/>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IMPORTANCE TO GLOBAL FOOD SECURITY</a:t>
            </a:r>
          </a:p>
        </p:txBody>
      </p:sp>
      <p:sp>
        <p:nvSpPr>
          <p:cNvPr id="26" name="Rectangle 25">
            <a:extLst>
              <a:ext uri="{FF2B5EF4-FFF2-40B4-BE49-F238E27FC236}">
                <a16:creationId xmlns:a16="http://schemas.microsoft.com/office/drawing/2014/main" id="{7786716D-8AA8-4C8E-B2CE-F54869B79403}"/>
              </a:ext>
            </a:extLst>
          </p:cNvPr>
          <p:cNvSpPr/>
          <p:nvPr/>
        </p:nvSpPr>
        <p:spPr>
          <a:xfrm>
            <a:off x="7600331" y="883713"/>
            <a:ext cx="4486159" cy="5475429"/>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9A244670-0947-4881-A1DF-1CB31EE64A8E}"/>
              </a:ext>
            </a:extLst>
          </p:cNvPr>
          <p:cNvSpPr/>
          <p:nvPr/>
        </p:nvSpPr>
        <p:spPr>
          <a:xfrm>
            <a:off x="-1" y="6356351"/>
            <a:ext cx="12192000" cy="5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aseline="30000">
                <a:solidFill>
                  <a:schemeClr val="bg1">
                    <a:lumMod val="50000"/>
                  </a:schemeClr>
                </a:solidFill>
              </a:rPr>
              <a:t>1 </a:t>
            </a:r>
            <a:r>
              <a:rPr lang="en-GB" sz="900">
                <a:solidFill>
                  <a:schemeClr val="bg1">
                    <a:lumMod val="50000"/>
                  </a:schemeClr>
                </a:solidFill>
              </a:rPr>
              <a:t>Calculated from </a:t>
            </a:r>
            <a:r>
              <a:rPr lang="en-GB" sz="900">
                <a:solidFill>
                  <a:schemeClr val="bg1">
                    <a:lumMod val="50000"/>
                  </a:schemeClr>
                </a:solidFill>
                <a:hlinkClick r:id="rId9"/>
              </a:rPr>
              <a:t>FAO Food Balance Sheets</a:t>
            </a:r>
            <a:r>
              <a:rPr lang="en-GB" sz="900">
                <a:solidFill>
                  <a:schemeClr val="bg1">
                    <a:lumMod val="50000"/>
                  </a:schemeClr>
                </a:solidFill>
              </a:rPr>
              <a:t>      </a:t>
            </a:r>
            <a:r>
              <a:rPr lang="en-GB" sz="900" baseline="30000">
                <a:solidFill>
                  <a:schemeClr val="bg1">
                    <a:lumMod val="50000"/>
                  </a:schemeClr>
                </a:solidFill>
              </a:rPr>
              <a:t>2 </a:t>
            </a:r>
            <a:r>
              <a:rPr lang="en-GB" sz="900">
                <a:solidFill>
                  <a:schemeClr val="bg1">
                    <a:lumMod val="50000"/>
                  </a:schemeClr>
                </a:solidFill>
                <a:hlinkClick r:id="rId10"/>
              </a:rPr>
              <a:t>Chatham House (2022)</a:t>
            </a:r>
            <a:r>
              <a:rPr lang="en-GB" sz="900" baseline="30000">
                <a:solidFill>
                  <a:schemeClr val="bg1">
                    <a:lumMod val="50000"/>
                  </a:schemeClr>
                </a:solidFill>
              </a:rPr>
              <a:t>      3</a:t>
            </a:r>
            <a:r>
              <a:rPr lang="en-GB" sz="900">
                <a:solidFill>
                  <a:schemeClr val="bg1">
                    <a:lumMod val="50000"/>
                  </a:schemeClr>
                </a:solidFill>
                <a:hlinkClick r:id="rId11"/>
              </a:rPr>
              <a:t>UNCTAD (2022)</a:t>
            </a:r>
            <a:endParaRPr lang="en-GB" sz="900">
              <a:solidFill>
                <a:schemeClr val="bg1">
                  <a:lumMod val="50000"/>
                </a:schemeClr>
              </a:solidFill>
            </a:endParaRPr>
          </a:p>
        </p:txBody>
      </p:sp>
      <p:sp>
        <p:nvSpPr>
          <p:cNvPr id="28" name="Title 5">
            <a:extLst>
              <a:ext uri="{FF2B5EF4-FFF2-40B4-BE49-F238E27FC236}">
                <a16:creationId xmlns:a16="http://schemas.microsoft.com/office/drawing/2014/main" id="{A552008A-37C7-44DB-9DEB-6865402FCB0F}"/>
              </a:ext>
            </a:extLst>
          </p:cNvPr>
          <p:cNvSpPr txBox="1">
            <a:spLocks/>
          </p:cNvSpPr>
          <p:nvPr/>
        </p:nvSpPr>
        <p:spPr>
          <a:xfrm>
            <a:off x="0" y="276999"/>
            <a:ext cx="12191999" cy="394593"/>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chemeClr val="accent2"/>
                </a:solidFill>
              </a:rPr>
              <a:t>Russia and Ukraine are globally significant players in grain, oilseed and fertilizer markets</a:t>
            </a:r>
          </a:p>
        </p:txBody>
      </p:sp>
    </p:spTree>
    <p:extLst>
      <p:ext uri="{BB962C8B-B14F-4D97-AF65-F5344CB8AC3E}">
        <p14:creationId xmlns:p14="http://schemas.microsoft.com/office/powerpoint/2010/main" val="2822546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What is food security?</a:t>
            </a:r>
          </a:p>
        </p:txBody>
      </p:sp>
      <p:sp>
        <p:nvSpPr>
          <p:cNvPr id="2" name="Text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2501469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18A46-EA09-447F-96FB-762066F9683E}"/>
              </a:ext>
            </a:extLst>
          </p:cNvPr>
          <p:cNvSpPr>
            <a:spLocks noGrp="1"/>
          </p:cNvSpPr>
          <p:nvPr>
            <p:ph type="sldNum" sz="quarter" idx="11"/>
          </p:nvPr>
        </p:nvSpPr>
        <p:spPr>
          <a:xfrm>
            <a:off x="10360623" y="6356351"/>
            <a:ext cx="1351951" cy="365125"/>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3DA66-EBF5-4E90-9785-1613283ED912}" type="slidenum">
              <a:rPr lang="en-GB" smtClean="0"/>
              <a:pPr/>
              <a:t>20</a:t>
            </a:fld>
            <a:endParaRPr lang="en-GB"/>
          </a:p>
        </p:txBody>
      </p:sp>
      <p:grpSp>
        <p:nvGrpSpPr>
          <p:cNvPr id="9" name="Group 8">
            <a:extLst>
              <a:ext uri="{FF2B5EF4-FFF2-40B4-BE49-F238E27FC236}">
                <a16:creationId xmlns:a16="http://schemas.microsoft.com/office/drawing/2014/main" id="{5BC8C4AD-44E1-4CB5-9B90-C45DFB287B8C}"/>
              </a:ext>
            </a:extLst>
          </p:cNvPr>
          <p:cNvGrpSpPr/>
          <p:nvPr/>
        </p:nvGrpSpPr>
        <p:grpSpPr>
          <a:xfrm>
            <a:off x="585959" y="1399668"/>
            <a:ext cx="5183807" cy="3351361"/>
            <a:chOff x="527940" y="3044456"/>
            <a:chExt cx="4967843" cy="3311895"/>
          </a:xfrm>
        </p:grpSpPr>
        <p:pic>
          <p:nvPicPr>
            <p:cNvPr id="10" name="Picture 9" descr="Chart, line chart&#10;&#10;Description automatically generated">
              <a:extLst>
                <a:ext uri="{FF2B5EF4-FFF2-40B4-BE49-F238E27FC236}">
                  <a16:creationId xmlns:a16="http://schemas.microsoft.com/office/drawing/2014/main" id="{2FDE8667-340A-4AC2-AF7C-CE40BC7323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40" y="3044456"/>
              <a:ext cx="4967843" cy="3311895"/>
            </a:xfrm>
            <a:prstGeom prst="rect">
              <a:avLst/>
            </a:prstGeom>
          </p:spPr>
        </p:pic>
        <p:sp>
          <p:nvSpPr>
            <p:cNvPr id="11" name="Rectangle 10">
              <a:extLst>
                <a:ext uri="{FF2B5EF4-FFF2-40B4-BE49-F238E27FC236}">
                  <a16:creationId xmlns:a16="http://schemas.microsoft.com/office/drawing/2014/main" id="{E4F83CE4-8A57-4FB9-ABE2-59A3C3FCD8E7}"/>
                </a:ext>
              </a:extLst>
            </p:cNvPr>
            <p:cNvSpPr/>
            <p:nvPr/>
          </p:nvSpPr>
          <p:spPr>
            <a:xfrm>
              <a:off x="527940" y="6260074"/>
              <a:ext cx="1081998" cy="96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FB06D68F-669C-4AFB-977C-C1359F974068}"/>
              </a:ext>
            </a:extLst>
          </p:cNvPr>
          <p:cNvSpPr/>
          <p:nvPr/>
        </p:nvSpPr>
        <p:spPr>
          <a:xfrm>
            <a:off x="355798" y="799072"/>
            <a:ext cx="5589741" cy="5412037"/>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1E8296D-3B9D-4F81-BE70-EF9806E88AFB}"/>
              </a:ext>
            </a:extLst>
          </p:cNvPr>
          <p:cNvSpPr/>
          <p:nvPr/>
        </p:nvSpPr>
        <p:spPr>
          <a:xfrm>
            <a:off x="355797" y="805544"/>
            <a:ext cx="5589741" cy="360040"/>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Global food prices have reached all-time highs</a:t>
            </a:r>
            <a:endParaRPr lang="en-GB" b="1"/>
          </a:p>
        </p:txBody>
      </p:sp>
      <p:sp>
        <p:nvSpPr>
          <p:cNvPr id="4" name="TextBox 3">
            <a:extLst>
              <a:ext uri="{FF2B5EF4-FFF2-40B4-BE49-F238E27FC236}">
                <a16:creationId xmlns:a16="http://schemas.microsoft.com/office/drawing/2014/main" id="{91A32584-9B0D-4A6E-8A2B-1D1DC67FE565}"/>
              </a:ext>
            </a:extLst>
          </p:cNvPr>
          <p:cNvSpPr txBox="1"/>
          <p:nvPr/>
        </p:nvSpPr>
        <p:spPr>
          <a:xfrm>
            <a:off x="382991" y="4702317"/>
            <a:ext cx="5589741" cy="1323439"/>
          </a:xfrm>
          <a:prstGeom prst="rect">
            <a:avLst/>
          </a:prstGeom>
          <a:noFill/>
        </p:spPr>
        <p:txBody>
          <a:bodyPr wrap="square" rtlCol="0">
            <a:spAutoFit/>
          </a:bodyPr>
          <a:lstStyle/>
          <a:p>
            <a:pPr marL="171450" indent="-171450">
              <a:buFont typeface="Arial" panose="020B0604020202020204" pitchFamily="34" charset="0"/>
              <a:buChar char="•"/>
            </a:pPr>
            <a:r>
              <a:rPr lang="en-GB" sz="1200"/>
              <a:t>Prices for all staple crops barring rice, and especially for barley and maize have surged since invasion, though are starting to recede slightly. </a:t>
            </a:r>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r>
              <a:rPr lang="en-GB" sz="1200"/>
              <a:t>In March, the FAO’s food price index was 34% higher than in April 2021.</a:t>
            </a:r>
            <a:r>
              <a:rPr lang="en-GB" sz="1200" baseline="30000"/>
              <a:t>1</a:t>
            </a:r>
          </a:p>
          <a:p>
            <a:pPr marL="171450" indent="-171450">
              <a:buFont typeface="Arial" panose="020B0604020202020204" pitchFamily="34" charset="0"/>
              <a:buChar char="•"/>
            </a:pPr>
            <a:endParaRPr lang="en-GB" sz="1200" baseline="30000"/>
          </a:p>
          <a:p>
            <a:pPr marL="171450" indent="-171450">
              <a:buFont typeface="Arial" panose="020B0604020202020204" pitchFamily="34" charset="0"/>
              <a:buChar char="•"/>
            </a:pPr>
            <a:r>
              <a:rPr lang="en-GB" sz="1200"/>
              <a:t>World Food Programme operational costs are increasing by up to $71 million a month as a result of food and fuel inflation</a:t>
            </a:r>
          </a:p>
        </p:txBody>
      </p:sp>
      <p:sp>
        <p:nvSpPr>
          <p:cNvPr id="26" name="Rectangle 25">
            <a:extLst>
              <a:ext uri="{FF2B5EF4-FFF2-40B4-BE49-F238E27FC236}">
                <a16:creationId xmlns:a16="http://schemas.microsoft.com/office/drawing/2014/main" id="{DB8465DE-2E7D-43DF-8BF6-480D16AC7CAA}"/>
              </a:ext>
            </a:extLst>
          </p:cNvPr>
          <p:cNvSpPr/>
          <p:nvPr/>
        </p:nvSpPr>
        <p:spPr>
          <a:xfrm>
            <a:off x="6631163" y="805543"/>
            <a:ext cx="5081411" cy="360040"/>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Shipping costs have risen sharply</a:t>
            </a:r>
            <a:endParaRPr lang="en-GB" b="1"/>
          </a:p>
        </p:txBody>
      </p:sp>
      <p:sp>
        <p:nvSpPr>
          <p:cNvPr id="27" name="TextBox 26">
            <a:extLst>
              <a:ext uri="{FF2B5EF4-FFF2-40B4-BE49-F238E27FC236}">
                <a16:creationId xmlns:a16="http://schemas.microsoft.com/office/drawing/2014/main" id="{2E363DB0-66F4-4D42-9E65-1C1FD9F83CCA}"/>
              </a:ext>
            </a:extLst>
          </p:cNvPr>
          <p:cNvSpPr txBox="1"/>
          <p:nvPr/>
        </p:nvSpPr>
        <p:spPr>
          <a:xfrm>
            <a:off x="6631162" y="1232832"/>
            <a:ext cx="5081412" cy="2346220"/>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2D2D2D"/>
                </a:solidFill>
                <a:effectLst/>
                <a:uLnTx/>
                <a:uFillTx/>
                <a:latin typeface="Arial"/>
                <a:ea typeface="+mn-ea"/>
                <a:cs typeface="+mn-cs"/>
              </a:rPr>
              <a:t>Freight rates were already at historic highs before the conflict owing to COVID-19 disruptions; recent declines have been reversed since the onset of the conflict.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a:solidFill>
                  <a:srgbClr val="2D2D2D"/>
                </a:solidFill>
                <a:latin typeface="Arial"/>
              </a:rPr>
              <a:t>High insurance premiums, extra customs checks to avoid sanctions infringements and rising energy costs are exerting upward pressure on shipping costs.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a:solidFill>
                  <a:srgbClr val="2D2D2D"/>
                </a:solidFill>
                <a:latin typeface="Arial"/>
              </a:rPr>
              <a:t>Bunker prices are now twice the average of the five years pre-COVID.</a:t>
            </a:r>
            <a:r>
              <a:rPr lang="en-GB" sz="1100" baseline="30000">
                <a:solidFill>
                  <a:srgbClr val="2D2D2D"/>
                </a:solidFill>
                <a:latin typeface="Arial"/>
              </a:rPr>
              <a:t>3</a:t>
            </a:r>
            <a:r>
              <a:rPr lang="en-GB" sz="1100">
                <a:solidFill>
                  <a:srgbClr val="2D2D2D"/>
                </a:solidFill>
                <a:latin typeface="Arial"/>
              </a:rPr>
              <a:t>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a:solidFill>
                  <a:srgbClr val="2D2D2D"/>
                </a:solidFill>
                <a:latin typeface="Arial"/>
              </a:rPr>
              <a:t>UNCTAD estimates that high freight could increase consumer prices by 1.5% over 2022.</a:t>
            </a:r>
            <a:r>
              <a:rPr lang="en-GB" sz="1100" baseline="30000">
                <a:solidFill>
                  <a:srgbClr val="2D2D2D"/>
                </a:solidFill>
                <a:latin typeface="Arial"/>
              </a:rPr>
              <a:t>4</a:t>
            </a:r>
            <a:endParaRPr kumimoji="0" lang="en-GB" sz="1100" b="0" i="0" u="none" strike="noStrike" kern="1200" cap="none" spc="0" normalizeH="0" baseline="0" noProof="0">
              <a:ln>
                <a:noFill/>
              </a:ln>
              <a:solidFill>
                <a:srgbClr val="2D2D2D"/>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9E41C6BB-622A-4CF9-A2BA-423DB58F2416}"/>
              </a:ext>
            </a:extLst>
          </p:cNvPr>
          <p:cNvSpPr/>
          <p:nvPr/>
        </p:nvSpPr>
        <p:spPr>
          <a:xfrm>
            <a:off x="0" y="6362475"/>
            <a:ext cx="6096000" cy="5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aseline="30000">
                <a:solidFill>
                  <a:schemeClr val="bg1">
                    <a:lumMod val="50000"/>
                  </a:schemeClr>
                </a:solidFill>
              </a:rPr>
              <a:t>1 </a:t>
            </a:r>
            <a:r>
              <a:rPr lang="en-GB" sz="900">
                <a:solidFill>
                  <a:schemeClr val="bg1">
                    <a:lumMod val="50000"/>
                  </a:schemeClr>
                </a:solidFill>
              </a:rPr>
              <a:t>FAO Food Price Index      </a:t>
            </a:r>
            <a:r>
              <a:rPr lang="en-GB" sz="900" baseline="30000">
                <a:solidFill>
                  <a:schemeClr val="bg1">
                    <a:lumMod val="50000"/>
                  </a:schemeClr>
                </a:solidFill>
              </a:rPr>
              <a:t>2 </a:t>
            </a:r>
            <a:r>
              <a:rPr lang="en-GB" sz="900">
                <a:solidFill>
                  <a:schemeClr val="bg1">
                    <a:lumMod val="50000"/>
                  </a:schemeClr>
                </a:solidFill>
                <a:hlinkClick r:id="rId4"/>
              </a:rPr>
              <a:t>UN-GCRG (2022)</a:t>
            </a:r>
            <a:r>
              <a:rPr lang="en-GB" sz="900">
                <a:solidFill>
                  <a:schemeClr val="bg1">
                    <a:lumMod val="50000"/>
                  </a:schemeClr>
                </a:solidFill>
              </a:rPr>
              <a:t>      </a:t>
            </a:r>
            <a:r>
              <a:rPr lang="en-GB" sz="900" baseline="30000">
                <a:solidFill>
                  <a:schemeClr val="bg1">
                    <a:lumMod val="50000"/>
                  </a:schemeClr>
                </a:solidFill>
              </a:rPr>
              <a:t>3 </a:t>
            </a:r>
            <a:r>
              <a:rPr lang="en-GB" sz="900">
                <a:solidFill>
                  <a:schemeClr val="bg1">
                    <a:lumMod val="50000"/>
                  </a:schemeClr>
                </a:solidFill>
                <a:hlinkClick r:id="rId5"/>
              </a:rPr>
              <a:t>UNCTAD (2021)</a:t>
            </a:r>
            <a:endParaRPr lang="en-GB" sz="900">
              <a:solidFill>
                <a:schemeClr val="bg1">
                  <a:lumMod val="50000"/>
                </a:schemeClr>
              </a:solidFill>
            </a:endParaRPr>
          </a:p>
        </p:txBody>
      </p:sp>
      <p:grpSp>
        <p:nvGrpSpPr>
          <p:cNvPr id="29" name="Group 28">
            <a:extLst>
              <a:ext uri="{FF2B5EF4-FFF2-40B4-BE49-F238E27FC236}">
                <a16:creationId xmlns:a16="http://schemas.microsoft.com/office/drawing/2014/main" id="{643B34AE-3BF2-4132-9AD9-6423A2AE74A3}"/>
              </a:ext>
            </a:extLst>
          </p:cNvPr>
          <p:cNvGrpSpPr/>
          <p:nvPr/>
        </p:nvGrpSpPr>
        <p:grpSpPr>
          <a:xfrm>
            <a:off x="7200038" y="3516986"/>
            <a:ext cx="3887923" cy="2727747"/>
            <a:chOff x="1034143" y="0"/>
            <a:chExt cx="10123714" cy="6858000"/>
          </a:xfrm>
        </p:grpSpPr>
        <p:pic>
          <p:nvPicPr>
            <p:cNvPr id="30" name="Picture 29" descr="Chart, line chart&#10;&#10;Description automatically generated">
              <a:extLst>
                <a:ext uri="{FF2B5EF4-FFF2-40B4-BE49-F238E27FC236}">
                  <a16:creationId xmlns:a16="http://schemas.microsoft.com/office/drawing/2014/main" id="{09E8605B-3D04-40D8-B68D-65582E8D73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143" y="0"/>
              <a:ext cx="10123714" cy="6858000"/>
            </a:xfrm>
            <a:prstGeom prst="rect">
              <a:avLst/>
            </a:prstGeom>
          </p:spPr>
        </p:pic>
        <p:sp>
          <p:nvSpPr>
            <p:cNvPr id="36" name="Rectangle 35">
              <a:extLst>
                <a:ext uri="{FF2B5EF4-FFF2-40B4-BE49-F238E27FC236}">
                  <a16:creationId xmlns:a16="http://schemas.microsoft.com/office/drawing/2014/main" id="{8FADF00F-4BBA-4F74-AEA3-C5F85AC6EF83}"/>
                </a:ext>
              </a:extLst>
            </p:cNvPr>
            <p:cNvSpPr/>
            <p:nvPr/>
          </p:nvSpPr>
          <p:spPr>
            <a:xfrm>
              <a:off x="6243926" y="6492240"/>
              <a:ext cx="2229514"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a:extLst>
              <a:ext uri="{FF2B5EF4-FFF2-40B4-BE49-F238E27FC236}">
                <a16:creationId xmlns:a16="http://schemas.microsoft.com/office/drawing/2014/main" id="{D96822F2-C99D-42CD-AFD2-5F12DFEB1290}"/>
              </a:ext>
            </a:extLst>
          </p:cNvPr>
          <p:cNvSpPr/>
          <p:nvPr/>
        </p:nvSpPr>
        <p:spPr>
          <a:xfrm>
            <a:off x="0" y="6362475"/>
            <a:ext cx="12192000" cy="5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chemeClr val="bg1">
                  <a:lumMod val="50000"/>
                </a:schemeClr>
              </a:solidFill>
            </a:endParaRPr>
          </a:p>
        </p:txBody>
      </p:sp>
      <p:sp>
        <p:nvSpPr>
          <p:cNvPr id="18" name="TextBox 17">
            <a:extLst>
              <a:ext uri="{FF2B5EF4-FFF2-40B4-BE49-F238E27FC236}">
                <a16:creationId xmlns:a16="http://schemas.microsoft.com/office/drawing/2014/main" id="{E5E86DB6-4E06-4BDA-8BE6-EDA1596C171C}"/>
              </a:ext>
            </a:extLst>
          </p:cNvPr>
          <p:cNvSpPr txBox="1"/>
          <p:nvPr/>
        </p:nvSpPr>
        <p:spPr>
          <a:xfrm>
            <a:off x="0" y="0"/>
            <a:ext cx="2645532" cy="323165"/>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IMPACTS SINCE INVASION</a:t>
            </a:r>
          </a:p>
        </p:txBody>
      </p:sp>
      <p:sp>
        <p:nvSpPr>
          <p:cNvPr id="21" name="Rectangle 20">
            <a:extLst>
              <a:ext uri="{FF2B5EF4-FFF2-40B4-BE49-F238E27FC236}">
                <a16:creationId xmlns:a16="http://schemas.microsoft.com/office/drawing/2014/main" id="{76C37D63-0DEE-4784-91B6-57D00E6D4034}"/>
              </a:ext>
            </a:extLst>
          </p:cNvPr>
          <p:cNvSpPr/>
          <p:nvPr/>
        </p:nvSpPr>
        <p:spPr>
          <a:xfrm>
            <a:off x="6631162" y="799072"/>
            <a:ext cx="5081412" cy="5412037"/>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5">
            <a:extLst>
              <a:ext uri="{FF2B5EF4-FFF2-40B4-BE49-F238E27FC236}">
                <a16:creationId xmlns:a16="http://schemas.microsoft.com/office/drawing/2014/main" id="{4120FF94-C7F0-4B19-9540-A30C8C77DB1E}"/>
              </a:ext>
            </a:extLst>
          </p:cNvPr>
          <p:cNvSpPr txBox="1">
            <a:spLocks/>
          </p:cNvSpPr>
          <p:nvPr/>
        </p:nvSpPr>
        <p:spPr>
          <a:xfrm>
            <a:off x="1" y="276999"/>
            <a:ext cx="12192000" cy="376831"/>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chemeClr val="accent2"/>
                </a:solidFill>
              </a:rPr>
              <a:t>Food and fertilizer prices have skyrocketed since Russia’s invasion</a:t>
            </a:r>
          </a:p>
        </p:txBody>
      </p:sp>
    </p:spTree>
    <p:extLst>
      <p:ext uri="{BB962C8B-B14F-4D97-AF65-F5344CB8AC3E}">
        <p14:creationId xmlns:p14="http://schemas.microsoft.com/office/powerpoint/2010/main" val="592199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518A46-EA09-447F-96FB-762066F9683E}"/>
              </a:ext>
            </a:extLst>
          </p:cNvPr>
          <p:cNvSpPr>
            <a:spLocks noGrp="1"/>
          </p:cNvSpPr>
          <p:nvPr>
            <p:ph type="sldNum" sz="quarter" idx="11"/>
          </p:nvPr>
        </p:nvSpPr>
        <p:spPr>
          <a:xfrm>
            <a:off x="10360623" y="6356351"/>
            <a:ext cx="1351951" cy="365125"/>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3DA66-EBF5-4E90-9785-1613283ED912}" type="slidenum">
              <a:rPr lang="en-GB" smtClean="0"/>
              <a:pPr/>
              <a:t>21</a:t>
            </a:fld>
            <a:endParaRPr lang="en-GB"/>
          </a:p>
        </p:txBody>
      </p:sp>
      <p:sp>
        <p:nvSpPr>
          <p:cNvPr id="16" name="Rectangle 15">
            <a:extLst>
              <a:ext uri="{FF2B5EF4-FFF2-40B4-BE49-F238E27FC236}">
                <a16:creationId xmlns:a16="http://schemas.microsoft.com/office/drawing/2014/main" id="{98BF070F-526F-446B-9367-792ACA3D3279}"/>
              </a:ext>
            </a:extLst>
          </p:cNvPr>
          <p:cNvSpPr/>
          <p:nvPr/>
        </p:nvSpPr>
        <p:spPr>
          <a:xfrm>
            <a:off x="61019" y="734637"/>
            <a:ext cx="2108439" cy="638690"/>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Russian fertilizer exports have all but stopped</a:t>
            </a:r>
            <a:endParaRPr lang="en-GB" b="1"/>
          </a:p>
        </p:txBody>
      </p:sp>
      <p:sp>
        <p:nvSpPr>
          <p:cNvPr id="21" name="TextBox 20">
            <a:extLst>
              <a:ext uri="{FF2B5EF4-FFF2-40B4-BE49-F238E27FC236}">
                <a16:creationId xmlns:a16="http://schemas.microsoft.com/office/drawing/2014/main" id="{0B44A981-02EC-483F-9814-481EBBF383F6}"/>
              </a:ext>
            </a:extLst>
          </p:cNvPr>
          <p:cNvSpPr txBox="1"/>
          <p:nvPr/>
        </p:nvSpPr>
        <p:spPr>
          <a:xfrm>
            <a:off x="2209799" y="736806"/>
            <a:ext cx="9907450" cy="636521"/>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GB" sz="1100">
                <a:solidFill>
                  <a:srgbClr val="2D2D2D"/>
                </a:solidFill>
                <a:latin typeface="Arial"/>
              </a:rPr>
              <a:t>Russian fertilizer exports are not subject to any sanctions or official export ban, but the suspension of services in Russia by a number of major shipping companies, coupled with importing countries’ restrictions on the docking of Russian vessels, led the Russian Ministry of Industry and Trade to issue a recommendation to the country’s fertilizer producers that they halt exports.</a:t>
            </a:r>
            <a:r>
              <a:rPr lang="en-GB" sz="1100" baseline="30000">
                <a:solidFill>
                  <a:srgbClr val="2D2D2D"/>
                </a:solidFill>
                <a:latin typeface="Arial"/>
              </a:rPr>
              <a:t>1</a:t>
            </a:r>
            <a:r>
              <a:rPr lang="en-GB" sz="1100">
                <a:solidFill>
                  <a:srgbClr val="2D2D2D"/>
                </a:solidFill>
                <a:latin typeface="Arial"/>
              </a:rPr>
              <a:t> </a:t>
            </a:r>
            <a:endParaRPr kumimoji="0" lang="en-GB" sz="1100" b="0" i="0" u="none" strike="noStrike" kern="1200" cap="none" spc="0" normalizeH="0" baseline="0" noProof="0">
              <a:ln>
                <a:noFill/>
              </a:ln>
              <a:solidFill>
                <a:srgbClr val="2D2D2D"/>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18CF4D48-F1E2-4569-9180-1B93C95675C0}"/>
              </a:ext>
            </a:extLst>
          </p:cNvPr>
          <p:cNvSpPr/>
          <p:nvPr/>
        </p:nvSpPr>
        <p:spPr>
          <a:xfrm>
            <a:off x="61019" y="1446735"/>
            <a:ext cx="12056230" cy="349603"/>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20-30% of Ukraine’s usual harvest may be lost, the geographic and temporal scope of the conflict may have differentiated impacts by crop</a:t>
            </a:r>
            <a:endParaRPr lang="en-GB" b="1"/>
          </a:p>
        </p:txBody>
      </p:sp>
      <p:sp>
        <p:nvSpPr>
          <p:cNvPr id="24" name="TextBox 23">
            <a:extLst>
              <a:ext uri="{FF2B5EF4-FFF2-40B4-BE49-F238E27FC236}">
                <a16:creationId xmlns:a16="http://schemas.microsoft.com/office/drawing/2014/main" id="{94402BAC-849A-426B-B8DE-9296A9BDBD71}"/>
              </a:ext>
            </a:extLst>
          </p:cNvPr>
          <p:cNvSpPr txBox="1"/>
          <p:nvPr/>
        </p:nvSpPr>
        <p:spPr>
          <a:xfrm>
            <a:off x="61019" y="1796338"/>
            <a:ext cx="5705159" cy="2498569"/>
          </a:xfrm>
          <a:prstGeom prst="rect">
            <a:avLst/>
          </a:prstGeom>
          <a:noFill/>
        </p:spPr>
        <p:txBody>
          <a:bodyPr wrap="square">
            <a:spAutoFit/>
          </a:bodyPr>
          <a:lstStyle/>
          <a:p>
            <a:pPr marL="171450" indent="-171450">
              <a:lnSpc>
                <a:spcPct val="110000"/>
              </a:lnSpc>
              <a:buFont typeface="Arial" panose="020B0604020202020204" pitchFamily="34" charset="0"/>
              <a:buChar char="•"/>
              <a:defRPr/>
            </a:pPr>
            <a:r>
              <a:rPr lang="en-GB" sz="1100">
                <a:solidFill>
                  <a:srgbClr val="2D2D2D"/>
                </a:solidFill>
                <a:latin typeface="Arial"/>
              </a:rPr>
              <a:t>Ukraine’s most important sunflower- and wheat-growing regions are in the east and northeast of the country where fighting has been most intense. 7% of wheat production and 10% of sunflower seed production is in the Donbas region.</a:t>
            </a:r>
            <a:r>
              <a:rPr lang="en-GB" sz="1100" baseline="30000">
                <a:solidFill>
                  <a:srgbClr val="2D2D2D"/>
                </a:solidFill>
                <a:latin typeface="Arial"/>
              </a:rPr>
              <a:t>2</a:t>
            </a:r>
            <a:r>
              <a:rPr lang="en-GB" sz="1100">
                <a:solidFill>
                  <a:srgbClr val="2D2D2D"/>
                </a:solidFill>
                <a:latin typeface="Arial"/>
              </a:rPr>
              <a:t> Maize production is more concentrated in northern and central regions, barley in the south, and rapeseed in the south west. </a:t>
            </a:r>
          </a:p>
          <a:p>
            <a:pPr marL="171450" indent="-171450">
              <a:lnSpc>
                <a:spcPct val="110000"/>
              </a:lnSpc>
              <a:buFont typeface="Arial" panose="020B0604020202020204" pitchFamily="34" charset="0"/>
              <a:buChar char="•"/>
              <a:defRPr/>
            </a:pPr>
            <a:r>
              <a:rPr lang="en-GB" sz="1100">
                <a:solidFill>
                  <a:srgbClr val="2D2D2D"/>
                </a:solidFill>
                <a:latin typeface="Arial"/>
              </a:rPr>
              <a:t>Many farmers will have been fighting or forced to flee; those still tending their land will struggle to access the necessary fertilizers, pesticides and herbicides, and fuel for farm machinery. </a:t>
            </a:r>
          </a:p>
          <a:p>
            <a:pPr marL="171450" indent="-171450">
              <a:lnSpc>
                <a:spcPct val="110000"/>
              </a:lnSpc>
              <a:buFont typeface="Arial" panose="020B0604020202020204" pitchFamily="34" charset="0"/>
              <a:buChar char="•"/>
              <a:defRPr/>
            </a:pPr>
            <a:r>
              <a:rPr lang="en-GB" sz="1100">
                <a:solidFill>
                  <a:srgbClr val="2D2D2D"/>
                </a:solidFill>
                <a:latin typeface="Arial"/>
              </a:rPr>
              <a:t>The main planting season for many crops has already been disrupted; if the conflict persists into late summer/autumn then harvesting activities will also be threatened. The FAO predicts 20-30% of the areas under winter cereals, maize and sunflower seed in Ukraine will either not be planted or remain unharvested during 2022–23 season.</a:t>
            </a:r>
            <a:r>
              <a:rPr lang="en-GB" sz="1100" baseline="30000">
                <a:solidFill>
                  <a:srgbClr val="2D2D2D"/>
                </a:solidFill>
                <a:latin typeface="Arial"/>
              </a:rPr>
              <a:t>3 </a:t>
            </a:r>
            <a:endParaRPr kumimoji="0" lang="en-GB" sz="1100" b="0" i="0" u="none" strike="noStrike" kern="1200" cap="none" spc="0" normalizeH="0" baseline="0" noProof="0">
              <a:ln>
                <a:noFill/>
              </a:ln>
              <a:solidFill>
                <a:srgbClr val="2D2D2D"/>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9E41C6BB-622A-4CF9-A2BA-423DB58F2416}"/>
              </a:ext>
            </a:extLst>
          </p:cNvPr>
          <p:cNvSpPr/>
          <p:nvPr/>
        </p:nvSpPr>
        <p:spPr>
          <a:xfrm>
            <a:off x="0" y="6608030"/>
            <a:ext cx="12192000" cy="261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a:solidFill>
                  <a:schemeClr val="bg1">
                    <a:lumMod val="50000"/>
                  </a:schemeClr>
                </a:solidFill>
              </a:rPr>
              <a:t>1 </a:t>
            </a:r>
            <a:r>
              <a:rPr lang="en-GB" sz="900">
                <a:solidFill>
                  <a:schemeClr val="bg1">
                    <a:lumMod val="50000"/>
                  </a:schemeClr>
                </a:solidFill>
                <a:hlinkClick r:id="rId3"/>
              </a:rPr>
              <a:t>Wall Street Journal (2022)</a:t>
            </a:r>
            <a:r>
              <a:rPr lang="en-GB" sz="900">
                <a:solidFill>
                  <a:schemeClr val="bg1">
                    <a:lumMod val="50000"/>
                  </a:schemeClr>
                </a:solidFill>
              </a:rPr>
              <a:t>      2 </a:t>
            </a:r>
            <a:r>
              <a:rPr lang="en-GB" sz="900">
                <a:solidFill>
                  <a:schemeClr val="bg1">
                    <a:lumMod val="50000"/>
                  </a:schemeClr>
                </a:solidFill>
                <a:hlinkClick r:id="rId4"/>
              </a:rPr>
              <a:t>IGC (2022)</a:t>
            </a:r>
            <a:r>
              <a:rPr lang="en-GB" sz="900">
                <a:solidFill>
                  <a:schemeClr val="bg1">
                    <a:lumMod val="50000"/>
                  </a:schemeClr>
                </a:solidFill>
              </a:rPr>
              <a:t>      3 </a:t>
            </a:r>
            <a:r>
              <a:rPr lang="en-GB" sz="900">
                <a:solidFill>
                  <a:schemeClr val="bg1">
                    <a:lumMod val="50000"/>
                  </a:schemeClr>
                </a:solidFill>
                <a:hlinkClick r:id="rId5"/>
              </a:rPr>
              <a:t>FAO (2022)</a:t>
            </a:r>
            <a:r>
              <a:rPr lang="en-GB" sz="900">
                <a:solidFill>
                  <a:schemeClr val="bg1">
                    <a:lumMod val="50000"/>
                  </a:schemeClr>
                </a:solidFill>
              </a:rPr>
              <a:t>      4 </a:t>
            </a:r>
            <a:r>
              <a:rPr lang="en-GB" sz="900">
                <a:solidFill>
                  <a:schemeClr val="bg1">
                    <a:lumMod val="50000"/>
                  </a:schemeClr>
                </a:solidFill>
                <a:hlinkClick r:id="rId6"/>
              </a:rPr>
              <a:t>Reuters (2022)</a:t>
            </a:r>
            <a:r>
              <a:rPr lang="en-GB" sz="900">
                <a:solidFill>
                  <a:schemeClr val="bg1">
                    <a:lumMod val="50000"/>
                  </a:schemeClr>
                </a:solidFill>
              </a:rPr>
              <a:t>      5 </a:t>
            </a:r>
            <a:r>
              <a:rPr lang="en-GB" sz="900">
                <a:solidFill>
                  <a:schemeClr val="bg1">
                    <a:lumMod val="50000"/>
                  </a:schemeClr>
                </a:solidFill>
                <a:hlinkClick r:id="rId4"/>
              </a:rPr>
              <a:t>IGC (2022)</a:t>
            </a:r>
            <a:r>
              <a:rPr lang="en-GB" sz="900">
                <a:solidFill>
                  <a:schemeClr val="bg1">
                    <a:lumMod val="50000"/>
                  </a:schemeClr>
                </a:solidFill>
              </a:rPr>
              <a:t>      6 </a:t>
            </a:r>
            <a:r>
              <a:rPr lang="en-GB" sz="900">
                <a:solidFill>
                  <a:schemeClr val="bg1">
                    <a:lumMod val="50000"/>
                  </a:schemeClr>
                </a:solidFill>
                <a:hlinkClick r:id="rId7"/>
              </a:rPr>
              <a:t>USDA (2022)</a:t>
            </a:r>
            <a:r>
              <a:rPr lang="en-GB" sz="900">
                <a:solidFill>
                  <a:schemeClr val="bg1">
                    <a:lumMod val="50000"/>
                  </a:schemeClr>
                </a:solidFill>
                <a:hlinkClick r:id="rId4"/>
              </a:rPr>
              <a:t> </a:t>
            </a:r>
            <a:endParaRPr lang="en-GB" sz="900">
              <a:solidFill>
                <a:schemeClr val="bg1">
                  <a:lumMod val="50000"/>
                </a:schemeClr>
              </a:solidFill>
            </a:endParaRPr>
          </a:p>
        </p:txBody>
      </p:sp>
      <p:sp>
        <p:nvSpPr>
          <p:cNvPr id="44" name="Rectangle 43">
            <a:extLst>
              <a:ext uri="{FF2B5EF4-FFF2-40B4-BE49-F238E27FC236}">
                <a16:creationId xmlns:a16="http://schemas.microsoft.com/office/drawing/2014/main" id="{1774391F-FBCA-4536-838F-4268D32CAAE5}"/>
              </a:ext>
            </a:extLst>
          </p:cNvPr>
          <p:cNvSpPr/>
          <p:nvPr/>
        </p:nvSpPr>
        <p:spPr>
          <a:xfrm>
            <a:off x="6096000" y="6085175"/>
            <a:ext cx="6096000" cy="5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a:solidFill>
                <a:schemeClr val="bg1">
                  <a:lumMod val="50000"/>
                </a:schemeClr>
              </a:solidFill>
            </a:endParaRPr>
          </a:p>
        </p:txBody>
      </p:sp>
      <p:sp>
        <p:nvSpPr>
          <p:cNvPr id="15" name="TextBox 14">
            <a:extLst>
              <a:ext uri="{FF2B5EF4-FFF2-40B4-BE49-F238E27FC236}">
                <a16:creationId xmlns:a16="http://schemas.microsoft.com/office/drawing/2014/main" id="{6E70FA99-4251-4E01-9B63-6BBA7DDE31E8}"/>
              </a:ext>
            </a:extLst>
          </p:cNvPr>
          <p:cNvSpPr txBox="1"/>
          <p:nvPr/>
        </p:nvSpPr>
        <p:spPr>
          <a:xfrm>
            <a:off x="0" y="0"/>
            <a:ext cx="2645532" cy="323165"/>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IMPACTS SINCE INVASION</a:t>
            </a:r>
          </a:p>
        </p:txBody>
      </p:sp>
      <p:sp>
        <p:nvSpPr>
          <p:cNvPr id="25" name="Rectangle 24">
            <a:extLst>
              <a:ext uri="{FF2B5EF4-FFF2-40B4-BE49-F238E27FC236}">
                <a16:creationId xmlns:a16="http://schemas.microsoft.com/office/drawing/2014/main" id="{770FC930-2D2E-4048-AD16-FD5C089EC67D}"/>
              </a:ext>
            </a:extLst>
          </p:cNvPr>
          <p:cNvSpPr/>
          <p:nvPr/>
        </p:nvSpPr>
        <p:spPr>
          <a:xfrm>
            <a:off x="61019" y="1446735"/>
            <a:ext cx="12056231" cy="5121162"/>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067D27D-A01D-4557-828D-9CA74E3BCE68}"/>
              </a:ext>
            </a:extLst>
          </p:cNvPr>
          <p:cNvSpPr/>
          <p:nvPr/>
        </p:nvSpPr>
        <p:spPr>
          <a:xfrm>
            <a:off x="61019" y="746652"/>
            <a:ext cx="12056231" cy="631946"/>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691A4968-9460-42A6-B0F9-BCC411BB985F}"/>
              </a:ext>
            </a:extLst>
          </p:cNvPr>
          <p:cNvPicPr>
            <a:picLocks noChangeAspect="1"/>
          </p:cNvPicPr>
          <p:nvPr/>
        </p:nvPicPr>
        <p:blipFill>
          <a:blip r:embed="rId8"/>
          <a:stretch>
            <a:fillRect/>
          </a:stretch>
        </p:blipFill>
        <p:spPr>
          <a:xfrm>
            <a:off x="5881323" y="1933812"/>
            <a:ext cx="3006442" cy="1884251"/>
          </a:xfrm>
          <a:prstGeom prst="rect">
            <a:avLst/>
          </a:prstGeom>
        </p:spPr>
      </p:pic>
      <p:sp>
        <p:nvSpPr>
          <p:cNvPr id="36" name="TextBox 35">
            <a:extLst>
              <a:ext uri="{FF2B5EF4-FFF2-40B4-BE49-F238E27FC236}">
                <a16:creationId xmlns:a16="http://schemas.microsoft.com/office/drawing/2014/main" id="{F3349511-3F5B-4223-99CF-9BA451C3DC39}"/>
              </a:ext>
            </a:extLst>
          </p:cNvPr>
          <p:cNvSpPr txBox="1"/>
          <p:nvPr/>
        </p:nvSpPr>
        <p:spPr>
          <a:xfrm>
            <a:off x="61019" y="4209271"/>
            <a:ext cx="12042499" cy="430887"/>
          </a:xfrm>
          <a:prstGeom prst="rect">
            <a:avLst/>
          </a:prstGeom>
          <a:noFill/>
        </p:spPr>
        <p:txBody>
          <a:bodyPr wrap="square">
            <a:spAutoFit/>
          </a:bodyPr>
          <a:lstStyle/>
          <a:p>
            <a:pPr marL="171450" indent="-171450">
              <a:buFont typeface="Arial" panose="020B0604020202020204" pitchFamily="34" charset="0"/>
              <a:buChar char="•"/>
            </a:pPr>
            <a:r>
              <a:rPr lang="en-GB" sz="1100"/>
              <a:t>Ukraine’s ports are closed to commercial shipping. Its railways have been attacked by Russian forces and sabotaged by Ukrainian forces, and over 1,000 grain-carrying train wagons are reportedly queuing at the border with Poland.</a:t>
            </a:r>
            <a:r>
              <a:rPr lang="en-GB" sz="1100" baseline="30000">
                <a:solidFill>
                  <a:srgbClr val="2D2D2D"/>
                </a:solidFill>
                <a:latin typeface="Arial"/>
              </a:rPr>
              <a:t> 3 </a:t>
            </a:r>
            <a:endParaRPr lang="en-GB" sz="1100"/>
          </a:p>
        </p:txBody>
      </p:sp>
      <p:grpSp>
        <p:nvGrpSpPr>
          <p:cNvPr id="32" name="Group 31">
            <a:extLst>
              <a:ext uri="{FF2B5EF4-FFF2-40B4-BE49-F238E27FC236}">
                <a16:creationId xmlns:a16="http://schemas.microsoft.com/office/drawing/2014/main" id="{882DF263-19CB-4F91-9761-2D5F13C417C2}"/>
              </a:ext>
            </a:extLst>
          </p:cNvPr>
          <p:cNvGrpSpPr/>
          <p:nvPr/>
        </p:nvGrpSpPr>
        <p:grpSpPr>
          <a:xfrm>
            <a:off x="8918274" y="1895496"/>
            <a:ext cx="3053967" cy="1968462"/>
            <a:chOff x="8833639" y="1814677"/>
            <a:chExt cx="3053967" cy="1968462"/>
          </a:xfrm>
        </p:grpSpPr>
        <p:pic>
          <p:nvPicPr>
            <p:cNvPr id="28" name="Picture 27">
              <a:extLst>
                <a:ext uri="{FF2B5EF4-FFF2-40B4-BE49-F238E27FC236}">
                  <a16:creationId xmlns:a16="http://schemas.microsoft.com/office/drawing/2014/main" id="{7351B289-E8F8-47BA-9823-C19A17C01DFD}"/>
                </a:ext>
              </a:extLst>
            </p:cNvPr>
            <p:cNvPicPr>
              <a:picLocks noChangeAspect="1"/>
            </p:cNvPicPr>
            <p:nvPr/>
          </p:nvPicPr>
          <p:blipFill>
            <a:blip r:embed="rId9"/>
            <a:stretch>
              <a:fillRect/>
            </a:stretch>
          </p:blipFill>
          <p:spPr>
            <a:xfrm>
              <a:off x="8833639" y="1860652"/>
              <a:ext cx="3053967" cy="1922487"/>
            </a:xfrm>
            <a:prstGeom prst="rect">
              <a:avLst/>
            </a:prstGeom>
          </p:spPr>
        </p:pic>
        <p:sp>
          <p:nvSpPr>
            <p:cNvPr id="37" name="TextBox 36">
              <a:extLst>
                <a:ext uri="{FF2B5EF4-FFF2-40B4-BE49-F238E27FC236}">
                  <a16:creationId xmlns:a16="http://schemas.microsoft.com/office/drawing/2014/main" id="{98CDBB71-846D-439A-B06B-1733F8E4CCAA}"/>
                </a:ext>
              </a:extLst>
            </p:cNvPr>
            <p:cNvSpPr txBox="1"/>
            <p:nvPr/>
          </p:nvSpPr>
          <p:spPr>
            <a:xfrm>
              <a:off x="9966321" y="1814677"/>
              <a:ext cx="172761" cy="205184"/>
            </a:xfrm>
            <a:prstGeom prst="rect">
              <a:avLst/>
            </a:prstGeom>
            <a:noFill/>
          </p:spPr>
          <p:txBody>
            <a:bodyPr wrap="square">
              <a:spAutoFit/>
            </a:bodyPr>
            <a:lstStyle/>
            <a:p>
              <a:r>
                <a:rPr lang="en-GB" sz="1100" baseline="30000"/>
                <a:t>6</a:t>
              </a:r>
            </a:p>
          </p:txBody>
        </p:sp>
      </p:grpSp>
      <p:grpSp>
        <p:nvGrpSpPr>
          <p:cNvPr id="2" name="Group 1">
            <a:extLst>
              <a:ext uri="{FF2B5EF4-FFF2-40B4-BE49-F238E27FC236}">
                <a16:creationId xmlns:a16="http://schemas.microsoft.com/office/drawing/2014/main" id="{3A33BFE3-DBAF-4CD2-8CB2-A03694104538}"/>
              </a:ext>
            </a:extLst>
          </p:cNvPr>
          <p:cNvGrpSpPr/>
          <p:nvPr/>
        </p:nvGrpSpPr>
        <p:grpSpPr>
          <a:xfrm>
            <a:off x="247588" y="4650305"/>
            <a:ext cx="11855930" cy="1913244"/>
            <a:chOff x="234282" y="4710923"/>
            <a:chExt cx="11855930" cy="1871125"/>
          </a:xfrm>
        </p:grpSpPr>
        <p:pic>
          <p:nvPicPr>
            <p:cNvPr id="41" name="Picture 40">
              <a:extLst>
                <a:ext uri="{FF2B5EF4-FFF2-40B4-BE49-F238E27FC236}">
                  <a16:creationId xmlns:a16="http://schemas.microsoft.com/office/drawing/2014/main" id="{764FECE8-ED9C-433A-9144-5071799B13D7}"/>
                </a:ext>
              </a:extLst>
            </p:cNvPr>
            <p:cNvPicPr>
              <a:picLocks noChangeAspect="1"/>
            </p:cNvPicPr>
            <p:nvPr/>
          </p:nvPicPr>
          <p:blipFill rotWithShape="1">
            <a:blip r:embed="rId10"/>
            <a:srcRect b="2857"/>
            <a:stretch/>
          </p:blipFill>
          <p:spPr>
            <a:xfrm>
              <a:off x="234282" y="4710923"/>
              <a:ext cx="2340000" cy="1839771"/>
            </a:xfrm>
            <a:prstGeom prst="rect">
              <a:avLst/>
            </a:prstGeom>
          </p:spPr>
        </p:pic>
        <p:pic>
          <p:nvPicPr>
            <p:cNvPr id="43" name="Picture 42">
              <a:extLst>
                <a:ext uri="{FF2B5EF4-FFF2-40B4-BE49-F238E27FC236}">
                  <a16:creationId xmlns:a16="http://schemas.microsoft.com/office/drawing/2014/main" id="{1BC36FDA-FB8B-42CF-8E3B-8F7F9D51E0ED}"/>
                </a:ext>
              </a:extLst>
            </p:cNvPr>
            <p:cNvPicPr>
              <a:picLocks noChangeAspect="1"/>
            </p:cNvPicPr>
            <p:nvPr/>
          </p:nvPicPr>
          <p:blipFill rotWithShape="1">
            <a:blip r:embed="rId11"/>
            <a:srcRect l="1105" r="-1" b="1911"/>
            <a:stretch/>
          </p:blipFill>
          <p:spPr>
            <a:xfrm>
              <a:off x="9690443" y="4723032"/>
              <a:ext cx="2399769" cy="1827662"/>
            </a:xfrm>
            <a:prstGeom prst="rect">
              <a:avLst/>
            </a:prstGeom>
          </p:spPr>
        </p:pic>
        <p:pic>
          <p:nvPicPr>
            <p:cNvPr id="4" name="Picture 3">
              <a:extLst>
                <a:ext uri="{FF2B5EF4-FFF2-40B4-BE49-F238E27FC236}">
                  <a16:creationId xmlns:a16="http://schemas.microsoft.com/office/drawing/2014/main" id="{04118CC5-453A-4435-9AE7-D219163D97B9}"/>
                </a:ext>
              </a:extLst>
            </p:cNvPr>
            <p:cNvPicPr>
              <a:picLocks noChangeAspect="1"/>
            </p:cNvPicPr>
            <p:nvPr/>
          </p:nvPicPr>
          <p:blipFill>
            <a:blip r:embed="rId12"/>
            <a:stretch>
              <a:fillRect/>
            </a:stretch>
          </p:blipFill>
          <p:spPr>
            <a:xfrm>
              <a:off x="4976890" y="4734061"/>
              <a:ext cx="2302139" cy="1842350"/>
            </a:xfrm>
            <a:prstGeom prst="rect">
              <a:avLst/>
            </a:prstGeom>
          </p:spPr>
        </p:pic>
        <p:pic>
          <p:nvPicPr>
            <p:cNvPr id="8" name="Picture 7">
              <a:extLst>
                <a:ext uri="{FF2B5EF4-FFF2-40B4-BE49-F238E27FC236}">
                  <a16:creationId xmlns:a16="http://schemas.microsoft.com/office/drawing/2014/main" id="{28989AB0-B7F6-4F76-85E6-5D8FB791E09E}"/>
                </a:ext>
              </a:extLst>
            </p:cNvPr>
            <p:cNvPicPr>
              <a:picLocks noChangeAspect="1"/>
            </p:cNvPicPr>
            <p:nvPr/>
          </p:nvPicPr>
          <p:blipFill>
            <a:blip r:embed="rId13"/>
            <a:stretch>
              <a:fillRect/>
            </a:stretch>
          </p:blipFill>
          <p:spPr>
            <a:xfrm>
              <a:off x="7326905" y="4742099"/>
              <a:ext cx="2315661" cy="1816857"/>
            </a:xfrm>
            <a:prstGeom prst="rect">
              <a:avLst/>
            </a:prstGeom>
          </p:spPr>
        </p:pic>
        <p:pic>
          <p:nvPicPr>
            <p:cNvPr id="11" name="Picture 10">
              <a:extLst>
                <a:ext uri="{FF2B5EF4-FFF2-40B4-BE49-F238E27FC236}">
                  <a16:creationId xmlns:a16="http://schemas.microsoft.com/office/drawing/2014/main" id="{40F9C8B5-1413-4382-B653-C6596BBC685D}"/>
                </a:ext>
              </a:extLst>
            </p:cNvPr>
            <p:cNvPicPr>
              <a:picLocks noChangeAspect="1"/>
            </p:cNvPicPr>
            <p:nvPr/>
          </p:nvPicPr>
          <p:blipFill>
            <a:blip r:embed="rId14"/>
            <a:stretch>
              <a:fillRect/>
            </a:stretch>
          </p:blipFill>
          <p:spPr>
            <a:xfrm>
              <a:off x="2626874" y="4742277"/>
              <a:ext cx="2302139" cy="1839771"/>
            </a:xfrm>
            <a:prstGeom prst="rect">
              <a:avLst/>
            </a:prstGeom>
          </p:spPr>
        </p:pic>
      </p:grpSp>
      <p:sp>
        <p:nvSpPr>
          <p:cNvPr id="30" name="TextBox 29">
            <a:extLst>
              <a:ext uri="{FF2B5EF4-FFF2-40B4-BE49-F238E27FC236}">
                <a16:creationId xmlns:a16="http://schemas.microsoft.com/office/drawing/2014/main" id="{80402B3D-0461-46AB-BC23-C0568FB8E27C}"/>
              </a:ext>
            </a:extLst>
          </p:cNvPr>
          <p:cNvSpPr txBox="1"/>
          <p:nvPr/>
        </p:nvSpPr>
        <p:spPr>
          <a:xfrm>
            <a:off x="2335313" y="4681483"/>
            <a:ext cx="172761" cy="205184"/>
          </a:xfrm>
          <a:prstGeom prst="rect">
            <a:avLst/>
          </a:prstGeom>
          <a:noFill/>
        </p:spPr>
        <p:txBody>
          <a:bodyPr wrap="square">
            <a:spAutoFit/>
          </a:bodyPr>
          <a:lstStyle/>
          <a:p>
            <a:r>
              <a:rPr lang="en-GB" sz="1100" baseline="30000"/>
              <a:t>5</a:t>
            </a:r>
          </a:p>
        </p:txBody>
      </p:sp>
      <p:sp>
        <p:nvSpPr>
          <p:cNvPr id="27" name="Title 5">
            <a:extLst>
              <a:ext uri="{FF2B5EF4-FFF2-40B4-BE49-F238E27FC236}">
                <a16:creationId xmlns:a16="http://schemas.microsoft.com/office/drawing/2014/main" id="{DEA51473-761B-4777-A8FA-A80664686831}"/>
              </a:ext>
            </a:extLst>
          </p:cNvPr>
          <p:cNvSpPr txBox="1">
            <a:spLocks/>
          </p:cNvSpPr>
          <p:nvPr/>
        </p:nvSpPr>
        <p:spPr>
          <a:xfrm>
            <a:off x="0" y="271176"/>
            <a:ext cx="12192000" cy="395324"/>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chemeClr val="accent2"/>
                </a:solidFill>
              </a:rPr>
              <a:t>Grain, oilseed and fertilizer exports from Russia and Ukraine have all but stopped</a:t>
            </a:r>
          </a:p>
        </p:txBody>
      </p:sp>
    </p:spTree>
    <p:extLst>
      <p:ext uri="{BB962C8B-B14F-4D97-AF65-F5344CB8AC3E}">
        <p14:creationId xmlns:p14="http://schemas.microsoft.com/office/powerpoint/2010/main" val="1996705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D1B44C-0A0D-48ED-8A98-42E36D484479}"/>
              </a:ext>
            </a:extLst>
          </p:cNvPr>
          <p:cNvSpPr>
            <a:spLocks noGrp="1"/>
          </p:cNvSpPr>
          <p:nvPr>
            <p:ph type="sldNum" sz="quarter" idx="11"/>
          </p:nvPr>
        </p:nvSpPr>
        <p:spPr>
          <a:xfrm>
            <a:off x="10360623" y="6356351"/>
            <a:ext cx="1351951" cy="365125"/>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3DA66-EBF5-4E90-9785-1613283ED912}" type="slidenum">
              <a:rPr lang="en-GB" smtClean="0"/>
              <a:pPr/>
              <a:t>22</a:t>
            </a:fld>
            <a:endParaRPr lang="en-GB"/>
          </a:p>
        </p:txBody>
      </p:sp>
      <p:sp>
        <p:nvSpPr>
          <p:cNvPr id="9" name="Rectangle 8">
            <a:extLst>
              <a:ext uri="{FF2B5EF4-FFF2-40B4-BE49-F238E27FC236}">
                <a16:creationId xmlns:a16="http://schemas.microsoft.com/office/drawing/2014/main" id="{8CE14855-085F-4768-ADE2-333046F8B697}"/>
              </a:ext>
            </a:extLst>
          </p:cNvPr>
          <p:cNvSpPr/>
          <p:nvPr/>
        </p:nvSpPr>
        <p:spPr>
          <a:xfrm>
            <a:off x="365639" y="4839515"/>
            <a:ext cx="5254980" cy="274031"/>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Major agribusinesses are pulling back from Russia</a:t>
            </a:r>
            <a:endParaRPr lang="en-GB" b="1"/>
          </a:p>
        </p:txBody>
      </p:sp>
      <p:sp>
        <p:nvSpPr>
          <p:cNvPr id="10" name="TextBox 9">
            <a:extLst>
              <a:ext uri="{FF2B5EF4-FFF2-40B4-BE49-F238E27FC236}">
                <a16:creationId xmlns:a16="http://schemas.microsoft.com/office/drawing/2014/main" id="{842076F8-F2C7-4E86-9287-FCB0E07A61CC}"/>
              </a:ext>
            </a:extLst>
          </p:cNvPr>
          <p:cNvSpPr txBox="1"/>
          <p:nvPr/>
        </p:nvSpPr>
        <p:spPr>
          <a:xfrm>
            <a:off x="327359" y="5113546"/>
            <a:ext cx="5254981" cy="107664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100">
                <a:solidFill>
                  <a:srgbClr val="2D2D2D"/>
                </a:solidFill>
                <a:latin typeface="Arial"/>
              </a:rPr>
              <a:t>Bayer has made its supply for 2023 contingent upon Russia ‘stopping its unprovoked attacks on Ukraine and returning to a path of international diplomacy and peace.’ Bunge and Cargill have suspended new investments and export businesses; ADM is scaling back activities in Russia.</a:t>
            </a:r>
            <a:r>
              <a:rPr lang="en-GB" sz="1100" baseline="30000">
                <a:latin typeface="Arial" panose="020B0604020202020204" pitchFamily="34" charset="0"/>
                <a:ea typeface="Calibri" panose="020F0502020204030204" pitchFamily="34" charset="0"/>
                <a:cs typeface="Arial" panose="020B0604020202020204" pitchFamily="34" charset="0"/>
              </a:rPr>
              <a:t>1</a:t>
            </a:r>
            <a:endParaRPr kumimoji="0" lang="en-GB" sz="1100" b="0" i="0" u="none" strike="noStrike" kern="1200" cap="none" spc="0" normalizeH="0" baseline="0" noProof="0">
              <a:ln>
                <a:noFill/>
              </a:ln>
              <a:solidFill>
                <a:srgbClr val="2D2D2D"/>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4C03C8E7-3335-4C79-976B-C0056E93B941}"/>
              </a:ext>
            </a:extLst>
          </p:cNvPr>
          <p:cNvSpPr/>
          <p:nvPr/>
        </p:nvSpPr>
        <p:spPr>
          <a:xfrm>
            <a:off x="365681" y="1091151"/>
            <a:ext cx="5254981" cy="306815"/>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A number of countries have introduced food export restrictions</a:t>
            </a:r>
            <a:endParaRPr lang="en-GB" b="1"/>
          </a:p>
        </p:txBody>
      </p:sp>
      <p:sp>
        <p:nvSpPr>
          <p:cNvPr id="12" name="TextBox 11">
            <a:extLst>
              <a:ext uri="{FF2B5EF4-FFF2-40B4-BE49-F238E27FC236}">
                <a16:creationId xmlns:a16="http://schemas.microsoft.com/office/drawing/2014/main" id="{8AF08C50-C54E-4F34-A24C-B77CD2BB93D8}"/>
              </a:ext>
            </a:extLst>
          </p:cNvPr>
          <p:cNvSpPr txBox="1"/>
          <p:nvPr/>
        </p:nvSpPr>
        <p:spPr>
          <a:xfrm>
            <a:off x="327316" y="1412184"/>
            <a:ext cx="5293303" cy="3282373"/>
          </a:xfrm>
          <a:prstGeom prst="rect">
            <a:avLst/>
          </a:prstGeom>
          <a:noFill/>
        </p:spPr>
        <p:txBody>
          <a:bodyPr wrap="square">
            <a:spAutoFit/>
          </a:bodyPr>
          <a:lstStyle/>
          <a:p>
            <a:pPr>
              <a:lnSpc>
                <a:spcPct val="150000"/>
              </a:lnSpc>
              <a:spcAft>
                <a:spcPts val="800"/>
              </a:spcAft>
            </a:pPr>
            <a:r>
              <a:rPr lang="en-GB" sz="1100">
                <a:latin typeface="Arial" panose="020B0604020202020204" pitchFamily="34" charset="0"/>
                <a:ea typeface="Calibri" panose="020F0502020204030204" pitchFamily="34" charset="0"/>
                <a:cs typeface="Arial" panose="020B0604020202020204" pitchFamily="34" charset="0"/>
              </a:rPr>
              <a:t>Despite commitments and calls from the G7 agriculture ministers, the Agricultural Market Information System (AMIS) Rapid Response Forum and the Food and Agriculture Organization of the UN (FAO) director general to keep global food and fertilizer trade open, transparent and free from speculative behaviour, </a:t>
            </a:r>
            <a:r>
              <a:rPr lang="en-GB" sz="1100" b="1">
                <a:latin typeface="Arial" panose="020B0604020202020204" pitchFamily="34" charset="0"/>
                <a:ea typeface="Calibri" panose="020F0502020204030204" pitchFamily="34" charset="0"/>
                <a:cs typeface="Arial" panose="020B0604020202020204" pitchFamily="34" charset="0"/>
              </a:rPr>
              <a:t>some countries have already moved to impose export restrictions on cereals and oilseeds</a:t>
            </a:r>
            <a:r>
              <a:rPr lang="en-GB" sz="1100">
                <a:latin typeface="Arial" panose="020B0604020202020204" pitchFamily="34" charset="0"/>
                <a:ea typeface="Calibri" panose="020F0502020204030204" pitchFamily="34" charset="0"/>
                <a:cs typeface="Arial" panose="020B0604020202020204" pitchFamily="34" charset="0"/>
              </a:rPr>
              <a:t>:</a:t>
            </a:r>
          </a:p>
          <a:p>
            <a:pPr>
              <a:spcAft>
                <a:spcPts val="800"/>
              </a:spcAft>
            </a:pPr>
            <a:r>
              <a:rPr lang="en-GB" sz="1100" b="1">
                <a:solidFill>
                  <a:schemeClr val="accent2"/>
                </a:solidFill>
                <a:latin typeface="Arial" panose="020B0604020202020204" pitchFamily="34" charset="0"/>
                <a:ea typeface="Calibri" panose="020F0502020204030204" pitchFamily="34" charset="0"/>
                <a:cs typeface="Arial" panose="020B0604020202020204" pitchFamily="34" charset="0"/>
              </a:rPr>
              <a:t>In Europe:</a:t>
            </a:r>
            <a:r>
              <a:rPr lang="en-GB" sz="1100">
                <a:latin typeface="Arial" panose="020B0604020202020204" pitchFamily="34" charset="0"/>
                <a:ea typeface="Calibri" panose="020F0502020204030204" pitchFamily="34" charset="0"/>
                <a:cs typeface="Arial" panose="020B0604020202020204" pitchFamily="34" charset="0"/>
              </a:rPr>
              <a:t> Hungary, Moldova, Russia, Serbia, Turkey, Ukraine</a:t>
            </a:r>
          </a:p>
          <a:p>
            <a:pPr>
              <a:spcAft>
                <a:spcPts val="800"/>
              </a:spcAft>
            </a:pPr>
            <a:r>
              <a:rPr lang="en-GB" sz="1100" b="1">
                <a:solidFill>
                  <a:schemeClr val="accent2"/>
                </a:solidFill>
                <a:latin typeface="Arial" panose="020B0604020202020204" pitchFamily="34" charset="0"/>
                <a:ea typeface="Calibri" panose="020F0502020204030204" pitchFamily="34" charset="0"/>
                <a:cs typeface="Arial" panose="020B0604020202020204" pitchFamily="34" charset="0"/>
              </a:rPr>
              <a:t>In Asia: </a:t>
            </a:r>
            <a:r>
              <a:rPr lang="en-GB" sz="1100">
                <a:latin typeface="Arial" panose="020B0604020202020204" pitchFamily="34" charset="0"/>
                <a:ea typeface="Calibri" panose="020F0502020204030204" pitchFamily="34" charset="0"/>
                <a:cs typeface="Arial" panose="020B0604020202020204" pitchFamily="34" charset="0"/>
              </a:rPr>
              <a:t>Armenia, Indonesia, Kazakhstan, Kyrgyzstan</a:t>
            </a:r>
          </a:p>
          <a:p>
            <a:pPr>
              <a:spcAft>
                <a:spcPts val="800"/>
              </a:spcAft>
            </a:pPr>
            <a:r>
              <a:rPr lang="en-GB" sz="1100" b="1">
                <a:solidFill>
                  <a:schemeClr val="accent2"/>
                </a:solidFill>
                <a:latin typeface="Arial" panose="020B0604020202020204" pitchFamily="34" charset="0"/>
                <a:ea typeface="Calibri" panose="020F0502020204030204" pitchFamily="34" charset="0"/>
                <a:cs typeface="Arial" panose="020B0604020202020204" pitchFamily="34" charset="0"/>
              </a:rPr>
              <a:t>In Africa: </a:t>
            </a:r>
            <a:r>
              <a:rPr lang="en-GB" sz="1100">
                <a:latin typeface="Arial" panose="020B0604020202020204" pitchFamily="34" charset="0"/>
                <a:ea typeface="Calibri" panose="020F0502020204030204" pitchFamily="34" charset="0"/>
                <a:cs typeface="Arial" panose="020B0604020202020204" pitchFamily="34" charset="0"/>
              </a:rPr>
              <a:t>Egypt</a:t>
            </a:r>
          </a:p>
          <a:p>
            <a:pPr>
              <a:spcAft>
                <a:spcPts val="800"/>
              </a:spcAft>
            </a:pPr>
            <a:r>
              <a:rPr lang="en-GB" sz="1100" b="1">
                <a:solidFill>
                  <a:schemeClr val="accent2"/>
                </a:solidFill>
                <a:latin typeface="Arial" panose="020B0604020202020204" pitchFamily="34" charset="0"/>
                <a:ea typeface="Calibri" panose="020F0502020204030204" pitchFamily="34" charset="0"/>
                <a:cs typeface="Arial" panose="020B0604020202020204" pitchFamily="34" charset="0"/>
              </a:rPr>
              <a:t>In South America: </a:t>
            </a:r>
            <a:r>
              <a:rPr lang="en-GB" sz="1100">
                <a:latin typeface="Arial" panose="020B0604020202020204" pitchFamily="34" charset="0"/>
                <a:ea typeface="Calibri" panose="020F0502020204030204" pitchFamily="34" charset="0"/>
                <a:cs typeface="Arial" panose="020B0604020202020204" pitchFamily="34" charset="0"/>
              </a:rPr>
              <a:t>Argentina (increased export levy)</a:t>
            </a:r>
          </a:p>
          <a:p>
            <a:pPr>
              <a:lnSpc>
                <a:spcPct val="150000"/>
              </a:lnSpc>
              <a:spcAft>
                <a:spcPts val="800"/>
              </a:spcAft>
            </a:pPr>
            <a:r>
              <a:rPr lang="en-GB" sz="1100" b="1">
                <a:latin typeface="Arial" panose="020B0604020202020204" pitchFamily="34" charset="0"/>
                <a:ea typeface="Calibri" panose="020F0502020204030204" pitchFamily="34" charset="0"/>
                <a:cs typeface="Arial" panose="020B0604020202020204" pitchFamily="34" charset="0"/>
              </a:rPr>
              <a:t>Indonesia’s decision in late April to ban palm oil exports </a:t>
            </a:r>
            <a:r>
              <a:rPr lang="en-GB" sz="1100">
                <a:latin typeface="Arial" panose="020B0604020202020204" pitchFamily="34" charset="0"/>
                <a:ea typeface="Calibri" panose="020F0502020204030204" pitchFamily="34" charset="0"/>
                <a:cs typeface="Arial" panose="020B0604020202020204" pitchFamily="34" charset="0"/>
              </a:rPr>
              <a:t>further heightened concerns over high oilseed prices and cooking oil shortages.</a:t>
            </a:r>
          </a:p>
        </p:txBody>
      </p:sp>
      <p:sp>
        <p:nvSpPr>
          <p:cNvPr id="13" name="Rectangle 12">
            <a:extLst>
              <a:ext uri="{FF2B5EF4-FFF2-40B4-BE49-F238E27FC236}">
                <a16:creationId xmlns:a16="http://schemas.microsoft.com/office/drawing/2014/main" id="{A39418BF-4A42-434A-BB71-65130406A809}"/>
              </a:ext>
            </a:extLst>
          </p:cNvPr>
          <p:cNvSpPr/>
          <p:nvPr/>
        </p:nvSpPr>
        <p:spPr>
          <a:xfrm>
            <a:off x="6183087" y="1091151"/>
            <a:ext cx="5529445" cy="506872"/>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Environmental protections have been eased in the EU to boost production, but remain unchanged in the US </a:t>
            </a:r>
          </a:p>
        </p:txBody>
      </p:sp>
      <p:sp>
        <p:nvSpPr>
          <p:cNvPr id="15" name="TextBox 14">
            <a:extLst>
              <a:ext uri="{FF2B5EF4-FFF2-40B4-BE49-F238E27FC236}">
                <a16:creationId xmlns:a16="http://schemas.microsoft.com/office/drawing/2014/main" id="{2B12A20C-3ED8-4CE4-BD76-98266DCC8CB0}"/>
              </a:ext>
            </a:extLst>
          </p:cNvPr>
          <p:cNvSpPr txBox="1"/>
          <p:nvPr/>
        </p:nvSpPr>
        <p:spPr>
          <a:xfrm>
            <a:off x="6183044" y="1598023"/>
            <a:ext cx="5529446" cy="4231351"/>
          </a:xfrm>
          <a:prstGeom prst="rect">
            <a:avLst/>
          </a:prstGeom>
          <a:noFill/>
        </p:spPr>
        <p:txBody>
          <a:bodyPr wrap="square">
            <a:spAutoFit/>
          </a:bodyPr>
          <a:lstStyle/>
          <a:p>
            <a:pPr>
              <a:lnSpc>
                <a:spcPct val="150000"/>
              </a:lnSpc>
              <a:spcAft>
                <a:spcPts val="800"/>
              </a:spcAft>
            </a:pPr>
            <a:r>
              <a:rPr lang="en-GB" sz="1100" b="1">
                <a:solidFill>
                  <a:schemeClr val="accent2"/>
                </a:solidFill>
                <a:latin typeface="Arial" panose="020B0604020202020204" pitchFamily="34" charset="0"/>
                <a:ea typeface="Calibri" panose="020F0502020204030204" pitchFamily="34" charset="0"/>
                <a:cs typeface="Arial" panose="020B0604020202020204" pitchFamily="34" charset="0"/>
              </a:rPr>
              <a:t>EU: </a:t>
            </a:r>
            <a:r>
              <a:rPr lang="en-GB" sz="1100">
                <a:latin typeface="Arial" panose="020B0604020202020204" pitchFamily="34" charset="0"/>
                <a:ea typeface="Calibri" panose="020F0502020204030204" pitchFamily="34" charset="0"/>
                <a:cs typeface="Arial" panose="020B0604020202020204" pitchFamily="34" charset="0"/>
              </a:rPr>
              <a:t>On 23 March, the </a:t>
            </a:r>
            <a:r>
              <a:rPr lang="en-GB" sz="1100" b="1">
                <a:solidFill>
                  <a:srgbClr val="00A83B"/>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EC introduced a number of measures </a:t>
            </a:r>
            <a:r>
              <a:rPr lang="en-GB" sz="1100">
                <a:latin typeface="Arial" panose="020B0604020202020204" pitchFamily="34" charset="0"/>
                <a:ea typeface="Calibri" panose="020F0502020204030204" pitchFamily="34" charset="0"/>
                <a:cs typeface="Arial" panose="020B0604020202020204" pitchFamily="34" charset="0"/>
              </a:rPr>
              <a:t>to support producers:</a:t>
            </a:r>
            <a:r>
              <a:rPr lang="en-GB" sz="1100" baseline="30000">
                <a:latin typeface="Arial" panose="020B0604020202020204" pitchFamily="34" charset="0"/>
                <a:ea typeface="Calibri" panose="020F0502020204030204" pitchFamily="34" charset="0"/>
                <a:cs typeface="Arial" panose="020B0604020202020204" pitchFamily="34" charset="0"/>
              </a:rPr>
              <a:t>2</a:t>
            </a:r>
            <a:r>
              <a:rPr lang="en-GB" sz="1100">
                <a:latin typeface="Arial" panose="020B0604020202020204" pitchFamily="34" charset="0"/>
                <a:cs typeface="Arial" panose="020B0604020202020204" pitchFamily="34" charset="0"/>
              </a:rPr>
              <a:t> </a:t>
            </a:r>
            <a:endParaRPr lang="en-GB" sz="1100">
              <a:latin typeface="Arial" panose="020B0604020202020204" pitchFamily="34" charset="0"/>
              <a:ea typeface="Calibri" panose="020F0502020204030204" pitchFamily="34" charset="0"/>
              <a:cs typeface="Arial" panose="020B0604020202020204" pitchFamily="34" charset="0"/>
            </a:endParaRPr>
          </a:p>
          <a:p>
            <a:pPr marL="171450" indent="-171450">
              <a:lnSpc>
                <a:spcPct val="150000"/>
              </a:lnSpc>
              <a:spcAft>
                <a:spcPts val="800"/>
              </a:spcAft>
              <a:buFont typeface="Arial" panose="020B0604020202020204" pitchFamily="34" charset="0"/>
              <a:buChar char="•"/>
            </a:pPr>
            <a:r>
              <a:rPr lang="en-GB" sz="1100">
                <a:latin typeface="Arial" panose="020B0604020202020204" pitchFamily="34" charset="0"/>
                <a:ea typeface="Calibri" panose="020F0502020204030204" pitchFamily="34" charset="0"/>
                <a:cs typeface="Arial" panose="020B0604020202020204" pitchFamily="34" charset="0"/>
              </a:rPr>
              <a:t>a </a:t>
            </a:r>
            <a:r>
              <a:rPr lang="en-GB" sz="1100" b="1">
                <a:latin typeface="Arial" panose="020B0604020202020204" pitchFamily="34" charset="0"/>
                <a:ea typeface="Calibri" panose="020F0502020204030204" pitchFamily="34" charset="0"/>
                <a:cs typeface="Arial" panose="020B0604020202020204" pitchFamily="34" charset="0"/>
              </a:rPr>
              <a:t>temporary derogation from greening obligations</a:t>
            </a:r>
            <a:r>
              <a:rPr lang="en-GB" sz="1100">
                <a:latin typeface="Arial" panose="020B0604020202020204" pitchFamily="34" charset="0"/>
                <a:ea typeface="Calibri" panose="020F0502020204030204" pitchFamily="34" charset="0"/>
                <a:cs typeface="Arial" panose="020B0604020202020204" pitchFamily="34" charset="0"/>
              </a:rPr>
              <a:t>, including permission to plant food and feed crops on fallow land while maintaining greening payments; </a:t>
            </a:r>
          </a:p>
          <a:p>
            <a:pPr marL="171450" indent="-171450">
              <a:lnSpc>
                <a:spcPct val="150000"/>
              </a:lnSpc>
              <a:spcAft>
                <a:spcPts val="800"/>
              </a:spcAft>
              <a:buFont typeface="Arial" panose="020B0604020202020204" pitchFamily="34" charset="0"/>
              <a:buChar char="•"/>
            </a:pPr>
            <a:r>
              <a:rPr lang="en-GB" sz="1100">
                <a:latin typeface="Arial" panose="020B0604020202020204" pitchFamily="34" charset="0"/>
                <a:ea typeface="Calibri" panose="020F0502020204030204" pitchFamily="34" charset="0"/>
                <a:cs typeface="Arial" panose="020B0604020202020204" pitchFamily="34" charset="0"/>
              </a:rPr>
              <a:t>permission to offer </a:t>
            </a:r>
            <a:r>
              <a:rPr lang="en-GB" sz="1100" b="1">
                <a:latin typeface="Arial" panose="020B0604020202020204" pitchFamily="34" charset="0"/>
                <a:ea typeface="Calibri" panose="020F0502020204030204" pitchFamily="34" charset="0"/>
                <a:cs typeface="Arial" panose="020B0604020202020204" pitchFamily="34" charset="0"/>
              </a:rPr>
              <a:t>state aid to producers</a:t>
            </a:r>
            <a:r>
              <a:rPr lang="en-GB" sz="1100">
                <a:latin typeface="Arial" panose="020B0604020202020204" pitchFamily="34" charset="0"/>
                <a:ea typeface="Calibri" panose="020F0502020204030204" pitchFamily="34" charset="0"/>
                <a:cs typeface="Arial" panose="020B0604020202020204" pitchFamily="34" charset="0"/>
              </a:rPr>
              <a:t>, including fertilizer manufacturers and food processors; </a:t>
            </a:r>
          </a:p>
          <a:p>
            <a:pPr marL="171450" indent="-171450">
              <a:lnSpc>
                <a:spcPct val="150000"/>
              </a:lnSpc>
              <a:spcAft>
                <a:spcPts val="800"/>
              </a:spcAft>
              <a:buFont typeface="Arial" panose="020B0604020202020204" pitchFamily="34" charset="0"/>
              <a:buChar char="•"/>
            </a:pPr>
            <a:r>
              <a:rPr lang="en-GB" sz="1100" b="1">
                <a:latin typeface="Arial" panose="020B0604020202020204" pitchFamily="34" charset="0"/>
                <a:ea typeface="Calibri" panose="020F0502020204030204" pitchFamily="34" charset="0"/>
                <a:cs typeface="Arial" panose="020B0604020202020204" pitchFamily="34" charset="0"/>
              </a:rPr>
              <a:t>temporary easing of minimum pesticide residue levels for food and feed</a:t>
            </a:r>
            <a:r>
              <a:rPr lang="en-GB" sz="1100">
                <a:latin typeface="Arial" panose="020B0604020202020204" pitchFamily="34" charset="0"/>
                <a:ea typeface="Calibri" panose="020F0502020204030204" pitchFamily="34" charset="0"/>
                <a:cs typeface="Arial" panose="020B0604020202020204" pitchFamily="34" charset="0"/>
              </a:rPr>
              <a:t>; </a:t>
            </a:r>
          </a:p>
          <a:p>
            <a:pPr marL="171450" indent="-171450">
              <a:lnSpc>
                <a:spcPct val="150000"/>
              </a:lnSpc>
              <a:spcAft>
                <a:spcPts val="800"/>
              </a:spcAft>
              <a:buFont typeface="Arial" panose="020B0604020202020204" pitchFamily="34" charset="0"/>
              <a:buChar char="•"/>
            </a:pPr>
            <a:r>
              <a:rPr lang="en-GB" sz="1100">
                <a:latin typeface="Arial" panose="020B0604020202020204" pitchFamily="34" charset="0"/>
                <a:ea typeface="Calibri" panose="020F0502020204030204" pitchFamily="34" charset="0"/>
                <a:cs typeface="Arial" panose="020B0604020202020204" pitchFamily="34" charset="0"/>
              </a:rPr>
              <a:t>and support for </a:t>
            </a:r>
            <a:r>
              <a:rPr lang="en-GB" sz="1100" err="1">
                <a:latin typeface="Arial" panose="020B0604020202020204" pitchFamily="34" charset="0"/>
                <a:ea typeface="Calibri" panose="020F0502020204030204" pitchFamily="34" charset="0"/>
                <a:cs typeface="Arial" panose="020B0604020202020204" pitchFamily="34" charset="0"/>
              </a:rPr>
              <a:t>pigmeat</a:t>
            </a:r>
            <a:r>
              <a:rPr lang="en-GB" sz="1100">
                <a:latin typeface="Arial" panose="020B0604020202020204" pitchFamily="34" charset="0"/>
                <a:ea typeface="Calibri" panose="020F0502020204030204" pitchFamily="34" charset="0"/>
                <a:cs typeface="Arial" panose="020B0604020202020204" pitchFamily="34" charset="0"/>
              </a:rPr>
              <a:t> producers (who were already facing a crisis pre-invasion).</a:t>
            </a:r>
          </a:p>
          <a:p>
            <a:pPr>
              <a:lnSpc>
                <a:spcPct val="150000"/>
              </a:lnSpc>
              <a:spcAft>
                <a:spcPts val="800"/>
              </a:spcAft>
            </a:pPr>
            <a:r>
              <a:rPr lang="en-GB" sz="1100" b="1">
                <a:solidFill>
                  <a:schemeClr val="accent2"/>
                </a:solidFill>
                <a:latin typeface="Arial" panose="020B0604020202020204" pitchFamily="34" charset="0"/>
                <a:ea typeface="Calibri" panose="020F0502020204030204" pitchFamily="34" charset="0"/>
                <a:cs typeface="Arial" panose="020B0604020202020204" pitchFamily="34" charset="0"/>
              </a:rPr>
              <a:t>US: </a:t>
            </a:r>
            <a:r>
              <a:rPr lang="en-GB" sz="1100" b="1">
                <a:latin typeface="Arial" panose="020B0604020202020204" pitchFamily="34" charset="0"/>
                <a:ea typeface="Calibri" panose="020F0502020204030204" pitchFamily="34" charset="0"/>
                <a:cs typeface="Arial" panose="020B0604020202020204" pitchFamily="34" charset="0"/>
              </a:rPr>
              <a:t>The USDA has rebuffed calls from </a:t>
            </a:r>
            <a:r>
              <a:rPr lang="en-GB" sz="1100" b="1">
                <a:latin typeface="Arial" panose="020B0604020202020204" pitchFamily="34" charset="0"/>
                <a:cs typeface="Arial" panose="020B0604020202020204" pitchFamily="34" charset="0"/>
              </a:rPr>
              <a:t>farm lobby groups and Republican lawmakers to allow for planting on land protected under the Conservation Reserve Program</a:t>
            </a:r>
            <a:r>
              <a:rPr lang="en-GB" sz="1100">
                <a:latin typeface="Arial" panose="020B0604020202020204" pitchFamily="34" charset="0"/>
                <a:cs typeface="Arial" panose="020B0604020202020204" pitchFamily="34" charset="0"/>
              </a:rPr>
              <a:t>.</a:t>
            </a:r>
            <a:r>
              <a:rPr lang="en-GB" sz="1100" baseline="30000">
                <a:latin typeface="Arial" panose="020B0604020202020204" pitchFamily="34" charset="0"/>
                <a:cs typeface="Arial" panose="020B0604020202020204" pitchFamily="34" charset="0"/>
              </a:rPr>
              <a:t>3</a:t>
            </a:r>
            <a:r>
              <a:rPr lang="en-GB" sz="1100">
                <a:latin typeface="Arial" panose="020B0604020202020204" pitchFamily="34" charset="0"/>
                <a:cs typeface="Arial" panose="020B0604020202020204" pitchFamily="34" charset="0"/>
              </a:rPr>
              <a:t> </a:t>
            </a:r>
          </a:p>
          <a:p>
            <a:pPr>
              <a:lnSpc>
                <a:spcPct val="150000"/>
              </a:lnSpc>
              <a:spcAft>
                <a:spcPts val="800"/>
              </a:spcAft>
            </a:pPr>
            <a:r>
              <a:rPr lang="en-GB" sz="1100">
                <a:latin typeface="Arial" panose="020B0604020202020204" pitchFamily="34" charset="0"/>
                <a:cs typeface="Arial" panose="020B0604020202020204" pitchFamily="34" charset="0"/>
              </a:rPr>
              <a:t>Secretary Vilsack said: </a:t>
            </a:r>
            <a:r>
              <a:rPr lang="en-GB" sz="1100" i="1">
                <a:latin typeface="Arial" panose="020B0604020202020204" pitchFamily="34" charset="0"/>
                <a:cs typeface="Arial" panose="020B0604020202020204" pitchFamily="34" charset="0"/>
              </a:rPr>
              <a:t>“Quickly converting this land to crop production is clearly unfeasible, even if we were to overlook the negative consequences of increased erosion and reduced water quality, wildlife habitat reduction, and decreased carbon sequestration and storage.”</a:t>
            </a:r>
            <a:endParaRPr lang="en-GB" sz="1100" b="1" i="1">
              <a:solidFill>
                <a:schemeClr val="accent2"/>
              </a:solidFill>
              <a:latin typeface="Arial" panose="020B0604020202020204" pitchFamily="34" charset="0"/>
              <a:ea typeface="Calibri" panose="020F050202020403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379016E-7348-4AB5-9A1C-1FE7CEAB95C9}"/>
              </a:ext>
            </a:extLst>
          </p:cNvPr>
          <p:cNvSpPr/>
          <p:nvPr/>
        </p:nvSpPr>
        <p:spPr>
          <a:xfrm>
            <a:off x="6183087" y="1091151"/>
            <a:ext cx="5529446" cy="5145308"/>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331F557-0D92-4AF5-9F9E-373BADB5BD22}"/>
              </a:ext>
            </a:extLst>
          </p:cNvPr>
          <p:cNvSpPr txBox="1"/>
          <p:nvPr/>
        </p:nvSpPr>
        <p:spPr>
          <a:xfrm>
            <a:off x="0" y="0"/>
            <a:ext cx="2645532" cy="323165"/>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IMPACTS SINCE INVASION</a:t>
            </a:r>
          </a:p>
        </p:txBody>
      </p:sp>
      <p:sp>
        <p:nvSpPr>
          <p:cNvPr id="17" name="Rectangle 16">
            <a:extLst>
              <a:ext uri="{FF2B5EF4-FFF2-40B4-BE49-F238E27FC236}">
                <a16:creationId xmlns:a16="http://schemas.microsoft.com/office/drawing/2014/main" id="{DA7821E6-ED63-445B-8DEB-46333C6F5160}"/>
              </a:ext>
            </a:extLst>
          </p:cNvPr>
          <p:cNvSpPr/>
          <p:nvPr/>
        </p:nvSpPr>
        <p:spPr>
          <a:xfrm>
            <a:off x="365681" y="1091151"/>
            <a:ext cx="5254981" cy="3628472"/>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DB53A8F-CD39-4932-A177-13833DFA33B1}"/>
              </a:ext>
            </a:extLst>
          </p:cNvPr>
          <p:cNvSpPr/>
          <p:nvPr/>
        </p:nvSpPr>
        <p:spPr>
          <a:xfrm>
            <a:off x="365681" y="4839515"/>
            <a:ext cx="5254981" cy="1396944"/>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5">
            <a:extLst>
              <a:ext uri="{FF2B5EF4-FFF2-40B4-BE49-F238E27FC236}">
                <a16:creationId xmlns:a16="http://schemas.microsoft.com/office/drawing/2014/main" id="{65B98688-2AEE-4AA1-8FF3-A87DA4707743}"/>
              </a:ext>
            </a:extLst>
          </p:cNvPr>
          <p:cNvSpPr txBox="1">
            <a:spLocks/>
          </p:cNvSpPr>
          <p:nvPr/>
        </p:nvSpPr>
        <p:spPr>
          <a:xfrm>
            <a:off x="0" y="276999"/>
            <a:ext cx="10360623" cy="390814"/>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chemeClr val="accent2"/>
                </a:solidFill>
              </a:rPr>
              <a:t>Governments have responded with trade restrictions and, in the EU, with an easing of environmental protections</a:t>
            </a:r>
          </a:p>
        </p:txBody>
      </p:sp>
      <p:sp>
        <p:nvSpPr>
          <p:cNvPr id="20" name="Rectangle 19">
            <a:extLst>
              <a:ext uri="{FF2B5EF4-FFF2-40B4-BE49-F238E27FC236}">
                <a16:creationId xmlns:a16="http://schemas.microsoft.com/office/drawing/2014/main" id="{FDCADEBD-A1C6-4752-BD66-2A4EE8823834}"/>
              </a:ext>
            </a:extLst>
          </p:cNvPr>
          <p:cNvSpPr/>
          <p:nvPr/>
        </p:nvSpPr>
        <p:spPr>
          <a:xfrm>
            <a:off x="0" y="6556026"/>
            <a:ext cx="12192000" cy="261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baseline="30000">
                <a:solidFill>
                  <a:schemeClr val="bg1">
                    <a:lumMod val="50000"/>
                  </a:schemeClr>
                </a:solidFill>
              </a:rPr>
              <a:t>1 </a:t>
            </a:r>
            <a:r>
              <a:rPr lang="en-GB" sz="900">
                <a:solidFill>
                  <a:schemeClr val="bg1">
                    <a:lumMod val="50000"/>
                  </a:schemeClr>
                </a:solidFill>
                <a:hlinkClick r:id="rId4"/>
              </a:rPr>
              <a:t>Bayer (2022)</a:t>
            </a:r>
            <a:r>
              <a:rPr lang="en-GB" sz="900">
                <a:solidFill>
                  <a:schemeClr val="bg1">
                    <a:lumMod val="50000"/>
                  </a:schemeClr>
                </a:solidFill>
              </a:rPr>
              <a:t>, </a:t>
            </a:r>
            <a:r>
              <a:rPr lang="en-GB" sz="900">
                <a:solidFill>
                  <a:schemeClr val="bg1">
                    <a:lumMod val="50000"/>
                  </a:schemeClr>
                </a:solidFill>
                <a:hlinkClick r:id="rId5"/>
              </a:rPr>
              <a:t>Nasdaq (2022)</a:t>
            </a:r>
            <a:r>
              <a:rPr lang="en-GB" sz="900">
                <a:solidFill>
                  <a:schemeClr val="bg1">
                    <a:lumMod val="50000"/>
                  </a:schemeClr>
                </a:solidFill>
              </a:rPr>
              <a:t>, </a:t>
            </a:r>
            <a:r>
              <a:rPr lang="en-GB" sz="900">
                <a:solidFill>
                  <a:schemeClr val="bg1">
                    <a:lumMod val="50000"/>
                  </a:schemeClr>
                </a:solidFill>
                <a:hlinkClick r:id="rId6"/>
              </a:rPr>
              <a:t>Reuters (2022b)</a:t>
            </a:r>
            <a:r>
              <a:rPr lang="en-GB" sz="900">
                <a:solidFill>
                  <a:schemeClr val="bg1">
                    <a:lumMod val="50000"/>
                  </a:schemeClr>
                </a:solidFill>
              </a:rPr>
              <a:t>      </a:t>
            </a:r>
            <a:r>
              <a:rPr lang="en-GB" sz="900" baseline="30000">
                <a:solidFill>
                  <a:schemeClr val="bg1">
                    <a:lumMod val="50000"/>
                  </a:schemeClr>
                </a:solidFill>
              </a:rPr>
              <a:t>2</a:t>
            </a:r>
            <a:r>
              <a:rPr lang="en-GB" sz="900">
                <a:solidFill>
                  <a:schemeClr val="bg1">
                    <a:lumMod val="50000"/>
                  </a:schemeClr>
                </a:solidFill>
              </a:rPr>
              <a:t> </a:t>
            </a:r>
            <a:r>
              <a:rPr lang="en-GB" sz="900">
                <a:solidFill>
                  <a:schemeClr val="bg1">
                    <a:lumMod val="50000"/>
                  </a:schemeClr>
                </a:solidFill>
                <a:hlinkClick r:id="rId3"/>
              </a:rPr>
              <a:t>European Commission (2022)</a:t>
            </a:r>
            <a:r>
              <a:rPr lang="en-GB" sz="900">
                <a:solidFill>
                  <a:schemeClr val="bg1">
                    <a:lumMod val="50000"/>
                  </a:schemeClr>
                </a:solidFill>
              </a:rPr>
              <a:t>      </a:t>
            </a:r>
            <a:r>
              <a:rPr lang="en-GB" sz="900" baseline="30000">
                <a:solidFill>
                  <a:schemeClr val="bg1">
                    <a:lumMod val="50000"/>
                  </a:schemeClr>
                </a:solidFill>
              </a:rPr>
              <a:t>3 </a:t>
            </a:r>
            <a:r>
              <a:rPr lang="en-GB" sz="900">
                <a:solidFill>
                  <a:schemeClr val="bg1">
                    <a:lumMod val="50000"/>
                  </a:schemeClr>
                </a:solidFill>
                <a:hlinkClick r:id="rId7"/>
              </a:rPr>
              <a:t>Politico (2022)</a:t>
            </a:r>
            <a:r>
              <a:rPr lang="en-GB" sz="900">
                <a:solidFill>
                  <a:schemeClr val="bg1">
                    <a:lumMod val="50000"/>
                  </a:schemeClr>
                </a:solidFill>
                <a:hlinkClick r:id="rId3"/>
              </a:rPr>
              <a:t> </a:t>
            </a:r>
            <a:endParaRPr lang="en-GB" sz="900">
              <a:solidFill>
                <a:schemeClr val="bg1">
                  <a:lumMod val="50000"/>
                </a:schemeClr>
              </a:solidFill>
            </a:endParaRPr>
          </a:p>
        </p:txBody>
      </p:sp>
    </p:spTree>
    <p:extLst>
      <p:ext uri="{BB962C8B-B14F-4D97-AF65-F5344CB8AC3E}">
        <p14:creationId xmlns:p14="http://schemas.microsoft.com/office/powerpoint/2010/main" val="868948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66C68A-E732-487D-9629-4E2CE5F2BF7F}"/>
              </a:ext>
            </a:extLst>
          </p:cNvPr>
          <p:cNvSpPr>
            <a:spLocks noGrp="1"/>
          </p:cNvSpPr>
          <p:nvPr>
            <p:ph type="sldNum" sz="quarter" idx="11"/>
          </p:nvPr>
        </p:nvSpPr>
        <p:spPr>
          <a:xfrm>
            <a:off x="10360623" y="6356351"/>
            <a:ext cx="1351951" cy="365125"/>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3DA66-EBF5-4E90-9785-1613283ED912}" type="slidenum">
              <a:rPr lang="en-GB" smtClean="0"/>
              <a:pPr/>
              <a:t>23</a:t>
            </a:fld>
            <a:endParaRPr lang="en-GB"/>
          </a:p>
        </p:txBody>
      </p:sp>
      <p:sp>
        <p:nvSpPr>
          <p:cNvPr id="20" name="Rectangle 19">
            <a:extLst>
              <a:ext uri="{FF2B5EF4-FFF2-40B4-BE49-F238E27FC236}">
                <a16:creationId xmlns:a16="http://schemas.microsoft.com/office/drawing/2014/main" id="{A3617B60-7C10-407D-BE8C-27EBF3BDB7F1}"/>
              </a:ext>
            </a:extLst>
          </p:cNvPr>
          <p:cNvSpPr/>
          <p:nvPr/>
        </p:nvSpPr>
        <p:spPr>
          <a:xfrm>
            <a:off x="365681" y="1091150"/>
            <a:ext cx="4143558" cy="468827"/>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High gas prices threaten fertilizer production, and high fertilizer prices may limit planting </a:t>
            </a:r>
            <a:endParaRPr lang="en-GB" b="1"/>
          </a:p>
        </p:txBody>
      </p:sp>
      <p:sp>
        <p:nvSpPr>
          <p:cNvPr id="21" name="TextBox 20">
            <a:extLst>
              <a:ext uri="{FF2B5EF4-FFF2-40B4-BE49-F238E27FC236}">
                <a16:creationId xmlns:a16="http://schemas.microsoft.com/office/drawing/2014/main" id="{42593204-D4C6-429A-925F-D07F3FC46DD6}"/>
              </a:ext>
            </a:extLst>
          </p:cNvPr>
          <p:cNvSpPr txBox="1"/>
          <p:nvPr/>
        </p:nvSpPr>
        <p:spPr>
          <a:xfrm>
            <a:off x="365681" y="1328268"/>
            <a:ext cx="4133094" cy="488537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1100">
              <a:solidFill>
                <a:srgbClr val="2D2D2D"/>
              </a:solidFill>
              <a:latin typeface="Arial"/>
            </a:endParaRPr>
          </a:p>
          <a:p>
            <a:pPr marL="171450" indent="-171450">
              <a:lnSpc>
                <a:spcPct val="150000"/>
              </a:lnSpc>
              <a:buFont typeface="Arial" panose="020B0604020202020204" pitchFamily="34" charset="0"/>
              <a:buChar char="•"/>
              <a:defRPr/>
            </a:pPr>
            <a:r>
              <a:rPr lang="en-GB" sz="1100">
                <a:solidFill>
                  <a:srgbClr val="2D2D2D"/>
                </a:solidFill>
                <a:latin typeface="Arial"/>
              </a:rPr>
              <a:t>The FAO does not expect other exporters to compensate fully for the shortfall from Ukraine and Russia.</a:t>
            </a:r>
            <a:r>
              <a:rPr lang="en-GB" sz="1100" baseline="30000">
                <a:solidFill>
                  <a:srgbClr val="2D2D2D"/>
                </a:solidFill>
                <a:latin typeface="Arial"/>
              </a:rPr>
              <a:t>1</a:t>
            </a:r>
            <a:r>
              <a:rPr lang="en-GB" sz="1100">
                <a:solidFill>
                  <a:srgbClr val="2D2D2D"/>
                </a:solidFill>
                <a:latin typeface="Arial"/>
              </a:rPr>
              <a:t> </a:t>
            </a:r>
          </a:p>
          <a:p>
            <a:pPr marL="171450" indent="-171450">
              <a:lnSpc>
                <a:spcPct val="150000"/>
              </a:lnSpc>
              <a:buFont typeface="Arial" panose="020B0604020202020204" pitchFamily="34" charset="0"/>
              <a:buChar char="•"/>
              <a:defRPr/>
            </a:pPr>
            <a:r>
              <a:rPr lang="en-GB" sz="1100">
                <a:solidFill>
                  <a:srgbClr val="2D2D2D"/>
                </a:solidFill>
                <a:latin typeface="Arial"/>
              </a:rPr>
              <a:t>Producers who would usually respond to high global prices by ramping up wheat production are, in many cases, investing in alternative, less fertilizer-intensive crops in response to high fertilizer prices: the USDA forecasts record soybean harvests this year, while wheat harvests are at their fifth-lowest in 100 years.</a:t>
            </a:r>
            <a:r>
              <a:rPr lang="en-GB" sz="1100" baseline="30000">
                <a:solidFill>
                  <a:srgbClr val="2D2D2D"/>
                </a:solidFill>
                <a:latin typeface="Arial"/>
              </a:rPr>
              <a:t>2  </a:t>
            </a:r>
          </a:p>
          <a:p>
            <a:pPr marL="171450" indent="-171450">
              <a:lnSpc>
                <a:spcPct val="150000"/>
              </a:lnSpc>
              <a:buFont typeface="Arial" panose="020B0604020202020204" pitchFamily="34" charset="0"/>
              <a:buChar char="•"/>
              <a:defRPr/>
            </a:pPr>
            <a:r>
              <a:rPr lang="en-GB" sz="1100">
                <a:solidFill>
                  <a:srgbClr val="2D2D2D"/>
                </a:solidFill>
                <a:latin typeface="Arial"/>
              </a:rPr>
              <a:t>Yara, the world’s largest fertilizer-producing company, and Borealis, another major fertilizer producer, have both reduced ammonia and urea production capacity in Europe – in Yara’s case, to just 45% of usual (though the company has reportedly begun to ramp up operations since March).</a:t>
            </a:r>
            <a:r>
              <a:rPr lang="en-GB" sz="1100" baseline="30000">
                <a:solidFill>
                  <a:srgbClr val="2D2D2D"/>
                </a:solidFill>
                <a:latin typeface="Arial"/>
              </a:rPr>
              <a:t>3</a:t>
            </a:r>
          </a:p>
          <a:p>
            <a:pPr marL="171450" indent="-171450">
              <a:lnSpc>
                <a:spcPct val="150000"/>
              </a:lnSpc>
              <a:buFont typeface="Arial" panose="020B0604020202020204" pitchFamily="34" charset="0"/>
              <a:buChar char="•"/>
              <a:defRPr/>
            </a:pPr>
            <a:r>
              <a:rPr lang="en-GB" sz="1100">
                <a:solidFill>
                  <a:srgbClr val="2D2D2D"/>
                </a:solidFill>
                <a:latin typeface="Arial"/>
              </a:rPr>
              <a:t>In the medium term, increasing the cultivation of nitrogen-fixing crops could offset nitrogenous fertilizer shortages: in the EU, these crops could supply over 4mt of N (double the amount imported from Russia/Belarus – IDDRI analysis). Long-run high fertilizer prices could prompt such a move.</a:t>
            </a:r>
          </a:p>
        </p:txBody>
      </p:sp>
      <p:sp>
        <p:nvSpPr>
          <p:cNvPr id="25" name="Rectangle 24">
            <a:extLst>
              <a:ext uri="{FF2B5EF4-FFF2-40B4-BE49-F238E27FC236}">
                <a16:creationId xmlns:a16="http://schemas.microsoft.com/office/drawing/2014/main" id="{E12C5CB1-824B-4224-A229-A970621A2FCC}"/>
              </a:ext>
            </a:extLst>
          </p:cNvPr>
          <p:cNvSpPr/>
          <p:nvPr/>
        </p:nvSpPr>
        <p:spPr>
          <a:xfrm>
            <a:off x="0" y="6362475"/>
            <a:ext cx="12192000" cy="5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aseline="30000">
                <a:solidFill>
                  <a:schemeClr val="bg1">
                    <a:lumMod val="50000"/>
                  </a:schemeClr>
                </a:solidFill>
              </a:rPr>
              <a:t>1 </a:t>
            </a:r>
            <a:r>
              <a:rPr lang="en-GB" sz="900">
                <a:solidFill>
                  <a:schemeClr val="accent1"/>
                </a:solidFill>
                <a:hlinkClick r:id="rId3">
                  <a:extLst>
                    <a:ext uri="{A12FA001-AC4F-418D-AE19-62706E023703}">
                      <ahyp:hlinkClr xmlns:ahyp="http://schemas.microsoft.com/office/drawing/2018/hyperlinkcolor" xmlns="" val="tx"/>
                    </a:ext>
                  </a:extLst>
                </a:hlinkClick>
              </a:rPr>
              <a:t>FAO (2022)</a:t>
            </a:r>
            <a:r>
              <a:rPr lang="en-GB" sz="900">
                <a:solidFill>
                  <a:schemeClr val="accent1"/>
                </a:solidFill>
              </a:rPr>
              <a:t>      </a:t>
            </a:r>
            <a:r>
              <a:rPr lang="en-GB" sz="900" baseline="30000">
                <a:solidFill>
                  <a:schemeClr val="bg1">
                    <a:lumMod val="50000"/>
                  </a:schemeClr>
                </a:solidFill>
              </a:rPr>
              <a:t>2 </a:t>
            </a:r>
            <a:r>
              <a:rPr lang="en-GB" sz="900">
                <a:solidFill>
                  <a:schemeClr val="bg1">
                    <a:lumMod val="50000"/>
                  </a:schemeClr>
                </a:solidFill>
                <a:hlinkClick r:id="rId4"/>
              </a:rPr>
              <a:t>CSIS (2022)</a:t>
            </a:r>
            <a:r>
              <a:rPr lang="en-GB" sz="900">
                <a:solidFill>
                  <a:schemeClr val="bg1">
                    <a:lumMod val="50000"/>
                  </a:schemeClr>
                </a:solidFill>
              </a:rPr>
              <a:t>      </a:t>
            </a:r>
            <a:r>
              <a:rPr lang="en-GB" sz="900" baseline="30000">
                <a:solidFill>
                  <a:schemeClr val="bg1">
                    <a:lumMod val="50000"/>
                  </a:schemeClr>
                </a:solidFill>
              </a:rPr>
              <a:t>3 </a:t>
            </a:r>
            <a:r>
              <a:rPr lang="en-GB" sz="900">
                <a:solidFill>
                  <a:schemeClr val="bg1">
                    <a:lumMod val="50000"/>
                  </a:schemeClr>
                </a:solidFill>
                <a:hlinkClick r:id="rId5"/>
              </a:rPr>
              <a:t>Bloomberg Quint (2022)</a:t>
            </a:r>
            <a:r>
              <a:rPr lang="en-GB" sz="900">
                <a:solidFill>
                  <a:schemeClr val="bg1">
                    <a:lumMod val="50000"/>
                  </a:schemeClr>
                </a:solidFill>
              </a:rPr>
              <a:t>, </a:t>
            </a:r>
            <a:r>
              <a:rPr lang="en-GB" sz="900">
                <a:solidFill>
                  <a:schemeClr val="bg1">
                    <a:lumMod val="50000"/>
                  </a:schemeClr>
                </a:solidFill>
                <a:hlinkClick r:id="rId6"/>
              </a:rPr>
              <a:t>S&amp;P Global (2022)</a:t>
            </a:r>
            <a:r>
              <a:rPr lang="en-GB" sz="900">
                <a:solidFill>
                  <a:schemeClr val="bg1">
                    <a:lumMod val="50000"/>
                  </a:schemeClr>
                </a:solidFill>
              </a:rPr>
              <a:t>      </a:t>
            </a:r>
            <a:r>
              <a:rPr lang="en-GB" sz="900" baseline="30000">
                <a:solidFill>
                  <a:schemeClr val="bg1">
                    <a:lumMod val="50000"/>
                  </a:schemeClr>
                </a:solidFill>
              </a:rPr>
              <a:t>4,5,6,7 </a:t>
            </a:r>
            <a:r>
              <a:rPr lang="en-GB" sz="900">
                <a:solidFill>
                  <a:schemeClr val="bg1">
                    <a:lumMod val="50000"/>
                  </a:schemeClr>
                </a:solidFill>
                <a:hlinkClick r:id="rId7"/>
              </a:rPr>
              <a:t>AMIS (2022)</a:t>
            </a:r>
            <a:r>
              <a:rPr lang="en-GB" sz="900">
                <a:solidFill>
                  <a:schemeClr val="bg1">
                    <a:lumMod val="50000"/>
                  </a:schemeClr>
                </a:solidFill>
              </a:rPr>
              <a:t>      </a:t>
            </a:r>
            <a:r>
              <a:rPr lang="en-GB" sz="900" baseline="30000">
                <a:solidFill>
                  <a:schemeClr val="bg1">
                    <a:lumMod val="50000"/>
                  </a:schemeClr>
                </a:solidFill>
              </a:rPr>
              <a:t>8</a:t>
            </a:r>
            <a:r>
              <a:rPr lang="en-GB" sz="900">
                <a:solidFill>
                  <a:schemeClr val="bg1">
                    <a:lumMod val="50000"/>
                  </a:schemeClr>
                </a:solidFill>
              </a:rPr>
              <a:t>Arnaud Petit, Director of IGC, during </a:t>
            </a:r>
            <a:r>
              <a:rPr lang="en-GB" sz="900">
                <a:solidFill>
                  <a:schemeClr val="bg1">
                    <a:lumMod val="50000"/>
                  </a:schemeClr>
                </a:solidFill>
                <a:hlinkClick r:id="rId8"/>
              </a:rPr>
              <a:t>WTO Trade Dialogue on Food (2022)</a:t>
            </a:r>
            <a:endParaRPr lang="en-GB" sz="900">
              <a:solidFill>
                <a:schemeClr val="bg1">
                  <a:lumMod val="50000"/>
                </a:schemeClr>
              </a:solidFill>
            </a:endParaRPr>
          </a:p>
        </p:txBody>
      </p:sp>
      <p:pic>
        <p:nvPicPr>
          <p:cNvPr id="19" name="Picture 18">
            <a:extLst>
              <a:ext uri="{FF2B5EF4-FFF2-40B4-BE49-F238E27FC236}">
                <a16:creationId xmlns:a16="http://schemas.microsoft.com/office/drawing/2014/main" id="{42B6F21B-7E5A-4C2E-8C94-B6BB9FED107B}"/>
              </a:ext>
            </a:extLst>
          </p:cNvPr>
          <p:cNvPicPr>
            <a:picLocks noChangeAspect="1"/>
          </p:cNvPicPr>
          <p:nvPr/>
        </p:nvPicPr>
        <p:blipFill>
          <a:blip r:embed="rId9"/>
          <a:stretch>
            <a:fillRect/>
          </a:stretch>
        </p:blipFill>
        <p:spPr>
          <a:xfrm>
            <a:off x="6718365" y="3040602"/>
            <a:ext cx="4888895" cy="2869051"/>
          </a:xfrm>
          <a:prstGeom prst="rect">
            <a:avLst/>
          </a:prstGeom>
        </p:spPr>
      </p:pic>
      <p:sp>
        <p:nvSpPr>
          <p:cNvPr id="22" name="Rectangle 21">
            <a:extLst>
              <a:ext uri="{FF2B5EF4-FFF2-40B4-BE49-F238E27FC236}">
                <a16:creationId xmlns:a16="http://schemas.microsoft.com/office/drawing/2014/main" id="{2B2FDC80-03A2-4E91-A691-008511F7A016}"/>
              </a:ext>
            </a:extLst>
          </p:cNvPr>
          <p:cNvSpPr/>
          <p:nvPr/>
        </p:nvSpPr>
        <p:spPr>
          <a:xfrm>
            <a:off x="4648572" y="1095316"/>
            <a:ext cx="7098020" cy="501649"/>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Poor crop conditions in South America and low global stocks add further layers of risk</a:t>
            </a:r>
            <a:endParaRPr lang="en-GB" b="1"/>
          </a:p>
        </p:txBody>
      </p:sp>
      <p:sp>
        <p:nvSpPr>
          <p:cNvPr id="23" name="TextBox 22">
            <a:extLst>
              <a:ext uri="{FF2B5EF4-FFF2-40B4-BE49-F238E27FC236}">
                <a16:creationId xmlns:a16="http://schemas.microsoft.com/office/drawing/2014/main" id="{2EAFC0E2-EE3D-4CBF-BF09-555EBE640D52}"/>
              </a:ext>
            </a:extLst>
          </p:cNvPr>
          <p:cNvSpPr txBox="1"/>
          <p:nvPr/>
        </p:nvSpPr>
        <p:spPr>
          <a:xfrm>
            <a:off x="4638106" y="1568309"/>
            <a:ext cx="7041240" cy="1510285"/>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a:solidFill>
                  <a:srgbClr val="2D2D2D"/>
                </a:solidFill>
                <a:latin typeface="Arial"/>
              </a:rPr>
              <a:t>Maize and soybean yields in South America, currently being harvested, are reduced this year owing to hot and dry conditions earlier in the season.</a:t>
            </a:r>
            <a:r>
              <a:rPr lang="en-GB" sz="1100" baseline="30000">
                <a:solidFill>
                  <a:srgbClr val="2D2D2D"/>
                </a:solidFill>
                <a:latin typeface="Arial"/>
              </a:rPr>
              <a:t>4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a:solidFill>
                  <a:srgbClr val="2D2D2D"/>
                </a:solidFill>
                <a:latin typeface="Arial"/>
              </a:rPr>
              <a:t>Wheat production in the US and in southern and eastern Europe may be impacted by dry conditions.</a:t>
            </a:r>
            <a:r>
              <a:rPr lang="en-GB" sz="1100" baseline="30000">
                <a:solidFill>
                  <a:srgbClr val="2D2D2D"/>
                </a:solidFill>
                <a:latin typeface="Arial"/>
              </a:rPr>
              <a:t>5</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a:solidFill>
                  <a:srgbClr val="2D2D2D"/>
                </a:solidFill>
                <a:latin typeface="Arial"/>
              </a:rPr>
              <a:t>La Niña conditions risk bringing a second year of dry conditions in southern South America, southern US, northern Mexico and in parts of East Africa and Central and Southern Asia.</a:t>
            </a:r>
            <a:r>
              <a:rPr lang="en-GB" sz="1100" baseline="30000">
                <a:solidFill>
                  <a:srgbClr val="2D2D2D"/>
                </a:solidFill>
                <a:latin typeface="Arial"/>
              </a:rPr>
              <a:t>6</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100" baseline="30000">
              <a:solidFill>
                <a:srgbClr val="2D2D2D"/>
              </a:solidFill>
              <a:latin typeface="Arial"/>
            </a:endParaRPr>
          </a:p>
        </p:txBody>
      </p:sp>
      <p:sp>
        <p:nvSpPr>
          <p:cNvPr id="13" name="TextBox 12">
            <a:extLst>
              <a:ext uri="{FF2B5EF4-FFF2-40B4-BE49-F238E27FC236}">
                <a16:creationId xmlns:a16="http://schemas.microsoft.com/office/drawing/2014/main" id="{73F8835F-3FCB-494E-A661-055EC24F9EF6}"/>
              </a:ext>
            </a:extLst>
          </p:cNvPr>
          <p:cNvSpPr txBox="1"/>
          <p:nvPr/>
        </p:nvSpPr>
        <p:spPr>
          <a:xfrm>
            <a:off x="0" y="0"/>
            <a:ext cx="2467086" cy="323165"/>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POTENTIAL SCENARIOS</a:t>
            </a:r>
          </a:p>
        </p:txBody>
      </p:sp>
      <p:sp>
        <p:nvSpPr>
          <p:cNvPr id="14" name="Rectangle 13">
            <a:extLst>
              <a:ext uri="{FF2B5EF4-FFF2-40B4-BE49-F238E27FC236}">
                <a16:creationId xmlns:a16="http://schemas.microsoft.com/office/drawing/2014/main" id="{4785C3B1-179C-4A4B-A2AA-0CAFFB026ACE}"/>
              </a:ext>
            </a:extLst>
          </p:cNvPr>
          <p:cNvSpPr/>
          <p:nvPr/>
        </p:nvSpPr>
        <p:spPr>
          <a:xfrm>
            <a:off x="365680" y="1091151"/>
            <a:ext cx="4133095" cy="5154289"/>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56DBA8A-6C27-4910-BA7F-9FB0897AF3AE}"/>
              </a:ext>
            </a:extLst>
          </p:cNvPr>
          <p:cNvSpPr/>
          <p:nvPr/>
        </p:nvSpPr>
        <p:spPr>
          <a:xfrm>
            <a:off x="4648570" y="1091149"/>
            <a:ext cx="7098021" cy="5154291"/>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DB064FD-87B8-4F6D-808B-8E9189ED8E93}"/>
              </a:ext>
            </a:extLst>
          </p:cNvPr>
          <p:cNvSpPr txBox="1"/>
          <p:nvPr/>
        </p:nvSpPr>
        <p:spPr>
          <a:xfrm>
            <a:off x="4648572" y="2840331"/>
            <a:ext cx="2155821" cy="1584473"/>
          </a:xfrm>
          <a:prstGeom prst="rect">
            <a:avLst/>
          </a:prstGeom>
          <a:noFill/>
        </p:spPr>
        <p:txBody>
          <a:bodyPr wrap="square">
            <a:spAutoFit/>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100">
                <a:solidFill>
                  <a:srgbClr val="2D2D2D"/>
                </a:solidFill>
                <a:latin typeface="Arial"/>
              </a:rPr>
              <a:t>Stocks in major exporting countries have been declining and, before the invasion, were estimated to require three good harvests in order to be replenished.</a:t>
            </a:r>
            <a:r>
              <a:rPr lang="en-GB" sz="1100" baseline="30000">
                <a:solidFill>
                  <a:srgbClr val="2D2D2D"/>
                </a:solidFill>
                <a:latin typeface="Arial"/>
              </a:rPr>
              <a:t>8 </a:t>
            </a:r>
          </a:p>
        </p:txBody>
      </p:sp>
      <p:sp>
        <p:nvSpPr>
          <p:cNvPr id="24" name="TextBox 23">
            <a:extLst>
              <a:ext uri="{FF2B5EF4-FFF2-40B4-BE49-F238E27FC236}">
                <a16:creationId xmlns:a16="http://schemas.microsoft.com/office/drawing/2014/main" id="{6D77D1B7-FF66-4B0C-8A58-7D0D2F6ED699}"/>
              </a:ext>
            </a:extLst>
          </p:cNvPr>
          <p:cNvSpPr txBox="1"/>
          <p:nvPr/>
        </p:nvSpPr>
        <p:spPr>
          <a:xfrm>
            <a:off x="8955168" y="2998136"/>
            <a:ext cx="250031" cy="205184"/>
          </a:xfrm>
          <a:prstGeom prst="rect">
            <a:avLst/>
          </a:prstGeom>
          <a:noFill/>
        </p:spPr>
        <p:txBody>
          <a:bodyPr wrap="square">
            <a:spAutoFit/>
          </a:bodyPr>
          <a:lstStyle/>
          <a:p>
            <a:r>
              <a:rPr lang="en-GB" sz="1100" baseline="30000"/>
              <a:t>7</a:t>
            </a:r>
          </a:p>
        </p:txBody>
      </p:sp>
      <p:sp>
        <p:nvSpPr>
          <p:cNvPr id="26" name="Title 5">
            <a:extLst>
              <a:ext uri="{FF2B5EF4-FFF2-40B4-BE49-F238E27FC236}">
                <a16:creationId xmlns:a16="http://schemas.microsoft.com/office/drawing/2014/main" id="{059DB436-BC63-4A71-B793-851A66B87CD9}"/>
              </a:ext>
            </a:extLst>
          </p:cNvPr>
          <p:cNvSpPr txBox="1">
            <a:spLocks/>
          </p:cNvSpPr>
          <p:nvPr/>
        </p:nvSpPr>
        <p:spPr>
          <a:xfrm>
            <a:off x="0" y="276999"/>
            <a:ext cx="12192000" cy="387929"/>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r>
              <a:rPr lang="en-GB" sz="1400" b="1">
                <a:solidFill>
                  <a:schemeClr val="accent2"/>
                </a:solidFill>
              </a:rPr>
              <a:t>Disruptions in fertilizer markets risk constraining harvests around the world;</a:t>
            </a:r>
          </a:p>
          <a:p>
            <a:pPr algn="ctr"/>
            <a:r>
              <a:rPr lang="en-GB" sz="1400" b="1">
                <a:solidFill>
                  <a:schemeClr val="accent2"/>
                </a:solidFill>
              </a:rPr>
              <a:t>poor weather conditions bring additional risks</a:t>
            </a:r>
          </a:p>
        </p:txBody>
      </p:sp>
    </p:spTree>
    <p:extLst>
      <p:ext uri="{BB962C8B-B14F-4D97-AF65-F5344CB8AC3E}">
        <p14:creationId xmlns:p14="http://schemas.microsoft.com/office/powerpoint/2010/main" val="3825341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66C68A-E732-487D-9629-4E2CE5F2BF7F}"/>
              </a:ext>
            </a:extLst>
          </p:cNvPr>
          <p:cNvSpPr>
            <a:spLocks noGrp="1"/>
          </p:cNvSpPr>
          <p:nvPr>
            <p:ph type="sldNum" sz="quarter" idx="11"/>
          </p:nvPr>
        </p:nvSpPr>
        <p:spPr>
          <a:xfrm>
            <a:off x="10360623" y="6356351"/>
            <a:ext cx="1351951" cy="365125"/>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3DA66-EBF5-4E90-9785-1613283ED912}" type="slidenum">
              <a:rPr lang="en-GB" smtClean="0"/>
              <a:pPr/>
              <a:t>24</a:t>
            </a:fld>
            <a:endParaRPr lang="en-GB"/>
          </a:p>
        </p:txBody>
      </p:sp>
      <p:sp>
        <p:nvSpPr>
          <p:cNvPr id="9" name="Rectangle 8">
            <a:extLst>
              <a:ext uri="{FF2B5EF4-FFF2-40B4-BE49-F238E27FC236}">
                <a16:creationId xmlns:a16="http://schemas.microsoft.com/office/drawing/2014/main" id="{FC08F1BF-65F6-421C-9252-2527341844DB}"/>
              </a:ext>
            </a:extLst>
          </p:cNvPr>
          <p:cNvSpPr/>
          <p:nvPr/>
        </p:nvSpPr>
        <p:spPr>
          <a:xfrm>
            <a:off x="253729" y="979560"/>
            <a:ext cx="11312596" cy="4998313"/>
          </a:xfrm>
          <a:prstGeom prst="rect">
            <a:avLst/>
          </a:prstGeom>
          <a:noFill/>
          <a:ln w="19050">
            <a:solidFill>
              <a:srgbClr val="00A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3B7E434-9AD2-4AA6-A030-C6CF2E408EB6}"/>
              </a:ext>
            </a:extLst>
          </p:cNvPr>
          <p:cNvSpPr/>
          <p:nvPr/>
        </p:nvSpPr>
        <p:spPr>
          <a:xfrm>
            <a:off x="253729" y="979561"/>
            <a:ext cx="4592112" cy="366851"/>
          </a:xfrm>
          <a:prstGeom prst="rect">
            <a:avLst/>
          </a:prstGeom>
          <a:solidFill>
            <a:srgbClr val="00A8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a:t>The World Bank predicts a ‘human catastrophe’ food crisis</a:t>
            </a:r>
            <a:endParaRPr lang="en-GB" b="1"/>
          </a:p>
        </p:txBody>
      </p:sp>
      <p:grpSp>
        <p:nvGrpSpPr>
          <p:cNvPr id="4" name="Group 3">
            <a:extLst>
              <a:ext uri="{FF2B5EF4-FFF2-40B4-BE49-F238E27FC236}">
                <a16:creationId xmlns:a16="http://schemas.microsoft.com/office/drawing/2014/main" id="{1A4C4236-441B-440D-8078-1332AF69E16A}"/>
              </a:ext>
            </a:extLst>
          </p:cNvPr>
          <p:cNvGrpSpPr/>
          <p:nvPr/>
        </p:nvGrpSpPr>
        <p:grpSpPr>
          <a:xfrm>
            <a:off x="337435" y="1448626"/>
            <a:ext cx="4815590" cy="3532949"/>
            <a:chOff x="4223792" y="3015450"/>
            <a:chExt cx="4013775" cy="2996952"/>
          </a:xfrm>
        </p:grpSpPr>
        <p:pic>
          <p:nvPicPr>
            <p:cNvPr id="12" name="Picture 11" descr="Graphical user interface, application, Teams&#10;&#10;Description automatically generated">
              <a:extLst>
                <a:ext uri="{FF2B5EF4-FFF2-40B4-BE49-F238E27FC236}">
                  <a16:creationId xmlns:a16="http://schemas.microsoft.com/office/drawing/2014/main" id="{704A8DBB-E03A-4616-8915-8F4E4791CF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23792" y="3015450"/>
              <a:ext cx="4013775" cy="2996952"/>
            </a:xfrm>
            <a:prstGeom prst="rect">
              <a:avLst/>
            </a:prstGeom>
          </p:spPr>
        </p:pic>
        <p:sp>
          <p:nvSpPr>
            <p:cNvPr id="16" name="Rectangle 15">
              <a:extLst>
                <a:ext uri="{FF2B5EF4-FFF2-40B4-BE49-F238E27FC236}">
                  <a16:creationId xmlns:a16="http://schemas.microsoft.com/office/drawing/2014/main" id="{4C858518-EB56-46A0-AFEE-6F4F656140F4}"/>
                </a:ext>
              </a:extLst>
            </p:cNvPr>
            <p:cNvSpPr/>
            <p:nvPr/>
          </p:nvSpPr>
          <p:spPr>
            <a:xfrm>
              <a:off x="4223792" y="5931691"/>
              <a:ext cx="1040947" cy="80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Rectangle 24">
            <a:extLst>
              <a:ext uri="{FF2B5EF4-FFF2-40B4-BE49-F238E27FC236}">
                <a16:creationId xmlns:a16="http://schemas.microsoft.com/office/drawing/2014/main" id="{E12C5CB1-824B-4224-A229-A970621A2FCC}"/>
              </a:ext>
            </a:extLst>
          </p:cNvPr>
          <p:cNvSpPr/>
          <p:nvPr/>
        </p:nvSpPr>
        <p:spPr>
          <a:xfrm>
            <a:off x="0" y="6362475"/>
            <a:ext cx="12192000" cy="5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chemeClr val="bg1">
                  <a:lumMod val="50000"/>
                </a:schemeClr>
              </a:solidFill>
            </a:endParaRPr>
          </a:p>
        </p:txBody>
      </p:sp>
      <p:sp>
        <p:nvSpPr>
          <p:cNvPr id="26" name="TextBox 25">
            <a:extLst>
              <a:ext uri="{FF2B5EF4-FFF2-40B4-BE49-F238E27FC236}">
                <a16:creationId xmlns:a16="http://schemas.microsoft.com/office/drawing/2014/main" id="{C05DCD47-30B9-4BCE-B83C-836FB108E9B1}"/>
              </a:ext>
            </a:extLst>
          </p:cNvPr>
          <p:cNvSpPr txBox="1"/>
          <p:nvPr/>
        </p:nvSpPr>
        <p:spPr>
          <a:xfrm>
            <a:off x="5518749" y="4022178"/>
            <a:ext cx="5926047" cy="1976888"/>
          </a:xfrm>
          <a:prstGeom prst="rect">
            <a:avLst/>
          </a:prstGeom>
          <a:noFill/>
        </p:spPr>
        <p:txBody>
          <a:bodyPr wrap="square">
            <a:spAutoFit/>
          </a:bodyPr>
          <a:lstStyle/>
          <a:p>
            <a:pPr>
              <a:lnSpc>
                <a:spcPct val="150000"/>
              </a:lnSpc>
              <a:defRPr/>
            </a:pPr>
            <a:r>
              <a:rPr kumimoji="0" lang="en-GB" sz="1100" b="0" i="0" u="none" strike="noStrike" kern="1200" cap="none" spc="0" normalizeH="0" baseline="0" noProof="0">
                <a:ln>
                  <a:noFill/>
                </a:ln>
                <a:solidFill>
                  <a:srgbClr val="2D2D2D"/>
                </a:solidFill>
                <a:effectLst/>
                <a:uLnTx/>
                <a:uFillTx/>
                <a:latin typeface="Arial"/>
                <a:ea typeface="+mn-ea"/>
                <a:cs typeface="+mn-cs"/>
              </a:rPr>
              <a:t>The World Bank believes food prices could rise by 37%. </a:t>
            </a:r>
            <a:r>
              <a:rPr lang="en-GB" sz="1100"/>
              <a:t>It says as many as 60% of the poorest countries are now either in debt distress or at high risk of being in debt distress.</a:t>
            </a:r>
            <a:r>
              <a:rPr lang="en-GB" sz="1100" baseline="30000"/>
              <a:t>3</a:t>
            </a:r>
            <a:endParaRPr lang="en-GB" sz="1100"/>
          </a:p>
          <a:p>
            <a:pPr>
              <a:lnSpc>
                <a:spcPct val="150000"/>
              </a:lnSpc>
              <a:defRPr/>
            </a:pPr>
            <a:endParaRPr kumimoji="0" lang="en-GB" sz="1100" b="0" i="0" u="none" strike="noStrike" kern="1200" cap="none" spc="0" normalizeH="0" baseline="0" noProof="0">
              <a:ln>
                <a:noFill/>
              </a:ln>
              <a:solidFill>
                <a:srgbClr val="2D2D2D"/>
              </a:solidFill>
              <a:effectLst/>
              <a:uLnTx/>
              <a:uFillTx/>
              <a:latin typeface="Arial"/>
              <a:ea typeface="+mn-ea"/>
              <a:cs typeface="+mn-cs"/>
            </a:endParaRPr>
          </a:p>
          <a:p>
            <a:pPr>
              <a:lnSpc>
                <a:spcPct val="150000"/>
              </a:lnSpc>
              <a:defRPr/>
            </a:pPr>
            <a:r>
              <a:rPr kumimoji="0" lang="en-GB" sz="1100" b="0" i="0" u="none" strike="noStrike" kern="1200" cap="none" spc="0" normalizeH="0" baseline="0" noProof="0">
                <a:ln>
                  <a:noFill/>
                </a:ln>
                <a:solidFill>
                  <a:srgbClr val="2D2D2D"/>
                </a:solidFill>
                <a:effectLst/>
                <a:uLnTx/>
                <a:uFillTx/>
                <a:latin typeface="Arial"/>
                <a:ea typeface="+mn-ea"/>
                <a:cs typeface="+mn-cs"/>
              </a:rPr>
              <a:t>The UN Global Crisis Response Group on Food, Energy and Finance has identified 69 economies – with a combined population of 1.2 billion people – who face a ‘perfect storm’ of exposure to high food and energy prices and a sovereign debt crisis.</a:t>
            </a:r>
            <a:r>
              <a:rPr lang="en-GB" sz="1100" baseline="30000">
                <a:solidFill>
                  <a:srgbClr val="2D2D2D"/>
                </a:solidFill>
                <a:latin typeface="Arial"/>
              </a:rPr>
              <a:t>4</a:t>
            </a:r>
            <a:r>
              <a:rPr kumimoji="0" lang="en-GB" sz="1100" b="0" i="0" u="none" strike="noStrike" kern="1200" cap="none" spc="0" normalizeH="0" baseline="0" noProof="0">
                <a:ln>
                  <a:noFill/>
                </a:ln>
                <a:solidFill>
                  <a:srgbClr val="2D2D2D"/>
                </a:solidFill>
                <a:effectLst/>
                <a:uLnTx/>
                <a:uFillTx/>
                <a:latin typeface="Arial"/>
                <a:ea typeface="+mn-ea"/>
                <a:cs typeface="+mn-cs"/>
              </a:rPr>
              <a:t> </a:t>
            </a:r>
            <a:endParaRPr lang="en-GB" sz="900"/>
          </a:p>
          <a:p>
            <a:endParaRPr lang="en-GB" sz="900"/>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100" noProof="0">
              <a:solidFill>
                <a:srgbClr val="2D2D2D"/>
              </a:solidFill>
              <a:latin typeface="Arial"/>
            </a:endParaRPr>
          </a:p>
        </p:txBody>
      </p:sp>
      <p:pic>
        <p:nvPicPr>
          <p:cNvPr id="14" name="Picture 13">
            <a:extLst>
              <a:ext uri="{FF2B5EF4-FFF2-40B4-BE49-F238E27FC236}">
                <a16:creationId xmlns:a16="http://schemas.microsoft.com/office/drawing/2014/main" id="{08D3EB5F-36F6-4893-B628-DBFB96116185}"/>
              </a:ext>
            </a:extLst>
          </p:cNvPr>
          <p:cNvPicPr>
            <a:picLocks noChangeAspect="1"/>
          </p:cNvPicPr>
          <p:nvPr/>
        </p:nvPicPr>
        <p:blipFill>
          <a:blip r:embed="rId4"/>
          <a:stretch>
            <a:fillRect/>
          </a:stretch>
        </p:blipFill>
        <p:spPr>
          <a:xfrm>
            <a:off x="5554701" y="1035963"/>
            <a:ext cx="5890095" cy="2929812"/>
          </a:xfrm>
          <a:prstGeom prst="rect">
            <a:avLst/>
          </a:prstGeom>
        </p:spPr>
      </p:pic>
      <p:sp>
        <p:nvSpPr>
          <p:cNvPr id="22" name="Rectangle 21">
            <a:extLst>
              <a:ext uri="{FF2B5EF4-FFF2-40B4-BE49-F238E27FC236}">
                <a16:creationId xmlns:a16="http://schemas.microsoft.com/office/drawing/2014/main" id="{57430D07-39BD-4D94-AF92-24979E0A8122}"/>
              </a:ext>
            </a:extLst>
          </p:cNvPr>
          <p:cNvSpPr/>
          <p:nvPr/>
        </p:nvSpPr>
        <p:spPr>
          <a:xfrm>
            <a:off x="0" y="6362475"/>
            <a:ext cx="6096000" cy="5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800">
              <a:solidFill>
                <a:schemeClr val="bg1">
                  <a:lumMod val="50000"/>
                </a:schemeClr>
              </a:solidFill>
            </a:endParaRPr>
          </a:p>
        </p:txBody>
      </p:sp>
      <p:sp>
        <p:nvSpPr>
          <p:cNvPr id="17" name="Rectangle 16">
            <a:extLst>
              <a:ext uri="{FF2B5EF4-FFF2-40B4-BE49-F238E27FC236}">
                <a16:creationId xmlns:a16="http://schemas.microsoft.com/office/drawing/2014/main" id="{7655BB18-7203-474E-92A4-1A193FCA0930}"/>
              </a:ext>
            </a:extLst>
          </p:cNvPr>
          <p:cNvSpPr/>
          <p:nvPr/>
        </p:nvSpPr>
        <p:spPr>
          <a:xfrm>
            <a:off x="0" y="6365947"/>
            <a:ext cx="6096000" cy="501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baseline="30000">
                <a:solidFill>
                  <a:schemeClr val="bg1">
                    <a:lumMod val="50000"/>
                  </a:schemeClr>
                </a:solidFill>
              </a:rPr>
              <a:t>1 </a:t>
            </a:r>
            <a:r>
              <a:rPr lang="en-GB" sz="900">
                <a:solidFill>
                  <a:schemeClr val="accent1"/>
                </a:solidFill>
                <a:hlinkClick r:id="rId5">
                  <a:extLst>
                    <a:ext uri="{A12FA001-AC4F-418D-AE19-62706E023703}">
                      <ahyp:hlinkClr xmlns:ahyp="http://schemas.microsoft.com/office/drawing/2018/hyperlinkcolor" xmlns="" val="tx"/>
                    </a:ext>
                  </a:extLst>
                </a:hlinkClick>
              </a:rPr>
              <a:t>FAO (2022)</a:t>
            </a:r>
            <a:r>
              <a:rPr lang="en-GB" sz="900">
                <a:solidFill>
                  <a:schemeClr val="accent1"/>
                </a:solidFill>
              </a:rPr>
              <a:t>      </a:t>
            </a:r>
            <a:r>
              <a:rPr lang="en-GB" sz="900" baseline="30000">
                <a:solidFill>
                  <a:schemeClr val="bg1">
                    <a:lumMod val="50000"/>
                  </a:schemeClr>
                </a:solidFill>
              </a:rPr>
              <a:t>2 </a:t>
            </a:r>
            <a:r>
              <a:rPr lang="en-GB" sz="900">
                <a:solidFill>
                  <a:schemeClr val="bg1">
                    <a:lumMod val="50000"/>
                  </a:schemeClr>
                </a:solidFill>
                <a:hlinkClick r:id="rId6"/>
              </a:rPr>
              <a:t>FAOb (2022)</a:t>
            </a:r>
            <a:r>
              <a:rPr lang="en-GB" sz="900">
                <a:solidFill>
                  <a:schemeClr val="bg1">
                    <a:lumMod val="50000"/>
                  </a:schemeClr>
                </a:solidFill>
              </a:rPr>
              <a:t>      </a:t>
            </a:r>
            <a:r>
              <a:rPr lang="en-GB" sz="900" baseline="30000">
                <a:solidFill>
                  <a:schemeClr val="bg1">
                    <a:lumMod val="50000"/>
                  </a:schemeClr>
                </a:solidFill>
              </a:rPr>
              <a:t>3 </a:t>
            </a:r>
            <a:r>
              <a:rPr lang="en-GB" sz="900">
                <a:solidFill>
                  <a:schemeClr val="accent1"/>
                </a:solidFill>
                <a:hlinkClick r:id="rId7"/>
              </a:rPr>
              <a:t>BBC (2022)</a:t>
            </a:r>
            <a:r>
              <a:rPr lang="en-GB" sz="900">
                <a:solidFill>
                  <a:schemeClr val="accent1"/>
                </a:solidFill>
              </a:rPr>
              <a:t>      </a:t>
            </a:r>
            <a:r>
              <a:rPr lang="en-GB" sz="900" baseline="30000">
                <a:solidFill>
                  <a:schemeClr val="bg1">
                    <a:lumMod val="50000"/>
                  </a:schemeClr>
                </a:solidFill>
              </a:rPr>
              <a:t>4 </a:t>
            </a:r>
            <a:r>
              <a:rPr lang="en-GB" sz="900">
                <a:solidFill>
                  <a:schemeClr val="bg1">
                    <a:lumMod val="50000"/>
                  </a:schemeClr>
                </a:solidFill>
                <a:hlinkClick r:id="rId8"/>
              </a:rPr>
              <a:t>UN-GCRG (2022) </a:t>
            </a:r>
            <a:endParaRPr lang="en-GB" sz="900">
              <a:solidFill>
                <a:schemeClr val="accent1"/>
              </a:solidFill>
            </a:endParaRPr>
          </a:p>
        </p:txBody>
      </p:sp>
      <p:sp>
        <p:nvSpPr>
          <p:cNvPr id="15" name="TextBox 14">
            <a:extLst>
              <a:ext uri="{FF2B5EF4-FFF2-40B4-BE49-F238E27FC236}">
                <a16:creationId xmlns:a16="http://schemas.microsoft.com/office/drawing/2014/main" id="{1B9623E1-0095-489D-96EB-10EE84CCD71A}"/>
              </a:ext>
            </a:extLst>
          </p:cNvPr>
          <p:cNvSpPr txBox="1"/>
          <p:nvPr/>
        </p:nvSpPr>
        <p:spPr>
          <a:xfrm>
            <a:off x="0" y="0"/>
            <a:ext cx="2027068" cy="276999"/>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POTENTIAL SCENARIOS</a:t>
            </a:r>
          </a:p>
        </p:txBody>
      </p:sp>
      <p:sp>
        <p:nvSpPr>
          <p:cNvPr id="18" name="TextBox 17">
            <a:extLst>
              <a:ext uri="{FF2B5EF4-FFF2-40B4-BE49-F238E27FC236}">
                <a16:creationId xmlns:a16="http://schemas.microsoft.com/office/drawing/2014/main" id="{0FC3311A-AD87-471C-B7E3-E0B6037BAE23}"/>
              </a:ext>
            </a:extLst>
          </p:cNvPr>
          <p:cNvSpPr txBox="1"/>
          <p:nvPr/>
        </p:nvSpPr>
        <p:spPr>
          <a:xfrm>
            <a:off x="253729" y="4886429"/>
            <a:ext cx="4994546" cy="822726"/>
          </a:xfrm>
          <a:prstGeom prst="rect">
            <a:avLst/>
          </a:prstGeom>
          <a:noFill/>
        </p:spPr>
        <p:txBody>
          <a:bodyPr wrap="square">
            <a:spAutoFit/>
          </a:bodyPr>
          <a:lstStyle/>
          <a:p>
            <a:pPr>
              <a:lnSpc>
                <a:spcPct val="150000"/>
              </a:lnSpc>
            </a:pPr>
            <a:r>
              <a:rPr kumimoji="0" lang="en-GB" sz="1100" b="0" i="0" u="none" strike="noStrike" kern="1200" cap="none" spc="0" normalizeH="0" baseline="0" noProof="0">
                <a:ln>
                  <a:noFill/>
                </a:ln>
                <a:solidFill>
                  <a:srgbClr val="2D2D2D"/>
                </a:solidFill>
                <a:effectLst/>
                <a:uLnTx/>
                <a:uFillTx/>
                <a:latin typeface="Arial"/>
                <a:ea typeface="+mn-ea"/>
                <a:cs typeface="+mn-cs"/>
              </a:rPr>
              <a:t>The FAO predicts the number </a:t>
            </a:r>
            <a:r>
              <a:rPr lang="en-GB" sz="1100">
                <a:solidFill>
                  <a:srgbClr val="2D2D2D"/>
                </a:solidFill>
                <a:latin typeface="Arial"/>
              </a:rPr>
              <a:t>o</a:t>
            </a:r>
            <a:r>
              <a:rPr kumimoji="0" lang="en-GB" sz="1100" b="0" i="0" u="none" strike="noStrike" kern="1200" cap="none" spc="0" normalizeH="0" baseline="0" noProof="0">
                <a:ln>
                  <a:noFill/>
                </a:ln>
                <a:solidFill>
                  <a:srgbClr val="2D2D2D"/>
                </a:solidFill>
                <a:effectLst/>
                <a:uLnTx/>
                <a:uFillTx/>
                <a:latin typeface="Arial"/>
                <a:ea typeface="+mn-ea"/>
                <a:cs typeface="+mn-cs"/>
              </a:rPr>
              <a:t>f undernourished people globally increasing by 7.6-13.1 million, with particularly marked increases in the Asia-Pacific and Sub-Saharan Africa.</a:t>
            </a:r>
            <a:r>
              <a:rPr kumimoji="0" lang="en-GB" sz="1100" b="0" i="0" u="none" strike="noStrike" kern="1200" cap="none" spc="0" normalizeH="0" baseline="30000" noProof="0">
                <a:ln>
                  <a:noFill/>
                </a:ln>
                <a:solidFill>
                  <a:srgbClr val="2D2D2D"/>
                </a:solidFill>
                <a:effectLst/>
                <a:uLnTx/>
                <a:uFillTx/>
                <a:latin typeface="Arial"/>
                <a:ea typeface="+mn-ea"/>
                <a:cs typeface="+mn-cs"/>
              </a:rPr>
              <a:t>2</a:t>
            </a:r>
            <a:r>
              <a:rPr kumimoji="0" lang="en-GB" sz="1100" b="0" i="0" u="none" strike="noStrike" kern="1200" cap="none" spc="0" normalizeH="0" baseline="0" noProof="0">
                <a:ln>
                  <a:noFill/>
                </a:ln>
                <a:solidFill>
                  <a:srgbClr val="2D2D2D"/>
                </a:solidFill>
                <a:effectLst/>
                <a:uLnTx/>
                <a:uFillTx/>
                <a:latin typeface="Arial"/>
                <a:ea typeface="+mn-ea"/>
                <a:cs typeface="+mn-cs"/>
              </a:rPr>
              <a:t> </a:t>
            </a:r>
            <a:endParaRPr lang="en-GB" sz="1100"/>
          </a:p>
        </p:txBody>
      </p:sp>
      <p:sp>
        <p:nvSpPr>
          <p:cNvPr id="19" name="TextBox 18">
            <a:extLst>
              <a:ext uri="{FF2B5EF4-FFF2-40B4-BE49-F238E27FC236}">
                <a16:creationId xmlns:a16="http://schemas.microsoft.com/office/drawing/2014/main" id="{CE7C28A0-6678-48F8-A0FD-711729DFB14D}"/>
              </a:ext>
            </a:extLst>
          </p:cNvPr>
          <p:cNvSpPr txBox="1"/>
          <p:nvPr/>
        </p:nvSpPr>
        <p:spPr>
          <a:xfrm>
            <a:off x="9488981" y="1021438"/>
            <a:ext cx="172761" cy="205184"/>
          </a:xfrm>
          <a:prstGeom prst="rect">
            <a:avLst/>
          </a:prstGeom>
          <a:noFill/>
        </p:spPr>
        <p:txBody>
          <a:bodyPr wrap="square">
            <a:spAutoFit/>
          </a:bodyPr>
          <a:lstStyle/>
          <a:p>
            <a:r>
              <a:rPr lang="en-GB" sz="1100" baseline="30000"/>
              <a:t>2</a:t>
            </a:r>
          </a:p>
        </p:txBody>
      </p:sp>
      <p:sp>
        <p:nvSpPr>
          <p:cNvPr id="21" name="Title 5">
            <a:extLst>
              <a:ext uri="{FF2B5EF4-FFF2-40B4-BE49-F238E27FC236}">
                <a16:creationId xmlns:a16="http://schemas.microsoft.com/office/drawing/2014/main" id="{F7E39140-CF50-4966-AB6C-E3A9AC98D947}"/>
              </a:ext>
            </a:extLst>
          </p:cNvPr>
          <p:cNvSpPr txBox="1">
            <a:spLocks/>
          </p:cNvSpPr>
          <p:nvPr/>
        </p:nvSpPr>
        <p:spPr>
          <a:xfrm>
            <a:off x="0" y="276999"/>
            <a:ext cx="12192000" cy="381030"/>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chemeClr val="accent2"/>
                </a:solidFill>
              </a:rPr>
              <a:t>Best- and worst-case scenarios will both bring long-term disruption to food markets</a:t>
            </a:r>
          </a:p>
        </p:txBody>
      </p:sp>
    </p:spTree>
    <p:extLst>
      <p:ext uri="{BB962C8B-B14F-4D97-AF65-F5344CB8AC3E}">
        <p14:creationId xmlns:p14="http://schemas.microsoft.com/office/powerpoint/2010/main" val="38264907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C66C68A-E732-487D-9629-4E2CE5F2BF7F}"/>
              </a:ext>
            </a:extLst>
          </p:cNvPr>
          <p:cNvSpPr>
            <a:spLocks noGrp="1"/>
          </p:cNvSpPr>
          <p:nvPr>
            <p:ph type="sldNum" sz="quarter" idx="11"/>
          </p:nvPr>
        </p:nvSpPr>
        <p:spPr>
          <a:xfrm>
            <a:off x="10360623" y="6356351"/>
            <a:ext cx="1351951" cy="365125"/>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3DA66-EBF5-4E90-9785-1613283ED912}" type="slidenum">
              <a:rPr lang="en-GB" smtClean="0"/>
              <a:pPr/>
              <a:t>25</a:t>
            </a:fld>
            <a:endParaRPr lang="en-GB"/>
          </a:p>
        </p:txBody>
      </p:sp>
      <p:sp>
        <p:nvSpPr>
          <p:cNvPr id="11" name="TextBox 10">
            <a:extLst>
              <a:ext uri="{FF2B5EF4-FFF2-40B4-BE49-F238E27FC236}">
                <a16:creationId xmlns:a16="http://schemas.microsoft.com/office/drawing/2014/main" id="{4CF3EADF-D359-4891-98D0-E926B63286A2}"/>
              </a:ext>
            </a:extLst>
          </p:cNvPr>
          <p:cNvSpPr txBox="1"/>
          <p:nvPr/>
        </p:nvSpPr>
        <p:spPr>
          <a:xfrm>
            <a:off x="1" y="0"/>
            <a:ext cx="2019300" cy="276999"/>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POTENTIAL SCENARIOS</a:t>
            </a:r>
          </a:p>
        </p:txBody>
      </p:sp>
      <p:sp>
        <p:nvSpPr>
          <p:cNvPr id="14" name="TextBox 13">
            <a:extLst>
              <a:ext uri="{FF2B5EF4-FFF2-40B4-BE49-F238E27FC236}">
                <a16:creationId xmlns:a16="http://schemas.microsoft.com/office/drawing/2014/main" id="{7EF5FCF3-A776-4331-A774-9CD558A1CE9A}"/>
              </a:ext>
            </a:extLst>
          </p:cNvPr>
          <p:cNvSpPr txBox="1"/>
          <p:nvPr/>
        </p:nvSpPr>
        <p:spPr>
          <a:xfrm>
            <a:off x="336176" y="862012"/>
            <a:ext cx="11376398" cy="5901039"/>
          </a:xfrm>
          <a:prstGeom prst="rect">
            <a:avLst/>
          </a:prstGeom>
          <a:noFill/>
        </p:spPr>
        <p:txBody>
          <a:bodyPr wrap="square">
            <a:spAutoFit/>
          </a:bodyPr>
          <a:lstStyle/>
          <a:p>
            <a:pPr>
              <a:lnSpc>
                <a:spcPct val="150000"/>
              </a:lnSpc>
            </a:pPr>
            <a:r>
              <a:rPr lang="en-GB" sz="1100"/>
              <a:t>The nature and duration of the war are highly uncertain, but one plausible scenario might entail active conflict becoming more spatially confined to eastern Ukraine, but Russia’s pariah status and market instability persisting. Some possible medium-term consequences for different nations:</a:t>
            </a:r>
          </a:p>
          <a:p>
            <a:pPr>
              <a:lnSpc>
                <a:spcPct val="150000"/>
              </a:lnSpc>
            </a:pPr>
            <a:endParaRPr lang="en-GB" sz="1100"/>
          </a:p>
          <a:p>
            <a:pPr>
              <a:lnSpc>
                <a:spcPct val="150000"/>
              </a:lnSpc>
            </a:pPr>
            <a:r>
              <a:rPr lang="en-GB" sz="1100" b="1">
                <a:solidFill>
                  <a:srgbClr val="00A83B"/>
                </a:solidFill>
              </a:rPr>
              <a:t>Ukraine</a:t>
            </a:r>
          </a:p>
          <a:p>
            <a:pPr marL="171450" indent="-171450">
              <a:lnSpc>
                <a:spcPct val="150000"/>
              </a:lnSpc>
              <a:buFont typeface="Arial" panose="020B0604020202020204" pitchFamily="34" charset="0"/>
              <a:buChar char="•"/>
            </a:pPr>
            <a:r>
              <a:rPr lang="en-GB" sz="1100"/>
              <a:t>Production in eastern Ukraine continues to be hit but rest of country’s production may be able to recover to a degree?</a:t>
            </a:r>
          </a:p>
          <a:p>
            <a:pPr marL="171450" indent="-171450">
              <a:lnSpc>
                <a:spcPct val="150000"/>
              </a:lnSpc>
              <a:buFont typeface="Arial" panose="020B0604020202020204" pitchFamily="34" charset="0"/>
              <a:buChar char="•"/>
            </a:pPr>
            <a:r>
              <a:rPr lang="en-GB" sz="1100"/>
              <a:t>Resumption of some exports may become possible through Odessa’s port following infrastructure repairs. But… </a:t>
            </a:r>
          </a:p>
          <a:p>
            <a:pPr marL="628650" lvl="1" indent="-171450">
              <a:lnSpc>
                <a:spcPct val="150000"/>
              </a:lnSpc>
              <a:buFont typeface="Arial" panose="020B0604020202020204" pitchFamily="34" charset="0"/>
              <a:buChar char="•"/>
            </a:pPr>
            <a:r>
              <a:rPr lang="en-GB" sz="1100"/>
              <a:t>There may still be human and infrastructure capacity constraints?</a:t>
            </a:r>
          </a:p>
          <a:p>
            <a:pPr marL="628650" lvl="1" indent="-171450">
              <a:lnSpc>
                <a:spcPct val="150000"/>
              </a:lnSpc>
              <a:buFont typeface="Arial" panose="020B0604020202020204" pitchFamily="34" charset="0"/>
              <a:buChar char="•"/>
            </a:pPr>
            <a:r>
              <a:rPr lang="en-GB" sz="1100"/>
              <a:t>There may still be continued issues accessing Russian and Belarusian fertilizers?</a:t>
            </a:r>
          </a:p>
          <a:p>
            <a:pPr marL="628650" lvl="1" indent="-171450">
              <a:lnSpc>
                <a:spcPct val="150000"/>
              </a:lnSpc>
              <a:buFont typeface="Arial" panose="020B0604020202020204" pitchFamily="34" charset="0"/>
              <a:buChar char="•"/>
            </a:pPr>
            <a:r>
              <a:rPr lang="en-GB" sz="1100"/>
              <a:t>Domestic food security needs may be prioritised over export markets?</a:t>
            </a:r>
          </a:p>
          <a:p>
            <a:pPr>
              <a:lnSpc>
                <a:spcPct val="150000"/>
              </a:lnSpc>
            </a:pPr>
            <a:r>
              <a:rPr lang="en-GB" sz="1100" b="1">
                <a:solidFill>
                  <a:srgbClr val="00A83B"/>
                </a:solidFill>
              </a:rPr>
              <a:t>Russia</a:t>
            </a:r>
            <a:endParaRPr lang="en-GB" sz="1100">
              <a:solidFill>
                <a:srgbClr val="00A83B"/>
              </a:solidFill>
            </a:endParaRPr>
          </a:p>
          <a:p>
            <a:pPr marL="171450" indent="-171450">
              <a:lnSpc>
                <a:spcPct val="150000"/>
              </a:lnSpc>
              <a:buFont typeface="Arial" panose="020B0604020202020204" pitchFamily="34" charset="0"/>
              <a:buChar char="•"/>
            </a:pPr>
            <a:r>
              <a:rPr lang="en-GB" sz="1100"/>
              <a:t>Access to financial services needed to complete international transactions could remain constrained</a:t>
            </a:r>
          </a:p>
          <a:p>
            <a:pPr marL="171450" indent="-171450">
              <a:lnSpc>
                <a:spcPct val="150000"/>
              </a:lnSpc>
              <a:buFont typeface="Arial" panose="020B0604020202020204" pitchFamily="34" charset="0"/>
              <a:buChar char="•"/>
            </a:pPr>
            <a:r>
              <a:rPr lang="en-GB" sz="1100"/>
              <a:t>This could lead to loss of Russian export markets and depressed incomes for Russian farmers...</a:t>
            </a:r>
          </a:p>
          <a:p>
            <a:pPr marL="171450" indent="-171450">
              <a:lnSpc>
                <a:spcPct val="150000"/>
              </a:lnSpc>
              <a:buFont typeface="Arial" panose="020B0604020202020204" pitchFamily="34" charset="0"/>
              <a:buChar char="•"/>
            </a:pPr>
            <a:r>
              <a:rPr lang="en-GB" sz="1100"/>
              <a:t>...which could negatively influence future production decisions by farmers and result in state-mandated export restrictions</a:t>
            </a:r>
          </a:p>
          <a:p>
            <a:pPr marL="171450" indent="-171450">
              <a:lnSpc>
                <a:spcPct val="150000"/>
              </a:lnSpc>
              <a:buFontTx/>
              <a:buChar char="-"/>
            </a:pPr>
            <a:endParaRPr lang="en-GB" sz="1100"/>
          </a:p>
          <a:p>
            <a:pPr>
              <a:lnSpc>
                <a:spcPct val="150000"/>
              </a:lnSpc>
            </a:pPr>
            <a:r>
              <a:rPr lang="en-GB" sz="1100" b="1">
                <a:solidFill>
                  <a:srgbClr val="00A83B"/>
                </a:solidFill>
              </a:rPr>
              <a:t>Low-income, food-deficit countries (LIFDCs)</a:t>
            </a:r>
            <a:endParaRPr lang="en-GB" sz="1100">
              <a:solidFill>
                <a:srgbClr val="00A83B"/>
              </a:solidFill>
            </a:endParaRPr>
          </a:p>
          <a:p>
            <a:pPr marL="171450" indent="-171450">
              <a:lnSpc>
                <a:spcPct val="150000"/>
              </a:lnSpc>
              <a:buFont typeface="Arial" panose="020B0604020202020204" pitchFamily="34" charset="0"/>
              <a:buChar char="•"/>
            </a:pPr>
            <a:r>
              <a:rPr lang="en-GB" sz="1100"/>
              <a:t>Prolonged reduction in food exports by Ukraine and/or Russia would likely result in continued upward pressure on international prices, which could be further exacerbated by other supply/demand dynamics</a:t>
            </a:r>
          </a:p>
          <a:p>
            <a:pPr marL="171450" indent="-171450">
              <a:lnSpc>
                <a:spcPct val="150000"/>
              </a:lnSpc>
              <a:buFont typeface="Arial" panose="020B0604020202020204" pitchFamily="34" charset="0"/>
              <a:buChar char="•"/>
            </a:pPr>
            <a:r>
              <a:rPr lang="en-GB" sz="1100"/>
              <a:t>LIFDCs, especially  those without increased export earnings to cover increased food import bills, would be particularly badly hit</a:t>
            </a:r>
          </a:p>
          <a:p>
            <a:pPr marL="171450" indent="-171450">
              <a:lnSpc>
                <a:spcPct val="150000"/>
              </a:lnSpc>
              <a:buFont typeface="Arial" panose="020B0604020202020204" pitchFamily="34" charset="0"/>
              <a:buChar char="•"/>
            </a:pPr>
            <a:r>
              <a:rPr lang="en-GB" sz="1100"/>
              <a:t>Fiscal costs of maintaining consumer subsidies (and food assistance) to protect consumers from price fluctuations would increase</a:t>
            </a:r>
          </a:p>
          <a:p>
            <a:pPr marL="171450" indent="-171450">
              <a:lnSpc>
                <a:spcPct val="150000"/>
              </a:lnSpc>
              <a:buFont typeface="Arial" panose="020B0604020202020204" pitchFamily="34" charset="0"/>
              <a:buChar char="•"/>
            </a:pPr>
            <a:r>
              <a:rPr lang="en-GB" sz="1100"/>
              <a:t>LIFDCs could become priced-out in competition to secure supplies from relatively more affordable (including shipping costs) producer countries</a:t>
            </a:r>
          </a:p>
          <a:p>
            <a:pPr marL="171450" indent="-171450">
              <a:lnSpc>
                <a:spcPct val="150000"/>
              </a:lnSpc>
              <a:buFont typeface="Arial" panose="020B0604020202020204" pitchFamily="34" charset="0"/>
              <a:buChar char="•"/>
            </a:pPr>
            <a:r>
              <a:rPr lang="en-GB" sz="1100"/>
              <a:t>Could ultimately result in broader civil unrest, political instability and uprising similar to those witnessed during the Arab Spring</a:t>
            </a:r>
          </a:p>
          <a:p>
            <a:pPr marL="171450" indent="-171450">
              <a:lnSpc>
                <a:spcPct val="150000"/>
              </a:lnSpc>
              <a:buFont typeface="Arial" panose="020B0604020202020204" pitchFamily="34" charset="0"/>
              <a:buChar char="•"/>
            </a:pPr>
            <a:r>
              <a:rPr lang="en-GB" sz="1100"/>
              <a:t>In the long-term, a new bipolar world-order is possible (EU+US vs </a:t>
            </a:r>
            <a:r>
              <a:rPr lang="en-GB" sz="1100" err="1"/>
              <a:t>Russia+China</a:t>
            </a:r>
            <a:r>
              <a:rPr lang="en-GB" sz="1100"/>
              <a:t>) or a multilateral world with less Russian engagement: either leads to permanent changes in global market structure</a:t>
            </a:r>
          </a:p>
        </p:txBody>
      </p:sp>
      <p:sp>
        <p:nvSpPr>
          <p:cNvPr id="12" name="Title 5">
            <a:extLst>
              <a:ext uri="{FF2B5EF4-FFF2-40B4-BE49-F238E27FC236}">
                <a16:creationId xmlns:a16="http://schemas.microsoft.com/office/drawing/2014/main" id="{034B7365-CBC6-4B95-8185-84873DFC297A}"/>
              </a:ext>
            </a:extLst>
          </p:cNvPr>
          <p:cNvSpPr txBox="1">
            <a:spLocks/>
          </p:cNvSpPr>
          <p:nvPr/>
        </p:nvSpPr>
        <p:spPr>
          <a:xfrm>
            <a:off x="0" y="284546"/>
            <a:ext cx="10360623" cy="365125"/>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chemeClr val="accent2"/>
                </a:solidFill>
              </a:rPr>
              <a:t>The medium- to long-term ramifications are highly uncertain, but could ultimately prompt an Arab Spring-like situation</a:t>
            </a:r>
          </a:p>
        </p:txBody>
      </p:sp>
    </p:spTree>
    <p:extLst>
      <p:ext uri="{BB962C8B-B14F-4D97-AF65-F5344CB8AC3E}">
        <p14:creationId xmlns:p14="http://schemas.microsoft.com/office/powerpoint/2010/main" val="3797735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11BCB5-77F6-4314-B852-FA8DCCD97277}"/>
              </a:ext>
            </a:extLst>
          </p:cNvPr>
          <p:cNvSpPr>
            <a:spLocks noGrp="1"/>
          </p:cNvSpPr>
          <p:nvPr>
            <p:ph type="sldNum" sz="quarter" idx="11"/>
          </p:nvPr>
        </p:nvSpPr>
        <p:spPr>
          <a:xfrm>
            <a:off x="10360623" y="6356351"/>
            <a:ext cx="1351951" cy="365125"/>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3DA66-EBF5-4E90-9785-1613283ED912}" type="slidenum">
              <a:rPr lang="en-GB" smtClean="0"/>
              <a:pPr/>
              <a:t>26</a:t>
            </a:fld>
            <a:endParaRPr lang="en-GB"/>
          </a:p>
        </p:txBody>
      </p:sp>
      <p:sp>
        <p:nvSpPr>
          <p:cNvPr id="5" name="Title 4">
            <a:extLst>
              <a:ext uri="{FF2B5EF4-FFF2-40B4-BE49-F238E27FC236}">
                <a16:creationId xmlns:a16="http://schemas.microsoft.com/office/drawing/2014/main" id="{9BEFF8DB-3738-43A6-B66F-E369E41AE2BF}"/>
              </a:ext>
            </a:extLst>
          </p:cNvPr>
          <p:cNvSpPr>
            <a:spLocks noGrp="1"/>
          </p:cNvSpPr>
          <p:nvPr>
            <p:ph type="title"/>
          </p:nvPr>
        </p:nvSpPr>
        <p:spPr/>
        <p:txBody>
          <a:bodyPr/>
          <a:lstStyle/>
          <a:p>
            <a:r>
              <a:rPr lang="en-GB"/>
              <a:t> </a:t>
            </a:r>
          </a:p>
        </p:txBody>
      </p:sp>
      <p:graphicFrame>
        <p:nvGraphicFramePr>
          <p:cNvPr id="11" name="Table 10">
            <a:extLst>
              <a:ext uri="{FF2B5EF4-FFF2-40B4-BE49-F238E27FC236}">
                <a16:creationId xmlns:a16="http://schemas.microsoft.com/office/drawing/2014/main" id="{C6E38B3D-15CE-432D-9600-1EE7AEF30C46}"/>
              </a:ext>
            </a:extLst>
          </p:cNvPr>
          <p:cNvGraphicFramePr>
            <a:graphicFrameLocks noGrp="1"/>
          </p:cNvGraphicFramePr>
          <p:nvPr>
            <p:extLst>
              <p:ext uri="{D42A27DB-BD31-4B8C-83A1-F6EECF244321}">
                <p14:modId xmlns:p14="http://schemas.microsoft.com/office/powerpoint/2010/main" val="1832667556"/>
              </p:ext>
            </p:extLst>
          </p:nvPr>
        </p:nvGraphicFramePr>
        <p:xfrm>
          <a:off x="5200650" y="835499"/>
          <a:ext cx="6511923" cy="5743726"/>
        </p:xfrm>
        <a:graphic>
          <a:graphicData uri="http://schemas.openxmlformats.org/drawingml/2006/table">
            <a:tbl>
              <a:tblPr firstRow="1" firstCol="1" bandRow="1">
                <a:tableStyleId>{5940675A-B579-460E-94D1-54222C63F5DA}</a:tableStyleId>
              </a:tblPr>
              <a:tblGrid>
                <a:gridCol w="2170641">
                  <a:extLst>
                    <a:ext uri="{9D8B030D-6E8A-4147-A177-3AD203B41FA5}">
                      <a16:colId xmlns:a16="http://schemas.microsoft.com/office/drawing/2014/main" val="3512321676"/>
                    </a:ext>
                  </a:extLst>
                </a:gridCol>
                <a:gridCol w="2170641">
                  <a:extLst>
                    <a:ext uri="{9D8B030D-6E8A-4147-A177-3AD203B41FA5}">
                      <a16:colId xmlns:a16="http://schemas.microsoft.com/office/drawing/2014/main" val="2117742583"/>
                    </a:ext>
                  </a:extLst>
                </a:gridCol>
                <a:gridCol w="2170641">
                  <a:extLst>
                    <a:ext uri="{9D8B030D-6E8A-4147-A177-3AD203B41FA5}">
                      <a16:colId xmlns:a16="http://schemas.microsoft.com/office/drawing/2014/main" val="3240007344"/>
                    </a:ext>
                  </a:extLst>
                </a:gridCol>
              </a:tblGrid>
              <a:tr h="518457">
                <a:tc>
                  <a:txBody>
                    <a:bodyPr/>
                    <a:lstStyle/>
                    <a:p>
                      <a:pPr algn="l">
                        <a:lnSpc>
                          <a:spcPct val="115000"/>
                        </a:lnSpc>
                        <a:spcAft>
                          <a:spcPts val="800"/>
                        </a:spcAft>
                      </a:pPr>
                      <a:r>
                        <a:rPr lang="en-GB" sz="1100" b="1">
                          <a:solidFill>
                            <a:schemeClr val="bg1"/>
                          </a:solidFill>
                          <a:effectLst/>
                          <a:latin typeface="+mn-lt"/>
                          <a:ea typeface="Calibri" panose="020F0502020204030204" pitchFamily="34" charset="0"/>
                          <a:cs typeface="Arial" panose="020B0604020202020204" pitchFamily="34" charset="0"/>
                        </a:rPr>
                        <a:t>Supply changes</a:t>
                      </a:r>
                    </a:p>
                    <a:p>
                      <a:pPr algn="l">
                        <a:lnSpc>
                          <a:spcPct val="115000"/>
                        </a:lnSpc>
                        <a:spcAft>
                          <a:spcPts val="800"/>
                        </a:spcAft>
                      </a:pPr>
                      <a:endParaRPr lang="en-GB" sz="1100" b="1">
                        <a:solidFill>
                          <a:schemeClr val="bg1"/>
                        </a:solidFill>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algn="l">
                        <a:lnSpc>
                          <a:spcPct val="115000"/>
                        </a:lnSpc>
                        <a:spcAft>
                          <a:spcPts val="800"/>
                        </a:spcAft>
                      </a:pPr>
                      <a:r>
                        <a:rPr lang="en-GB" sz="1100" b="1">
                          <a:solidFill>
                            <a:schemeClr val="bg1"/>
                          </a:solidFill>
                          <a:effectLst/>
                          <a:latin typeface="+mn-lt"/>
                          <a:ea typeface="Calibri" panose="020F0502020204030204" pitchFamily="34" charset="0"/>
                          <a:cs typeface="Arial" panose="020B0604020202020204" pitchFamily="34" charset="0"/>
                        </a:rPr>
                        <a:t>Demand changes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algn="l">
                        <a:lnSpc>
                          <a:spcPct val="115000"/>
                        </a:lnSpc>
                        <a:spcAft>
                          <a:spcPts val="800"/>
                        </a:spcAft>
                      </a:pPr>
                      <a:r>
                        <a:rPr lang="en-GB" sz="1100" b="1">
                          <a:solidFill>
                            <a:schemeClr val="bg1"/>
                          </a:solidFill>
                          <a:effectLst/>
                          <a:latin typeface="+mn-lt"/>
                          <a:ea typeface="Calibri" panose="020F0502020204030204" pitchFamily="34" charset="0"/>
                          <a:cs typeface="Arial" panose="020B0604020202020204" pitchFamily="34" charset="0"/>
                        </a:rPr>
                        <a:t>System changes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extLst>
                  <a:ext uri="{0D108BD9-81ED-4DB2-BD59-A6C34878D82A}">
                    <a16:rowId xmlns:a16="http://schemas.microsoft.com/office/drawing/2014/main" val="2191583161"/>
                  </a:ext>
                </a:extLst>
              </a:tr>
              <a:tr h="1310618">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050">
                          <a:effectLst/>
                          <a:latin typeface="+mn-lt"/>
                        </a:rPr>
                        <a:t>Incentivize agroecological farming approaches to reduce reliance on energy-intensive synthetic fertilizers.</a:t>
                      </a:r>
                      <a:endParaRPr lang="en-GB"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AD"/>
                    </a:solidFill>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050" kern="1200">
                          <a:solidFill>
                            <a:schemeClr val="tx1"/>
                          </a:solidFill>
                          <a:effectLst/>
                          <a:latin typeface="+mn-lt"/>
                          <a:ea typeface="+mn-ea"/>
                          <a:cs typeface="+mn-cs"/>
                        </a:rPr>
                        <a:t>Incentivize more sustainable diets, including reduced meat consumption, to decrease dependence on global grains.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AD"/>
                    </a:solidFill>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050">
                          <a:effectLst/>
                          <a:latin typeface="+mn-lt"/>
                        </a:rPr>
                        <a:t>Establish common strategic reserves and sharing arrangements in food-deficit regions to mitigate future shortfalls.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D64D">
                        <a:alpha val="50000"/>
                      </a:srgbClr>
                    </a:solidFill>
                  </a:tcPr>
                </a:tc>
                <a:extLst>
                  <a:ext uri="{0D108BD9-81ED-4DB2-BD59-A6C34878D82A}">
                    <a16:rowId xmlns:a16="http://schemas.microsoft.com/office/drawing/2014/main" val="3375367169"/>
                  </a:ext>
                </a:extLst>
              </a:tr>
              <a:tr h="1107962">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050">
                          <a:effectLst/>
                          <a:latin typeface="+mn-lt"/>
                        </a:rPr>
                        <a:t>Diversify agriculture to reduce global reliance on major grains.</a:t>
                      </a:r>
                      <a:endParaRPr lang="en-GB"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AD"/>
                    </a:solidFill>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050" kern="1200">
                          <a:solidFill>
                            <a:schemeClr val="tx1"/>
                          </a:solidFill>
                          <a:effectLst/>
                          <a:latin typeface="+mn-lt"/>
                          <a:ea typeface="+mn-ea"/>
                          <a:cs typeface="+mn-cs"/>
                        </a:rPr>
                        <a:t>Reduce food waste to boost supply of nutritious foods.</a:t>
                      </a:r>
                    </a:p>
                    <a:p>
                      <a:pPr algn="l">
                        <a:lnSpc>
                          <a:spcPct val="115000"/>
                        </a:lnSpc>
                        <a:spcAft>
                          <a:spcPts val="800"/>
                        </a:spcAft>
                      </a:pPr>
                      <a:endParaRPr lang="en-GB" sz="105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AD"/>
                    </a:solidFill>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050" kern="1200">
                          <a:solidFill>
                            <a:schemeClr val="tx1"/>
                          </a:solidFill>
                          <a:effectLst/>
                          <a:latin typeface="+mn-lt"/>
                          <a:ea typeface="+mn-ea"/>
                          <a:cs typeface="+mn-cs"/>
                        </a:rPr>
                        <a:t>Clarify and strengthen WTO rules on market-distorting trade restrictions to reduce pressure on global prices.</a:t>
                      </a:r>
                    </a:p>
                    <a:p>
                      <a:pPr algn="l">
                        <a:lnSpc>
                          <a:spcPct val="115000"/>
                        </a:lnSpc>
                        <a:spcAft>
                          <a:spcPts val="800"/>
                        </a:spcAft>
                      </a:pPr>
                      <a:endParaRPr lang="en-GB" sz="105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AD"/>
                    </a:solidFill>
                  </a:tcPr>
                </a:tc>
                <a:extLst>
                  <a:ext uri="{0D108BD9-81ED-4DB2-BD59-A6C34878D82A}">
                    <a16:rowId xmlns:a16="http://schemas.microsoft.com/office/drawing/2014/main" val="2296288127"/>
                  </a:ext>
                </a:extLst>
              </a:tr>
              <a:tr h="1107962">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050">
                          <a:effectLst/>
                          <a:latin typeface="+mn-lt"/>
                        </a:rPr>
                        <a:t>Diversify trade relationships to reduce dependence on major producing regions.</a:t>
                      </a:r>
                      <a:endParaRPr lang="en-GB"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AD"/>
                    </a:solidFill>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050" kern="1200">
                          <a:solidFill>
                            <a:schemeClr val="tx1"/>
                          </a:solidFill>
                          <a:effectLst/>
                          <a:latin typeface="+mn-lt"/>
                          <a:ea typeface="+mn-ea"/>
                          <a:cs typeface="+mn-cs"/>
                        </a:rPr>
                        <a:t>Build social safety nets to protect the vulnerable from price spikes. </a:t>
                      </a:r>
                    </a:p>
                    <a:p>
                      <a:pPr algn="l">
                        <a:lnSpc>
                          <a:spcPct val="115000"/>
                        </a:lnSpc>
                        <a:spcAft>
                          <a:spcPts val="800"/>
                        </a:spcAft>
                      </a:pPr>
                      <a:endParaRPr lang="en-GB" sz="105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AD"/>
                    </a:solidFill>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050" kern="1200">
                          <a:solidFill>
                            <a:schemeClr val="tx1"/>
                          </a:solidFill>
                          <a:effectLst/>
                          <a:latin typeface="+mn-lt"/>
                          <a:ea typeface="+mn-ea"/>
                          <a:cs typeface="+mn-cs"/>
                        </a:rPr>
                        <a:t>Strengthen overall transparency of food markets to reduce uncertainty and discourage protectionism.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GB" sz="105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AD"/>
                    </a:solidFill>
                  </a:tcPr>
                </a:tc>
                <a:extLst>
                  <a:ext uri="{0D108BD9-81ED-4DB2-BD59-A6C34878D82A}">
                    <a16:rowId xmlns:a16="http://schemas.microsoft.com/office/drawing/2014/main" val="696947836"/>
                  </a:ext>
                </a:extLst>
              </a:tr>
              <a:tr h="905307">
                <a:tc>
                  <a:txBody>
                    <a:bodyPr/>
                    <a:lstStyle/>
                    <a:p>
                      <a:pPr algn="l">
                        <a:lnSpc>
                          <a:spcPct val="115000"/>
                        </a:lnSpc>
                        <a:spcAft>
                          <a:spcPts val="800"/>
                        </a:spcAft>
                      </a:pPr>
                      <a:r>
                        <a:rPr lang="en-GB" sz="1050">
                          <a:effectLst/>
                          <a:latin typeface="+mn-lt"/>
                        </a:rPr>
                        <a:t>Expand the area of agricultural production to increase supply.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400A">
                        <a:alpha val="50196"/>
                      </a:srgbClr>
                    </a:solidFill>
                  </a:tcPr>
                </a:tc>
                <a:tc>
                  <a:txBody>
                    <a:bodyPr/>
                    <a:lstStyle/>
                    <a:p>
                      <a:pPr algn="l">
                        <a:lnSpc>
                          <a:spcPct val="115000"/>
                        </a:lnSpc>
                        <a:spcAft>
                          <a:spcPts val="800"/>
                        </a:spcAft>
                      </a:pPr>
                      <a:endParaRPr lang="en-GB"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050" kern="1200">
                          <a:solidFill>
                            <a:schemeClr val="tx1"/>
                          </a:solidFill>
                          <a:effectLst/>
                          <a:latin typeface="+mn-lt"/>
                          <a:ea typeface="+mn-ea"/>
                          <a:cs typeface="+mn-cs"/>
                        </a:rPr>
                        <a:t>Strengthen speculation controls to avoid further amplification of price rises.</a:t>
                      </a:r>
                    </a:p>
                    <a:p>
                      <a:pPr algn="l">
                        <a:lnSpc>
                          <a:spcPct val="115000"/>
                        </a:lnSpc>
                        <a:spcAft>
                          <a:spcPts val="800"/>
                        </a:spcAft>
                      </a:pPr>
                      <a:endParaRPr lang="en-GB" sz="105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AD"/>
                    </a:solidFill>
                  </a:tcPr>
                </a:tc>
                <a:extLst>
                  <a:ext uri="{0D108BD9-81ED-4DB2-BD59-A6C34878D82A}">
                    <a16:rowId xmlns:a16="http://schemas.microsoft.com/office/drawing/2014/main" val="1227742506"/>
                  </a:ext>
                </a:extLst>
              </a:tr>
              <a:tr h="793420">
                <a:tc>
                  <a:txBody>
                    <a:bodyPr/>
                    <a:lstStyle/>
                    <a:p>
                      <a:pPr algn="l">
                        <a:lnSpc>
                          <a:spcPct val="115000"/>
                        </a:lnSpc>
                        <a:spcAft>
                          <a:spcPts val="800"/>
                        </a:spcAft>
                      </a:pPr>
                      <a:r>
                        <a:rPr lang="en-GB" sz="1050">
                          <a:effectLst/>
                          <a:latin typeface="+mn-lt"/>
                          <a:ea typeface="Calibri" panose="020F0502020204030204" pitchFamily="34" charset="0"/>
                          <a:cs typeface="Arial" panose="020B0604020202020204" pitchFamily="34" charset="0"/>
                        </a:rPr>
                        <a:t>Lift environmental trade restrictions to increase imports.</a:t>
                      </a:r>
                      <a:endParaRPr lang="en-GB" sz="1050">
                        <a:effectLst/>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400A">
                        <a:alpha val="50000"/>
                      </a:srgbClr>
                    </a:solidFill>
                  </a:tcPr>
                </a:tc>
                <a:tc>
                  <a:txBody>
                    <a:bodyPr/>
                    <a:lstStyle/>
                    <a:p>
                      <a:pPr algn="l">
                        <a:lnSpc>
                          <a:spcPct val="115000"/>
                        </a:lnSpc>
                        <a:spcAft>
                          <a:spcPts val="800"/>
                        </a:spcAft>
                      </a:pPr>
                      <a:endParaRPr lang="en-GB" sz="105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GB" sz="1050">
                          <a:effectLst/>
                          <a:latin typeface="+mn-lt"/>
                          <a:ea typeface="Calibri" panose="020F0502020204030204" pitchFamily="34" charset="0"/>
                          <a:cs typeface="Arial" panose="020B0604020202020204" pitchFamily="34" charset="0"/>
                        </a:rPr>
                        <a:t>Introduce flexible biofuel mandates to allow for the redirection of grain to food supply chains.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D9AD"/>
                    </a:solidFill>
                  </a:tcPr>
                </a:tc>
                <a:extLst>
                  <a:ext uri="{0D108BD9-81ED-4DB2-BD59-A6C34878D82A}">
                    <a16:rowId xmlns:a16="http://schemas.microsoft.com/office/drawing/2014/main" val="3371060103"/>
                  </a:ext>
                </a:extLst>
              </a:tr>
            </a:tbl>
          </a:graphicData>
        </a:graphic>
      </p:graphicFrame>
      <p:sp>
        <p:nvSpPr>
          <p:cNvPr id="6" name="TextBox 5">
            <a:extLst>
              <a:ext uri="{FF2B5EF4-FFF2-40B4-BE49-F238E27FC236}">
                <a16:creationId xmlns:a16="http://schemas.microsoft.com/office/drawing/2014/main" id="{09037026-DE69-4DA7-9DCC-1E4E31E7B384}"/>
              </a:ext>
            </a:extLst>
          </p:cNvPr>
          <p:cNvSpPr txBox="1"/>
          <p:nvPr/>
        </p:nvSpPr>
        <p:spPr>
          <a:xfrm>
            <a:off x="0" y="0"/>
            <a:ext cx="2291443" cy="276999"/>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POLICY OPTIONS: Summary</a:t>
            </a:r>
          </a:p>
        </p:txBody>
      </p:sp>
      <p:sp>
        <p:nvSpPr>
          <p:cNvPr id="8" name="TextBox 7">
            <a:extLst>
              <a:ext uri="{FF2B5EF4-FFF2-40B4-BE49-F238E27FC236}">
                <a16:creationId xmlns:a16="http://schemas.microsoft.com/office/drawing/2014/main" id="{312FAC9B-963B-4B08-87C2-93890B441E82}"/>
              </a:ext>
            </a:extLst>
          </p:cNvPr>
          <p:cNvSpPr txBox="1"/>
          <p:nvPr/>
        </p:nvSpPr>
        <p:spPr>
          <a:xfrm>
            <a:off x="307140" y="1558069"/>
            <a:ext cx="4322010" cy="4280082"/>
          </a:xfrm>
          <a:prstGeom prst="rect">
            <a:avLst/>
          </a:prstGeom>
          <a:noFill/>
        </p:spPr>
        <p:txBody>
          <a:bodyPr wrap="square">
            <a:spAutoFit/>
          </a:bodyPr>
          <a:lstStyle/>
          <a:p>
            <a:pPr marL="171450" lvl="0" indent="-171450">
              <a:lnSpc>
                <a:spcPct val="150000"/>
              </a:lnSpc>
              <a:spcAft>
                <a:spcPts val="800"/>
              </a:spcAft>
              <a:buFont typeface="Arial" panose="020B0604020202020204" pitchFamily="34" charset="0"/>
              <a:buChar char="•"/>
            </a:pPr>
            <a:r>
              <a:rPr lang="en-GB" sz="1100">
                <a:effectLst/>
                <a:ea typeface="Calibri" panose="020F0502020204030204" pitchFamily="34" charset="0"/>
                <a:cs typeface="Arial" panose="020B0604020202020204" pitchFamily="34" charset="0"/>
              </a:rPr>
              <a:t>Ill conceived short-term policy decisions risk undermining key components of resilient systems: d</a:t>
            </a:r>
            <a:r>
              <a:rPr lang="en-GB" sz="1100">
                <a:ea typeface="Calibri" panose="020F0502020204030204" pitchFamily="34" charset="0"/>
                <a:cs typeface="Arial" panose="020B0604020202020204" pitchFamily="34" charset="0"/>
              </a:rPr>
              <a:t>iversity; r</a:t>
            </a:r>
            <a:r>
              <a:rPr lang="en-GB" sz="1100">
                <a:effectLst/>
                <a:ea typeface="Calibri" panose="020F0502020204030204" pitchFamily="34" charset="0"/>
                <a:cs typeface="Arial" panose="020B0604020202020204" pitchFamily="34" charset="0"/>
              </a:rPr>
              <a:t>edundanc</a:t>
            </a:r>
            <a:r>
              <a:rPr lang="en-GB" sz="1100">
                <a:ea typeface="Calibri" panose="020F0502020204030204" pitchFamily="34" charset="0"/>
                <a:cs typeface="Arial" panose="020B0604020202020204" pitchFamily="34" charset="0"/>
              </a:rPr>
              <a:t>y; flexibility.</a:t>
            </a:r>
            <a:endParaRPr lang="en-GB" sz="1100">
              <a:effectLst/>
              <a:ea typeface="Calibri" panose="020F0502020204030204" pitchFamily="34" charset="0"/>
              <a:cs typeface="Arial" panose="020B0604020202020204" pitchFamily="34" charset="0"/>
            </a:endParaRPr>
          </a:p>
          <a:p>
            <a:pPr marL="171450" lvl="0" indent="-171450">
              <a:lnSpc>
                <a:spcPct val="150000"/>
              </a:lnSpc>
              <a:spcAft>
                <a:spcPts val="800"/>
              </a:spcAft>
              <a:buFont typeface="Arial" panose="020B0604020202020204" pitchFamily="34" charset="0"/>
              <a:buChar char="•"/>
            </a:pPr>
            <a:r>
              <a:rPr lang="en-GB" sz="1100">
                <a:effectLst/>
                <a:ea typeface="Calibri" panose="020F0502020204030204" pitchFamily="34" charset="0"/>
                <a:cs typeface="Arial" panose="020B0604020202020204" pitchFamily="34" charset="0"/>
              </a:rPr>
              <a:t>They also threaten global efforts to radically and rapidly reduce greenhouse gas emissions in line with international climate mitigation commitments.</a:t>
            </a:r>
          </a:p>
          <a:p>
            <a:pPr marL="171450" lvl="0" indent="-171450">
              <a:lnSpc>
                <a:spcPct val="150000"/>
              </a:lnSpc>
              <a:spcAft>
                <a:spcPts val="800"/>
              </a:spcAft>
              <a:buFont typeface="Arial" panose="020B0604020202020204" pitchFamily="34" charset="0"/>
              <a:buChar char="•"/>
            </a:pPr>
            <a:r>
              <a:rPr lang="en-GB" sz="1100">
                <a:effectLst/>
                <a:ea typeface="Calibri" panose="020F0502020204030204" pitchFamily="34" charset="0"/>
                <a:cs typeface="Arial" panose="020B0604020202020204" pitchFamily="34" charset="0"/>
              </a:rPr>
              <a:t>Government policies need to spur changes to food production and supply, changes to global governance systems, </a:t>
            </a:r>
            <a:r>
              <a:rPr lang="en-GB" sz="1100" u="sng">
                <a:ea typeface="Calibri" panose="020F0502020204030204" pitchFamily="34" charset="0"/>
                <a:cs typeface="Arial" panose="020B0604020202020204" pitchFamily="34" charset="0"/>
              </a:rPr>
              <a:t>and </a:t>
            </a:r>
            <a:r>
              <a:rPr lang="en-GB" sz="1100">
                <a:ea typeface="Calibri" panose="020F0502020204030204" pitchFamily="34" charset="0"/>
                <a:cs typeface="Arial" panose="020B0604020202020204" pitchFamily="34" charset="0"/>
              </a:rPr>
              <a:t>changes to </a:t>
            </a:r>
            <a:r>
              <a:rPr lang="en-GB" sz="1100">
                <a:effectLst/>
                <a:ea typeface="Calibri" panose="020F0502020204030204" pitchFamily="34" charset="0"/>
                <a:cs typeface="Arial" panose="020B0604020202020204" pitchFamily="34" charset="0"/>
              </a:rPr>
              <a:t>demand and consumption.</a:t>
            </a:r>
          </a:p>
          <a:p>
            <a:pPr marL="171450" lvl="0" indent="-171450">
              <a:lnSpc>
                <a:spcPct val="150000"/>
              </a:lnSpc>
              <a:spcAft>
                <a:spcPts val="800"/>
              </a:spcAft>
              <a:buFont typeface="Arial" panose="020B0604020202020204" pitchFamily="34" charset="0"/>
              <a:buChar char="•"/>
            </a:pPr>
            <a:r>
              <a:rPr lang="en-GB" sz="1100">
                <a:effectLst/>
                <a:ea typeface="Calibri" panose="020F0502020204030204" pitchFamily="34" charset="0"/>
                <a:cs typeface="Arial" panose="020B0604020202020204" pitchFamily="34" charset="0"/>
              </a:rPr>
              <a:t>‘</a:t>
            </a:r>
            <a:r>
              <a:rPr lang="en-GB" sz="1100">
                <a:ea typeface="Calibri" panose="020F0502020204030204" pitchFamily="34" charset="0"/>
                <a:cs typeface="Arial" panose="020B0604020202020204" pitchFamily="34" charset="0"/>
              </a:rPr>
              <a:t>N</a:t>
            </a:r>
            <a:r>
              <a:rPr lang="en-GB" sz="1100">
                <a:effectLst/>
                <a:ea typeface="Calibri" panose="020F0502020204030204" pitchFamily="34" charset="0"/>
                <a:cs typeface="Arial" panose="020B0604020202020204" pitchFamily="34" charset="0"/>
              </a:rPr>
              <a:t>o-regrets’ options – highlighted here in green – would ease immediate economic and social pressures while reducing vulnerability and exposure to supply and price shocks in the longer term, including actions to tackle climate change and environmental degradation</a:t>
            </a:r>
          </a:p>
          <a:p>
            <a:pPr marL="171450" lvl="0" indent="-171450">
              <a:lnSpc>
                <a:spcPct val="150000"/>
              </a:lnSpc>
              <a:spcAft>
                <a:spcPts val="800"/>
              </a:spcAft>
              <a:buFont typeface="Arial" panose="020B0604020202020204" pitchFamily="34" charset="0"/>
              <a:buChar char="•"/>
            </a:pPr>
            <a:endParaRPr lang="en-GB" sz="1100">
              <a:effectLst/>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613D0213-920F-4E37-A56D-81FA373CB1A6}"/>
              </a:ext>
            </a:extLst>
          </p:cNvPr>
          <p:cNvSpPr txBox="1"/>
          <p:nvPr/>
        </p:nvSpPr>
        <p:spPr>
          <a:xfrm>
            <a:off x="303078" y="835499"/>
            <a:ext cx="4326072" cy="612155"/>
          </a:xfrm>
          <a:prstGeom prst="rect">
            <a:avLst/>
          </a:prstGeom>
          <a:solidFill>
            <a:srgbClr val="00A83B"/>
          </a:solidFill>
        </p:spPr>
        <p:txBody>
          <a:bodyPr wrap="square" rtlCol="0">
            <a:spAutoFit/>
          </a:bodyPr>
          <a:lstStyle/>
          <a:p>
            <a:pPr>
              <a:lnSpc>
                <a:spcPct val="150000"/>
              </a:lnSpc>
            </a:pPr>
            <a:r>
              <a:rPr lang="en-GB" sz="1200" b="1">
                <a:solidFill>
                  <a:schemeClr val="bg1"/>
                </a:solidFill>
              </a:rPr>
              <a:t>Policy responses must serve both near- and long-term objectives</a:t>
            </a:r>
          </a:p>
        </p:txBody>
      </p:sp>
      <p:sp>
        <p:nvSpPr>
          <p:cNvPr id="10" name="Title 5">
            <a:extLst>
              <a:ext uri="{FF2B5EF4-FFF2-40B4-BE49-F238E27FC236}">
                <a16:creationId xmlns:a16="http://schemas.microsoft.com/office/drawing/2014/main" id="{0E8B3B82-61A5-44F7-8282-642507523510}"/>
              </a:ext>
            </a:extLst>
          </p:cNvPr>
          <p:cNvSpPr txBox="1">
            <a:spLocks/>
          </p:cNvSpPr>
          <p:nvPr/>
        </p:nvSpPr>
        <p:spPr>
          <a:xfrm>
            <a:off x="1" y="260350"/>
            <a:ext cx="12192000" cy="432898"/>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chemeClr val="accent2"/>
                </a:solidFill>
              </a:rPr>
              <a:t>Policy responses must not undermine long-term resilience, and must tackle demand</a:t>
            </a:r>
          </a:p>
        </p:txBody>
      </p:sp>
    </p:spTree>
    <p:extLst>
      <p:ext uri="{BB962C8B-B14F-4D97-AF65-F5344CB8AC3E}">
        <p14:creationId xmlns:p14="http://schemas.microsoft.com/office/powerpoint/2010/main" val="30800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45E5EEB-8892-4B12-ADA2-B533C452A2EA}"/>
              </a:ext>
            </a:extLst>
          </p:cNvPr>
          <p:cNvSpPr>
            <a:spLocks noGrp="1"/>
          </p:cNvSpPr>
          <p:nvPr>
            <p:ph type="ftr" sz="quarter" idx="10"/>
          </p:nvPr>
        </p:nvSpPr>
        <p:spPr>
          <a:xfrm>
            <a:off x="479424" y="6356351"/>
            <a:ext cx="5616575" cy="385017"/>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Chatham House  |  The Royal Institute of International Affairs </a:t>
            </a:r>
          </a:p>
        </p:txBody>
      </p:sp>
      <p:sp>
        <p:nvSpPr>
          <p:cNvPr id="3" name="Slide Number Placeholder 2">
            <a:extLst>
              <a:ext uri="{FF2B5EF4-FFF2-40B4-BE49-F238E27FC236}">
                <a16:creationId xmlns:a16="http://schemas.microsoft.com/office/drawing/2014/main" id="{4B11BCB5-77F6-4314-B852-FA8DCCD97277}"/>
              </a:ext>
            </a:extLst>
          </p:cNvPr>
          <p:cNvSpPr>
            <a:spLocks noGrp="1"/>
          </p:cNvSpPr>
          <p:nvPr>
            <p:ph type="sldNum" sz="quarter" idx="11"/>
          </p:nvPr>
        </p:nvSpPr>
        <p:spPr>
          <a:xfrm>
            <a:off x="10360623" y="6356351"/>
            <a:ext cx="1351951" cy="365125"/>
          </a:xfrm>
          <a:prstGeom prst="rect">
            <a:avLst/>
          </a:prstGeom>
        </p:spPr>
        <p:txBody>
          <a:bodyPr vert="horz" lIns="0" tIns="0" rIns="0" bIns="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93DA66-EBF5-4E90-9785-1613283ED912}" type="slidenum">
              <a:rPr lang="en-GB" smtClean="0"/>
              <a:pPr/>
              <a:t>27</a:t>
            </a:fld>
            <a:endParaRPr lang="en-GB"/>
          </a:p>
        </p:txBody>
      </p:sp>
      <p:graphicFrame>
        <p:nvGraphicFramePr>
          <p:cNvPr id="8" name="Table 8">
            <a:extLst>
              <a:ext uri="{FF2B5EF4-FFF2-40B4-BE49-F238E27FC236}">
                <a16:creationId xmlns:a16="http://schemas.microsoft.com/office/drawing/2014/main" id="{80A951AC-5C94-4C58-90EA-C49587AEE9FD}"/>
              </a:ext>
            </a:extLst>
          </p:cNvPr>
          <p:cNvGraphicFramePr>
            <a:graphicFrameLocks noGrp="1"/>
          </p:cNvGraphicFramePr>
          <p:nvPr>
            <p:extLst>
              <p:ext uri="{D42A27DB-BD31-4B8C-83A1-F6EECF244321}">
                <p14:modId xmlns:p14="http://schemas.microsoft.com/office/powerpoint/2010/main" val="1954433450"/>
              </p:ext>
            </p:extLst>
          </p:nvPr>
        </p:nvGraphicFramePr>
        <p:xfrm>
          <a:off x="44388" y="705024"/>
          <a:ext cx="11906250" cy="6217920"/>
        </p:xfrm>
        <a:graphic>
          <a:graphicData uri="http://schemas.openxmlformats.org/drawingml/2006/table">
            <a:tbl>
              <a:tblPr firstRow="1" bandRow="1">
                <a:tableStyleId>{93296810-A885-4BE3-A3E7-6D5BEEA58F35}</a:tableStyleId>
              </a:tblPr>
              <a:tblGrid>
                <a:gridCol w="2552330">
                  <a:extLst>
                    <a:ext uri="{9D8B030D-6E8A-4147-A177-3AD203B41FA5}">
                      <a16:colId xmlns:a16="http://schemas.microsoft.com/office/drawing/2014/main" val="30879183"/>
                    </a:ext>
                  </a:extLst>
                </a:gridCol>
                <a:gridCol w="9353920">
                  <a:extLst>
                    <a:ext uri="{9D8B030D-6E8A-4147-A177-3AD203B41FA5}">
                      <a16:colId xmlns:a16="http://schemas.microsoft.com/office/drawing/2014/main" val="3994355141"/>
                    </a:ext>
                  </a:extLst>
                </a:gridCol>
              </a:tblGrid>
              <a:tr h="39359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50" b="1" kern="1200">
                          <a:solidFill>
                            <a:schemeClr val="bg1"/>
                          </a:solidFill>
                          <a:effectLst/>
                          <a:latin typeface="+mn-lt"/>
                          <a:ea typeface="+mn-ea"/>
                          <a:cs typeface="+mn-cs"/>
                        </a:rPr>
                        <a:t>Incentivizing agroecological farming approaches can reduce reliance on energy-intensive synthetic fertilizers and improve biodiversity</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050" b="1" kern="1200">
                          <a:solidFill>
                            <a:schemeClr val="tx1"/>
                          </a:solidFill>
                          <a:effectLst/>
                          <a:latin typeface="+mn-lt"/>
                          <a:ea typeface="+mn-ea"/>
                          <a:cs typeface="+mn-cs"/>
                        </a:rPr>
                        <a:t>Improved and reduced use of inputs </a:t>
                      </a:r>
                      <a:r>
                        <a:rPr lang="en-GB" sz="1050" b="0" kern="1200">
                          <a:solidFill>
                            <a:schemeClr val="tx1"/>
                          </a:solidFill>
                          <a:effectLst/>
                          <a:latin typeface="+mn-lt"/>
                          <a:ea typeface="+mn-ea"/>
                          <a:cs typeface="+mn-cs"/>
                        </a:rPr>
                        <a:t>are pillars of the transition to sustainable agriculture in line with the EU </a:t>
                      </a:r>
                      <a:r>
                        <a:rPr lang="en-GB" sz="1050" b="1" kern="1200">
                          <a:solidFill>
                            <a:srgbClr val="00A83B"/>
                          </a:solidFill>
                          <a:effectLst/>
                          <a:latin typeface="+mn-lt"/>
                          <a:ea typeface="+mn-ea"/>
                          <a:cs typeface="+mn-cs"/>
                          <a:hlinkClick r:id="rId3">
                            <a:extLst>
                              <a:ext uri="{A12FA001-AC4F-418D-AE19-62706E023703}">
                                <ahyp:hlinkClr xmlns:ahyp="http://schemas.microsoft.com/office/drawing/2018/hyperlinkcolor" xmlns="" val="tx"/>
                              </a:ext>
                            </a:extLst>
                          </a:hlinkClick>
                        </a:rPr>
                        <a:t>Green Deal</a:t>
                      </a:r>
                      <a:r>
                        <a:rPr lang="en-GB" sz="1050" b="1" kern="1200">
                          <a:solidFill>
                            <a:srgbClr val="00A83B"/>
                          </a:solidFill>
                          <a:effectLst/>
                          <a:latin typeface="+mn-lt"/>
                          <a:ea typeface="+mn-ea"/>
                          <a:cs typeface="+mn-cs"/>
                        </a:rPr>
                        <a:t>.</a:t>
                      </a:r>
                      <a:endParaRPr lang="en-GB" sz="1050" b="0" kern="1200">
                        <a:solidFill>
                          <a:schemeClr val="tx1"/>
                        </a:solidFill>
                        <a:effectLst/>
                        <a:latin typeface="+mn-lt"/>
                        <a:ea typeface="+mn-ea"/>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050" b="0" kern="1200">
                          <a:solidFill>
                            <a:schemeClr val="tx1"/>
                          </a:solidFill>
                          <a:effectLst/>
                          <a:latin typeface="+mn-lt"/>
                          <a:ea typeface="+mn-ea"/>
                          <a:cs typeface="+mn-cs"/>
                        </a:rPr>
                        <a:t>Pursuit of the transitions set out in the EU </a:t>
                      </a:r>
                      <a:r>
                        <a:rPr lang="en-GB" sz="1050" b="1" kern="1200">
                          <a:solidFill>
                            <a:srgbClr val="00A83B"/>
                          </a:solidFill>
                          <a:effectLst/>
                          <a:latin typeface="+mn-lt"/>
                          <a:ea typeface="+mn-ea"/>
                          <a:cs typeface="+mn-cs"/>
                          <a:hlinkClick r:id="rId4">
                            <a:extLst>
                              <a:ext uri="{A12FA001-AC4F-418D-AE19-62706E023703}">
                                <ahyp:hlinkClr xmlns:ahyp="http://schemas.microsoft.com/office/drawing/2018/hyperlinkcolor" xmlns="" val="tx"/>
                              </a:ext>
                            </a:extLst>
                          </a:hlinkClick>
                        </a:rPr>
                        <a:t>Farm to Fork</a:t>
                      </a:r>
                      <a:r>
                        <a:rPr lang="en-GB" sz="1050" b="0" kern="1200">
                          <a:solidFill>
                            <a:schemeClr val="tx1"/>
                          </a:solidFill>
                          <a:effectLst/>
                          <a:latin typeface="+mn-lt"/>
                          <a:ea typeface="+mn-ea"/>
                          <a:cs typeface="+mn-cs"/>
                        </a:rPr>
                        <a:t> and</a:t>
                      </a:r>
                      <a:r>
                        <a:rPr lang="en-GB" sz="1050" b="1" kern="1200">
                          <a:solidFill>
                            <a:schemeClr val="tx1"/>
                          </a:solidFill>
                          <a:effectLst/>
                          <a:latin typeface="+mn-lt"/>
                          <a:ea typeface="+mn-ea"/>
                          <a:cs typeface="+mn-cs"/>
                        </a:rPr>
                        <a:t> </a:t>
                      </a:r>
                      <a:r>
                        <a:rPr lang="en-GB" sz="1050" b="1" kern="1200">
                          <a:solidFill>
                            <a:srgbClr val="00A83B"/>
                          </a:solidFill>
                          <a:effectLst/>
                          <a:latin typeface="+mn-lt"/>
                          <a:ea typeface="+mn-ea"/>
                          <a:cs typeface="+mn-cs"/>
                          <a:hlinkClick r:id="rId5">
                            <a:extLst>
                              <a:ext uri="{A12FA001-AC4F-418D-AE19-62706E023703}">
                                <ahyp:hlinkClr xmlns:ahyp="http://schemas.microsoft.com/office/drawing/2018/hyperlinkcolor" xmlns="" val="tx"/>
                              </a:ext>
                            </a:extLst>
                          </a:hlinkClick>
                        </a:rPr>
                        <a:t>Biodiversity</a:t>
                      </a:r>
                      <a:r>
                        <a:rPr lang="en-GB" sz="1050" b="1" kern="1200">
                          <a:solidFill>
                            <a:schemeClr val="tx1"/>
                          </a:solidFill>
                          <a:effectLst/>
                          <a:latin typeface="+mn-lt"/>
                          <a:ea typeface="+mn-ea"/>
                          <a:cs typeface="+mn-cs"/>
                        </a:rPr>
                        <a:t> </a:t>
                      </a:r>
                      <a:r>
                        <a:rPr lang="en-GB" sz="1050" b="0" kern="1200">
                          <a:solidFill>
                            <a:schemeClr val="tx1"/>
                          </a:solidFill>
                          <a:effectLst/>
                          <a:latin typeface="+mn-lt"/>
                          <a:ea typeface="+mn-ea"/>
                          <a:cs typeface="+mn-cs"/>
                        </a:rPr>
                        <a:t>strategies (in particular through the development of an ambitious </a:t>
                      </a:r>
                      <a:r>
                        <a:rPr lang="en-GB" sz="1050" b="1" kern="1200">
                          <a:solidFill>
                            <a:srgbClr val="00A83B"/>
                          </a:solidFill>
                          <a:effectLst/>
                          <a:latin typeface="+mn-lt"/>
                          <a:ea typeface="+mn-ea"/>
                          <a:cs typeface="+mn-cs"/>
                          <a:hlinkClick r:id="rId6">
                            <a:extLst>
                              <a:ext uri="{A12FA001-AC4F-418D-AE19-62706E023703}">
                                <ahyp:hlinkClr xmlns:ahyp="http://schemas.microsoft.com/office/drawing/2018/hyperlinkcolor" xmlns="" val="tx"/>
                              </a:ext>
                            </a:extLst>
                          </a:hlinkClick>
                        </a:rPr>
                        <a:t>legislative framework for Sustainable Food Systems</a:t>
                      </a:r>
                      <a:r>
                        <a:rPr lang="en-GB" sz="1050" b="0" kern="1200">
                          <a:solidFill>
                            <a:schemeClr val="tx1"/>
                          </a:solidFill>
                          <a:effectLst/>
                          <a:latin typeface="+mn-lt"/>
                          <a:ea typeface="+mn-ea"/>
                          <a:cs typeface="+mn-cs"/>
                        </a:rPr>
                        <a:t>) is essential to reduce risks in the medium and long-term (incl. reducing fertilizer use by &gt;20%, reducing nutrient losses by &gt;50%, achieving 25% of farmland under organic production by 2030)</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050" b="1" kern="1200">
                          <a:solidFill>
                            <a:schemeClr val="tx1"/>
                          </a:solidFill>
                          <a:effectLst/>
                          <a:latin typeface="+mn-lt"/>
                          <a:ea typeface="+mn-ea"/>
                          <a:cs typeface="+mn-cs"/>
                        </a:rPr>
                        <a:t>Fundamental reorientation of EU agriculture towards sustainability </a:t>
                      </a:r>
                      <a:r>
                        <a:rPr lang="en-GB" sz="1050" b="0" kern="1200">
                          <a:solidFill>
                            <a:schemeClr val="tx1"/>
                          </a:solidFill>
                          <a:effectLst/>
                          <a:latin typeface="+mn-lt"/>
                          <a:ea typeface="+mn-ea"/>
                          <a:cs typeface="+mn-cs"/>
                        </a:rPr>
                        <a:t>is required under the framework of the reformed 2023-2027 </a:t>
                      </a:r>
                      <a:r>
                        <a:rPr lang="en-GB" sz="1050" b="1" kern="1200">
                          <a:solidFill>
                            <a:srgbClr val="00A83B"/>
                          </a:solidFill>
                          <a:effectLst/>
                          <a:latin typeface="+mn-lt"/>
                          <a:ea typeface="+mn-ea"/>
                          <a:cs typeface="+mn-cs"/>
                          <a:hlinkClick r:id="rId7">
                            <a:extLst>
                              <a:ext uri="{A12FA001-AC4F-418D-AE19-62706E023703}">
                                <ahyp:hlinkClr xmlns:ahyp="http://schemas.microsoft.com/office/drawing/2018/hyperlinkcolor" xmlns="" val="tx"/>
                              </a:ext>
                            </a:extLst>
                          </a:hlinkClick>
                        </a:rPr>
                        <a:t>Common Agricultural Policy</a:t>
                      </a:r>
                      <a:r>
                        <a:rPr lang="en-GB" sz="1050" b="0" kern="1200">
                          <a:solidFill>
                            <a:schemeClr val="tx1"/>
                          </a:solidFill>
                          <a:effectLst/>
                          <a:latin typeface="+mn-lt"/>
                          <a:ea typeface="+mn-ea"/>
                          <a:cs typeface="+mn-cs"/>
                        </a:rPr>
                        <a:t>. The Commission has urged Member States’ to ensure their CAP strategic plans for 2023-27 ‘support farmers in adopting practices optimising the efficiency of fertilisers, thus reducing their use’.</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7159133"/>
                  </a:ext>
                </a:extLst>
              </a:tr>
              <a:tr h="39359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50" b="1" kern="1200">
                          <a:solidFill>
                            <a:schemeClr val="bg1"/>
                          </a:solidFill>
                          <a:effectLst/>
                          <a:latin typeface="+mn-lt"/>
                          <a:ea typeface="+mn-ea"/>
                          <a:cs typeface="+mn-cs"/>
                        </a:rPr>
                        <a:t>Diversifying agricultural production and value chains is necessary to reduce global reliance on major grains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050" b="0" kern="1200">
                          <a:solidFill>
                            <a:schemeClr val="tx1"/>
                          </a:solidFill>
                          <a:effectLst/>
                          <a:latin typeface="+mn-lt"/>
                          <a:ea typeface="+mn-ea"/>
                          <a:cs typeface="+mn-cs"/>
                        </a:rPr>
                        <a:t>European Council has called for </a:t>
                      </a:r>
                      <a:r>
                        <a:rPr lang="en-GB" sz="1050" b="1" kern="1200">
                          <a:solidFill>
                            <a:schemeClr val="tx1"/>
                          </a:solidFill>
                          <a:effectLst/>
                          <a:latin typeface="+mn-lt"/>
                          <a:ea typeface="+mn-ea"/>
                          <a:cs typeface="+mn-cs"/>
                        </a:rPr>
                        <a:t>boosting EU plant protein production</a:t>
                      </a:r>
                      <a:r>
                        <a:rPr lang="en-GB" sz="1050" b="0" kern="1200">
                          <a:solidFill>
                            <a:schemeClr val="tx1"/>
                          </a:solidFill>
                          <a:effectLst/>
                          <a:latin typeface="+mn-lt"/>
                          <a:ea typeface="+mn-ea"/>
                          <a:cs typeface="+mn-cs"/>
                        </a:rPr>
                        <a:t> to increase nitrogen supply to cropping systems (thus reducing EU’s nitrogen import dependence) and reduce the EU’s dependence on protein crop imports.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050" b="0" kern="1200">
                          <a:solidFill>
                            <a:schemeClr val="tx1"/>
                          </a:solidFill>
                          <a:effectLst/>
                          <a:latin typeface="+mn-lt"/>
                          <a:ea typeface="+mn-ea"/>
                          <a:cs typeface="+mn-cs"/>
                        </a:rPr>
                        <a:t>Reducing the EU livestock herd (as part of a shift towards more plant-based diets), and targeting the least resilient livestock systems – following the Dutch example – would reduce the need for grain-based animal feedstocks and reduce EU’s dependence on protein crop and nitrogen imports, while releasing a significant amount of grain to compensate for the reduced harvest in Ukraine / Russia.</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050" b="0" kern="1200">
                          <a:solidFill>
                            <a:schemeClr val="tx1"/>
                          </a:solidFill>
                          <a:effectLst/>
                          <a:latin typeface="+mn-lt"/>
                          <a:ea typeface="+mn-ea"/>
                          <a:cs typeface="+mn-cs"/>
                        </a:rPr>
                        <a:t>The Commission supports Member States in using possibilities to </a:t>
                      </a:r>
                      <a:r>
                        <a:rPr lang="en-GB" sz="1050" b="1" kern="1200">
                          <a:solidFill>
                            <a:schemeClr val="tx1"/>
                          </a:solidFill>
                          <a:effectLst/>
                          <a:latin typeface="+mn-lt"/>
                          <a:ea typeface="+mn-ea"/>
                          <a:cs typeface="+mn-cs"/>
                        </a:rPr>
                        <a:t>reduce the blending proportion of biofuels </a:t>
                      </a:r>
                      <a:r>
                        <a:rPr lang="en-GB" sz="1050" b="0" kern="1200">
                          <a:solidFill>
                            <a:schemeClr val="tx1"/>
                          </a:solidFill>
                          <a:effectLst/>
                          <a:latin typeface="+mn-lt"/>
                          <a:ea typeface="+mn-ea"/>
                          <a:cs typeface="+mn-cs"/>
                        </a:rPr>
                        <a:t>which could lead to a reduction of EU agricultural land used for production of biofuel feedstocks, thus easing pressure on the markets for food and feed commodities.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770201"/>
                  </a:ext>
                </a:extLst>
              </a:tr>
              <a:tr h="39359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50" b="1">
                          <a:solidFill>
                            <a:schemeClr val="bg1"/>
                          </a:solidFill>
                          <a:effectLst/>
                          <a:latin typeface="+mn-lt"/>
                        </a:rPr>
                        <a:t>Diversifying trade relationships is required to reduce dependence on major producing regions</a:t>
                      </a:r>
                      <a:endParaRPr lang="en-GB" sz="1050" b="1">
                        <a:solidFill>
                          <a:schemeClr val="bg1"/>
                        </a:solidFill>
                        <a:effectLst/>
                        <a:latin typeface="+mn-lt"/>
                        <a:ea typeface="Calibri" panose="020F0502020204030204" pitchFamily="34" charset="0"/>
                        <a:cs typeface="Arial" panose="020B0604020202020204" pitchFamily="34" charset="0"/>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indent="-171450">
                        <a:lnSpc>
                          <a:spcPct val="150000"/>
                        </a:lnSpc>
                        <a:buFont typeface="Arial" panose="020B0604020202020204" pitchFamily="34" charset="0"/>
                        <a:buChar char="•"/>
                      </a:pPr>
                      <a:r>
                        <a:rPr lang="en-GB" sz="1050" b="0" kern="1200">
                          <a:solidFill>
                            <a:schemeClr val="tx1"/>
                          </a:solidFill>
                          <a:effectLst/>
                          <a:latin typeface="+mn-lt"/>
                          <a:ea typeface="+mn-ea"/>
                          <a:cs typeface="+mn-cs"/>
                        </a:rPr>
                        <a:t>The new </a:t>
                      </a:r>
                      <a:r>
                        <a:rPr lang="en-GB" sz="1050" b="1" kern="1200">
                          <a:solidFill>
                            <a:srgbClr val="00A83B"/>
                          </a:solidFill>
                          <a:effectLst/>
                          <a:latin typeface="+mn-lt"/>
                          <a:ea typeface="+mn-ea"/>
                          <a:cs typeface="+mn-cs"/>
                          <a:hlinkClick r:id="rId8">
                            <a:extLst>
                              <a:ext uri="{A12FA001-AC4F-418D-AE19-62706E023703}">
                                <ahyp:hlinkClr xmlns:ahyp="http://schemas.microsoft.com/office/drawing/2018/hyperlinkcolor" xmlns="" val="tx"/>
                              </a:ext>
                            </a:extLst>
                          </a:hlinkClick>
                        </a:rPr>
                        <a:t>European Food Security Crisis preparedness and response Mechanism </a:t>
                      </a:r>
                      <a:r>
                        <a:rPr lang="en-GB" sz="1050" b="0" kern="1200">
                          <a:solidFill>
                            <a:schemeClr val="tx1"/>
                          </a:solidFill>
                          <a:effectLst/>
                          <a:latin typeface="+mn-lt"/>
                          <a:ea typeface="+mn-ea"/>
                          <a:cs typeface="+mn-cs"/>
                        </a:rPr>
                        <a:t>(EFSCM) is preparing a mapping of risks and vulnerabilities of the EU food supply chain to be followed by recommendations and appropriate mitigation measures. This will need to include consideration of </a:t>
                      </a:r>
                      <a:r>
                        <a:rPr lang="en-GB" sz="1050" b="1" kern="1200">
                          <a:solidFill>
                            <a:schemeClr val="tx1"/>
                          </a:solidFill>
                          <a:effectLst/>
                          <a:latin typeface="+mn-lt"/>
                          <a:ea typeface="+mn-ea"/>
                          <a:cs typeface="+mn-cs"/>
                        </a:rPr>
                        <a:t>long-term sustainable and resilient trade relationships</a:t>
                      </a:r>
                      <a:r>
                        <a:rPr lang="en-GB" sz="1050" b="0" kern="1200">
                          <a:solidFill>
                            <a:schemeClr val="tx1"/>
                          </a:solidFill>
                          <a:effectLst/>
                          <a:latin typeface="+mn-lt"/>
                          <a:ea typeface="+mn-ea"/>
                          <a:cs typeface="+mn-cs"/>
                        </a:rPr>
                        <a: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3308299"/>
                  </a:ext>
                </a:extLst>
              </a:tr>
              <a:tr h="39359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50" b="1">
                          <a:solidFill>
                            <a:schemeClr val="bg1"/>
                          </a:solidFill>
                          <a:effectLst/>
                          <a:latin typeface="+mn-lt"/>
                        </a:rPr>
                        <a:t>Expanding the area of agricultural production to increase supply threatens long-term resilience</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400A"/>
                    </a:solidFill>
                  </a:tcPr>
                </a:tc>
                <a:tc>
                  <a:txBody>
                    <a:bodyPr/>
                    <a:lstStyle/>
                    <a:p>
                      <a:pPr marL="171450" indent="-171450" algn="l" defTabSz="914400" rtl="0" eaLnBrk="1" latinLnBrk="0" hangingPunct="1">
                        <a:lnSpc>
                          <a:spcPct val="150000"/>
                        </a:lnSpc>
                        <a:buFont typeface="Arial" panose="020B0604020202020204" pitchFamily="34" charset="0"/>
                        <a:buChar char="•"/>
                      </a:pPr>
                      <a:r>
                        <a:rPr lang="en-GB" sz="1050" b="0" kern="1200">
                          <a:solidFill>
                            <a:schemeClr val="tx1"/>
                          </a:solidFill>
                          <a:effectLst/>
                          <a:latin typeface="+mn-lt"/>
                          <a:ea typeface="+mn-ea"/>
                          <a:cs typeface="+mn-cs"/>
                        </a:rPr>
                        <a:t>The Commission has introduced temporary derogation to allow planting of food and feed crops on fallow land that is part of Ecological Focus Areas in 2022, and adopted a Temporary Crisis Framework to allow for increased state aid to impacted producers and energy-intensive fertilizer manufacturers and processors. Such </a:t>
                      </a:r>
                      <a:r>
                        <a:rPr lang="en-GB" sz="1050" b="1" kern="1200">
                          <a:solidFill>
                            <a:schemeClr val="tx1"/>
                          </a:solidFill>
                          <a:effectLst/>
                          <a:latin typeface="+mn-lt"/>
                          <a:ea typeface="+mn-ea"/>
                          <a:cs typeface="+mn-cs"/>
                        </a:rPr>
                        <a:t>derogations will need to be revoked at the earliest possible opportunity </a:t>
                      </a:r>
                      <a:r>
                        <a:rPr lang="en-GB" sz="1050" b="0" kern="1200">
                          <a:solidFill>
                            <a:schemeClr val="tx1"/>
                          </a:solidFill>
                          <a:effectLst/>
                          <a:latin typeface="+mn-lt"/>
                          <a:ea typeface="+mn-ea"/>
                          <a:cs typeface="+mn-cs"/>
                        </a:rPr>
                        <a:t>and reviewed by the EFSCM to prevent them becoming entrenched.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38151"/>
                  </a:ext>
                </a:extLst>
              </a:tr>
              <a:tr h="30009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050" b="1">
                          <a:solidFill>
                            <a:schemeClr val="bg1"/>
                          </a:solidFill>
                          <a:effectLst/>
                          <a:latin typeface="+mn-lt"/>
                          <a:ea typeface="Calibri" panose="020F0502020204030204" pitchFamily="34" charset="0"/>
                          <a:cs typeface="Arial" panose="020B0604020202020204" pitchFamily="34" charset="0"/>
                        </a:rPr>
                        <a:t>Lifting environmental trade restrictions to increase imports undermines system sustainability</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400A"/>
                    </a:solidFill>
                  </a:tcPr>
                </a:tc>
                <a:tc>
                  <a:txBody>
                    <a:bodyPr/>
                    <a:lstStyle/>
                    <a:p>
                      <a:pPr marL="171450" indent="-171450" algn="l" defTabSz="914400" rtl="0" eaLnBrk="1" latinLnBrk="0" hangingPunct="1">
                        <a:lnSpc>
                          <a:spcPct val="150000"/>
                        </a:lnSpc>
                        <a:buFont typeface="Arial" panose="020B0604020202020204" pitchFamily="34" charset="0"/>
                        <a:buChar char="•"/>
                      </a:pPr>
                      <a:r>
                        <a:rPr lang="en-GB" sz="1050" b="0" kern="1200">
                          <a:solidFill>
                            <a:schemeClr val="tx1"/>
                          </a:solidFill>
                          <a:effectLst/>
                          <a:latin typeface="+mn-lt"/>
                          <a:ea typeface="+mn-ea"/>
                          <a:cs typeface="+mn-cs"/>
                        </a:rPr>
                        <a:t>Some EU Member States facing livestock feed shortages as a result of the war have utilised flexibility in EU legislation that allows for temporary imports of feeds that don’t conform to normal standards governing the maximum level of pesticide residues. In the longer term, </a:t>
                      </a:r>
                      <a:r>
                        <a:rPr lang="en-GB" sz="1050" b="1" kern="1200">
                          <a:solidFill>
                            <a:schemeClr val="tx1"/>
                          </a:solidFill>
                          <a:effectLst/>
                          <a:latin typeface="+mn-lt"/>
                          <a:ea typeface="+mn-ea"/>
                          <a:cs typeface="+mn-cs"/>
                        </a:rPr>
                        <a:t>reduced dependence on feedstocks to support smaller livestock herds </a:t>
                      </a:r>
                      <a:r>
                        <a:rPr lang="en-GB" sz="1050" b="0" kern="1200">
                          <a:solidFill>
                            <a:schemeClr val="tx1"/>
                          </a:solidFill>
                          <a:effectLst/>
                          <a:latin typeface="+mn-lt"/>
                          <a:ea typeface="+mn-ea"/>
                          <a:cs typeface="+mn-cs"/>
                        </a:rPr>
                        <a:t>will be an important component of increasing the resilience of European food systems.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1313912"/>
                  </a:ext>
                </a:extLst>
              </a:tr>
            </a:tbl>
          </a:graphicData>
        </a:graphic>
      </p:graphicFrame>
      <p:sp>
        <p:nvSpPr>
          <p:cNvPr id="6" name="TextBox 5">
            <a:extLst>
              <a:ext uri="{FF2B5EF4-FFF2-40B4-BE49-F238E27FC236}">
                <a16:creationId xmlns:a16="http://schemas.microsoft.com/office/drawing/2014/main" id="{AF7552FF-0103-4985-98F4-911F71F005E9}"/>
              </a:ext>
            </a:extLst>
          </p:cNvPr>
          <p:cNvSpPr txBox="1"/>
          <p:nvPr/>
        </p:nvSpPr>
        <p:spPr>
          <a:xfrm>
            <a:off x="0" y="0"/>
            <a:ext cx="3037114" cy="276999"/>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EU POLICY OPTIONS: Supply Changes</a:t>
            </a:r>
          </a:p>
        </p:txBody>
      </p:sp>
      <p:sp>
        <p:nvSpPr>
          <p:cNvPr id="7" name="Title 5">
            <a:extLst>
              <a:ext uri="{FF2B5EF4-FFF2-40B4-BE49-F238E27FC236}">
                <a16:creationId xmlns:a16="http://schemas.microsoft.com/office/drawing/2014/main" id="{7FCD7687-211D-470A-9179-D8F54BCCE4F1}"/>
              </a:ext>
            </a:extLst>
          </p:cNvPr>
          <p:cNvSpPr txBox="1">
            <a:spLocks/>
          </p:cNvSpPr>
          <p:nvPr/>
        </p:nvSpPr>
        <p:spPr>
          <a:xfrm>
            <a:off x="1" y="276998"/>
            <a:ext cx="12192000" cy="394719"/>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07000"/>
              </a:lnSpc>
              <a:spcAft>
                <a:spcPts val="800"/>
              </a:spcAft>
            </a:pPr>
            <a:r>
              <a:rPr lang="en-GB" sz="1400" b="1">
                <a:solidFill>
                  <a:schemeClr val="accent2"/>
                </a:solidFill>
              </a:rPr>
              <a:t>Production sustainability is fundamental for food system resilience and food security</a:t>
            </a:r>
          </a:p>
        </p:txBody>
      </p:sp>
    </p:spTree>
    <p:extLst>
      <p:ext uri="{BB962C8B-B14F-4D97-AF65-F5344CB8AC3E}">
        <p14:creationId xmlns:p14="http://schemas.microsoft.com/office/powerpoint/2010/main" val="75569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8CF67C-F414-41DD-A37B-E966B67F5604}"/>
              </a:ext>
            </a:extLst>
          </p:cNvPr>
          <p:cNvSpPr txBox="1"/>
          <p:nvPr/>
        </p:nvSpPr>
        <p:spPr>
          <a:xfrm>
            <a:off x="0" y="0"/>
            <a:ext cx="3140529" cy="276999"/>
          </a:xfrm>
          <a:prstGeom prst="rect">
            <a:avLst/>
          </a:prstGeom>
          <a:gradFill>
            <a:gsLst>
              <a:gs pos="33000">
                <a:srgbClr val="00A83B"/>
              </a:gs>
              <a:gs pos="100000">
                <a:srgbClr val="93B800"/>
              </a:gs>
            </a:gsLst>
            <a:lin ang="0" scaled="1"/>
          </a:gradFill>
        </p:spPr>
        <p:txBody>
          <a:bodyPr wrap="square" rtlCol="0">
            <a:spAutoFit/>
          </a:bodyPr>
          <a:lstStyle>
            <a:defPPr>
              <a:defRPr lang="en-US"/>
            </a:defPPr>
            <a:lvl1pPr>
              <a:defRPr sz="1200" b="1">
                <a:solidFill>
                  <a:schemeClr val="bg1"/>
                </a:solidFill>
              </a:defRPr>
            </a:lvl1pPr>
          </a:lstStyle>
          <a:p>
            <a:r>
              <a:rPr lang="en-GB"/>
              <a:t>EU POLICY OPTIONS: Demand Changes</a:t>
            </a:r>
          </a:p>
        </p:txBody>
      </p:sp>
      <p:sp>
        <p:nvSpPr>
          <p:cNvPr id="7" name="Title 5">
            <a:extLst>
              <a:ext uri="{FF2B5EF4-FFF2-40B4-BE49-F238E27FC236}">
                <a16:creationId xmlns:a16="http://schemas.microsoft.com/office/drawing/2014/main" id="{E00B4CA0-7AAE-4A73-9B07-2285D1FF2B74}"/>
              </a:ext>
            </a:extLst>
          </p:cNvPr>
          <p:cNvSpPr txBox="1">
            <a:spLocks/>
          </p:cNvSpPr>
          <p:nvPr/>
        </p:nvSpPr>
        <p:spPr>
          <a:xfrm>
            <a:off x="0" y="276998"/>
            <a:ext cx="10352314" cy="370701"/>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chemeClr val="accent2"/>
                </a:solidFill>
              </a:rPr>
              <a:t>Protecting the vulnerable should be a top priority, but so too should locking-in more sustainable demand patterns</a:t>
            </a:r>
          </a:p>
        </p:txBody>
      </p:sp>
      <p:graphicFrame>
        <p:nvGraphicFramePr>
          <p:cNvPr id="16" name="Table 8">
            <a:extLst>
              <a:ext uri="{FF2B5EF4-FFF2-40B4-BE49-F238E27FC236}">
                <a16:creationId xmlns:a16="http://schemas.microsoft.com/office/drawing/2014/main" id="{613418AD-7547-443F-B444-0DA93D561480}"/>
              </a:ext>
            </a:extLst>
          </p:cNvPr>
          <p:cNvGraphicFramePr>
            <a:graphicFrameLocks noGrp="1"/>
          </p:cNvGraphicFramePr>
          <p:nvPr>
            <p:extLst>
              <p:ext uri="{D42A27DB-BD31-4B8C-83A1-F6EECF244321}">
                <p14:modId xmlns:p14="http://schemas.microsoft.com/office/powerpoint/2010/main" val="3609531753"/>
              </p:ext>
            </p:extLst>
          </p:nvPr>
        </p:nvGraphicFramePr>
        <p:xfrm>
          <a:off x="54429" y="688932"/>
          <a:ext cx="12088586" cy="6098120"/>
        </p:xfrm>
        <a:graphic>
          <a:graphicData uri="http://schemas.openxmlformats.org/drawingml/2006/table">
            <a:tbl>
              <a:tblPr firstRow="1" bandRow="1">
                <a:tableStyleId>{93296810-A885-4BE3-A3E7-6D5BEEA58F35}</a:tableStyleId>
              </a:tblPr>
              <a:tblGrid>
                <a:gridCol w="2712399">
                  <a:extLst>
                    <a:ext uri="{9D8B030D-6E8A-4147-A177-3AD203B41FA5}">
                      <a16:colId xmlns:a16="http://schemas.microsoft.com/office/drawing/2014/main" val="30879183"/>
                    </a:ext>
                  </a:extLst>
                </a:gridCol>
                <a:gridCol w="9376187">
                  <a:extLst>
                    <a:ext uri="{9D8B030D-6E8A-4147-A177-3AD203B41FA5}">
                      <a16:colId xmlns:a16="http://schemas.microsoft.com/office/drawing/2014/main" val="3994355141"/>
                    </a:ext>
                  </a:extLst>
                </a:gridCol>
              </a:tblGrid>
              <a:tr h="138751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mn-lt"/>
                          <a:ea typeface="+mn-ea"/>
                          <a:cs typeface="+mn-cs"/>
                        </a:rPr>
                        <a:t>High and volatile food prices are the new normal and necessitate sustainable and comprehensive social safety nets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2D2D2D"/>
                          </a:solidFill>
                          <a:effectLst/>
                          <a:uLnTx/>
                          <a:uFillTx/>
                          <a:latin typeface="+mn-lt"/>
                          <a:ea typeface="+mn-ea"/>
                          <a:cs typeface="+mn-cs"/>
                        </a:rPr>
                        <a:t>Emergency response measures to safeguard food access for vulnerable households are necessary, but </a:t>
                      </a:r>
                      <a:r>
                        <a:rPr kumimoji="0" lang="en-GB" sz="1000" b="1" i="0" u="none" strike="noStrike" kern="1200" cap="none" spc="0" normalizeH="0" baseline="0" noProof="0">
                          <a:ln>
                            <a:noFill/>
                          </a:ln>
                          <a:solidFill>
                            <a:srgbClr val="2D2D2D"/>
                          </a:solidFill>
                          <a:effectLst/>
                          <a:uLnTx/>
                          <a:uFillTx/>
                          <a:latin typeface="+mn-lt"/>
                          <a:ea typeface="+mn-ea"/>
                          <a:cs typeface="+mn-cs"/>
                        </a:rPr>
                        <a:t>more sustainable social safety nets </a:t>
                      </a:r>
                      <a:r>
                        <a:rPr kumimoji="0" lang="en-GB" sz="1000" b="0" i="0" u="none" strike="noStrike" kern="1200" cap="none" spc="0" normalizeH="0" baseline="0" noProof="0">
                          <a:ln>
                            <a:noFill/>
                          </a:ln>
                          <a:solidFill>
                            <a:srgbClr val="2D2D2D"/>
                          </a:solidFill>
                          <a:effectLst/>
                          <a:uLnTx/>
                          <a:uFillTx/>
                          <a:latin typeface="+mn-lt"/>
                          <a:ea typeface="+mn-ea"/>
                          <a:cs typeface="+mn-cs"/>
                        </a:rPr>
                        <a:t>– such as school meal programmes, holiday meal provision and cash transfers – are needed to mitigate food and nutrition insecurity in the longer term, given that food prices are likely to remain high and the cost-of-living crisis looks set to worsen.</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a:ln>
                            <a:noFill/>
                          </a:ln>
                          <a:solidFill>
                            <a:srgbClr val="2D2D2D"/>
                          </a:solidFill>
                          <a:effectLst/>
                          <a:uLnTx/>
                          <a:uFillTx/>
                          <a:latin typeface="+mn-lt"/>
                          <a:ea typeface="+mn-ea"/>
                          <a:cs typeface="+mn-cs"/>
                        </a:rPr>
                        <a:t>Effective new networks, structures and strategies introduced to shore up food access during the COVID-19 pandemic should be given long-term support</a:t>
                      </a:r>
                      <a:r>
                        <a:rPr kumimoji="0" lang="en-GB" sz="1000" b="0" i="0" u="none" strike="noStrike" kern="1200" cap="none" spc="0" normalizeH="0" baseline="0" noProof="0">
                          <a:ln>
                            <a:noFill/>
                          </a:ln>
                          <a:solidFill>
                            <a:srgbClr val="2D2D2D"/>
                          </a:solidFill>
                          <a:effectLst/>
                          <a:uLnTx/>
                          <a:uFillTx/>
                          <a:latin typeface="+mn-lt"/>
                          <a:ea typeface="+mn-ea"/>
                          <a:cs typeface="+mn-cs"/>
                        </a:rPr>
                        <a:t>, recognizing that neither COVID-19 nor the current situation are one-off or short-lived crises.</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2D2D2D"/>
                          </a:solidFill>
                          <a:effectLst/>
                          <a:uLnTx/>
                          <a:uFillTx/>
                          <a:latin typeface="+mn-lt"/>
                          <a:ea typeface="+mn-ea"/>
                          <a:cs typeface="+mn-cs"/>
                        </a:rPr>
                        <a:t>Additional support will be needed in Poland and other countries receiving a large influx of Ukrainian refugees.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7159133"/>
                  </a:ext>
                </a:extLst>
              </a:tr>
              <a:tr h="120182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mn-lt"/>
                          <a:ea typeface="+mn-ea"/>
                          <a:cs typeface="+mn-cs"/>
                        </a:rPr>
                        <a:t>Waste reduction is needed along value chains to weather high prices and reduced input availability</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2D2D2D"/>
                          </a:solidFill>
                          <a:effectLst/>
                          <a:uLnTx/>
                          <a:uFillTx/>
                          <a:latin typeface="+mn-lt"/>
                          <a:ea typeface="+mn-ea"/>
                          <a:cs typeface="+mn-cs"/>
                        </a:rPr>
                        <a:t>Under the </a:t>
                      </a:r>
                      <a:r>
                        <a:rPr kumimoji="0" lang="en-GB" sz="1000" b="1" i="0" u="none" strike="noStrike" kern="1200" cap="none" spc="0" normalizeH="0" baseline="0" noProof="0">
                          <a:ln>
                            <a:noFill/>
                          </a:ln>
                          <a:solidFill>
                            <a:srgbClr val="00A83B"/>
                          </a:solidFill>
                          <a:effectLst/>
                          <a:uLnTx/>
                          <a:uFillTx/>
                          <a:latin typeface="+mn-lt"/>
                          <a:ea typeface="+mn-ea"/>
                          <a:cs typeface="+mn-cs"/>
                          <a:hlinkClick r:id="rId3">
                            <a:extLst>
                              <a:ext uri="{A12FA001-AC4F-418D-AE19-62706E023703}">
                                <ahyp:hlinkClr xmlns:ahyp="http://schemas.microsoft.com/office/drawing/2018/hyperlinkcolor" xmlns="" val="tx"/>
                              </a:ext>
                            </a:extLst>
                          </a:hlinkClick>
                        </a:rPr>
                        <a:t>Farm to Fork (F2F) Strategy</a:t>
                      </a:r>
                      <a:r>
                        <a:rPr kumimoji="0" lang="en-GB" sz="1000" b="0" i="0" u="none" strike="noStrike" kern="1200" cap="none" spc="0" normalizeH="0" baseline="0" noProof="0">
                          <a:ln>
                            <a:noFill/>
                          </a:ln>
                          <a:solidFill>
                            <a:srgbClr val="2D2D2D"/>
                          </a:solidFill>
                          <a:effectLst/>
                          <a:uLnTx/>
                          <a:uFillTx/>
                          <a:latin typeface="+mn-lt"/>
                          <a:ea typeface="+mn-ea"/>
                          <a:cs typeface="+mn-cs"/>
                        </a:rPr>
                        <a:t>, the European Commission is set to revise its </a:t>
                      </a:r>
                      <a:r>
                        <a:rPr kumimoji="0" lang="en-GB" sz="1000" b="1" i="0" u="none" strike="noStrike" kern="1200" cap="none" spc="0" normalizeH="0" baseline="0" noProof="0">
                          <a:ln>
                            <a:noFill/>
                          </a:ln>
                          <a:solidFill>
                            <a:srgbClr val="00A83B"/>
                          </a:solidFill>
                          <a:effectLst/>
                          <a:uLnTx/>
                          <a:uFillTx/>
                          <a:latin typeface="+mn-lt"/>
                          <a:ea typeface="+mn-ea"/>
                          <a:cs typeface="+mn-cs"/>
                          <a:hlinkClick r:id="rId4">
                            <a:extLst>
                              <a:ext uri="{A12FA001-AC4F-418D-AE19-62706E023703}">
                                <ahyp:hlinkClr xmlns:ahyp="http://schemas.microsoft.com/office/drawing/2018/hyperlinkcolor" xmlns="" val="tx"/>
                              </a:ext>
                            </a:extLst>
                          </a:hlinkClick>
                        </a:rPr>
                        <a:t>Waste Framework Directive</a:t>
                      </a:r>
                      <a:r>
                        <a:rPr kumimoji="0" lang="en-GB" sz="1000" b="1" i="0" u="none" strike="noStrike" kern="1200" cap="none" spc="0" normalizeH="0" baseline="0" noProof="0">
                          <a:ln>
                            <a:noFill/>
                          </a:ln>
                          <a:solidFill>
                            <a:srgbClr val="00A83B"/>
                          </a:solidFill>
                          <a:effectLst/>
                          <a:uLnTx/>
                          <a:uFillTx/>
                          <a:latin typeface="+mn-lt"/>
                          <a:ea typeface="+mn-ea"/>
                          <a:cs typeface="+mn-cs"/>
                        </a:rPr>
                        <a:t> </a:t>
                      </a:r>
                      <a:r>
                        <a:rPr kumimoji="0" lang="en-GB" sz="1000" b="0" i="0" u="none" strike="noStrike" kern="1200" cap="none" spc="0" normalizeH="0" baseline="0" noProof="0">
                          <a:ln>
                            <a:noFill/>
                          </a:ln>
                          <a:solidFill>
                            <a:srgbClr val="2D2D2D"/>
                          </a:solidFill>
                          <a:effectLst/>
                          <a:uLnTx/>
                          <a:uFillTx/>
                          <a:latin typeface="+mn-lt"/>
                          <a:ea typeface="+mn-ea"/>
                          <a:cs typeface="+mn-cs"/>
                        </a:rPr>
                        <a:t>(a public consultation is running from April to June). Revisions must include an </a:t>
                      </a:r>
                      <a:r>
                        <a:rPr kumimoji="0" lang="en-GB" sz="1000" b="1" i="0" u="none" strike="noStrike" kern="1200" cap="none" spc="0" normalizeH="0" baseline="0" noProof="0">
                          <a:ln>
                            <a:noFill/>
                          </a:ln>
                          <a:solidFill>
                            <a:srgbClr val="2D2D2D"/>
                          </a:solidFill>
                          <a:effectLst/>
                          <a:uLnTx/>
                          <a:uFillTx/>
                          <a:latin typeface="+mn-lt"/>
                          <a:ea typeface="+mn-ea"/>
                          <a:cs typeface="+mn-cs"/>
                        </a:rPr>
                        <a:t>ambitious, legally binding food waste reduction target </a:t>
                      </a:r>
                      <a:r>
                        <a:rPr kumimoji="0" lang="en-GB" sz="1000" b="0" i="0" u="none" strike="noStrike" kern="1200" cap="none" spc="0" normalizeH="0" baseline="0" noProof="0">
                          <a:ln>
                            <a:noFill/>
                          </a:ln>
                          <a:solidFill>
                            <a:srgbClr val="2D2D2D"/>
                          </a:solidFill>
                          <a:effectLst/>
                          <a:uLnTx/>
                          <a:uFillTx/>
                          <a:latin typeface="+mn-lt"/>
                          <a:ea typeface="+mn-ea"/>
                          <a:cs typeface="+mn-cs"/>
                        </a:rPr>
                        <a:t>to (a) reduce pressure on land, feed, fertilizer, grain and other resources, and (b) reduce sectoral emissions in line with the EU’s climate mitigation targets.</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a:ln>
                            <a:noFill/>
                          </a:ln>
                          <a:solidFill>
                            <a:srgbClr val="00A83B"/>
                          </a:solidFill>
                          <a:effectLst/>
                          <a:uLnTx/>
                          <a:uFillTx/>
                          <a:latin typeface="+mn-lt"/>
                          <a:ea typeface="+mn-ea"/>
                          <a:cs typeface="+mn-cs"/>
                          <a:hlinkClick r:id="rId5">
                            <a:extLst>
                              <a:ext uri="{A12FA001-AC4F-418D-AE19-62706E023703}">
                                <ahyp:hlinkClr xmlns:ahyp="http://schemas.microsoft.com/office/drawing/2018/hyperlinkcolor" xmlns="" val="tx"/>
                              </a:ext>
                            </a:extLst>
                          </a:hlinkClick>
                        </a:rPr>
                        <a:t>France’s food waste law</a:t>
                      </a:r>
                      <a:r>
                        <a:rPr kumimoji="0" lang="en-GB" sz="1000" b="1" i="0" u="none" strike="noStrike" kern="1200" cap="none" spc="0" normalizeH="0" baseline="0" noProof="0">
                          <a:ln>
                            <a:noFill/>
                          </a:ln>
                          <a:solidFill>
                            <a:srgbClr val="00A83B"/>
                          </a:solidFill>
                          <a:effectLst/>
                          <a:uLnTx/>
                          <a:uFillTx/>
                          <a:latin typeface="+mn-lt"/>
                          <a:ea typeface="+mn-ea"/>
                          <a:cs typeface="+mn-cs"/>
                        </a:rPr>
                        <a:t> </a:t>
                      </a:r>
                      <a:r>
                        <a:rPr kumimoji="0" lang="en-GB" sz="1000" b="0" i="0" u="none" strike="noStrike" kern="1200" cap="none" spc="0" normalizeH="0" baseline="0" noProof="0">
                          <a:ln>
                            <a:noFill/>
                          </a:ln>
                          <a:solidFill>
                            <a:srgbClr val="2D2D2D"/>
                          </a:solidFill>
                          <a:effectLst/>
                          <a:uLnTx/>
                          <a:uFillTx/>
                          <a:latin typeface="+mn-lt"/>
                          <a:ea typeface="+mn-ea"/>
                          <a:cs typeface="+mn-cs"/>
                        </a:rPr>
                        <a:t>– which requires that supermarkets distribute unsold food to charities and food banks rather than discarding it – offers an exemplar for other Member States to tackle food shortages in the near term and to support local food distribution networks in the long term.</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770201"/>
                  </a:ext>
                </a:extLst>
              </a:tr>
              <a:tr h="212198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mn-lt"/>
                          <a:ea typeface="+mn-ea"/>
                          <a:cs typeface="+mn-cs"/>
                        </a:rPr>
                        <a:t>Acting to spur reduced meat consumption would reduce the EU’s dependence on imported feed and fertilizer while bringing significant co-benefits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2D2D2D"/>
                          </a:solidFill>
                          <a:effectLst/>
                          <a:uLnTx/>
                          <a:uFillTx/>
                          <a:latin typeface="+mn-lt"/>
                          <a:ea typeface="+mn-ea"/>
                          <a:cs typeface="+mn-cs"/>
                        </a:rPr>
                        <a:t>Over 60% of EU+UK-produced cereals are used for feed, and the volume of feed production is on an upwards trend (IDDRI analysis). The </a:t>
                      </a:r>
                      <a:r>
                        <a:rPr kumimoji="0" lang="en-GB" sz="1000" b="0" i="0" u="none" strike="noStrike" kern="1200" cap="none" spc="0" normalizeH="0" baseline="0" noProof="0" err="1">
                          <a:ln>
                            <a:noFill/>
                          </a:ln>
                          <a:solidFill>
                            <a:srgbClr val="2D2D2D"/>
                          </a:solidFill>
                          <a:effectLst/>
                          <a:uLnTx/>
                          <a:uFillTx/>
                          <a:latin typeface="+mn-lt"/>
                          <a:ea typeface="+mn-ea"/>
                          <a:cs typeface="+mn-cs"/>
                        </a:rPr>
                        <a:t>pigmeat</a:t>
                      </a:r>
                      <a:r>
                        <a:rPr kumimoji="0" lang="en-GB" sz="1000" b="0" i="0" u="none" strike="noStrike" kern="1200" cap="none" spc="0" normalizeH="0" baseline="0" noProof="0">
                          <a:ln>
                            <a:noFill/>
                          </a:ln>
                          <a:solidFill>
                            <a:srgbClr val="2D2D2D"/>
                          </a:solidFill>
                          <a:effectLst/>
                          <a:uLnTx/>
                          <a:uFillTx/>
                          <a:latin typeface="+mn-lt"/>
                          <a:ea typeface="+mn-ea"/>
                          <a:cs typeface="+mn-cs"/>
                        </a:rPr>
                        <a:t> and poultry industries are the most feed-intensive. </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a:ln>
                            <a:noFill/>
                          </a:ln>
                          <a:solidFill>
                            <a:srgbClr val="2D2D2D"/>
                          </a:solidFill>
                          <a:effectLst/>
                          <a:uLnTx/>
                          <a:uFillTx/>
                          <a:latin typeface="+mn-lt"/>
                          <a:ea typeface="+mn-ea"/>
                          <a:cs typeface="+mn-cs"/>
                        </a:rPr>
                        <a:t>Measures to curb demand </a:t>
                      </a:r>
                      <a:r>
                        <a:rPr kumimoji="0" lang="en-GB" sz="1000" b="1" i="0" u="none" strike="noStrike" kern="1200" cap="none" spc="0" normalizeH="0" baseline="0" noProof="0">
                          <a:ln>
                            <a:noFill/>
                          </a:ln>
                          <a:solidFill>
                            <a:schemeClr val="tx1"/>
                          </a:solidFill>
                          <a:effectLst/>
                          <a:uLnTx/>
                          <a:uFillTx/>
                          <a:latin typeface="+mn-lt"/>
                          <a:ea typeface="+mn-ea"/>
                          <a:cs typeface="+mn-cs"/>
                        </a:rPr>
                        <a:t>for animal products across the board </a:t>
                      </a:r>
                      <a:r>
                        <a:rPr kumimoji="0" lang="en-GB" sz="1000" b="0" i="0" u="none" strike="noStrike" kern="1200" cap="none" spc="0" normalizeH="0" baseline="0" noProof="0">
                          <a:ln>
                            <a:noFill/>
                          </a:ln>
                          <a:solidFill>
                            <a:schemeClr val="tx1"/>
                          </a:solidFill>
                          <a:effectLst/>
                          <a:uLnTx/>
                          <a:uFillTx/>
                          <a:latin typeface="+mn-lt"/>
                          <a:ea typeface="+mn-ea"/>
                          <a:cs typeface="+mn-cs"/>
                        </a:rPr>
                        <a:t>– not only demand for red and processed meat, as outlined in the F2F Strategy – will be needed if demand for domestically produced and imported feed is to be reduced. This would also help households to cope with price increases / inflation, which are particularly high for animal-source food, while being nutritionally beneficial. On the </a:t>
                      </a:r>
                      <a:r>
                        <a:rPr kumimoji="0" lang="en-GB" sz="1000" b="0" i="0" u="none" strike="noStrike" kern="1200" cap="none" spc="0" normalizeH="0" baseline="0" noProof="0">
                          <a:ln>
                            <a:noFill/>
                          </a:ln>
                          <a:solidFill>
                            <a:srgbClr val="2D2D2D"/>
                          </a:solidFill>
                          <a:effectLst/>
                          <a:uLnTx/>
                          <a:uFillTx/>
                          <a:latin typeface="+mn-lt"/>
                          <a:ea typeface="+mn-ea"/>
                          <a:cs typeface="+mn-cs"/>
                        </a:rPr>
                        <a:t>supply side, financial support should be rebalanced to incentivize arable farming and plant-based protein production and further R&amp;D should be channelled into cultured meat and plant-based meat alternatives, but demand-side measures – such as </a:t>
                      </a:r>
                      <a:r>
                        <a:rPr kumimoji="0" lang="en-GB" sz="1000" b="1" i="0" u="none" strike="noStrike" kern="1200" cap="none" spc="0" normalizeH="0" baseline="0" noProof="0">
                          <a:ln>
                            <a:noFill/>
                          </a:ln>
                          <a:solidFill>
                            <a:srgbClr val="2D2D2D"/>
                          </a:solidFill>
                          <a:effectLst/>
                          <a:uLnTx/>
                          <a:uFillTx/>
                          <a:latin typeface="+mn-lt"/>
                          <a:ea typeface="+mn-ea"/>
                          <a:cs typeface="+mn-cs"/>
                        </a:rPr>
                        <a:t>sustainable dietary guidelines</a:t>
                      </a:r>
                      <a:r>
                        <a:rPr kumimoji="0" lang="en-GB" sz="1000" b="0" i="0" u="none" strike="noStrike" kern="1200" cap="none" spc="0" normalizeH="0" baseline="0" noProof="0">
                          <a:ln>
                            <a:noFill/>
                          </a:ln>
                          <a:solidFill>
                            <a:srgbClr val="2D2D2D"/>
                          </a:solidFill>
                          <a:effectLst/>
                          <a:uLnTx/>
                          <a:uFillTx/>
                          <a:latin typeface="+mn-lt"/>
                          <a:ea typeface="+mn-ea"/>
                          <a:cs typeface="+mn-cs"/>
                        </a:rPr>
                        <a:t>, changes to </a:t>
                      </a:r>
                      <a:r>
                        <a:rPr kumimoji="0" lang="en-GB" sz="1000" b="1" i="0" u="none" strike="noStrike" kern="1200" cap="none" spc="0" normalizeH="0" baseline="0" noProof="0">
                          <a:ln>
                            <a:noFill/>
                          </a:ln>
                          <a:solidFill>
                            <a:srgbClr val="2D2D2D"/>
                          </a:solidFill>
                          <a:effectLst/>
                          <a:uLnTx/>
                          <a:uFillTx/>
                          <a:latin typeface="+mn-lt"/>
                          <a:ea typeface="+mn-ea"/>
                          <a:cs typeface="+mn-cs"/>
                        </a:rPr>
                        <a:t>public procurement guidance</a:t>
                      </a:r>
                      <a:r>
                        <a:rPr kumimoji="0" lang="en-GB" sz="1000" b="0" i="0" u="none" strike="noStrike" kern="1200" cap="none" spc="0" normalizeH="0" baseline="0" noProof="0">
                          <a:ln>
                            <a:noFill/>
                          </a:ln>
                          <a:solidFill>
                            <a:srgbClr val="2D2D2D"/>
                          </a:solidFill>
                          <a:effectLst/>
                          <a:uLnTx/>
                          <a:uFillTx/>
                          <a:latin typeface="+mn-lt"/>
                          <a:ea typeface="+mn-ea"/>
                          <a:cs typeface="+mn-cs"/>
                        </a:rPr>
                        <a:t>, changes to </a:t>
                      </a:r>
                      <a:r>
                        <a:rPr kumimoji="0" lang="en-GB" sz="1000" b="1" i="0" u="none" strike="noStrike" kern="1200" cap="none" spc="0" normalizeH="0" baseline="0" noProof="0">
                          <a:ln>
                            <a:noFill/>
                          </a:ln>
                          <a:solidFill>
                            <a:srgbClr val="2D2D2D"/>
                          </a:solidFill>
                          <a:effectLst/>
                          <a:uLnTx/>
                          <a:uFillTx/>
                          <a:latin typeface="+mn-lt"/>
                          <a:ea typeface="+mn-ea"/>
                          <a:cs typeface="+mn-cs"/>
                        </a:rPr>
                        <a:t>VAT rates on meat and meat alternatives</a:t>
                      </a:r>
                      <a:r>
                        <a:rPr kumimoji="0" lang="en-GB" sz="1000" b="0" i="0" u="none" strike="noStrike" kern="1200" cap="none" spc="0" normalizeH="0" baseline="0" noProof="0">
                          <a:ln>
                            <a:noFill/>
                          </a:ln>
                          <a:solidFill>
                            <a:srgbClr val="2D2D2D"/>
                          </a:solidFill>
                          <a:effectLst/>
                          <a:uLnTx/>
                          <a:uFillTx/>
                          <a:latin typeface="+mn-lt"/>
                          <a:ea typeface="+mn-ea"/>
                          <a:cs typeface="+mn-cs"/>
                        </a:rPr>
                        <a:t>, and </a:t>
                      </a:r>
                      <a:r>
                        <a:rPr kumimoji="0" lang="en-GB" sz="1000" b="1" i="0" u="none" strike="noStrike" kern="1200" cap="none" spc="0" normalizeH="0" baseline="0" noProof="0">
                          <a:ln>
                            <a:noFill/>
                          </a:ln>
                          <a:solidFill>
                            <a:srgbClr val="2D2D2D"/>
                          </a:solidFill>
                          <a:effectLst/>
                          <a:uLnTx/>
                          <a:uFillTx/>
                          <a:latin typeface="+mn-lt"/>
                          <a:ea typeface="+mn-ea"/>
                          <a:cs typeface="+mn-cs"/>
                        </a:rPr>
                        <a:t>‘less meat’ guidance for school meal provision </a:t>
                      </a:r>
                      <a:r>
                        <a:rPr kumimoji="0" lang="en-GB" sz="1000" b="0" i="0" u="none" strike="noStrike" kern="1200" cap="none" spc="0" normalizeH="0" baseline="0" noProof="0">
                          <a:ln>
                            <a:noFill/>
                          </a:ln>
                          <a:solidFill>
                            <a:srgbClr val="2D2D2D"/>
                          </a:solidFill>
                          <a:effectLst/>
                          <a:uLnTx/>
                          <a:uFillTx/>
                          <a:latin typeface="+mn-lt"/>
                          <a:ea typeface="+mn-ea"/>
                          <a:cs typeface="+mn-cs"/>
                        </a:rPr>
                        <a:t>– will be critical in influencing upstream actors and stimulating longer term, structural changes, as noted in the latest </a:t>
                      </a:r>
                      <a:r>
                        <a:rPr kumimoji="0" lang="en-GB" sz="1000" b="1" i="0" u="none" strike="noStrike" kern="1200" cap="none" spc="0" normalizeH="0" baseline="0" noProof="0">
                          <a:ln>
                            <a:noFill/>
                          </a:ln>
                          <a:solidFill>
                            <a:srgbClr val="00A83B"/>
                          </a:solidFill>
                          <a:effectLst/>
                          <a:uLnTx/>
                          <a:uFillTx/>
                          <a:latin typeface="+mn-lt"/>
                          <a:ea typeface="+mn-ea"/>
                          <a:cs typeface="+mn-cs"/>
                          <a:hlinkClick r:id="rId6">
                            <a:extLst>
                              <a:ext uri="{A12FA001-AC4F-418D-AE19-62706E023703}">
                                <ahyp:hlinkClr xmlns:ahyp="http://schemas.microsoft.com/office/drawing/2018/hyperlinkcolor" xmlns="" val="tx"/>
                              </a:ext>
                            </a:extLst>
                          </a:hlinkClick>
                        </a:rPr>
                        <a:t>IPCC report on climate mitigation</a:t>
                      </a:r>
                      <a:r>
                        <a:rPr kumimoji="0" lang="en-GB" sz="1000" b="0" i="0" u="none" strike="noStrike" kern="1200" cap="none" spc="0" normalizeH="0" baseline="0" noProof="0">
                          <a:ln>
                            <a:noFill/>
                          </a:ln>
                          <a:solidFill>
                            <a:srgbClr val="2D2D2D"/>
                          </a:solidFill>
                          <a:effectLst/>
                          <a:uLnTx/>
                          <a:uFillTx/>
                          <a:latin typeface="+mn-lt"/>
                          <a:ea typeface="+mn-ea"/>
                          <a:cs typeface="+mn-cs"/>
                        </a:rPr>
                        <a:t>. </a:t>
                      </a:r>
                      <a:r>
                        <a:rPr kumimoji="0" lang="en-GB" sz="1000" b="0" i="0" u="none" strike="noStrike" kern="1200" cap="none" spc="0" normalizeH="0" baseline="0" noProof="0">
                          <a:ln>
                            <a:noFill/>
                          </a:ln>
                          <a:solidFill>
                            <a:schemeClr val="tx1"/>
                          </a:solidFill>
                          <a:effectLst/>
                          <a:uLnTx/>
                          <a:uFillTx/>
                          <a:latin typeface="+mn-lt"/>
                          <a:ea typeface="+mn-ea"/>
                          <a:cs typeface="+mn-cs"/>
                        </a:rPr>
                        <a:t>The Sustainable Food System legislative framework under preparation would be an ideal legislative vehicle for the enactment of those changes.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3308299"/>
                  </a:ext>
                </a:extLst>
              </a:tr>
              <a:tr h="128373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mn-lt"/>
                          <a:ea typeface="+mn-ea"/>
                          <a:cs typeface="+mn-cs"/>
                        </a:rPr>
                        <a:t>Household coping strategies could spark positive changes to behaviour</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2D2D2D"/>
                          </a:solidFill>
                          <a:effectLst/>
                          <a:uLnTx/>
                          <a:uFillTx/>
                          <a:latin typeface="+mn-lt"/>
                          <a:ea typeface="+mn-ea"/>
                          <a:cs typeface="+mn-cs"/>
                        </a:rPr>
                        <a:t>Reducing food waste will be an important coping strategy for households in response to rising food prices, while high vegetable oil prices and global shortages are likely to prompt reduced usage by households, with potential benefits to the healthiness of food cooked in the home. </a:t>
                      </a:r>
                    </a:p>
                    <a:p>
                      <a:pPr marL="171450" marR="0" lvl="0" indent="-171450" algn="l" defTabSz="914400" rtl="0" eaLnBrk="1" fontAlgn="auto" latinLnBrk="0" hangingPunct="1">
                        <a:lnSpc>
                          <a:spcPct val="14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a:ln>
                            <a:noFill/>
                          </a:ln>
                          <a:solidFill>
                            <a:srgbClr val="2D2D2D"/>
                          </a:solidFill>
                          <a:effectLst/>
                          <a:uLnTx/>
                          <a:uFillTx/>
                          <a:latin typeface="+mn-lt"/>
                          <a:ea typeface="+mn-ea"/>
                          <a:cs typeface="+mn-cs"/>
                        </a:rPr>
                        <a:t>Well-timed awareness campaigns </a:t>
                      </a:r>
                      <a:r>
                        <a:rPr kumimoji="0" lang="en-GB" sz="1000" b="0" i="0" u="none" strike="noStrike" kern="1200" cap="none" spc="0" normalizeH="0" baseline="0" noProof="0">
                          <a:ln>
                            <a:noFill/>
                          </a:ln>
                          <a:solidFill>
                            <a:srgbClr val="2D2D2D"/>
                          </a:solidFill>
                          <a:effectLst/>
                          <a:uLnTx/>
                          <a:uFillTx/>
                          <a:latin typeface="+mn-lt"/>
                          <a:ea typeface="+mn-ea"/>
                          <a:cs typeface="+mn-cs"/>
                        </a:rPr>
                        <a:t>highlighting</a:t>
                      </a:r>
                      <a:r>
                        <a:rPr kumimoji="0" lang="en-GB" sz="1000" b="1" i="0" u="none" strike="noStrike" kern="1200" cap="none" spc="0" normalizeH="0" baseline="0" noProof="0">
                          <a:ln>
                            <a:noFill/>
                          </a:ln>
                          <a:solidFill>
                            <a:srgbClr val="2D2D2D"/>
                          </a:solidFill>
                          <a:effectLst/>
                          <a:uLnTx/>
                          <a:uFillTx/>
                          <a:latin typeface="+mn-lt"/>
                          <a:ea typeface="+mn-ea"/>
                          <a:cs typeface="+mn-cs"/>
                        </a:rPr>
                        <a:t> </a:t>
                      </a:r>
                      <a:r>
                        <a:rPr kumimoji="0" lang="en-GB" sz="1000" b="0" i="0" u="none" strike="noStrike" kern="1200" cap="none" spc="0" normalizeH="0" baseline="0" noProof="0">
                          <a:ln>
                            <a:noFill/>
                          </a:ln>
                          <a:solidFill>
                            <a:srgbClr val="2D2D2D"/>
                          </a:solidFill>
                          <a:effectLst/>
                          <a:uLnTx/>
                          <a:uFillTx/>
                          <a:latin typeface="+mn-lt"/>
                          <a:ea typeface="+mn-ea"/>
                          <a:cs typeface="+mn-cs"/>
                        </a:rPr>
                        <a:t>(i) ways to reduce food waste, and (ii) the benefits of reduced vegetable oil usage, ways to cook with less oil, and recipes that do not require cooking (and so that save on energy use as well) could encourage such behaviour changes to stick, and so </a:t>
                      </a:r>
                      <a:r>
                        <a:rPr kumimoji="0" lang="en-GB" sz="1000" b="1" i="0" u="none" strike="noStrike" kern="1200" cap="none" spc="0" normalizeH="0" baseline="0" noProof="0">
                          <a:ln>
                            <a:noFill/>
                          </a:ln>
                          <a:solidFill>
                            <a:srgbClr val="2D2D2D"/>
                          </a:solidFill>
                          <a:effectLst/>
                          <a:uLnTx/>
                          <a:uFillTx/>
                          <a:latin typeface="+mn-lt"/>
                          <a:ea typeface="+mn-ea"/>
                          <a:cs typeface="+mn-cs"/>
                        </a:rPr>
                        <a:t>contribute to healthier habits in the long term</a:t>
                      </a:r>
                      <a:r>
                        <a:rPr kumimoji="0" lang="en-GB" sz="1000" b="0" i="0" u="none" strike="noStrike" kern="1200" cap="none" spc="0" normalizeH="0" baseline="0" noProof="0">
                          <a:ln>
                            <a:noFill/>
                          </a:ln>
                          <a:solidFill>
                            <a:srgbClr val="2D2D2D"/>
                          </a:solidFill>
                          <a:effectLst/>
                          <a:uLnTx/>
                          <a:uFillTx/>
                          <a:latin typeface="+mn-lt"/>
                          <a:ea typeface="+mn-ea"/>
                          <a:cs typeface="+mn-cs"/>
                        </a:rPr>
                        <a: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38151"/>
                  </a:ext>
                </a:extLst>
              </a:tr>
            </a:tbl>
          </a:graphicData>
        </a:graphic>
      </p:graphicFrame>
    </p:spTree>
    <p:extLst>
      <p:ext uri="{BB962C8B-B14F-4D97-AF65-F5344CB8AC3E}">
        <p14:creationId xmlns:p14="http://schemas.microsoft.com/office/powerpoint/2010/main" val="2852056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8CF67C-F414-41DD-A37B-E966B67F5604}"/>
              </a:ext>
            </a:extLst>
          </p:cNvPr>
          <p:cNvSpPr txBox="1"/>
          <p:nvPr/>
        </p:nvSpPr>
        <p:spPr>
          <a:xfrm>
            <a:off x="0" y="0"/>
            <a:ext cx="3069771" cy="276999"/>
          </a:xfrm>
          <a:prstGeom prst="rect">
            <a:avLst/>
          </a:prstGeom>
          <a:gradFill>
            <a:gsLst>
              <a:gs pos="33000">
                <a:srgbClr val="00A83B"/>
              </a:gs>
              <a:gs pos="100000">
                <a:srgbClr val="93B800"/>
              </a:gs>
            </a:gsLst>
            <a:lin ang="0" scaled="1"/>
          </a:gradFill>
        </p:spPr>
        <p:txBody>
          <a:bodyPr wrap="square" rtlCol="0">
            <a:spAutoFit/>
          </a:bodyPr>
          <a:lstStyle/>
          <a:p>
            <a:r>
              <a:rPr lang="en-GB" sz="1200" b="1">
                <a:solidFill>
                  <a:schemeClr val="bg1"/>
                </a:solidFill>
              </a:rPr>
              <a:t>EU POLICY OPTIONS: System Changes</a:t>
            </a:r>
          </a:p>
        </p:txBody>
      </p:sp>
      <p:sp>
        <p:nvSpPr>
          <p:cNvPr id="7" name="Title 5">
            <a:extLst>
              <a:ext uri="{FF2B5EF4-FFF2-40B4-BE49-F238E27FC236}">
                <a16:creationId xmlns:a16="http://schemas.microsoft.com/office/drawing/2014/main" id="{E00B4CA0-7AAE-4A73-9B07-2285D1FF2B74}"/>
              </a:ext>
            </a:extLst>
          </p:cNvPr>
          <p:cNvSpPr txBox="1">
            <a:spLocks/>
          </p:cNvSpPr>
          <p:nvPr/>
        </p:nvSpPr>
        <p:spPr>
          <a:xfrm>
            <a:off x="1" y="276999"/>
            <a:ext cx="10352313" cy="381587"/>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chemeClr val="accent2"/>
                </a:solidFill>
              </a:rPr>
              <a:t>Strategic reserves in food-deficit regions and global market transparency are both critical to system resilience</a:t>
            </a:r>
          </a:p>
        </p:txBody>
      </p:sp>
      <p:graphicFrame>
        <p:nvGraphicFramePr>
          <p:cNvPr id="18" name="Table 8">
            <a:extLst>
              <a:ext uri="{FF2B5EF4-FFF2-40B4-BE49-F238E27FC236}">
                <a16:creationId xmlns:a16="http://schemas.microsoft.com/office/drawing/2014/main" id="{57397010-58B7-43DC-A606-A4887452E92A}"/>
              </a:ext>
            </a:extLst>
          </p:cNvPr>
          <p:cNvGraphicFramePr>
            <a:graphicFrameLocks noGrp="1"/>
          </p:cNvGraphicFramePr>
          <p:nvPr>
            <p:extLst>
              <p:ext uri="{D42A27DB-BD31-4B8C-83A1-F6EECF244321}">
                <p14:modId xmlns:p14="http://schemas.microsoft.com/office/powerpoint/2010/main" val="199016537"/>
              </p:ext>
            </p:extLst>
          </p:nvPr>
        </p:nvGraphicFramePr>
        <p:xfrm>
          <a:off x="83720" y="708174"/>
          <a:ext cx="12108280" cy="6126480"/>
        </p:xfrm>
        <a:graphic>
          <a:graphicData uri="http://schemas.openxmlformats.org/drawingml/2006/table">
            <a:tbl>
              <a:tblPr firstRow="1" bandRow="1">
                <a:tableStyleId>{93296810-A885-4BE3-A3E7-6D5BEEA58F35}</a:tableStyleId>
              </a:tblPr>
              <a:tblGrid>
                <a:gridCol w="2716817">
                  <a:extLst>
                    <a:ext uri="{9D8B030D-6E8A-4147-A177-3AD203B41FA5}">
                      <a16:colId xmlns:a16="http://schemas.microsoft.com/office/drawing/2014/main" val="30879183"/>
                    </a:ext>
                  </a:extLst>
                </a:gridCol>
                <a:gridCol w="9391463">
                  <a:extLst>
                    <a:ext uri="{9D8B030D-6E8A-4147-A177-3AD203B41FA5}">
                      <a16:colId xmlns:a16="http://schemas.microsoft.com/office/drawing/2014/main" val="3994355141"/>
                    </a:ext>
                  </a:extLst>
                </a:gridCol>
              </a:tblGrid>
              <a:tr h="1454001">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50" b="1" i="0" u="none" strike="noStrike" kern="1200" cap="none" spc="0" normalizeH="0" baseline="0" noProof="0">
                          <a:ln>
                            <a:noFill/>
                          </a:ln>
                          <a:solidFill>
                            <a:srgbClr val="2D2D2D"/>
                          </a:solidFill>
                          <a:effectLst/>
                          <a:uLnTx/>
                          <a:uFillTx/>
                          <a:latin typeface="+mn-lt"/>
                          <a:ea typeface="+mn-ea"/>
                          <a:cs typeface="+mn-cs"/>
                        </a:rPr>
                        <a:t>ODA funding in food-deficit countries should support strategic reserves </a:t>
                      </a:r>
                      <a:r>
                        <a:rPr kumimoji="0" lang="en-GB" sz="1050" b="1" i="0" u="none" strike="noStrike" kern="1200" cap="none" spc="0" normalizeH="0" baseline="0" noProof="0">
                          <a:ln>
                            <a:noFill/>
                          </a:ln>
                          <a:solidFill>
                            <a:schemeClr val="tx1"/>
                          </a:solidFill>
                          <a:effectLst/>
                          <a:uLnTx/>
                          <a:uFillTx/>
                          <a:latin typeface="+mn-lt"/>
                          <a:ea typeface="+mn-ea"/>
                          <a:cs typeface="+mn-cs"/>
                        </a:rPr>
                        <a:t>and increase financial flows to support agricultural development in the South</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64D"/>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2D2D2D"/>
                          </a:solidFill>
                          <a:effectLst/>
                          <a:uLnTx/>
                          <a:uFillTx/>
                          <a:latin typeface="+mn-lt"/>
                          <a:ea typeface="+mn-ea"/>
                          <a:cs typeface="+mn-cs"/>
                        </a:rPr>
                        <a:t>While expensive to maintain, strategic grain reserves are critical to protecting access to food in import-dependent countries in the event of a major supply shock, and to buying governments some time to source affordable goods from alternative suppliers. </a:t>
                      </a:r>
                      <a:r>
                        <a:rPr kumimoji="0" lang="en-GB" sz="1000" b="1" i="0" u="none" strike="noStrike" kern="1200" cap="none" spc="0" normalizeH="0" baseline="0" noProof="0">
                          <a:ln>
                            <a:noFill/>
                          </a:ln>
                          <a:solidFill>
                            <a:srgbClr val="2D2D2D"/>
                          </a:solidFill>
                          <a:effectLst/>
                          <a:uLnTx/>
                          <a:uFillTx/>
                          <a:latin typeface="+mn-lt"/>
                          <a:ea typeface="+mn-ea"/>
                          <a:cs typeface="+mn-cs"/>
                        </a:rPr>
                        <a:t>ODA in low-income, food-deficit countries should support the establishment of strategic grain reserves</a:t>
                      </a:r>
                      <a:r>
                        <a:rPr kumimoji="0" lang="en-GB" sz="1000" b="0" i="0" u="none" strike="noStrike" kern="1200" cap="none" spc="0" normalizeH="0" baseline="0" noProof="0">
                          <a:ln>
                            <a:noFill/>
                          </a:ln>
                          <a:solidFill>
                            <a:srgbClr val="2D2D2D"/>
                          </a:solidFill>
                          <a:effectLst/>
                          <a:uLnTx/>
                          <a:uFillTx/>
                          <a:latin typeface="+mn-lt"/>
                          <a:ea typeface="+mn-ea"/>
                          <a:cs typeface="+mn-cs"/>
                        </a:rPr>
                        <a:t> at national or regional level, </a:t>
                      </a:r>
                      <a:r>
                        <a:rPr kumimoji="0" lang="en-GB" sz="1000" b="1" i="0" u="none" strike="noStrike" kern="1200" cap="none" spc="0" normalizeH="0" baseline="0" noProof="0">
                          <a:ln>
                            <a:noFill/>
                          </a:ln>
                          <a:solidFill>
                            <a:srgbClr val="2D2D2D"/>
                          </a:solidFill>
                          <a:effectLst/>
                          <a:uLnTx/>
                          <a:uFillTx/>
                          <a:latin typeface="+mn-lt"/>
                          <a:ea typeface="+mn-ea"/>
                          <a:cs typeface="+mn-cs"/>
                        </a:rPr>
                        <a:t>capacity and institution building </a:t>
                      </a:r>
                      <a:r>
                        <a:rPr kumimoji="0" lang="en-GB" sz="1000" b="0" i="0" u="none" strike="noStrike" kern="1200" cap="none" spc="0" normalizeH="0" baseline="0" noProof="0">
                          <a:ln>
                            <a:noFill/>
                          </a:ln>
                          <a:solidFill>
                            <a:srgbClr val="2D2D2D"/>
                          </a:solidFill>
                          <a:effectLst/>
                          <a:uLnTx/>
                          <a:uFillTx/>
                          <a:latin typeface="+mn-lt"/>
                          <a:ea typeface="+mn-ea"/>
                          <a:cs typeface="+mn-cs"/>
                        </a:rPr>
                        <a:t>to promote their strong and transparent governance, and </a:t>
                      </a:r>
                      <a:r>
                        <a:rPr kumimoji="0" lang="en-GB" sz="1000" b="1" i="0" u="none" strike="noStrike" kern="1200" cap="none" spc="0" normalizeH="0" baseline="0" noProof="0">
                          <a:ln>
                            <a:noFill/>
                          </a:ln>
                          <a:solidFill>
                            <a:srgbClr val="2D2D2D"/>
                          </a:solidFill>
                          <a:effectLst/>
                          <a:uLnTx/>
                          <a:uFillTx/>
                          <a:latin typeface="+mn-lt"/>
                          <a:ea typeface="+mn-ea"/>
                          <a:cs typeface="+mn-cs"/>
                        </a:rPr>
                        <a:t>resilient transport infrastructure </a:t>
                      </a:r>
                      <a:r>
                        <a:rPr kumimoji="0" lang="en-GB" sz="1000" b="0" i="0" u="none" strike="noStrike" kern="1200" cap="none" spc="0" normalizeH="0" baseline="0" noProof="0">
                          <a:ln>
                            <a:noFill/>
                          </a:ln>
                          <a:solidFill>
                            <a:srgbClr val="2D2D2D"/>
                          </a:solidFill>
                          <a:effectLst/>
                          <a:uLnTx/>
                          <a:uFillTx/>
                          <a:latin typeface="+mn-lt"/>
                          <a:ea typeface="+mn-ea"/>
                          <a:cs typeface="+mn-cs"/>
                        </a:rPr>
                        <a:t>to facilitate their distribution.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chemeClr val="tx1"/>
                          </a:solidFill>
                          <a:effectLst/>
                          <a:uLnTx/>
                          <a:uFillTx/>
                          <a:latin typeface="+mn-lt"/>
                          <a:ea typeface="+mn-ea"/>
                          <a:cs typeface="+mn-cs"/>
                        </a:rPr>
                        <a:t>There is potential to increase the resilience of national/local food systems in many food-import dependent countries providing sufficient development support. </a:t>
                      </a:r>
                      <a:r>
                        <a:rPr kumimoji="0" lang="en-GB" sz="1000" b="1" i="0" u="none" strike="noStrike" kern="1200" cap="none" spc="0" normalizeH="0" baseline="0" noProof="0">
                          <a:ln>
                            <a:noFill/>
                          </a:ln>
                          <a:solidFill>
                            <a:schemeClr val="tx1"/>
                          </a:solidFill>
                          <a:effectLst/>
                          <a:uLnTx/>
                          <a:uFillTx/>
                          <a:latin typeface="+mn-lt"/>
                          <a:ea typeface="+mn-ea"/>
                          <a:cs typeface="+mn-cs"/>
                        </a:rPr>
                        <a:t>ODA in low-income, food-deficit countries should thus also support agricultural development pathways targeting more resilient food systems. </a:t>
                      </a:r>
                      <a:endParaRPr kumimoji="0" lang="en-GB" sz="1000" b="0" i="0" u="none" strike="noStrike" kern="1200" cap="none" spc="0" normalizeH="0" baseline="0" noProof="0">
                        <a:ln>
                          <a:noFill/>
                        </a:ln>
                        <a:solidFill>
                          <a:schemeClr val="tx1"/>
                        </a:solidFill>
                        <a:effectLst/>
                        <a:uLnTx/>
                        <a:uFillTx/>
                        <a:latin typeface="+mn-lt"/>
                        <a:ea typeface="+mn-ea"/>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7159133"/>
                  </a:ext>
                </a:extLst>
              </a:tr>
              <a:tr h="94290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mn-lt"/>
                          <a:ea typeface="+mn-ea"/>
                          <a:cs typeface="+mn-cs"/>
                        </a:rPr>
                        <a:t>The EU should push for strengthened WTO rules on trade restrictions among major exporters</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050" b="1" kern="1200">
                        <a:solidFill>
                          <a:schemeClr val="bg1"/>
                        </a:solidFill>
                        <a:effectLst/>
                        <a:latin typeface="+mn-lt"/>
                        <a:ea typeface="+mn-ea"/>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2D2D2D"/>
                          </a:solidFill>
                          <a:effectLst/>
                          <a:uLnTx/>
                          <a:uFillTx/>
                          <a:latin typeface="+mn-lt"/>
                          <a:ea typeface="+mn-ea"/>
                          <a:cs typeface="+mn-cs"/>
                        </a:rPr>
                        <a:t>The EU says it will continue to strongly advocate, including in international fora, to </a:t>
                      </a:r>
                      <a:r>
                        <a:rPr kumimoji="0" lang="en-GB" sz="1000" b="1" i="0" u="none" strike="noStrike" kern="1200" cap="none" spc="0" normalizeH="0" baseline="0" noProof="0">
                          <a:ln>
                            <a:noFill/>
                          </a:ln>
                          <a:solidFill>
                            <a:srgbClr val="2D2D2D"/>
                          </a:solidFill>
                          <a:effectLst/>
                          <a:uLnTx/>
                          <a:uFillTx/>
                          <a:latin typeface="+mn-lt"/>
                          <a:ea typeface="+mn-ea"/>
                          <a:cs typeface="+mn-cs"/>
                        </a:rPr>
                        <a:t>avoid export restrictions and export bans</a:t>
                      </a:r>
                      <a:r>
                        <a:rPr kumimoji="0" lang="en-GB" sz="1000" b="0" i="0" u="none" strike="noStrike" kern="1200" cap="none" spc="0" normalizeH="0" baseline="0" noProof="0">
                          <a:ln>
                            <a:noFill/>
                          </a:ln>
                          <a:solidFill>
                            <a:srgbClr val="2D2D2D"/>
                          </a:solidFill>
                          <a:effectLst/>
                          <a:uLnTx/>
                          <a:uFillTx/>
                          <a:latin typeface="+mn-lt"/>
                          <a:ea typeface="+mn-ea"/>
                          <a:cs typeface="+mn-cs"/>
                        </a:rPr>
                        <a:t>, emphasising that WTO coordination is essential.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2D2D2D"/>
                          </a:solidFill>
                          <a:effectLst/>
                          <a:uLnTx/>
                          <a:uFillTx/>
                          <a:latin typeface="+mn-lt"/>
                          <a:ea typeface="+mn-ea"/>
                          <a:cs typeface="+mn-cs"/>
                        </a:rPr>
                        <a:t>At the 12</a:t>
                      </a:r>
                      <a:r>
                        <a:rPr kumimoji="0" lang="en-GB" sz="1000" b="0" i="0" u="none" strike="noStrike" kern="1200" cap="none" spc="0" normalizeH="0" baseline="30000" noProof="0">
                          <a:ln>
                            <a:noFill/>
                          </a:ln>
                          <a:solidFill>
                            <a:srgbClr val="2D2D2D"/>
                          </a:solidFill>
                          <a:effectLst/>
                          <a:uLnTx/>
                          <a:uFillTx/>
                          <a:latin typeface="+mn-lt"/>
                          <a:ea typeface="+mn-ea"/>
                          <a:cs typeface="+mn-cs"/>
                        </a:rPr>
                        <a:t>th</a:t>
                      </a:r>
                      <a:r>
                        <a:rPr kumimoji="0" lang="en-GB" sz="1000" b="0" i="0" u="none" strike="noStrike" kern="1200" cap="none" spc="0" normalizeH="0" baseline="0" noProof="0">
                          <a:ln>
                            <a:noFill/>
                          </a:ln>
                          <a:solidFill>
                            <a:srgbClr val="2D2D2D"/>
                          </a:solidFill>
                          <a:effectLst/>
                          <a:uLnTx/>
                          <a:uFillTx/>
                          <a:latin typeface="+mn-lt"/>
                          <a:ea typeface="+mn-ea"/>
                          <a:cs typeface="+mn-cs"/>
                        </a:rPr>
                        <a:t> Ministerial Conference in June, the EU should lend its weight to secure the </a:t>
                      </a:r>
                      <a:r>
                        <a:rPr kumimoji="0" lang="en-GB" sz="1000" b="1" i="0" u="none" strike="noStrike" kern="1200" cap="none" spc="0" normalizeH="0" baseline="0" noProof="0">
                          <a:ln>
                            <a:noFill/>
                          </a:ln>
                          <a:solidFill>
                            <a:srgbClr val="2D2D2D"/>
                          </a:solidFill>
                          <a:effectLst/>
                          <a:uLnTx/>
                          <a:uFillTx/>
                          <a:latin typeface="+mn-lt"/>
                          <a:ea typeface="+mn-ea"/>
                          <a:cs typeface="+mn-cs"/>
                        </a:rPr>
                        <a:t>formal adoption of a proposed measure exempting purchases of food by WFP from food export restrictions</a:t>
                      </a:r>
                      <a:r>
                        <a:rPr kumimoji="0" lang="en-GB" sz="1000" b="0" i="0" u="none" strike="noStrike" kern="1200" cap="none" spc="0" normalizeH="0" baseline="0" noProof="0">
                          <a:ln>
                            <a:noFill/>
                          </a:ln>
                          <a:solidFill>
                            <a:srgbClr val="2D2D2D"/>
                          </a:solidFill>
                          <a:effectLst/>
                          <a:uLnTx/>
                          <a:uFillTx/>
                          <a:latin typeface="+mn-lt"/>
                          <a:ea typeface="+mn-ea"/>
                          <a:cs typeface="+mn-cs"/>
                        </a:rPr>
                        <a:t>.</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8770201"/>
                  </a:ext>
                </a:extLst>
              </a:tr>
              <a:tr h="223837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mn-lt"/>
                          <a:ea typeface="+mn-ea"/>
                          <a:cs typeface="+mn-cs"/>
                        </a:rPr>
                        <a:t>The EU should support the continuation and expansion of the Agricultural Market Information System, including an agreement on emergency coordination on stocks and biofuel mandates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2D2D2D"/>
                          </a:solidFill>
                          <a:effectLst/>
                          <a:uLnTx/>
                          <a:uFillTx/>
                          <a:latin typeface="+mn-lt"/>
                          <a:ea typeface="+mn-ea"/>
                          <a:cs typeface="+mn-cs"/>
                        </a:rPr>
                        <a:t>The Agricultural Market Information System (AMIS), a G20 initiative established in the wake of the 2010-11 food price crisis, plays an important role in promoting staple crop-market transparency and policy coordination, and likely mitigated distortive trade restrictions during the COVID-19 pandemic. But funding for AMIS is scant and the recent bout of export restrictions, despite commitments by AMIS-participating countries to hold back from such moves, signals a potential weakening of collective commitment to transparent and open trade policy. </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a:ln>
                            <a:noFill/>
                          </a:ln>
                          <a:solidFill>
                            <a:srgbClr val="2D2D2D"/>
                          </a:solidFill>
                          <a:effectLst/>
                          <a:uLnTx/>
                          <a:uFillTx/>
                          <a:latin typeface="+mn-lt"/>
                          <a:ea typeface="+mn-ea"/>
                          <a:cs typeface="+mn-cs"/>
                        </a:rPr>
                        <a:t>Additional political and financial support to AMIS from the EU </a:t>
                      </a:r>
                      <a:r>
                        <a:rPr kumimoji="0" lang="en-GB" sz="1000" b="0" i="0" u="none" strike="noStrike" kern="1200" cap="none" spc="0" normalizeH="0" baseline="0" noProof="0">
                          <a:ln>
                            <a:noFill/>
                          </a:ln>
                          <a:solidFill>
                            <a:srgbClr val="2D2D2D"/>
                          </a:solidFill>
                          <a:effectLst/>
                          <a:uLnTx/>
                          <a:uFillTx/>
                          <a:latin typeface="+mn-lt"/>
                          <a:ea typeface="+mn-ea"/>
                          <a:cs typeface="+mn-cs"/>
                        </a:rPr>
                        <a:t>could enable greater monitoring of risk hotspots in global food trade networks to enhance early warning of potential supply shocks.</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2D2D2D"/>
                          </a:solidFill>
                          <a:effectLst/>
                          <a:uLnTx/>
                          <a:uFillTx/>
                          <a:latin typeface="+mn-lt"/>
                          <a:ea typeface="+mn-ea"/>
                          <a:cs typeface="+mn-cs"/>
                        </a:rPr>
                        <a:t>Enhanced political and financial support to AMIS could also be directed at the establishment of an </a:t>
                      </a:r>
                      <a:r>
                        <a:rPr kumimoji="0" lang="en-GB" sz="1000" b="1" i="0" u="none" strike="noStrike" kern="1200" cap="none" spc="0" normalizeH="0" baseline="0" noProof="0">
                          <a:ln>
                            <a:noFill/>
                          </a:ln>
                          <a:solidFill>
                            <a:srgbClr val="2D2D2D"/>
                          </a:solidFill>
                          <a:effectLst/>
                          <a:uLnTx/>
                          <a:uFillTx/>
                          <a:latin typeface="+mn-lt"/>
                          <a:ea typeface="+mn-ea"/>
                          <a:cs typeface="+mn-cs"/>
                        </a:rPr>
                        <a:t>emergency coordination mechanism among AMIS-participating countries </a:t>
                      </a:r>
                      <a:r>
                        <a:rPr kumimoji="0" lang="en-GB" sz="1000" b="0" i="0" u="none" strike="noStrike" kern="1200" cap="none" spc="0" normalizeH="0" baseline="0" noProof="0">
                          <a:ln>
                            <a:noFill/>
                          </a:ln>
                          <a:solidFill>
                            <a:srgbClr val="2D2D2D"/>
                          </a:solidFill>
                          <a:effectLst/>
                          <a:uLnTx/>
                          <a:uFillTx/>
                          <a:latin typeface="+mn-lt"/>
                          <a:ea typeface="+mn-ea"/>
                          <a:cs typeface="+mn-cs"/>
                        </a:rPr>
                        <a:t>for times of acute market disruption which would encourage the </a:t>
                      </a:r>
                      <a:r>
                        <a:rPr kumimoji="0" lang="en-GB" sz="1000" b="1" i="0" u="none" strike="noStrike" kern="1200" cap="none" spc="0" normalizeH="0" baseline="0" noProof="0">
                          <a:ln>
                            <a:noFill/>
                          </a:ln>
                          <a:solidFill>
                            <a:srgbClr val="2D2D2D"/>
                          </a:solidFill>
                          <a:effectLst/>
                          <a:uLnTx/>
                          <a:uFillTx/>
                          <a:latin typeface="+mn-lt"/>
                          <a:ea typeface="+mn-ea"/>
                          <a:cs typeface="+mn-cs"/>
                        </a:rPr>
                        <a:t>synchronised and transparent management of strategic grain reserve releases </a:t>
                      </a:r>
                      <a:r>
                        <a:rPr kumimoji="0" lang="en-GB" sz="1000" b="0" i="0" u="none" strike="noStrike" kern="1200" cap="none" spc="0" normalizeH="0" baseline="0" noProof="0">
                          <a:ln>
                            <a:noFill/>
                          </a:ln>
                          <a:solidFill>
                            <a:srgbClr val="2D2D2D"/>
                          </a:solidFill>
                          <a:effectLst/>
                          <a:uLnTx/>
                          <a:uFillTx/>
                          <a:latin typeface="+mn-lt"/>
                          <a:ea typeface="+mn-ea"/>
                          <a:cs typeface="+mn-cs"/>
                        </a:rPr>
                        <a:t>to alleviate market pressures and reduce market volatility, including through </a:t>
                      </a:r>
                      <a:r>
                        <a:rPr kumimoji="0" lang="en-GB" sz="1000" b="1" i="0" u="none" strike="noStrike" kern="1200" cap="none" spc="0" normalizeH="0" baseline="0" noProof="0">
                          <a:ln>
                            <a:noFill/>
                          </a:ln>
                          <a:solidFill>
                            <a:srgbClr val="2D2D2D"/>
                          </a:solidFill>
                          <a:effectLst/>
                          <a:uLnTx/>
                          <a:uFillTx/>
                          <a:latin typeface="+mn-lt"/>
                          <a:ea typeface="+mn-ea"/>
                          <a:cs typeface="+mn-cs"/>
                        </a:rPr>
                        <a:t>collective easing of biofuel mandates </a:t>
                      </a:r>
                      <a:r>
                        <a:rPr kumimoji="0" lang="en-GB" sz="1000" b="0" i="0" u="none" strike="noStrike" kern="1200" cap="none" spc="0" normalizeH="0" baseline="0" noProof="0">
                          <a:ln>
                            <a:noFill/>
                          </a:ln>
                          <a:solidFill>
                            <a:srgbClr val="2D2D2D"/>
                          </a:solidFill>
                          <a:effectLst/>
                          <a:uLnTx/>
                          <a:uFillTx/>
                          <a:latin typeface="+mn-lt"/>
                          <a:ea typeface="+mn-ea"/>
                          <a:cs typeface="+mn-cs"/>
                        </a:rPr>
                        <a:t>(something that EC has encouraged Member States to do in response to the current crisis).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3308299"/>
                  </a:ext>
                </a:extLst>
              </a:tr>
              <a:tr h="102632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050" b="1" i="0" u="none" strike="noStrike" kern="1200" cap="none" spc="0" normalizeH="0" baseline="0" noProof="0">
                          <a:ln>
                            <a:noFill/>
                          </a:ln>
                          <a:solidFill>
                            <a:prstClr val="white"/>
                          </a:solidFill>
                          <a:effectLst/>
                          <a:uLnTx/>
                          <a:uFillTx/>
                          <a:latin typeface="+mn-lt"/>
                          <a:ea typeface="+mn-ea"/>
                          <a:cs typeface="+mn-cs"/>
                        </a:rPr>
                        <a:t>The EU should ensure governance of financial speculation in agriculture and input markets remains fit for purpose</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A83B"/>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2D2D2D"/>
                          </a:solidFill>
                          <a:effectLst/>
                          <a:uLnTx/>
                          <a:uFillTx/>
                          <a:latin typeface="+mn-lt"/>
                          <a:ea typeface="+mn-ea"/>
                          <a:cs typeface="+mn-cs"/>
                        </a:rPr>
                        <a:t>The revised Markets in Financial Instruments Directive (</a:t>
                      </a:r>
                      <a:r>
                        <a:rPr kumimoji="0" lang="en-GB" sz="1000" b="1" i="0" u="none" strike="noStrike" kern="1200" cap="none" spc="0" normalizeH="0" baseline="0" noProof="0">
                          <a:ln>
                            <a:noFill/>
                          </a:ln>
                          <a:solidFill>
                            <a:srgbClr val="00A83B"/>
                          </a:solidFill>
                          <a:effectLst/>
                          <a:uLnTx/>
                          <a:uFillTx/>
                          <a:latin typeface="+mn-lt"/>
                          <a:ea typeface="+mn-ea"/>
                          <a:cs typeface="+mn-cs"/>
                          <a:hlinkClick r:id="rId3">
                            <a:extLst>
                              <a:ext uri="{A12FA001-AC4F-418D-AE19-62706E023703}">
                                <ahyp:hlinkClr xmlns:ahyp="http://schemas.microsoft.com/office/drawing/2018/hyperlinkcolor" xmlns="" val="tx"/>
                              </a:ext>
                            </a:extLst>
                          </a:hlinkClick>
                        </a:rPr>
                        <a:t>MiFID II</a:t>
                      </a:r>
                      <a:r>
                        <a:rPr kumimoji="0" lang="en-GB" sz="1000" b="0" i="0" u="none" strike="noStrike" kern="1200" cap="none" spc="0" normalizeH="0" baseline="0" noProof="0">
                          <a:ln>
                            <a:noFill/>
                          </a:ln>
                          <a:solidFill>
                            <a:srgbClr val="2D2D2D"/>
                          </a:solidFill>
                          <a:effectLst/>
                          <a:uLnTx/>
                          <a:uFillTx/>
                          <a:latin typeface="+mn-lt"/>
                          <a:ea typeface="+mn-ea"/>
                          <a:cs typeface="+mn-cs"/>
                        </a:rPr>
                        <a:t>) introduced in 2018 included provisions on commodity-derivative position limits, with the aim of avoiding excessive speculation. Post-COVID-19 'Quick Fix' amendments aimed at supporting economic recovery from the pandemic narrowed the scope of these limits. As part of the ongoing reviews of MiFID II, the EU should ensure that the legislation is having the intended impacts, and should consider any additional or ancillary measures necessary, to </a:t>
                      </a:r>
                      <a:r>
                        <a:rPr kumimoji="0" lang="en-GB" sz="1000" b="1" i="0" u="none" strike="noStrike" kern="1200" cap="none" spc="0" normalizeH="0" baseline="0" noProof="0">
                          <a:ln>
                            <a:noFill/>
                          </a:ln>
                          <a:solidFill>
                            <a:srgbClr val="2D2D2D"/>
                          </a:solidFill>
                          <a:effectLst/>
                          <a:uLnTx/>
                          <a:uFillTx/>
                          <a:latin typeface="+mn-lt"/>
                          <a:ea typeface="+mn-ea"/>
                          <a:cs typeface="+mn-cs"/>
                        </a:rPr>
                        <a:t>avoid excessive speculation in agriculture and factor markets</a:t>
                      </a:r>
                      <a:r>
                        <a:rPr kumimoji="0" lang="en-GB" sz="1000" b="0" i="0" u="none" strike="noStrike" kern="1200" cap="none" spc="0" normalizeH="0" baseline="0" noProof="0">
                          <a:ln>
                            <a:noFill/>
                          </a:ln>
                          <a:solidFill>
                            <a:srgbClr val="2D2D2D"/>
                          </a:solidFill>
                          <a:effectLst/>
                          <a:uLnTx/>
                          <a:uFillTx/>
                          <a:latin typeface="+mn-lt"/>
                          <a:ea typeface="+mn-ea"/>
                          <a:cs typeface="+mn-cs"/>
                        </a:rPr>
                        <a:t>, especially as these markets are now witnessing the largest price increases since its introduction.</a:t>
                      </a:r>
                      <a:endParaRPr lang="en-GB" sz="1000" b="0" kern="1200">
                        <a:solidFill>
                          <a:schemeClr val="tx1"/>
                        </a:solidFill>
                        <a:effectLst/>
                        <a:latin typeface="+mn-lt"/>
                        <a:ea typeface="+mn-ea"/>
                        <a:cs typeface="+mn-cs"/>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538151"/>
                  </a:ext>
                </a:extLst>
              </a:tr>
            </a:tbl>
          </a:graphicData>
        </a:graphic>
      </p:graphicFrame>
    </p:spTree>
    <p:extLst>
      <p:ext uri="{BB962C8B-B14F-4D97-AF65-F5344CB8AC3E}">
        <p14:creationId xmlns:p14="http://schemas.microsoft.com/office/powerpoint/2010/main" val="2276643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482386" y="4456299"/>
            <a:ext cx="1496928" cy="1503611"/>
          </a:xfrm>
          <a:prstGeom prst="rect">
            <a:avLst/>
          </a:prstGeom>
        </p:spPr>
      </p:pic>
      <p:pic>
        <p:nvPicPr>
          <p:cNvPr id="7" name="Picture 8" descr="https://fwmail.net/img/i/2010/09/mutfak_alisveris_01_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328" y="3679078"/>
            <a:ext cx="1840946" cy="12199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peacefulanarko.files.wordpress.com/2010/04/0522_mz_farming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4060" y="2687975"/>
            <a:ext cx="183620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albawaba.com/sites/default/files/im/misc/tunisia-economy_bread_riots_feb20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2559" y="121172"/>
            <a:ext cx="1603984" cy="10339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www.fao.org/typo3temp/pics/3f22e77e3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51324" y="95632"/>
            <a:ext cx="1209370" cy="17173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ontent Placeholder 5"/>
          <p:cNvGraphicFramePr>
            <a:graphicFrameLocks noGrp="1"/>
          </p:cNvGraphicFramePr>
          <p:nvPr>
            <p:ph idx="1"/>
          </p:nvPr>
        </p:nvGraphicFramePr>
        <p:xfrm>
          <a:off x="4079776" y="1013444"/>
          <a:ext cx="6840759" cy="56559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p:cNvSpPr txBox="1"/>
          <p:nvPr/>
        </p:nvSpPr>
        <p:spPr>
          <a:xfrm>
            <a:off x="6023992" y="1997977"/>
            <a:ext cx="2952328"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2D2D2D"/>
                </a:solidFill>
                <a:effectLst/>
                <a:uLnTx/>
                <a:uFillTx/>
                <a:latin typeface="Arial"/>
                <a:ea typeface="+mn-ea"/>
                <a:cs typeface="+mn-cs"/>
              </a:rPr>
              <a:t>“9 meals from anarchy” &amp; “hunger challenge” food security</a:t>
            </a:r>
            <a:r>
              <a:rPr kumimoji="0" lang="en-GB" sz="1300" b="0" i="0" u="none" strike="noStrike" kern="1200" cap="none" spc="0" normalizeH="0" baseline="0" noProof="0" dirty="0">
                <a:ln>
                  <a:noFill/>
                </a:ln>
                <a:solidFill>
                  <a:srgbClr val="2D2D2D"/>
                </a:solidFill>
                <a:effectLst/>
                <a:uLnTx/>
                <a:uFillTx/>
                <a:latin typeface="Arial"/>
                <a:ea typeface="+mn-ea"/>
                <a:cs typeface="+mn-cs"/>
              </a:rPr>
              <a:t>: is the short term supply of food assured to allow people to eat when they are hungry?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2D2D2D"/>
              </a:solidFill>
              <a:effectLst/>
              <a:uLnTx/>
              <a:uFillTx/>
              <a:latin typeface="Arial"/>
              <a:ea typeface="+mn-ea"/>
              <a:cs typeface="+mn-cs"/>
            </a:endParaRPr>
          </a:p>
        </p:txBody>
      </p:sp>
      <p:sp>
        <p:nvSpPr>
          <p:cNvPr id="4" name="TextBox 3"/>
          <p:cNvSpPr txBox="1"/>
          <p:nvPr/>
        </p:nvSpPr>
        <p:spPr>
          <a:xfrm>
            <a:off x="5110170" y="4156169"/>
            <a:ext cx="1971660" cy="2292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D2D"/>
                </a:solidFill>
                <a:effectLst/>
                <a:uLnTx/>
                <a:uFillTx/>
                <a:latin typeface="Arial"/>
                <a:ea typeface="+mn-ea"/>
                <a:cs typeface="+mn-cs"/>
              </a:rPr>
              <a:t>“</a:t>
            </a:r>
            <a:r>
              <a:rPr kumimoji="0" lang="en-GB" sz="1300" b="1" i="0" u="none" strike="noStrike" kern="1200" cap="none" spc="0" normalizeH="0" baseline="0" noProof="0" dirty="0">
                <a:ln>
                  <a:noFill/>
                </a:ln>
                <a:solidFill>
                  <a:srgbClr val="2D2D2D"/>
                </a:solidFill>
                <a:effectLst/>
                <a:uLnTx/>
                <a:uFillTx/>
                <a:latin typeface="Arial"/>
                <a:ea typeface="+mn-ea"/>
                <a:cs typeface="+mn-cs"/>
              </a:rPr>
              <a:t>market-led” food security</a:t>
            </a:r>
            <a:r>
              <a:rPr kumimoji="0" lang="en-GB" sz="1300" b="0" i="0" u="none" strike="noStrike" kern="1200" cap="none" spc="0" normalizeH="0" baseline="0" noProof="0" dirty="0">
                <a:ln>
                  <a:noFill/>
                </a:ln>
                <a:solidFill>
                  <a:srgbClr val="2D2D2D"/>
                </a:solidFill>
                <a:effectLst/>
                <a:uLnTx/>
                <a:uFillTx/>
                <a:latin typeface="Arial"/>
                <a:ea typeface="+mn-ea"/>
                <a:cs typeface="+mn-cs"/>
              </a:rPr>
              <a:t>: can the market supply the sorts of food people like to eat, cheaply?  The cheap-food focus ignores the costs externalised to the environment and health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2D2D2D"/>
              </a:solidFill>
              <a:effectLst/>
              <a:uLnTx/>
              <a:uFillTx/>
              <a:latin typeface="Arial"/>
              <a:ea typeface="+mn-ea"/>
              <a:cs typeface="+mn-cs"/>
            </a:endParaRPr>
          </a:p>
        </p:txBody>
      </p:sp>
      <p:sp>
        <p:nvSpPr>
          <p:cNvPr id="5" name="TextBox 4"/>
          <p:cNvSpPr txBox="1"/>
          <p:nvPr/>
        </p:nvSpPr>
        <p:spPr>
          <a:xfrm>
            <a:off x="8112224" y="4133491"/>
            <a:ext cx="2148470"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2D2D2D"/>
                </a:solidFill>
                <a:effectLst/>
                <a:uLnTx/>
                <a:uFillTx/>
                <a:latin typeface="Arial"/>
                <a:ea typeface="+mn-ea"/>
                <a:cs typeface="+mn-cs"/>
              </a:rPr>
              <a:t>“</a:t>
            </a:r>
            <a:r>
              <a:rPr kumimoji="0" lang="en-GB" sz="1300" b="1" i="0" u="none" strike="noStrike" kern="1200" cap="none" spc="0" normalizeH="0" baseline="0" noProof="0" dirty="0">
                <a:ln>
                  <a:noFill/>
                </a:ln>
                <a:solidFill>
                  <a:srgbClr val="2D2D2D"/>
                </a:solidFill>
                <a:effectLst/>
                <a:uLnTx/>
                <a:uFillTx/>
                <a:latin typeface="Arial"/>
                <a:ea typeface="+mn-ea"/>
                <a:cs typeface="+mn-cs"/>
              </a:rPr>
              <a:t>Sustainable” food security</a:t>
            </a:r>
            <a:r>
              <a:rPr kumimoji="0" lang="en-GB" sz="1300" b="0" i="0" u="none" strike="noStrike" kern="1200" cap="none" spc="0" normalizeH="0" baseline="0" noProof="0" dirty="0">
                <a:ln>
                  <a:noFill/>
                </a:ln>
                <a:solidFill>
                  <a:srgbClr val="2D2D2D"/>
                </a:solidFill>
                <a:effectLst/>
                <a:uLnTx/>
                <a:uFillTx/>
                <a:latin typeface="Arial"/>
                <a:ea typeface="+mn-ea"/>
                <a:cs typeface="+mn-cs"/>
              </a:rPr>
              <a:t>: can the market be structured to supply food that people like and want, and that underpins a healthy diet, and is supplied sustainably (i.e. costs are not levied on health and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2D2D2D"/>
              </a:solidFill>
              <a:effectLst/>
              <a:uLnTx/>
              <a:uFillTx/>
              <a:latin typeface="Arial"/>
              <a:ea typeface="+mn-ea"/>
              <a:cs typeface="+mn-cs"/>
            </a:endParaRPr>
          </a:p>
        </p:txBody>
      </p:sp>
      <p:sp>
        <p:nvSpPr>
          <p:cNvPr id="12" name="TextBox 11">
            <a:extLst>
              <a:ext uri="{FF2B5EF4-FFF2-40B4-BE49-F238E27FC236}">
                <a16:creationId xmlns:a16="http://schemas.microsoft.com/office/drawing/2014/main" id="{DE65729D-0A08-474D-8AE8-D52F2CAE3F75}"/>
              </a:ext>
            </a:extLst>
          </p:cNvPr>
          <p:cNvSpPr txBox="1"/>
          <p:nvPr/>
        </p:nvSpPr>
        <p:spPr>
          <a:xfrm>
            <a:off x="114325" y="130184"/>
            <a:ext cx="6943952" cy="1631216"/>
          </a:xfrm>
          <a:prstGeom prst="rect">
            <a:avLst/>
          </a:prstGeom>
          <a:noFill/>
        </p:spPr>
        <p:txBody>
          <a:bodyPr wrap="square" rtlCol="0">
            <a:spAutoFit/>
          </a:bodyPr>
          <a:lstStyle/>
          <a:p>
            <a:r>
              <a:rPr lang="en-GB" sz="2000" dirty="0">
                <a:solidFill>
                  <a:schemeClr val="accent1">
                    <a:lumMod val="75000"/>
                  </a:schemeClr>
                </a:solidFill>
              </a:rPr>
              <a:t>“Food security exists when all people, at all times, have physical and economic access to sufficient, safe and nutritious food that meets their dietary needs and food preferences for an active and healthy life”. (World Food Summit, 1996)</a:t>
            </a:r>
          </a:p>
        </p:txBody>
      </p:sp>
      <p:sp>
        <p:nvSpPr>
          <p:cNvPr id="15" name="Title 14">
            <a:extLst>
              <a:ext uri="{FF2B5EF4-FFF2-40B4-BE49-F238E27FC236}">
                <a16:creationId xmlns:a16="http://schemas.microsoft.com/office/drawing/2014/main" id="{648B7ACC-035A-4592-9268-862DA22D624C}"/>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73034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23640-55F6-4157-8440-E9AABEB25D86}"/>
              </a:ext>
            </a:extLst>
          </p:cNvPr>
          <p:cNvSpPr>
            <a:spLocks noGrp="1"/>
          </p:cNvSpPr>
          <p:nvPr>
            <p:ph type="title"/>
          </p:nvPr>
        </p:nvSpPr>
        <p:spPr/>
        <p:txBody>
          <a:bodyPr/>
          <a:lstStyle/>
          <a:p>
            <a:r>
              <a:rPr lang="en-GB"/>
              <a:t>Geopolitics and Economics</a:t>
            </a:r>
          </a:p>
        </p:txBody>
      </p:sp>
      <p:sp>
        <p:nvSpPr>
          <p:cNvPr id="9" name="Text Placeholder 8">
            <a:extLst>
              <a:ext uri="{FF2B5EF4-FFF2-40B4-BE49-F238E27FC236}">
                <a16:creationId xmlns:a16="http://schemas.microsoft.com/office/drawing/2014/main" id="{AFD0DE1A-5612-4809-809D-3E4071D9B863}"/>
              </a:ext>
            </a:extLst>
          </p:cNvPr>
          <p:cNvSpPr>
            <a:spLocks noGrp="1"/>
          </p:cNvSpPr>
          <p:nvPr>
            <p:ph type="body" sz="quarter" idx="12"/>
          </p:nvPr>
        </p:nvSpPr>
        <p:spPr/>
        <p:txBody>
          <a:bodyPr/>
          <a:lstStyle/>
          <a:p>
            <a:pPr marL="285750" indent="-285750">
              <a:buFont typeface="Arial" panose="020B0604020202020204" pitchFamily="34" charset="0"/>
              <a:buChar char="•"/>
            </a:pPr>
            <a:r>
              <a:rPr lang="en-GB"/>
              <a:t>Geopolitical ramifications</a:t>
            </a:r>
          </a:p>
          <a:p>
            <a:pPr marL="285750" indent="-285750">
              <a:buFont typeface="Arial" panose="020B0604020202020204" pitchFamily="34" charset="0"/>
              <a:buChar char="•"/>
            </a:pPr>
            <a:r>
              <a:rPr lang="en-GB"/>
              <a:t>Global economies and institutions</a:t>
            </a:r>
          </a:p>
        </p:txBody>
      </p:sp>
      <p:sp>
        <p:nvSpPr>
          <p:cNvPr id="4" name="Text Placeholder 3">
            <a:extLst>
              <a:ext uri="{FF2B5EF4-FFF2-40B4-BE49-F238E27FC236}">
                <a16:creationId xmlns:a16="http://schemas.microsoft.com/office/drawing/2014/main" id="{3AADF452-C0AC-4512-BB40-6066096E19D0}"/>
              </a:ext>
            </a:extLst>
          </p:cNvPr>
          <p:cNvSpPr>
            <a:spLocks noGrp="1"/>
          </p:cNvSpPr>
          <p:nvPr>
            <p:ph type="body" sz="quarter" idx="13"/>
          </p:nvPr>
        </p:nvSpPr>
        <p:spPr/>
        <p:txBody>
          <a:bodyPr/>
          <a:lstStyle/>
          <a:p>
            <a:r>
              <a:rPr lang="en-GB"/>
              <a:t>Russian Invasion of Ukraine</a:t>
            </a:r>
          </a:p>
        </p:txBody>
      </p:sp>
      <p:sp>
        <p:nvSpPr>
          <p:cNvPr id="5" name="Text Placeholder 4">
            <a:extLst>
              <a:ext uri="{FF2B5EF4-FFF2-40B4-BE49-F238E27FC236}">
                <a16:creationId xmlns:a16="http://schemas.microsoft.com/office/drawing/2014/main" id="{2B7367FE-412E-4E38-9C72-4AEF0819D127}"/>
              </a:ext>
            </a:extLst>
          </p:cNvPr>
          <p:cNvSpPr>
            <a:spLocks noGrp="1"/>
          </p:cNvSpPr>
          <p:nvPr>
            <p:ph type="body" sz="quarter" idx="14"/>
          </p:nvPr>
        </p:nvSpPr>
        <p:spPr/>
        <p:txBody>
          <a:bodyPr/>
          <a:lstStyle/>
          <a:p>
            <a:r>
              <a:rPr lang="en-GB"/>
              <a:t>Resource and Policy Implications</a:t>
            </a:r>
          </a:p>
        </p:txBody>
      </p:sp>
      <p:sp>
        <p:nvSpPr>
          <p:cNvPr id="6" name="Footer Placeholder 2">
            <a:extLst>
              <a:ext uri="{FF2B5EF4-FFF2-40B4-BE49-F238E27FC236}">
                <a16:creationId xmlns:a16="http://schemas.microsoft.com/office/drawing/2014/main" id="{67ACBD61-9798-46C9-8957-5791FF4F2811}"/>
              </a:ext>
            </a:extLst>
          </p:cNvPr>
          <p:cNvSpPr txBox="1">
            <a:spLocks/>
          </p:cNvSpPr>
          <p:nvPr/>
        </p:nvSpPr>
        <p:spPr>
          <a:xfrm>
            <a:off x="479377" y="6372719"/>
            <a:ext cx="5616575" cy="385017"/>
          </a:xfrm>
          <a:prstGeom prst="rect">
            <a:avLst/>
          </a:prstGeom>
        </p:spPr>
        <p:txBody>
          <a:bodyPr vert="horz" lIns="0" tIns="0" rIns="0" bIns="0" rtlCol="0" anchor="ctr"/>
          <a:lstStyle>
            <a:defPPr>
              <a:defRPr lang="en-US"/>
            </a:defPPr>
            <a:lvl1pPr algn="l" rtl="0" eaLnBrk="0" fontAlgn="base" hangingPunct="0">
              <a:spcBef>
                <a:spcPct val="0"/>
              </a:spcBef>
              <a:spcAft>
                <a:spcPct val="0"/>
              </a:spcAft>
              <a:defRPr sz="900"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r>
              <a:rPr lang="en-GB"/>
              <a:t>Chatham House  |  The Royal Institute of International Affairs </a:t>
            </a:r>
          </a:p>
        </p:txBody>
      </p:sp>
    </p:spTree>
    <p:extLst>
      <p:ext uri="{BB962C8B-B14F-4D97-AF65-F5344CB8AC3E}">
        <p14:creationId xmlns:p14="http://schemas.microsoft.com/office/powerpoint/2010/main" val="1416023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B58365-C932-4CA7-BABD-6CE255EAEAA6}"/>
              </a:ext>
            </a:extLst>
          </p:cNvPr>
          <p:cNvSpPr/>
          <p:nvPr/>
        </p:nvSpPr>
        <p:spPr>
          <a:xfrm>
            <a:off x="298258" y="1811045"/>
            <a:ext cx="11369842" cy="1617956"/>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4">
            <a:extLst>
              <a:ext uri="{FF2B5EF4-FFF2-40B4-BE49-F238E27FC236}">
                <a16:creationId xmlns:a16="http://schemas.microsoft.com/office/drawing/2014/main" id="{CC7491A9-C587-4F3B-858D-78B5D2F16ADB}"/>
              </a:ext>
            </a:extLst>
          </p:cNvPr>
          <p:cNvSpPr>
            <a:spLocks noGrp="1"/>
          </p:cNvSpPr>
          <p:nvPr>
            <p:ph type="body" sz="quarter" idx="12"/>
          </p:nvPr>
        </p:nvSpPr>
        <p:spPr>
          <a:xfrm>
            <a:off x="339449" y="825623"/>
            <a:ext cx="11287459" cy="5832628"/>
          </a:xfrm>
        </p:spPr>
        <p:txBody>
          <a:bodyPr>
            <a:noAutofit/>
          </a:bodyPr>
          <a:lstStyle/>
          <a:p>
            <a:pPr marL="171450" indent="-171450">
              <a:lnSpc>
                <a:spcPct val="120000"/>
              </a:lnSpc>
              <a:spcBef>
                <a:spcPts val="0"/>
              </a:spcBef>
              <a:spcAft>
                <a:spcPts val="800"/>
              </a:spcAft>
              <a:buFont typeface="Arial" panose="020B0604020202020204" pitchFamily="34" charset="0"/>
              <a:buChar char="•"/>
            </a:pPr>
            <a:r>
              <a:rPr lang="en-GB" sz="1100" b="0">
                <a:effectLst/>
                <a:ea typeface="Calibri" panose="020F0502020204030204" pitchFamily="34" charset="0"/>
                <a:cs typeface="Arial" panose="020B0604020202020204" pitchFamily="34" charset="0"/>
              </a:rPr>
              <a:t>Russia’s attack on Ukraine and the unprecedented package of Western economic and financial sanctions it triggered will have lasting implications for the way our global economic system operates</a:t>
            </a:r>
          </a:p>
          <a:p>
            <a:pPr marL="171450" indent="-171450">
              <a:lnSpc>
                <a:spcPct val="120000"/>
              </a:lnSpc>
              <a:spcBef>
                <a:spcPts val="0"/>
              </a:spcBef>
              <a:spcAft>
                <a:spcPts val="800"/>
              </a:spcAft>
              <a:buFont typeface="Arial" panose="020B0604020202020204" pitchFamily="34" charset="0"/>
              <a:buChar char="•"/>
            </a:pPr>
            <a:r>
              <a:rPr lang="en-GB" sz="1100" b="0">
                <a:effectLst/>
                <a:ea typeface="Calibri" panose="020F0502020204030204" pitchFamily="34" charset="0"/>
                <a:cs typeface="Arial" panose="020B0604020202020204" pitchFamily="34" charset="0"/>
              </a:rPr>
              <a:t>The West’s package of economic and financial sanctions on the Russian economy and against its government are designed to weaken the Russian government’s ability to pursue the war in Ukraine</a:t>
            </a:r>
          </a:p>
          <a:p>
            <a:pPr marL="0" indent="0">
              <a:lnSpc>
                <a:spcPct val="120000"/>
              </a:lnSpc>
              <a:spcBef>
                <a:spcPts val="0"/>
              </a:spcBef>
              <a:spcAft>
                <a:spcPts val="800"/>
              </a:spcAft>
              <a:buNone/>
            </a:pPr>
            <a:r>
              <a:rPr lang="en-GB" sz="1100">
                <a:solidFill>
                  <a:schemeClr val="bg1"/>
                </a:solidFill>
                <a:ea typeface="Calibri" panose="020F0502020204030204" pitchFamily="34" charset="0"/>
                <a:cs typeface="Arial" panose="020B0604020202020204" pitchFamily="34" charset="0"/>
              </a:rPr>
              <a:t>T</a:t>
            </a:r>
            <a:r>
              <a:rPr lang="en-GB" sz="1100">
                <a:solidFill>
                  <a:schemeClr val="bg1"/>
                </a:solidFill>
                <a:effectLst/>
                <a:ea typeface="Calibri" panose="020F0502020204030204" pitchFamily="34" charset="0"/>
                <a:cs typeface="Arial" panose="020B0604020202020204" pitchFamily="34" charset="0"/>
              </a:rPr>
              <a:t>he sanctions package - 3 key components:</a:t>
            </a:r>
          </a:p>
          <a:p>
            <a:pPr marL="228600" lvl="0" indent="-228600">
              <a:lnSpc>
                <a:spcPct val="120000"/>
              </a:lnSpc>
              <a:spcBef>
                <a:spcPts val="0"/>
              </a:spcBef>
              <a:spcAft>
                <a:spcPts val="0"/>
              </a:spcAft>
              <a:buFont typeface="+mj-lt"/>
              <a:buAutoNum type="arabicPeriod"/>
            </a:pPr>
            <a:r>
              <a:rPr lang="en-GB" sz="1100">
                <a:solidFill>
                  <a:srgbClr val="0070C0"/>
                </a:solidFill>
              </a:rPr>
              <a:t>Restricting Russian access to international financial markets</a:t>
            </a:r>
            <a:r>
              <a:rPr lang="en-GB" sz="1100" b="0">
                <a:effectLst/>
                <a:ea typeface="Calibri" panose="020F0502020204030204" pitchFamily="34" charset="0"/>
                <a:cs typeface="Arial" panose="020B0604020202020204" pitchFamily="34" charset="0"/>
              </a:rPr>
              <a:t>, including freezing the Russian Central Bank’s assets and suspending key Russian banks from the SWIFT payment system</a:t>
            </a:r>
          </a:p>
          <a:p>
            <a:pPr marL="228600" lvl="0" indent="-228600">
              <a:lnSpc>
                <a:spcPct val="120000"/>
              </a:lnSpc>
              <a:spcBef>
                <a:spcPts val="0"/>
              </a:spcBef>
              <a:spcAft>
                <a:spcPts val="0"/>
              </a:spcAft>
              <a:buFont typeface="+mj-lt"/>
              <a:buAutoNum type="arabicPeriod"/>
            </a:pPr>
            <a:r>
              <a:rPr lang="en-GB" sz="1100">
                <a:solidFill>
                  <a:srgbClr val="0070C0"/>
                </a:solidFill>
              </a:rPr>
              <a:t>Strong and co-ordinated measures against Russian kleptocrats who support the government. </a:t>
            </a:r>
            <a:r>
              <a:rPr lang="en-GB" sz="1100" b="0">
                <a:effectLst/>
                <a:ea typeface="Calibri" panose="020F0502020204030204" pitchFamily="34" charset="0"/>
                <a:cs typeface="Arial" panose="020B0604020202020204" pitchFamily="34" charset="0"/>
              </a:rPr>
              <a:t>The goal has been to freeze assets, or confiscate them when they are known to have been illegally obtained</a:t>
            </a:r>
          </a:p>
          <a:p>
            <a:pPr marL="228600" lvl="0" indent="-228600">
              <a:lnSpc>
                <a:spcPct val="120000"/>
              </a:lnSpc>
              <a:spcBef>
                <a:spcPts val="0"/>
              </a:spcBef>
              <a:spcAft>
                <a:spcPts val="0"/>
              </a:spcAft>
              <a:buFont typeface="+mj-lt"/>
              <a:buAutoNum type="arabicPeriod"/>
            </a:pPr>
            <a:r>
              <a:rPr lang="en-GB" sz="1100">
                <a:solidFill>
                  <a:srgbClr val="0070C0"/>
                </a:solidFill>
              </a:rPr>
              <a:t>Restricting Russia’s access to international markets for goods and services</a:t>
            </a:r>
            <a:r>
              <a:rPr lang="en-GB" sz="1100" b="0">
                <a:effectLst/>
                <a:ea typeface="Calibri" panose="020F0502020204030204" pitchFamily="34" charset="0"/>
                <a:cs typeface="Arial" panose="020B0604020202020204" pitchFamily="34" charset="0"/>
              </a:rPr>
              <a:t>, focussing </a:t>
            </a:r>
            <a:r>
              <a:rPr lang="en-GB" sz="1100" b="0">
                <a:ea typeface="Calibri" panose="020F0502020204030204" pitchFamily="34" charset="0"/>
                <a:cs typeface="Arial" panose="020B0604020202020204" pitchFamily="34" charset="0"/>
              </a:rPr>
              <a:t>increasingly on Russia’s ability to sell coal, oil and gas in western markets, and on </a:t>
            </a:r>
            <a:r>
              <a:rPr lang="en-GB" sz="1100" b="0">
                <a:effectLst/>
                <a:ea typeface="Calibri" panose="020F0502020204030204" pitchFamily="34" charset="0"/>
                <a:cs typeface="Arial" panose="020B0604020202020204" pitchFamily="34" charset="0"/>
              </a:rPr>
              <a:t>advanced technology equipment (critical to its transportation and energy sectors) </a:t>
            </a:r>
          </a:p>
          <a:p>
            <a:pPr marL="228600" lvl="0" indent="-228600">
              <a:lnSpc>
                <a:spcPct val="120000"/>
              </a:lnSpc>
              <a:spcBef>
                <a:spcPts val="0"/>
              </a:spcBef>
              <a:spcAft>
                <a:spcPts val="0"/>
              </a:spcAft>
              <a:buFont typeface="+mj-lt"/>
              <a:buAutoNum type="arabicPeriod"/>
            </a:pPr>
            <a:endParaRPr lang="en-GB" sz="1100" b="0">
              <a:effectLst/>
              <a:ea typeface="Calibri" panose="020F0502020204030204" pitchFamily="34" charset="0"/>
              <a:cs typeface="Arial" panose="020B0604020202020204" pitchFamily="34" charset="0"/>
            </a:endParaRPr>
          </a:p>
          <a:p>
            <a:pPr marL="171450" indent="-171450">
              <a:lnSpc>
                <a:spcPct val="120000"/>
              </a:lnSpc>
              <a:spcBef>
                <a:spcPts val="0"/>
              </a:spcBef>
              <a:spcAft>
                <a:spcPts val="800"/>
              </a:spcAft>
              <a:buFont typeface="Arial" panose="020B0604020202020204" pitchFamily="34" charset="0"/>
              <a:buChar char="•"/>
            </a:pPr>
            <a:r>
              <a:rPr lang="en-GB" sz="1100" b="0">
                <a:cs typeface="Arial" panose="020B0604020202020204" pitchFamily="34" charset="0"/>
              </a:rPr>
              <a:t>Sanctions have been adopted by a broad range of countries beyond the G7 (e.g. Switzerland moved from its traditional neutrality and adopted sanctions aligned with the EU) </a:t>
            </a:r>
          </a:p>
          <a:p>
            <a:pPr marL="171450" indent="-171450">
              <a:lnSpc>
                <a:spcPct val="120000"/>
              </a:lnSpc>
              <a:spcBef>
                <a:spcPts val="0"/>
              </a:spcBef>
              <a:spcAft>
                <a:spcPts val="0"/>
              </a:spcAft>
              <a:buFont typeface="Arial" panose="020B0604020202020204" pitchFamily="34" charset="0"/>
              <a:buChar char="•"/>
            </a:pPr>
            <a:r>
              <a:rPr lang="en-GB" sz="1100" b="0">
                <a:cs typeface="Arial" panose="020B0604020202020204" pitchFamily="34" charset="0"/>
              </a:rPr>
              <a:t>Sanctions have been amplified by voluntary steps taken by many western multinationals – either suspending their activities or withdrawing completely from the Russian economy (sometimes at considerable financial cost)</a:t>
            </a:r>
          </a:p>
          <a:p>
            <a:pPr marL="349250" lvl="1" indent="-171450">
              <a:lnSpc>
                <a:spcPct val="120000"/>
              </a:lnSpc>
              <a:spcBef>
                <a:spcPts val="0"/>
              </a:spcBef>
              <a:spcAft>
                <a:spcPts val="0"/>
              </a:spcAft>
            </a:pPr>
            <a:endParaRPr lang="en-GB" sz="1100" b="0">
              <a:cs typeface="Arial" panose="020B0604020202020204" pitchFamily="34" charset="0"/>
            </a:endParaRPr>
          </a:p>
          <a:p>
            <a:pPr marL="171450" indent="-171450">
              <a:lnSpc>
                <a:spcPct val="120000"/>
              </a:lnSpc>
              <a:spcBef>
                <a:spcPts val="0"/>
              </a:spcBef>
              <a:spcAft>
                <a:spcPts val="0"/>
              </a:spcAft>
              <a:buFont typeface="Arial" panose="020B0604020202020204" pitchFamily="34" charset="0"/>
              <a:buChar char="•"/>
            </a:pPr>
            <a:r>
              <a:rPr lang="en-GB" sz="1100">
                <a:solidFill>
                  <a:srgbClr val="0070C0"/>
                </a:solidFill>
              </a:rPr>
              <a:t>It is very unlikely that sanctions will be eased whilst Russia continues to occupy Ukrainian territory</a:t>
            </a:r>
          </a:p>
          <a:p>
            <a:pPr marL="349250" lvl="1" indent="-171450">
              <a:lnSpc>
                <a:spcPct val="120000"/>
              </a:lnSpc>
              <a:spcBef>
                <a:spcPts val="0"/>
              </a:spcBef>
              <a:spcAft>
                <a:spcPts val="0"/>
              </a:spcAft>
            </a:pPr>
            <a:r>
              <a:rPr lang="en-GB" sz="1100" b="0">
                <a:effectLst/>
                <a:ea typeface="Calibri" panose="020F0502020204030204" pitchFamily="34" charset="0"/>
                <a:cs typeface="Arial" panose="020B0604020202020204" pitchFamily="34" charset="0"/>
              </a:rPr>
              <a:t>Given </a:t>
            </a:r>
            <a:r>
              <a:rPr lang="en-GB" sz="1100" b="0">
                <a:ea typeface="Calibri" panose="020F0502020204030204" pitchFamily="34" charset="0"/>
                <a:cs typeface="Arial" panose="020B0604020202020204" pitchFamily="34" charset="0"/>
              </a:rPr>
              <a:t>the</a:t>
            </a:r>
            <a:r>
              <a:rPr lang="en-GB" sz="1100" b="0">
                <a:effectLst/>
                <a:ea typeface="Calibri" panose="020F0502020204030204" pitchFamily="34" charset="0"/>
                <a:cs typeface="Arial" panose="020B0604020202020204" pitchFamily="34" charset="0"/>
              </a:rPr>
              <a:t> apparent durability of the Russian government’s stance, they could be in place indefinitely</a:t>
            </a:r>
            <a:r>
              <a:rPr lang="en-GB" sz="1100" b="0">
                <a:ea typeface="Calibri" panose="020F0502020204030204" pitchFamily="34" charset="0"/>
                <a:cs typeface="Arial" panose="020B0604020202020204" pitchFamily="34" charset="0"/>
              </a:rPr>
              <a:t>  </a:t>
            </a:r>
          </a:p>
          <a:p>
            <a:pPr marL="349250" lvl="1" indent="-171450">
              <a:lnSpc>
                <a:spcPct val="120000"/>
              </a:lnSpc>
              <a:spcBef>
                <a:spcPts val="0"/>
              </a:spcBef>
              <a:spcAft>
                <a:spcPts val="0"/>
              </a:spcAft>
            </a:pPr>
            <a:r>
              <a:rPr lang="en-GB" sz="1100" b="0">
                <a:effectLst/>
                <a:ea typeface="Calibri" panose="020F0502020204030204" pitchFamily="34" charset="0"/>
                <a:cs typeface="Arial" panose="020B0604020202020204" pitchFamily="34" charset="0"/>
              </a:rPr>
              <a:t>There are many major emerging market economies not taking pro-active measures, e.g. China and India, which may be providing tacit economic support to Russia</a:t>
            </a:r>
          </a:p>
          <a:p>
            <a:pPr marL="349250" lvl="1" indent="-171450">
              <a:lnSpc>
                <a:spcPct val="120000"/>
              </a:lnSpc>
              <a:spcBef>
                <a:spcPts val="0"/>
              </a:spcBef>
              <a:spcAft>
                <a:spcPts val="0"/>
              </a:spcAft>
            </a:pPr>
            <a:r>
              <a:rPr lang="en-GB" sz="1100" b="0">
                <a:effectLst/>
                <a:ea typeface="Calibri" panose="020F0502020204030204" pitchFamily="34" charset="0"/>
                <a:cs typeface="Arial" panose="020B0604020202020204" pitchFamily="34" charset="0"/>
              </a:rPr>
              <a:t>There is the potential for the West to impose secondary sanctions, particularly if there are trade or financial interactions sustaining Russia’s military equipment supply chain</a:t>
            </a:r>
          </a:p>
          <a:p>
            <a:pPr marL="349250" lvl="1" indent="-171450">
              <a:lnSpc>
                <a:spcPct val="120000"/>
              </a:lnSpc>
              <a:spcBef>
                <a:spcPts val="0"/>
              </a:spcBef>
              <a:spcAft>
                <a:spcPts val="0"/>
              </a:spcAft>
            </a:pPr>
            <a:endParaRPr lang="en-GB" sz="1100" b="0">
              <a:effectLst/>
              <a:ea typeface="Calibri" panose="020F0502020204030204" pitchFamily="34" charset="0"/>
              <a:cs typeface="Arial" panose="020B0604020202020204" pitchFamily="34" charset="0"/>
            </a:endParaRPr>
          </a:p>
          <a:p>
            <a:pPr marL="171450" indent="-171450">
              <a:lnSpc>
                <a:spcPct val="120000"/>
              </a:lnSpc>
              <a:spcBef>
                <a:spcPts val="0"/>
              </a:spcBef>
              <a:spcAft>
                <a:spcPts val="800"/>
              </a:spcAft>
              <a:buFont typeface="Arial" panose="020B0604020202020204" pitchFamily="34" charset="0"/>
              <a:buChar char="•"/>
            </a:pPr>
            <a:r>
              <a:rPr lang="en-GB" sz="1100">
                <a:solidFill>
                  <a:srgbClr val="0070C0"/>
                </a:solidFill>
              </a:rPr>
              <a:t>Implications for the Russian economy</a:t>
            </a:r>
          </a:p>
          <a:p>
            <a:pPr marL="349250" lvl="1" indent="-171450">
              <a:lnSpc>
                <a:spcPct val="120000"/>
              </a:lnSpc>
              <a:spcBef>
                <a:spcPts val="0"/>
              </a:spcBef>
              <a:spcAft>
                <a:spcPts val="800"/>
              </a:spcAft>
            </a:pPr>
            <a:r>
              <a:rPr lang="en-GB" sz="1100" i="1">
                <a:solidFill>
                  <a:srgbClr val="00B0F0"/>
                </a:solidFill>
                <a:effectLst/>
                <a:ea typeface="Calibri" panose="020F0502020204030204" pitchFamily="34" charset="0"/>
                <a:cs typeface="Arial" panose="020B0604020202020204" pitchFamily="34" charset="0"/>
              </a:rPr>
              <a:t>Russian GDP is expected to contract some 10-15% this year</a:t>
            </a:r>
            <a:r>
              <a:rPr lang="en-GB" sz="1100" b="0" i="1">
                <a:solidFill>
                  <a:srgbClr val="00B0F0"/>
                </a:solidFill>
                <a:ea typeface="Calibri" panose="020F0502020204030204" pitchFamily="34" charset="0"/>
                <a:cs typeface="Arial" panose="020B0604020202020204" pitchFamily="34" charset="0"/>
              </a:rPr>
              <a:t> </a:t>
            </a:r>
            <a:r>
              <a:rPr lang="en-GB" sz="1100" b="0">
                <a:cs typeface="Arial" panose="020B0604020202020204" pitchFamily="34" charset="0"/>
              </a:rPr>
              <a:t>d</a:t>
            </a:r>
            <a:r>
              <a:rPr lang="en-GB" sz="1100" b="0">
                <a:effectLst/>
                <a:ea typeface="Calibri" panose="020F0502020204030204" pitchFamily="34" charset="0"/>
                <a:cs typeface="Arial" panose="020B0604020202020204" pitchFamily="34" charset="0"/>
              </a:rPr>
              <a:t>espite Russian efforts to stabilise domestic financial markets through rouble interest rates at 20% and trying to force payment for oil and gas exports in roubles</a:t>
            </a:r>
          </a:p>
          <a:p>
            <a:pPr marL="349250" lvl="1" indent="-171450">
              <a:lnSpc>
                <a:spcPct val="120000"/>
              </a:lnSpc>
              <a:spcBef>
                <a:spcPts val="0"/>
              </a:spcBef>
              <a:spcAft>
                <a:spcPts val="800"/>
              </a:spcAft>
            </a:pPr>
            <a:r>
              <a:rPr lang="en-GB" sz="1100" i="1">
                <a:solidFill>
                  <a:srgbClr val="00B0F0"/>
                </a:solidFill>
                <a:cs typeface="Arial" panose="020B0604020202020204" pitchFamily="34" charset="0"/>
              </a:rPr>
              <a:t>There are very serious implications for Russia’s economic prospects in the longer term </a:t>
            </a:r>
            <a:r>
              <a:rPr lang="en-GB" sz="1100" b="0">
                <a:effectLst/>
                <a:ea typeface="Calibri" panose="020F0502020204030204" pitchFamily="34" charset="0"/>
                <a:cs typeface="Arial" panose="020B0604020202020204" pitchFamily="34" charset="0"/>
              </a:rPr>
              <a:t>with continuing sanctions and switches away from fossil fuel exports (e.g. Germany phasing out gas imports by 2024)</a:t>
            </a:r>
            <a:endParaRPr lang="en-GB" sz="1100" b="0">
              <a:cs typeface="Arial" panose="020B0604020202020204" pitchFamily="34" charset="0"/>
            </a:endParaRPr>
          </a:p>
        </p:txBody>
      </p:sp>
      <p:sp>
        <p:nvSpPr>
          <p:cNvPr id="4" name="Title 1">
            <a:extLst>
              <a:ext uri="{FF2B5EF4-FFF2-40B4-BE49-F238E27FC236}">
                <a16:creationId xmlns:a16="http://schemas.microsoft.com/office/drawing/2014/main" id="{2D74083F-3005-92BC-A051-EF7FDFF0066F}"/>
              </a:ext>
            </a:extLst>
          </p:cNvPr>
          <p:cNvSpPr>
            <a:spLocks noGrp="1"/>
          </p:cNvSpPr>
          <p:nvPr>
            <p:ph type="title"/>
          </p:nvPr>
        </p:nvSpPr>
        <p:spPr>
          <a:xfrm>
            <a:off x="0" y="277000"/>
            <a:ext cx="12191999" cy="393264"/>
          </a:xfrm>
        </p:spPr>
        <p:txBody>
          <a:bodyPr anchor="ctr">
            <a:normAutofit/>
          </a:bodyPr>
          <a:lstStyle/>
          <a:p>
            <a:pPr algn="ctr"/>
            <a:r>
              <a:rPr lang="en-GB" sz="1400" b="1">
                <a:solidFill>
                  <a:srgbClr val="00A8E8"/>
                </a:solidFill>
              </a:rPr>
              <a:t>International Sanctions</a:t>
            </a:r>
            <a:endParaRPr lang="en-GB" sz="1400">
              <a:solidFill>
                <a:srgbClr val="00A8E8"/>
              </a:solidFill>
              <a:highlight>
                <a:srgbClr val="FFFF00"/>
              </a:highlight>
            </a:endParaRPr>
          </a:p>
        </p:txBody>
      </p:sp>
      <p:sp>
        <p:nvSpPr>
          <p:cNvPr id="6" name="TextBox 5">
            <a:extLst>
              <a:ext uri="{FF2B5EF4-FFF2-40B4-BE49-F238E27FC236}">
                <a16:creationId xmlns:a16="http://schemas.microsoft.com/office/drawing/2014/main" id="{99B55379-1A3A-44BF-BB9D-8BBB45B87190}"/>
              </a:ext>
            </a:extLst>
          </p:cNvPr>
          <p:cNvSpPr txBox="1"/>
          <p:nvPr/>
        </p:nvSpPr>
        <p:spPr>
          <a:xfrm>
            <a:off x="0" y="0"/>
            <a:ext cx="3298371" cy="276999"/>
          </a:xfrm>
          <a:prstGeom prst="rect">
            <a:avLst/>
          </a:prstGeom>
          <a:gradFill flip="none" rotWithShape="1">
            <a:gsLst>
              <a:gs pos="33000">
                <a:srgbClr val="0069B5"/>
              </a:gs>
              <a:gs pos="100000">
                <a:srgbClr val="00A8E8"/>
              </a:gs>
            </a:gsLst>
            <a:lin ang="0" scaled="1"/>
            <a:tileRect/>
          </a:gradFill>
        </p:spPr>
        <p:txBody>
          <a:bodyPr wrap="square" rtlCol="0">
            <a:spAutoFit/>
          </a:bodyPr>
          <a:lstStyle>
            <a:defPPr>
              <a:defRPr lang="en-US"/>
            </a:defPPr>
            <a:lvl1pPr>
              <a:defRPr sz="1200" b="1">
                <a:solidFill>
                  <a:schemeClr val="bg1"/>
                </a:solidFill>
              </a:defRPr>
            </a:lvl1pPr>
          </a:lstStyle>
          <a:p>
            <a:r>
              <a:rPr lang="en-GB"/>
              <a:t>GLOBAL ECONOMIES AND INSTITUTIONS</a:t>
            </a:r>
          </a:p>
        </p:txBody>
      </p:sp>
    </p:spTree>
    <p:extLst>
      <p:ext uri="{BB962C8B-B14F-4D97-AF65-F5344CB8AC3E}">
        <p14:creationId xmlns:p14="http://schemas.microsoft.com/office/powerpoint/2010/main" val="25517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E5C90-1A5D-4373-B3AD-5182C252EA44}"/>
              </a:ext>
            </a:extLst>
          </p:cNvPr>
          <p:cNvSpPr>
            <a:spLocks noGrp="1"/>
          </p:cNvSpPr>
          <p:nvPr>
            <p:ph type="body" sz="quarter" idx="12"/>
          </p:nvPr>
        </p:nvSpPr>
        <p:spPr>
          <a:xfrm>
            <a:off x="130509" y="826168"/>
            <a:ext cx="11748670" cy="5991726"/>
          </a:xfrm>
        </p:spPr>
        <p:txBody>
          <a:bodyPr numCol="1">
            <a:noAutofit/>
          </a:bodyPr>
          <a:lstStyle/>
          <a:p>
            <a:pPr marL="171450" indent="-171450">
              <a:lnSpc>
                <a:spcPct val="120000"/>
              </a:lnSpc>
              <a:buFont typeface="Arial" panose="020B0604020202020204" pitchFamily="34" charset="0"/>
              <a:buChar char="•"/>
            </a:pPr>
            <a:r>
              <a:rPr lang="en-GB" sz="1100" b="0"/>
              <a:t>Russian actions and the Western responses will have </a:t>
            </a:r>
            <a:r>
              <a:rPr lang="en-GB" sz="1100"/>
              <a:t>fundamental implications for the international economic architecture </a:t>
            </a:r>
            <a:r>
              <a:rPr lang="en-GB" sz="1100" b="0"/>
              <a:t>and the role it can play in supporting the drive to net zero </a:t>
            </a:r>
          </a:p>
          <a:p>
            <a:pPr marL="171450" indent="-171450">
              <a:lnSpc>
                <a:spcPct val="120000"/>
              </a:lnSpc>
              <a:buFont typeface="Arial" panose="020B0604020202020204" pitchFamily="34" charset="0"/>
              <a:buChar char="•"/>
            </a:pPr>
            <a:r>
              <a:rPr lang="en-GB" sz="1100" b="0"/>
              <a:t>Policymakers must begin to get to grips with the implications as quickly as possible - to mitigate the downsides and to benefit from any new opportunities created</a:t>
            </a:r>
          </a:p>
          <a:p>
            <a:pPr marL="171450" indent="-171450">
              <a:lnSpc>
                <a:spcPct val="120000"/>
              </a:lnSpc>
              <a:buFont typeface="Arial" panose="020B0604020202020204" pitchFamily="34" charset="0"/>
              <a:buChar char="•"/>
            </a:pPr>
            <a:endParaRPr lang="en-GB" sz="1100" b="0"/>
          </a:p>
          <a:p>
            <a:pPr marL="228600" indent="-228600">
              <a:lnSpc>
                <a:spcPct val="120000"/>
              </a:lnSpc>
              <a:buAutoNum type="arabicPeriod"/>
            </a:pPr>
            <a:r>
              <a:rPr lang="en-GB" sz="1100">
                <a:solidFill>
                  <a:srgbClr val="0070C0"/>
                </a:solidFill>
              </a:rPr>
              <a:t>Economic governance.  </a:t>
            </a:r>
            <a:r>
              <a:rPr lang="en-GB" sz="1100" b="0"/>
              <a:t>Russia’s attack put multilateralism under enormous strain (e.g. the walkouts by Western countries at the IMF/WB spring meetings late April).  Western countries cannot work together with a major power undermining the international governance system.  But other major economies are not prepared to expel or suspend Russia.  </a:t>
            </a:r>
            <a:r>
              <a:rPr lang="en-GB" sz="1100" i="1">
                <a:solidFill>
                  <a:srgbClr val="00B0F0"/>
                </a:solidFill>
              </a:rPr>
              <a:t>There needs to be development of “G7 plus like-minded country” groupings.  The G20 will be far less effective, and the world may have to move to new balanced groupings like the G2 (China and US), or G4 (US, EU, China and India).  </a:t>
            </a:r>
            <a:r>
              <a:rPr lang="en-GB" sz="1100" b="0"/>
              <a:t>Parts of the international economic architecture where the west dominates through its voting weights should be able to continue to function within exiting mandates, but the move towards greater legitimacy (e.g. through a further revision of IMF voting weights) may be stalled.</a:t>
            </a:r>
          </a:p>
          <a:p>
            <a:pPr marL="228600" indent="-228600">
              <a:lnSpc>
                <a:spcPct val="120000"/>
              </a:lnSpc>
              <a:spcAft>
                <a:spcPts val="0"/>
              </a:spcAft>
              <a:buAutoNum type="arabicPeriod"/>
            </a:pPr>
            <a:endParaRPr lang="en-GB" sz="1100" b="0"/>
          </a:p>
          <a:p>
            <a:pPr marL="228600" indent="-228600">
              <a:lnSpc>
                <a:spcPct val="120000"/>
              </a:lnSpc>
              <a:buFont typeface="+mj-lt"/>
              <a:buAutoNum type="arabicPeriod"/>
            </a:pPr>
            <a:r>
              <a:rPr lang="en-GB" sz="1100">
                <a:solidFill>
                  <a:srgbClr val="0070C0"/>
                </a:solidFill>
              </a:rPr>
              <a:t>Global currency system. </a:t>
            </a:r>
            <a:r>
              <a:rPr lang="en-GB" sz="1100" b="0"/>
              <a:t>The West’s action has made 50% or more of Russia’s foreign exchange reserves unusable. Russia also has no current access to IMF facilities to support countries facing foreign exchange difficulties. This remains manageable only as long as Russia maintains income revenues from its hydrocarbon and mineral exports.  In the long term, other authoritarian regimes imagining “upsetting the West” will be trying to devise a response to the issue that the prime convertible currencies are provided by Western liberal democracies.  </a:t>
            </a:r>
            <a:r>
              <a:rPr lang="en-GB" sz="1100" i="1">
                <a:solidFill>
                  <a:srgbClr val="00B0F0"/>
                </a:solidFill>
              </a:rPr>
              <a:t>Use of cryptocurrencies and international payments systems for non-convertible currencies may help avoid some of the impact of restrictions on convertible.  Rapid change in the international currency system is inevitable.</a:t>
            </a:r>
          </a:p>
          <a:p>
            <a:pPr marL="228600" indent="-228600">
              <a:lnSpc>
                <a:spcPct val="120000"/>
              </a:lnSpc>
              <a:spcAft>
                <a:spcPts val="0"/>
              </a:spcAft>
              <a:buFont typeface="+mj-lt"/>
              <a:buAutoNum type="arabicPeriod"/>
            </a:pPr>
            <a:endParaRPr lang="en-GB" sz="1100" b="0"/>
          </a:p>
          <a:p>
            <a:pPr marL="228600" indent="-228600">
              <a:lnSpc>
                <a:spcPct val="120000"/>
              </a:lnSpc>
              <a:buFont typeface="+mj-lt"/>
              <a:buAutoNum type="arabicPeriod"/>
            </a:pPr>
            <a:r>
              <a:rPr lang="en-GB" sz="1100">
                <a:solidFill>
                  <a:srgbClr val="0070C0"/>
                </a:solidFill>
              </a:rPr>
              <a:t>Development finance. </a:t>
            </a:r>
            <a:r>
              <a:rPr lang="en-GB" sz="1100" i="1">
                <a:solidFill>
                  <a:srgbClr val="00B0F0"/>
                </a:solidFill>
              </a:rPr>
              <a:t>Where to fix the envelope for international development finance and how to prioritise within this is a critical issue. </a:t>
            </a:r>
            <a:r>
              <a:rPr lang="en-GB" sz="1100" b="0"/>
              <a:t>The struggle to reach the $100bn pa target for public climate finance, and the difficulties encountered in funding the relatively modest (when compared with the risks) needs for pandemic preparedness and response highlights pre-existing challenges for development finance</a:t>
            </a:r>
            <a:r>
              <a:rPr lang="en-GB" sz="1100" b="0" i="1"/>
              <a:t>. </a:t>
            </a:r>
            <a:r>
              <a:rPr lang="en-GB" sz="1100" i="1">
                <a:solidFill>
                  <a:srgbClr val="00B0F0"/>
                </a:solidFill>
              </a:rPr>
              <a:t>Western donors are facing a greatly increased prioritisation dilemma: the need to fund assistance for refugees and reconstruction in Ukraine (an ODA-eligible country) whilst simultaneously dealing with the substantial rise in public debt (from 10-25% points of GDP) caused by the pandemic</a:t>
            </a:r>
            <a:r>
              <a:rPr lang="en-GB" sz="1100">
                <a:solidFill>
                  <a:srgbClr val="00B0F0"/>
                </a:solidFill>
              </a:rPr>
              <a:t>.</a:t>
            </a:r>
            <a:r>
              <a:rPr lang="en-GB" sz="1100" b="0" i="1"/>
              <a:t> </a:t>
            </a:r>
            <a:r>
              <a:rPr lang="en-GB" sz="1100" b="0"/>
              <a:t>There is a growing risk that recent developments will trigger a systemic debt crisis affecting low- and some middle-income countries. This may force enhanced collaboration between China and the West, but could also raise the financial burden on advanced countries. </a:t>
            </a:r>
          </a:p>
          <a:p>
            <a:pPr marL="228600" indent="-228600">
              <a:lnSpc>
                <a:spcPct val="120000"/>
              </a:lnSpc>
              <a:spcAft>
                <a:spcPts val="0"/>
              </a:spcAft>
              <a:buFont typeface="+mj-lt"/>
              <a:buAutoNum type="arabicPeriod"/>
            </a:pPr>
            <a:endParaRPr lang="en-GB" sz="1100" b="0"/>
          </a:p>
          <a:p>
            <a:pPr marL="228600" indent="-228600">
              <a:lnSpc>
                <a:spcPct val="120000"/>
              </a:lnSpc>
              <a:buFont typeface="+mj-lt"/>
              <a:buAutoNum type="arabicPeriod"/>
            </a:pPr>
            <a:r>
              <a:rPr lang="en-GB" sz="1100">
                <a:solidFill>
                  <a:srgbClr val="0070C0"/>
                </a:solidFill>
              </a:rPr>
              <a:t>Governance of financial flows and corruption risk.</a:t>
            </a:r>
            <a:r>
              <a:rPr lang="en-GB" sz="1100" b="0"/>
              <a:t> </a:t>
            </a:r>
            <a:r>
              <a:rPr lang="en-GB" sz="1100" i="1">
                <a:solidFill>
                  <a:srgbClr val="00B0F0"/>
                </a:solidFill>
              </a:rPr>
              <a:t>It is critically important to devise and implement enhanced measures that will control or mitigate corruption risks linked to climate finance.</a:t>
            </a:r>
            <a:r>
              <a:rPr lang="en-GB" sz="1100">
                <a:solidFill>
                  <a:srgbClr val="0070C0"/>
                </a:solidFill>
              </a:rPr>
              <a:t> </a:t>
            </a:r>
            <a:r>
              <a:rPr lang="en-GB" sz="1100" b="0"/>
              <a:t>Net zero globally requires vast funds in the next 8-10 years, often for countries with relative weak governance.  Afghanistan and the pandemic show the enormous risk of corruption that arises in these situations (whether in developing, emerging or even advanced countries). Funds are wasted or lost if corruption risks are not controlled because the private sector is scared off, &amp;/or political support in the West for international public climate finance disappears.</a:t>
            </a:r>
          </a:p>
        </p:txBody>
      </p:sp>
      <p:sp>
        <p:nvSpPr>
          <p:cNvPr id="2" name="Title 1">
            <a:extLst>
              <a:ext uri="{FF2B5EF4-FFF2-40B4-BE49-F238E27FC236}">
                <a16:creationId xmlns:a16="http://schemas.microsoft.com/office/drawing/2014/main" id="{C47D1617-B3DB-4639-B034-B2EB6B32C2FF}"/>
              </a:ext>
            </a:extLst>
          </p:cNvPr>
          <p:cNvSpPr>
            <a:spLocks noGrp="1"/>
          </p:cNvSpPr>
          <p:nvPr>
            <p:ph type="title"/>
          </p:nvPr>
        </p:nvSpPr>
        <p:spPr>
          <a:xfrm>
            <a:off x="0" y="279647"/>
            <a:ext cx="12192000" cy="362105"/>
          </a:xfrm>
        </p:spPr>
        <p:txBody>
          <a:bodyPr anchor="ctr">
            <a:normAutofit/>
          </a:bodyPr>
          <a:lstStyle/>
          <a:p>
            <a:pPr algn="ctr"/>
            <a:r>
              <a:rPr lang="en-GB" sz="1400" b="1">
                <a:solidFill>
                  <a:srgbClr val="00A8E8"/>
                </a:solidFill>
              </a:rPr>
              <a:t>Implications Of The War For The Global Economy And Global Economic Governance</a:t>
            </a:r>
          </a:p>
        </p:txBody>
      </p:sp>
      <p:sp>
        <p:nvSpPr>
          <p:cNvPr id="4" name="TextBox 3">
            <a:extLst>
              <a:ext uri="{FF2B5EF4-FFF2-40B4-BE49-F238E27FC236}">
                <a16:creationId xmlns:a16="http://schemas.microsoft.com/office/drawing/2014/main" id="{C10D3F11-7B00-4C10-8F4A-0D317D6E75B7}"/>
              </a:ext>
            </a:extLst>
          </p:cNvPr>
          <p:cNvSpPr txBox="1"/>
          <p:nvPr/>
        </p:nvSpPr>
        <p:spPr>
          <a:xfrm>
            <a:off x="1" y="0"/>
            <a:ext cx="3287485" cy="276999"/>
          </a:xfrm>
          <a:prstGeom prst="rect">
            <a:avLst/>
          </a:prstGeom>
          <a:gradFill flip="none" rotWithShape="1">
            <a:gsLst>
              <a:gs pos="33000">
                <a:srgbClr val="0069B5"/>
              </a:gs>
              <a:gs pos="100000">
                <a:srgbClr val="00A8E8"/>
              </a:gs>
            </a:gsLst>
            <a:lin ang="0" scaled="1"/>
            <a:tileRect/>
          </a:gradFill>
        </p:spPr>
        <p:txBody>
          <a:bodyPr wrap="square" rtlCol="0">
            <a:spAutoFit/>
          </a:bodyPr>
          <a:lstStyle>
            <a:defPPr>
              <a:defRPr lang="en-US"/>
            </a:defPPr>
            <a:lvl1pPr>
              <a:defRPr sz="1200" b="1">
                <a:solidFill>
                  <a:schemeClr val="bg1"/>
                </a:solidFill>
              </a:defRPr>
            </a:lvl1pPr>
          </a:lstStyle>
          <a:p>
            <a:r>
              <a:rPr lang="en-GB"/>
              <a:t>GLOBAL ECONOMIES AND INSTITUTIONS</a:t>
            </a:r>
          </a:p>
        </p:txBody>
      </p:sp>
    </p:spTree>
    <p:extLst>
      <p:ext uri="{BB962C8B-B14F-4D97-AF65-F5344CB8AC3E}">
        <p14:creationId xmlns:p14="http://schemas.microsoft.com/office/powerpoint/2010/main" val="1321266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8E9CF18-5DA5-43B9-A482-53D5ACB3AD98}"/>
              </a:ext>
            </a:extLst>
          </p:cNvPr>
          <p:cNvSpPr txBox="1"/>
          <p:nvPr/>
        </p:nvSpPr>
        <p:spPr>
          <a:xfrm>
            <a:off x="0" y="0"/>
            <a:ext cx="2585357" cy="276999"/>
          </a:xfrm>
          <a:prstGeom prst="rect">
            <a:avLst/>
          </a:prstGeom>
          <a:gradFill flip="none" rotWithShape="1">
            <a:gsLst>
              <a:gs pos="33000">
                <a:srgbClr val="0069B5"/>
              </a:gs>
              <a:gs pos="100000">
                <a:srgbClr val="00A8E8"/>
              </a:gs>
            </a:gsLst>
            <a:lin ang="0" scaled="1"/>
            <a:tileRect/>
          </a:gradFill>
        </p:spPr>
        <p:txBody>
          <a:bodyPr wrap="square" rtlCol="0">
            <a:spAutoFit/>
          </a:bodyPr>
          <a:lstStyle/>
          <a:p>
            <a:r>
              <a:rPr lang="en-GB" sz="1200" b="1">
                <a:solidFill>
                  <a:schemeClr val="bg1"/>
                </a:solidFill>
              </a:rPr>
              <a:t>GEOPOLITICAL RAMIFICATIONS</a:t>
            </a:r>
          </a:p>
        </p:txBody>
      </p:sp>
      <p:sp>
        <p:nvSpPr>
          <p:cNvPr id="15" name="Title 5">
            <a:extLst>
              <a:ext uri="{FF2B5EF4-FFF2-40B4-BE49-F238E27FC236}">
                <a16:creationId xmlns:a16="http://schemas.microsoft.com/office/drawing/2014/main" id="{F476E146-8684-4CD0-A209-B2A5ACEA0C18}"/>
              </a:ext>
            </a:extLst>
          </p:cNvPr>
          <p:cNvSpPr txBox="1">
            <a:spLocks/>
          </p:cNvSpPr>
          <p:nvPr/>
        </p:nvSpPr>
        <p:spPr>
          <a:xfrm>
            <a:off x="0" y="268406"/>
            <a:ext cx="12192000" cy="388542"/>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rgbClr val="00A8E8"/>
                </a:solidFill>
              </a:rPr>
              <a:t>Ramifications For International Security And Globalization </a:t>
            </a:r>
          </a:p>
        </p:txBody>
      </p:sp>
      <p:graphicFrame>
        <p:nvGraphicFramePr>
          <p:cNvPr id="7" name="Table 7">
            <a:extLst>
              <a:ext uri="{FF2B5EF4-FFF2-40B4-BE49-F238E27FC236}">
                <a16:creationId xmlns:a16="http://schemas.microsoft.com/office/drawing/2014/main" id="{24D9C9AC-E6FA-4138-9E95-A4F7782694BA}"/>
              </a:ext>
            </a:extLst>
          </p:cNvPr>
          <p:cNvGraphicFramePr>
            <a:graphicFrameLocks noGrp="1"/>
          </p:cNvGraphicFramePr>
          <p:nvPr>
            <p:extLst>
              <p:ext uri="{D42A27DB-BD31-4B8C-83A1-F6EECF244321}">
                <p14:modId xmlns:p14="http://schemas.microsoft.com/office/powerpoint/2010/main" val="263531386"/>
              </p:ext>
            </p:extLst>
          </p:nvPr>
        </p:nvGraphicFramePr>
        <p:xfrm>
          <a:off x="136478" y="1067671"/>
          <a:ext cx="11605146" cy="5407520"/>
        </p:xfrm>
        <a:graphic>
          <a:graphicData uri="http://schemas.openxmlformats.org/drawingml/2006/table">
            <a:tbl>
              <a:tblPr firstRow="1" bandRow="1">
                <a:tableStyleId>{5C22544A-7EE6-4342-B048-85BDC9FD1C3A}</a:tableStyleId>
              </a:tblPr>
              <a:tblGrid>
                <a:gridCol w="3320955">
                  <a:extLst>
                    <a:ext uri="{9D8B030D-6E8A-4147-A177-3AD203B41FA5}">
                      <a16:colId xmlns:a16="http://schemas.microsoft.com/office/drawing/2014/main" val="924316478"/>
                    </a:ext>
                  </a:extLst>
                </a:gridCol>
                <a:gridCol w="3307307">
                  <a:extLst>
                    <a:ext uri="{9D8B030D-6E8A-4147-A177-3AD203B41FA5}">
                      <a16:colId xmlns:a16="http://schemas.microsoft.com/office/drawing/2014/main" val="429020997"/>
                    </a:ext>
                  </a:extLst>
                </a:gridCol>
                <a:gridCol w="4976884">
                  <a:extLst>
                    <a:ext uri="{9D8B030D-6E8A-4147-A177-3AD203B41FA5}">
                      <a16:colId xmlns:a16="http://schemas.microsoft.com/office/drawing/2014/main" val="2572982330"/>
                    </a:ext>
                  </a:extLst>
                </a:gridCol>
              </a:tblGrid>
              <a:tr h="356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pitchFamily="34" charset="0"/>
                        </a:rPr>
                        <a:t>Hard security has risen up the political agenda</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69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pitchFamily="34" charset="0"/>
                        </a:rPr>
                        <a:t>EU Institutions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69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pitchFamily="34" charset="0"/>
                        </a:rPr>
                        <a:t>End of globalization, rise of regionalization and resource nationalism</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69B5"/>
                    </a:solidFill>
                  </a:tcPr>
                </a:tc>
                <a:extLst>
                  <a:ext uri="{0D108BD9-81ED-4DB2-BD59-A6C34878D82A}">
                    <a16:rowId xmlns:a16="http://schemas.microsoft.com/office/drawing/2014/main" val="4107897244"/>
                  </a:ext>
                </a:extLst>
              </a:tr>
              <a:tr h="3902189">
                <a:tc>
                  <a:txBody>
                    <a:bodyPr/>
                    <a:lstStyle/>
                    <a:p>
                      <a:pPr marL="285750" indent="-285750">
                        <a:lnSpc>
                          <a:spcPct val="120000"/>
                        </a:lnSpc>
                        <a:spcAft>
                          <a:spcPts val="1800"/>
                        </a:spcAft>
                        <a:buFont typeface="Arial" panose="020B0604020202020204" pitchFamily="34" charset="0"/>
                        <a:buChar char="•"/>
                      </a:pPr>
                      <a:r>
                        <a:rPr lang="en-GB" sz="1100"/>
                        <a:t>Enlarging NATO membership: Finland and Sweden likely to apply for membership in June and be accepted</a:t>
                      </a:r>
                    </a:p>
                    <a:p>
                      <a:pPr marL="285750" indent="-285750">
                        <a:lnSpc>
                          <a:spcPct val="120000"/>
                        </a:lnSpc>
                        <a:spcAft>
                          <a:spcPts val="1800"/>
                        </a:spcAft>
                        <a:buFont typeface="Arial" panose="020B0604020202020204" pitchFamily="34" charset="0"/>
                        <a:buChar char="•"/>
                      </a:pPr>
                      <a:r>
                        <a:rPr lang="en-GB" sz="1100"/>
                        <a:t>Increased military expenditure by western governments: even before war UK proposed £6.2 billion higher expenditure in 2024/25 compared to 2020/21. Germany announced an additional, one off €100 billion expenditure. Denmark and others pledge to meet NATO min target of 2% of GDP. Potentially at the expense of ODA and climate finance.</a:t>
                      </a:r>
                    </a:p>
                    <a:p>
                      <a:pPr marL="285750" indent="-285750">
                        <a:lnSpc>
                          <a:spcPct val="120000"/>
                        </a:lnSpc>
                        <a:spcAft>
                          <a:spcPts val="1800"/>
                        </a:spcAft>
                        <a:buFont typeface="Arial" panose="020B0604020202020204" pitchFamily="34" charset="0"/>
                        <a:buChar char="•"/>
                      </a:pPr>
                      <a:r>
                        <a:rPr lang="en-GB" sz="1100"/>
                        <a:t>Global nuclear threat has increased and heightened risk of nuclear proliferation</a:t>
                      </a:r>
                    </a:p>
                    <a:p>
                      <a:pPr marL="285750" marR="0" lvl="0" indent="-285750" algn="l"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r>
                        <a:rPr lang="en-GB" sz="1100" b="1" i="1" kern="1200">
                          <a:solidFill>
                            <a:srgbClr val="00A8E8"/>
                          </a:solidFill>
                          <a:latin typeface="+mn-lt"/>
                          <a:ea typeface="+mn-ea"/>
                          <a:cs typeface="+mn-cs"/>
                        </a:rPr>
                        <a:t>The situation in Ukraine has significantly increased the political will to arm and has strengthened NATO</a:t>
                      </a:r>
                    </a:p>
                    <a:p>
                      <a:pPr marL="285750" indent="-285750">
                        <a:lnSpc>
                          <a:spcPct val="120000"/>
                        </a:lnSpc>
                        <a:spcAft>
                          <a:spcPts val="1800"/>
                        </a:spcAft>
                        <a:buFont typeface="Arial" panose="020B0604020202020204" pitchFamily="34" charset="0"/>
                        <a:buChar char="•"/>
                      </a:pPr>
                      <a:endParaRPr lang="en-GB" sz="11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171450" indent="-171450">
                        <a:lnSpc>
                          <a:spcPct val="120000"/>
                        </a:lnSpc>
                        <a:spcAft>
                          <a:spcPts val="1800"/>
                        </a:spcAft>
                        <a:buFont typeface="Arial" panose="020B0604020202020204" pitchFamily="34" charset="0"/>
                        <a:buChar char="•"/>
                      </a:pPr>
                      <a:r>
                        <a:rPr lang="en-GB" sz="1100"/>
                        <a:t>In the face of the one of the likely motivations  of Russian invasion Ukraine remain firmly politically facing the West.  Furthermore, Ukraine is now on a fast track to start of membership talks – even if rapid membership is not likely </a:t>
                      </a:r>
                    </a:p>
                    <a:p>
                      <a:pPr marL="171450" indent="-171450">
                        <a:lnSpc>
                          <a:spcPct val="120000"/>
                        </a:lnSpc>
                        <a:spcAft>
                          <a:spcPts val="1800"/>
                        </a:spcAft>
                        <a:buFont typeface="Arial" panose="020B0604020202020204" pitchFamily="34" charset="0"/>
                        <a:buChar char="•"/>
                      </a:pPr>
                      <a:r>
                        <a:rPr lang="en-GB" sz="1100"/>
                        <a:t>The EU has put in place a number, 5 to date, of economic sanctions against Russia. The most recent (8</a:t>
                      </a:r>
                      <a:r>
                        <a:rPr lang="en-GB" sz="1100" baseline="30000"/>
                        <a:t>th</a:t>
                      </a:r>
                      <a:r>
                        <a:rPr lang="en-GB" sz="1100"/>
                        <a:t> April) included a ban on coal imports, although oil and gas remain unaffected</a:t>
                      </a:r>
                    </a:p>
                    <a:p>
                      <a:pPr marL="171450" indent="-171450">
                        <a:lnSpc>
                          <a:spcPct val="120000"/>
                        </a:lnSpc>
                        <a:spcAft>
                          <a:spcPts val="1800"/>
                        </a:spcAft>
                        <a:buFont typeface="Arial" panose="020B0604020202020204" pitchFamily="34" charset="0"/>
                        <a:buChar char="•"/>
                      </a:pPr>
                      <a:r>
                        <a:rPr lang="en-GB" sz="1100"/>
                        <a:t>Around 4.5 million people have left the Ukraine and gone to EU countries</a:t>
                      </a:r>
                    </a:p>
                    <a:p>
                      <a:pPr marL="171450" marR="0" lvl="0" indent="-171450" algn="l" defTabSz="914400" rtl="0" eaLnBrk="1" fontAlgn="auto" latinLnBrk="0" hangingPunct="1">
                        <a:lnSpc>
                          <a:spcPct val="120000"/>
                        </a:lnSpc>
                        <a:spcBef>
                          <a:spcPts val="0"/>
                        </a:spcBef>
                        <a:spcAft>
                          <a:spcPts val="1800"/>
                        </a:spcAft>
                        <a:buClrTx/>
                        <a:buSzTx/>
                        <a:buFont typeface="Arial" panose="020B0604020202020204" pitchFamily="34" charset="0"/>
                        <a:buChar char="•"/>
                        <a:tabLst/>
                        <a:defRPr/>
                      </a:pPr>
                      <a:r>
                        <a:rPr lang="en-GB" sz="1100" b="1" i="1" kern="1200">
                          <a:solidFill>
                            <a:srgbClr val="00A8E8"/>
                          </a:solidFill>
                          <a:latin typeface="+mn-lt"/>
                          <a:ea typeface="+mn-ea"/>
                          <a:cs typeface="+mn-cs"/>
                        </a:rPr>
                        <a:t>The EU remains largely, but not totally, united in its approach. As the war goes on remaining united will be key challenge.</a:t>
                      </a:r>
                      <a:endParaRPr lang="en-GB" sz="1100"/>
                    </a:p>
                    <a:p>
                      <a:pPr marL="171450" indent="-171450">
                        <a:lnSpc>
                          <a:spcPct val="120000"/>
                        </a:lnSpc>
                        <a:spcAft>
                          <a:spcPts val="1800"/>
                        </a:spcAft>
                        <a:buFont typeface="Arial" panose="020B0604020202020204" pitchFamily="34" charset="0"/>
                        <a:buChar char="•"/>
                      </a:pPr>
                      <a:endParaRPr lang="en-GB" sz="110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171450" indent="-171450">
                        <a:lnSpc>
                          <a:spcPct val="120000"/>
                        </a:lnSpc>
                        <a:spcAft>
                          <a:spcPts val="600"/>
                        </a:spcAft>
                        <a:buFont typeface="Arial" panose="020B0604020202020204" pitchFamily="34" charset="0"/>
                        <a:buChar char="•"/>
                      </a:pPr>
                      <a:r>
                        <a:rPr lang="en-GB" sz="1100"/>
                        <a:t>Bipolarization of global relations (and trade?) possible, into US+EU-led and Russia+China-led blocs at worst, with other countries forced to pick sides.  At best Russia much diminished as member of global community. </a:t>
                      </a:r>
                    </a:p>
                    <a:p>
                      <a:pPr marL="171450" indent="-171450">
                        <a:lnSpc>
                          <a:spcPct val="120000"/>
                        </a:lnSpc>
                        <a:spcAft>
                          <a:spcPts val="600"/>
                        </a:spcAft>
                        <a:buFont typeface="Arial" panose="020B0604020202020204" pitchFamily="34" charset="0"/>
                        <a:buChar char="•"/>
                      </a:pPr>
                      <a:r>
                        <a:rPr lang="en-GB" sz="1100"/>
                        <a:t>Global response to Russia, may change the option space for resolving the future relationship between China and Taiwan and the possibility of future military intervention. </a:t>
                      </a:r>
                    </a:p>
                    <a:p>
                      <a:pPr marL="171450" indent="-171450">
                        <a:lnSpc>
                          <a:spcPct val="120000"/>
                        </a:lnSpc>
                        <a:spcAft>
                          <a:spcPts val="600"/>
                        </a:spcAft>
                        <a:buFont typeface="Arial" panose="020B0604020202020204" pitchFamily="34" charset="0"/>
                        <a:buChar char="•"/>
                      </a:pPr>
                      <a:r>
                        <a:rPr lang="en-GB" sz="1100"/>
                        <a:t>Structural change in global markets very likely, especially as sanctions may last many years. </a:t>
                      </a:r>
                    </a:p>
                    <a:p>
                      <a:pPr marL="171450" indent="-171450">
                        <a:lnSpc>
                          <a:spcPct val="120000"/>
                        </a:lnSpc>
                        <a:spcAft>
                          <a:spcPts val="600"/>
                        </a:spcAft>
                        <a:buFont typeface="Arial" panose="020B0604020202020204" pitchFamily="34" charset="0"/>
                        <a:buChar char="•"/>
                      </a:pPr>
                      <a:r>
                        <a:rPr lang="en-GB" sz="1100"/>
                        <a:t>Resource nationalism therefore likely to trump co-operation on key commodities</a:t>
                      </a:r>
                    </a:p>
                    <a:p>
                      <a:pPr marL="171450" indent="-171450">
                        <a:lnSpc>
                          <a:spcPct val="120000"/>
                        </a:lnSpc>
                        <a:spcAft>
                          <a:spcPts val="600"/>
                        </a:spcAft>
                        <a:buFont typeface="Arial" panose="020B0604020202020204" pitchFamily="34" charset="0"/>
                        <a:buChar char="•"/>
                      </a:pPr>
                      <a:r>
                        <a:rPr lang="en-GB" sz="1100"/>
                        <a:t>Russian invasion of Ukraine seen as failure for UN, due to its limited engagement and inability to pass adequate resolutions</a:t>
                      </a:r>
                    </a:p>
                    <a:p>
                      <a:pPr marL="171450" indent="-171450">
                        <a:lnSpc>
                          <a:spcPct val="120000"/>
                        </a:lnSpc>
                        <a:spcAft>
                          <a:spcPts val="600"/>
                        </a:spcAft>
                        <a:buFont typeface="Arial" panose="020B0604020202020204" pitchFamily="34" charset="0"/>
                        <a:buChar char="•"/>
                      </a:pPr>
                      <a:r>
                        <a:rPr lang="en-GB" sz="1100"/>
                        <a:t>Western failure to deliver adequate financial support for developing countries, on debt, covid-relief and vaccines, again to be tested with cost of living crisis and higher commodity costs</a:t>
                      </a:r>
                    </a:p>
                    <a:p>
                      <a:pPr marL="171450" indent="-171450">
                        <a:lnSpc>
                          <a:spcPct val="120000"/>
                        </a:lnSpc>
                        <a:spcAft>
                          <a:spcPts val="600"/>
                        </a:spcAft>
                        <a:buFont typeface="Arial" panose="020B0604020202020204" pitchFamily="34" charset="0"/>
                        <a:buChar char="•"/>
                      </a:pPr>
                      <a:r>
                        <a:rPr lang="en-GB" sz="1100"/>
                        <a:t>More constrained business environment and major industries avoiding sanctions may derail the ESG and corporate responsibility and purpose agenda.</a:t>
                      </a:r>
                    </a:p>
                    <a:p>
                      <a:pPr marL="171450" marR="0" lvl="0" indent="-1714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en-GB" sz="1100" b="1" i="1" kern="1200">
                          <a:solidFill>
                            <a:srgbClr val="00A8E8"/>
                          </a:solidFill>
                          <a:latin typeface="+mn-lt"/>
                          <a:ea typeface="+mn-ea"/>
                          <a:cs typeface="+mn-cs"/>
                        </a:rPr>
                        <a:t>Commentary rife on ‘death of multilateralism’ – although not for the first time. Undoubtedly this is a pivotal moment and there is the possibility permanent global divisions to a bipolar world akin to the Cold War.</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50518104"/>
                  </a:ext>
                </a:extLst>
              </a:tr>
            </a:tbl>
          </a:graphicData>
        </a:graphic>
      </p:graphicFrame>
    </p:spTree>
    <p:extLst>
      <p:ext uri="{BB962C8B-B14F-4D97-AF65-F5344CB8AC3E}">
        <p14:creationId xmlns:p14="http://schemas.microsoft.com/office/powerpoint/2010/main" val="3448178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5D197B4C-EBFA-4115-9984-D1757D6C656E}"/>
              </a:ext>
            </a:extLst>
          </p:cNvPr>
          <p:cNvSpPr>
            <a:spLocks noGrp="1"/>
          </p:cNvSpPr>
          <p:nvPr>
            <p:ph type="body" sz="quarter" idx="13"/>
          </p:nvPr>
        </p:nvSpPr>
        <p:spPr>
          <a:xfrm>
            <a:off x="3395711" y="1562771"/>
            <a:ext cx="2592288" cy="4716343"/>
          </a:xfrm>
        </p:spPr>
        <p:txBody>
          <a:bodyPr/>
          <a:lstStyle/>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a:p>
            <a:pPr marL="171450" indent="-171450">
              <a:buFont typeface="Arial" panose="020B0604020202020204" pitchFamily="34" charset="0"/>
              <a:buChar char="•"/>
            </a:pPr>
            <a:endParaRPr lang="en-GB" sz="1200"/>
          </a:p>
        </p:txBody>
      </p:sp>
      <p:sp>
        <p:nvSpPr>
          <p:cNvPr id="14" name="Title 5">
            <a:extLst>
              <a:ext uri="{FF2B5EF4-FFF2-40B4-BE49-F238E27FC236}">
                <a16:creationId xmlns:a16="http://schemas.microsoft.com/office/drawing/2014/main" id="{5EB1AD96-74B9-4B15-87EE-C0C7AE322AE3}"/>
              </a:ext>
            </a:extLst>
          </p:cNvPr>
          <p:cNvSpPr txBox="1">
            <a:spLocks/>
          </p:cNvSpPr>
          <p:nvPr/>
        </p:nvSpPr>
        <p:spPr>
          <a:xfrm>
            <a:off x="1" y="285647"/>
            <a:ext cx="12192000" cy="357984"/>
          </a:xfrm>
          <a:prstGeom prst="rect">
            <a:avLst/>
          </a:prstGeom>
        </p:spPr>
        <p:txBody>
          <a:bodyPr vert="horz" lIns="0" tIns="0" rIns="0" bIns="0" rtlCol="0" anchor="ctr" anchorCtr="0">
            <a:noAutofit/>
          </a:bodyPr>
          <a:lstStyle>
            <a:lvl1pPr algn="l" defTabSz="914400" rtl="0" eaLnBrk="1" latinLnBrk="0" hangingPunct="1">
              <a:spcBef>
                <a:spcPct val="0"/>
              </a:spcBef>
              <a:buNone/>
              <a:defRPr sz="2800" kern="1200">
                <a:solidFill>
                  <a:schemeClr val="bg1"/>
                </a:solidFill>
                <a:latin typeface="+mj-lt"/>
                <a:ea typeface="+mj-ea"/>
                <a:cs typeface="+mj-cs"/>
              </a:defRPr>
            </a:lvl1pPr>
          </a:lstStyle>
          <a:p>
            <a:pPr algn="ctr">
              <a:lnSpc>
                <a:spcPct val="150000"/>
              </a:lnSpc>
            </a:pPr>
            <a:r>
              <a:rPr lang="en-GB" sz="1400" b="1">
                <a:solidFill>
                  <a:srgbClr val="00A8E8"/>
                </a:solidFill>
              </a:rPr>
              <a:t>Ramifications For Global Climate Politics</a:t>
            </a:r>
          </a:p>
        </p:txBody>
      </p:sp>
      <p:sp>
        <p:nvSpPr>
          <p:cNvPr id="15" name="TextBox 14">
            <a:extLst>
              <a:ext uri="{FF2B5EF4-FFF2-40B4-BE49-F238E27FC236}">
                <a16:creationId xmlns:a16="http://schemas.microsoft.com/office/drawing/2014/main" id="{F0871863-2529-492F-85D7-A328A1D448C7}"/>
              </a:ext>
            </a:extLst>
          </p:cNvPr>
          <p:cNvSpPr txBox="1"/>
          <p:nvPr/>
        </p:nvSpPr>
        <p:spPr>
          <a:xfrm>
            <a:off x="1" y="0"/>
            <a:ext cx="2590800" cy="276999"/>
          </a:xfrm>
          <a:prstGeom prst="rect">
            <a:avLst/>
          </a:prstGeom>
          <a:gradFill flip="none" rotWithShape="1">
            <a:gsLst>
              <a:gs pos="33000">
                <a:srgbClr val="0069B5"/>
              </a:gs>
              <a:gs pos="100000">
                <a:srgbClr val="00A8E8"/>
              </a:gs>
            </a:gsLst>
            <a:lin ang="0" scaled="1"/>
            <a:tileRect/>
          </a:gradFill>
        </p:spPr>
        <p:txBody>
          <a:bodyPr wrap="square" rtlCol="0">
            <a:spAutoFit/>
          </a:bodyPr>
          <a:lstStyle>
            <a:defPPr>
              <a:defRPr lang="en-US"/>
            </a:defPPr>
            <a:lvl1pPr>
              <a:defRPr sz="1200" b="1">
                <a:solidFill>
                  <a:schemeClr val="bg1"/>
                </a:solidFill>
              </a:defRPr>
            </a:lvl1pPr>
          </a:lstStyle>
          <a:p>
            <a:r>
              <a:rPr lang="en-GB"/>
              <a:t>GEOPOLITICAL RAMIFICATIONS</a:t>
            </a:r>
          </a:p>
        </p:txBody>
      </p:sp>
      <p:graphicFrame>
        <p:nvGraphicFramePr>
          <p:cNvPr id="21" name="Table 7">
            <a:extLst>
              <a:ext uri="{FF2B5EF4-FFF2-40B4-BE49-F238E27FC236}">
                <a16:creationId xmlns:a16="http://schemas.microsoft.com/office/drawing/2014/main" id="{FAFB18A5-BB4A-49E4-8409-5243CC0C52DF}"/>
              </a:ext>
            </a:extLst>
          </p:cNvPr>
          <p:cNvGraphicFramePr>
            <a:graphicFrameLocks noGrp="1"/>
          </p:cNvGraphicFramePr>
          <p:nvPr>
            <p:extLst>
              <p:ext uri="{D42A27DB-BD31-4B8C-83A1-F6EECF244321}">
                <p14:modId xmlns:p14="http://schemas.microsoft.com/office/powerpoint/2010/main" val="4152850248"/>
              </p:ext>
            </p:extLst>
          </p:nvPr>
        </p:nvGraphicFramePr>
        <p:xfrm>
          <a:off x="185426" y="842018"/>
          <a:ext cx="11605148" cy="5775960"/>
        </p:xfrm>
        <a:graphic>
          <a:graphicData uri="http://schemas.openxmlformats.org/drawingml/2006/table">
            <a:tbl>
              <a:tblPr firstRow="1" bandRow="1">
                <a:tableStyleId>{5C22544A-7EE6-4342-B048-85BDC9FD1C3A}</a:tableStyleId>
              </a:tblPr>
              <a:tblGrid>
                <a:gridCol w="2901287">
                  <a:extLst>
                    <a:ext uri="{9D8B030D-6E8A-4147-A177-3AD203B41FA5}">
                      <a16:colId xmlns:a16="http://schemas.microsoft.com/office/drawing/2014/main" val="924316478"/>
                    </a:ext>
                  </a:extLst>
                </a:gridCol>
                <a:gridCol w="2901287">
                  <a:extLst>
                    <a:ext uri="{9D8B030D-6E8A-4147-A177-3AD203B41FA5}">
                      <a16:colId xmlns:a16="http://schemas.microsoft.com/office/drawing/2014/main" val="429020997"/>
                    </a:ext>
                  </a:extLst>
                </a:gridCol>
                <a:gridCol w="2901287">
                  <a:extLst>
                    <a:ext uri="{9D8B030D-6E8A-4147-A177-3AD203B41FA5}">
                      <a16:colId xmlns:a16="http://schemas.microsoft.com/office/drawing/2014/main" val="2572982330"/>
                    </a:ext>
                  </a:extLst>
                </a:gridCol>
                <a:gridCol w="2901287">
                  <a:extLst>
                    <a:ext uri="{9D8B030D-6E8A-4147-A177-3AD203B41FA5}">
                      <a16:colId xmlns:a16="http://schemas.microsoft.com/office/drawing/2014/main" val="51784977"/>
                    </a:ext>
                  </a:extLst>
                </a:gridCol>
              </a:tblGrid>
              <a:tr h="368780">
                <a:tc>
                  <a:txBody>
                    <a:bodyPr/>
                    <a:lstStyle/>
                    <a:p>
                      <a:pPr algn="ctr" eaLnBrk="0" hangingPunct="0">
                        <a:spcAft>
                          <a:spcPct val="0"/>
                        </a:spcAft>
                      </a:pPr>
                      <a:r>
                        <a:rPr lang="en-GB" sz="1100">
                          <a:solidFill>
                            <a:schemeClr val="bg1"/>
                          </a:solidFill>
                          <a:latin typeface="Arial" panose="020B0604020202020204" pitchFamily="34" charset="0"/>
                        </a:rPr>
                        <a:t>Reduced technical co-operation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69B5"/>
                    </a:solidFill>
                  </a:tcPr>
                </a:tc>
                <a:tc>
                  <a:txBody>
                    <a:bodyPr/>
                    <a:lstStyle/>
                    <a:p>
                      <a:pPr algn="ctr" eaLnBrk="0" hangingPunct="0">
                        <a:spcAft>
                          <a:spcPct val="0"/>
                        </a:spcAft>
                      </a:pPr>
                      <a:r>
                        <a:rPr lang="en-GB" sz="1100">
                          <a:solidFill>
                            <a:schemeClr val="bg1"/>
                          </a:solidFill>
                          <a:latin typeface="Arial" panose="020B0604020202020204" pitchFamily="34" charset="0"/>
                        </a:rPr>
                        <a:t>UNFCCC and international process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69B5"/>
                    </a:solidFill>
                  </a:tcPr>
                </a:tc>
                <a:tc>
                  <a:txBody>
                    <a:bodyPr/>
                    <a:lstStyle/>
                    <a:p>
                      <a:pPr algn="ctr" eaLnBrk="0" hangingPunct="0">
                        <a:spcAft>
                          <a:spcPct val="0"/>
                        </a:spcAft>
                      </a:pPr>
                      <a:r>
                        <a:rPr lang="en-GB" sz="1100">
                          <a:solidFill>
                            <a:schemeClr val="bg1"/>
                          </a:solidFill>
                          <a:latin typeface="Arial" panose="020B0604020202020204" pitchFamily="34" charset="0"/>
                        </a:rPr>
                        <a:t>Climate impacts and resilience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69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pitchFamily="34" charset="0"/>
                        </a:rPr>
                        <a:t>Mixed support for accelerating the necessary  transition</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69B5"/>
                    </a:solidFill>
                  </a:tcPr>
                </a:tc>
                <a:extLst>
                  <a:ext uri="{0D108BD9-81ED-4DB2-BD59-A6C34878D82A}">
                    <a16:rowId xmlns:a16="http://schemas.microsoft.com/office/drawing/2014/main" val="4107897244"/>
                  </a:ext>
                </a:extLst>
              </a:tr>
              <a:tr h="5218076">
                <a:tc>
                  <a:txBody>
                    <a:bodyPr/>
                    <a:lstStyle/>
                    <a:p>
                      <a:pPr marL="171450" indent="-171450">
                        <a:lnSpc>
                          <a:spcPct val="120000"/>
                        </a:lnSpc>
                        <a:spcAft>
                          <a:spcPts val="600"/>
                        </a:spcAft>
                        <a:buFont typeface="Arial" panose="020B0604020202020204" pitchFamily="34" charset="0"/>
                        <a:buChar char="•"/>
                      </a:pPr>
                      <a:r>
                        <a:rPr lang="en-GB" sz="1100"/>
                        <a:t>Delivery of net zero carbon societies and meeting the objectives of the Paris Agreement require an acceleration of the pace of technology change</a:t>
                      </a:r>
                    </a:p>
                    <a:p>
                      <a:pPr marL="171450" indent="-171450">
                        <a:lnSpc>
                          <a:spcPct val="120000"/>
                        </a:lnSpc>
                        <a:spcAft>
                          <a:spcPts val="600"/>
                        </a:spcAft>
                        <a:buFont typeface="Arial" panose="020B0604020202020204" pitchFamily="34" charset="0"/>
                        <a:buChar char="•"/>
                      </a:pPr>
                      <a:r>
                        <a:rPr lang="en-GB" sz="1100"/>
                        <a:t>Political agreement and multilateral instruments drive international collaboration, and global targets build markets and encourage upside risks and innovation – such as in solar, wind and batteries.  All require international supply chains and global deployment.</a:t>
                      </a:r>
                    </a:p>
                    <a:p>
                      <a:pPr marL="171450" marR="0" lvl="0" indent="-1714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en-GB" sz="1100" kern="1200">
                          <a:solidFill>
                            <a:schemeClr val="dk1"/>
                          </a:solidFill>
                          <a:latin typeface="+mn-lt"/>
                          <a:ea typeface="+mn-ea"/>
                          <a:cs typeface="+mn-cs"/>
                        </a:rPr>
                        <a:t>Whilst strong economic arguments to maintain open trade and investment ties remain, there is increase need to take a risk management approach to security concerns. </a:t>
                      </a:r>
                    </a:p>
                    <a:p>
                      <a:pPr marL="171450" marR="0" lvl="0" indent="-1714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en-GB" sz="1100" b="1" i="1" kern="1200">
                          <a:solidFill>
                            <a:srgbClr val="00A8E8"/>
                          </a:solidFill>
                          <a:latin typeface="+mn-lt"/>
                          <a:ea typeface="+mn-ea"/>
                          <a:cs typeface="+mn-cs"/>
                        </a:rPr>
                        <a:t>It therefore looks inevitable that there will be more fragmentation in global markets for goods and services, and more constraints on sharing research and deploying technologies critical to the net zero transition (and achievement of SDGs).  </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171450" indent="-171450">
                        <a:lnSpc>
                          <a:spcPct val="120000"/>
                        </a:lnSpc>
                        <a:spcAft>
                          <a:spcPts val="600"/>
                        </a:spcAft>
                        <a:buFont typeface="Arial" panose="020B0604020202020204" pitchFamily="34" charset="0"/>
                        <a:buChar char="•"/>
                      </a:pPr>
                      <a:r>
                        <a:rPr lang="en-GB" sz="1100"/>
                        <a:t>Political attention on climate change will be diminished as a result of the war</a:t>
                      </a:r>
                    </a:p>
                    <a:p>
                      <a:pPr marL="171450" marR="0" lvl="0" indent="-1714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en-GB" sz="1100">
                          <a:latin typeface="+mn-lt"/>
                        </a:rPr>
                        <a:t>The G20 leaders summit is in the month prior to COP and sets the tone for the level of ambition – this will be disrupted irrespective of Russia’s participation.</a:t>
                      </a:r>
                    </a:p>
                    <a:p>
                      <a:pPr marL="171450" marR="0" lvl="0" indent="-1714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en-GB" sz="1100" kern="1200">
                          <a:solidFill>
                            <a:schemeClr val="dk1"/>
                          </a:solidFill>
                          <a:latin typeface="+mn-lt"/>
                          <a:ea typeface="+mn-ea"/>
                          <a:cs typeface="+mn-cs"/>
                        </a:rPr>
                        <a:t>The G7, especially following election of President Biden, is key driver of momentum. Despite German presidency, climate is unlikely to be the focus</a:t>
                      </a:r>
                    </a:p>
                    <a:p>
                      <a:pPr marL="171450" indent="-171450">
                        <a:lnSpc>
                          <a:spcPct val="120000"/>
                        </a:lnSpc>
                        <a:spcAft>
                          <a:spcPts val="600"/>
                        </a:spcAft>
                        <a:buFont typeface="Arial" panose="020B0604020202020204" pitchFamily="34" charset="0"/>
                        <a:buChar char="•"/>
                      </a:pPr>
                      <a:r>
                        <a:rPr lang="en-GB" sz="1100"/>
                        <a:t>Russia is Egypt’s largest trading partner, particularly for food. Egypt is the COP 27 President and will have to balance geopolitical and financial concerns over the war with climate leadership</a:t>
                      </a:r>
                    </a:p>
                    <a:p>
                      <a:pPr marL="171450" indent="-171450">
                        <a:lnSpc>
                          <a:spcPct val="120000"/>
                        </a:lnSpc>
                        <a:spcAft>
                          <a:spcPts val="600"/>
                        </a:spcAft>
                        <a:buFont typeface="Arial" panose="020B0604020202020204" pitchFamily="34" charset="0"/>
                        <a:buChar char="•"/>
                      </a:pPr>
                      <a:r>
                        <a:rPr lang="en-GB" sz="1100"/>
                        <a:t>The Umbrella Group (non-EU developed countries – Australia, Iceland,  US, etc.)  have expelled Belarus and Russia (March 2022)</a:t>
                      </a:r>
                    </a:p>
                    <a:p>
                      <a:pPr marL="171450" marR="0" lvl="0" indent="-17145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lang="en-GB" sz="1100" b="1" i="1">
                          <a:solidFill>
                            <a:srgbClr val="00A8E8"/>
                          </a:solidFill>
                        </a:rPr>
                        <a:t>Reduced trust will affect all negotiations and political boycotts will further reduce engagement opportunities. Any momentum build up around COP 26 is likely to be lost.</a:t>
                      </a:r>
                      <a:endParaRPr lang="en-GB" sz="1100" b="1">
                        <a:solidFill>
                          <a:srgbClr val="00A8E8"/>
                        </a:solidFill>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171450" indent="-171450">
                        <a:lnSpc>
                          <a:spcPct val="120000"/>
                        </a:lnSpc>
                        <a:spcAft>
                          <a:spcPts val="600"/>
                        </a:spcAft>
                        <a:buFont typeface="Arial" panose="020B0604020202020204" pitchFamily="34" charset="0"/>
                        <a:buChar char="•"/>
                      </a:pPr>
                      <a:r>
                        <a:rPr lang="en-GB" sz="1100"/>
                        <a:t>Conflict-driven higher food and energy prices will to be exacerbated by the occurrence of climate change induced extreme weather events</a:t>
                      </a:r>
                    </a:p>
                    <a:p>
                      <a:pPr marL="171450" indent="-171450">
                        <a:lnSpc>
                          <a:spcPct val="120000"/>
                        </a:lnSpc>
                        <a:spcAft>
                          <a:spcPts val="600"/>
                        </a:spcAft>
                        <a:buFont typeface="Arial" panose="020B0604020202020204" pitchFamily="34" charset="0"/>
                        <a:buChar char="•"/>
                      </a:pPr>
                      <a:r>
                        <a:rPr lang="en-GB" sz="1100"/>
                        <a:t>Supply chains stresses induced by the war, and the need to diversify sources and routes, will rebalance supply patterns. Additional pressures on supply security compounded by climate change, will affect developing countries particularly badly.</a:t>
                      </a:r>
                    </a:p>
                    <a:p>
                      <a:pPr marL="171450" indent="-171450">
                        <a:lnSpc>
                          <a:spcPct val="120000"/>
                        </a:lnSpc>
                        <a:spcAft>
                          <a:spcPts val="600"/>
                        </a:spcAft>
                        <a:buFont typeface="Arial" panose="020B0604020202020204" pitchFamily="34" charset="0"/>
                        <a:buChar char="•"/>
                      </a:pPr>
                      <a:r>
                        <a:rPr lang="en-GB" sz="1100"/>
                        <a:t>A priority for the UK’s continual Presidency of the COP process in 2022 is to deliver ‘for climate vulnerable countries by ensuring commitments on adaptation and loss and damage are honoured’.</a:t>
                      </a:r>
                    </a:p>
                    <a:p>
                      <a:pPr marL="171450" indent="-171450">
                        <a:lnSpc>
                          <a:spcPct val="120000"/>
                        </a:lnSpc>
                        <a:spcAft>
                          <a:spcPts val="600"/>
                        </a:spcAft>
                        <a:buFont typeface="Arial" panose="020B0604020202020204" pitchFamily="34" charset="0"/>
                        <a:buChar char="•"/>
                      </a:pPr>
                      <a:r>
                        <a:rPr lang="en-GB" sz="1100" b="1" i="1">
                          <a:solidFill>
                            <a:srgbClr val="00A8E8"/>
                          </a:solidFill>
                        </a:rPr>
                        <a:t>The Egyptian presidency of COP 27 will ensure that Loss &amp; Damage and adaption finance is high on the climate agenda and it will be at the heart of future international co-operation.</a:t>
                      </a:r>
                      <a:endParaRPr lang="en-GB" sz="1100" b="1">
                        <a:solidFill>
                          <a:srgbClr val="00A8E8"/>
                        </a:solidFill>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171450" indent="-171450">
                        <a:lnSpc>
                          <a:spcPct val="120000"/>
                        </a:lnSpc>
                        <a:spcAft>
                          <a:spcPts val="600"/>
                        </a:spcAft>
                        <a:buFont typeface="Arial" panose="020B0604020202020204" pitchFamily="34" charset="0"/>
                        <a:buChar char="•"/>
                      </a:pPr>
                      <a:r>
                        <a:rPr lang="en-GB" sz="1100" kern="1200">
                          <a:solidFill>
                            <a:schemeClr val="dk1"/>
                          </a:solidFill>
                          <a:latin typeface="+mn-lt"/>
                          <a:ea typeface="+mn-ea"/>
                          <a:cs typeface="+mn-cs"/>
                        </a:rPr>
                        <a:t>Concerns about security of supply and higher energy and food prices have evoked different responses. </a:t>
                      </a:r>
                    </a:p>
                    <a:p>
                      <a:pPr marL="171450" indent="-171450">
                        <a:lnSpc>
                          <a:spcPct val="120000"/>
                        </a:lnSpc>
                        <a:spcAft>
                          <a:spcPts val="600"/>
                        </a:spcAft>
                        <a:buFont typeface="Arial" panose="020B0604020202020204" pitchFamily="34" charset="0"/>
                        <a:buChar char="•"/>
                      </a:pPr>
                      <a:r>
                        <a:rPr lang="en-GB" sz="1100" kern="1200">
                          <a:solidFill>
                            <a:schemeClr val="dk1"/>
                          </a:solidFill>
                          <a:latin typeface="+mn-lt"/>
                          <a:ea typeface="+mn-ea"/>
                          <a:cs typeface="+mn-cs"/>
                        </a:rPr>
                        <a:t>In the EU, this has lead to calls for a diversification of fossil fuel supplies, for the acceleration of the energy transition (towards renewables and increased efficiency), and for transformation of the food and farming system towards less resource-intensive demand and supply.</a:t>
                      </a:r>
                    </a:p>
                    <a:p>
                      <a:pPr marL="171450" indent="-171450">
                        <a:lnSpc>
                          <a:spcPct val="120000"/>
                        </a:lnSpc>
                        <a:spcAft>
                          <a:spcPts val="600"/>
                        </a:spcAft>
                        <a:buFont typeface="Arial" panose="020B0604020202020204" pitchFamily="34" charset="0"/>
                        <a:buChar char="•"/>
                      </a:pPr>
                      <a:r>
                        <a:rPr lang="en-GB" sz="1100" kern="1200">
                          <a:solidFill>
                            <a:schemeClr val="dk1"/>
                          </a:solidFill>
                          <a:latin typeface="+mn-lt"/>
                          <a:ea typeface="+mn-ea"/>
                          <a:cs typeface="+mn-cs"/>
                        </a:rPr>
                        <a:t>Higher gas prices and constricted access will also increase the use of coal. Enlarging initiatives like the Powering Past Coal Making Alliance, will be more difficult. Equally, food price concerns may increase pressures to increase self-sufficiency through more intensive domestic production and reneging on environmental farming commitments.</a:t>
                      </a:r>
                    </a:p>
                    <a:p>
                      <a:pPr marL="171450" indent="-171450">
                        <a:lnSpc>
                          <a:spcPct val="120000"/>
                        </a:lnSpc>
                        <a:spcAft>
                          <a:spcPts val="600"/>
                        </a:spcAft>
                        <a:buFont typeface="Arial" panose="020B0604020202020204" pitchFamily="34" charset="0"/>
                        <a:buChar char="•"/>
                      </a:pPr>
                      <a:r>
                        <a:rPr lang="en-GB" sz="1100" b="1" i="1" kern="1200">
                          <a:solidFill>
                            <a:srgbClr val="00A8E8"/>
                          </a:solidFill>
                          <a:latin typeface="+mn-lt"/>
                          <a:ea typeface="+mn-ea"/>
                          <a:cs typeface="+mn-cs"/>
                        </a:rPr>
                        <a:t>Although there is a risk of backsliding on  transition progress in the near-term, there is also a huge opportunity to ensure inevitable recalibrations in resource markets drive an accelerated transition in the medium term</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50518104"/>
                  </a:ext>
                </a:extLst>
              </a:tr>
            </a:tbl>
          </a:graphicData>
        </a:graphic>
      </p:graphicFrame>
    </p:spTree>
    <p:extLst>
      <p:ext uri="{BB962C8B-B14F-4D97-AF65-F5344CB8AC3E}">
        <p14:creationId xmlns:p14="http://schemas.microsoft.com/office/powerpoint/2010/main" val="31091855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D0145D-4595-40D7-9990-9FE0515CFA9F}"/>
              </a:ext>
            </a:extLst>
          </p:cNvPr>
          <p:cNvSpPr txBox="1"/>
          <p:nvPr/>
        </p:nvSpPr>
        <p:spPr>
          <a:xfrm>
            <a:off x="1" y="0"/>
            <a:ext cx="979713" cy="276999"/>
          </a:xfrm>
          <a:prstGeom prst="rect">
            <a:avLst/>
          </a:prstGeom>
          <a:gradFill>
            <a:gsLst>
              <a:gs pos="50000">
                <a:schemeClr val="accent2"/>
              </a:gs>
              <a:gs pos="100000">
                <a:srgbClr val="ED3B9C"/>
              </a:gs>
            </a:gsLst>
            <a:lin ang="0" scaled="1"/>
          </a:gradFill>
        </p:spPr>
        <p:txBody>
          <a:bodyPr wrap="square" rtlCol="0">
            <a:spAutoFit/>
          </a:bodyPr>
          <a:lstStyle>
            <a:defPPr>
              <a:defRPr lang="en-US"/>
            </a:defPPr>
            <a:lvl1pPr>
              <a:defRPr sz="1200" b="1">
                <a:solidFill>
                  <a:schemeClr val="bg1"/>
                </a:solidFill>
              </a:defRPr>
            </a:lvl1pPr>
          </a:lstStyle>
          <a:p>
            <a:r>
              <a:rPr lang="en-GB"/>
              <a:t>SUMMARY</a:t>
            </a:r>
          </a:p>
        </p:txBody>
      </p:sp>
      <p:sp>
        <p:nvSpPr>
          <p:cNvPr id="8" name="TextBox 7">
            <a:extLst>
              <a:ext uri="{FF2B5EF4-FFF2-40B4-BE49-F238E27FC236}">
                <a16:creationId xmlns:a16="http://schemas.microsoft.com/office/drawing/2014/main" id="{2D34F862-B15B-4799-8F43-6FF342325713}"/>
              </a:ext>
            </a:extLst>
          </p:cNvPr>
          <p:cNvSpPr txBox="1"/>
          <p:nvPr/>
        </p:nvSpPr>
        <p:spPr>
          <a:xfrm>
            <a:off x="217960" y="892163"/>
            <a:ext cx="11548924" cy="5579413"/>
          </a:xfrm>
          <a:prstGeom prst="rect">
            <a:avLst/>
          </a:prstGeom>
          <a:noFill/>
        </p:spPr>
        <p:txBody>
          <a:bodyPr wrap="square" rtlCol="0">
            <a:spAutoFit/>
          </a:bodyPr>
          <a:lstStyle/>
          <a:p>
            <a:pPr marL="271463" indent="-198438" fontAlgn="base">
              <a:lnSpc>
                <a:spcPct val="110000"/>
              </a:lnSpc>
              <a:spcAft>
                <a:spcPts val="600"/>
              </a:spcAft>
              <a:buFont typeface="Arial" pitchFamily="34" charset="0"/>
              <a:buChar char="•"/>
            </a:pPr>
            <a:r>
              <a:rPr lang="en-GB" sz="1100" dirty="0">
                <a:solidFill>
                  <a:srgbClr val="141414"/>
                </a:solidFill>
              </a:rPr>
              <a:t>Before the war, the global pandemic had resulted in </a:t>
            </a:r>
            <a:r>
              <a:rPr lang="en-GB" sz="1100" b="1" dirty="0">
                <a:solidFill>
                  <a:srgbClr val="141414"/>
                </a:solidFill>
              </a:rPr>
              <a:t>higher commodity prices </a:t>
            </a:r>
            <a:r>
              <a:rPr lang="en-GB" sz="1100" dirty="0">
                <a:solidFill>
                  <a:srgbClr val="141414"/>
                </a:solidFill>
              </a:rPr>
              <a:t>and supply chain disruptions, on top of the last 15 years of </a:t>
            </a:r>
            <a:r>
              <a:rPr lang="en-GB" sz="1100" dirty="0" err="1">
                <a:solidFill>
                  <a:srgbClr val="141414"/>
                </a:solidFill>
              </a:rPr>
              <a:t>crisi</a:t>
            </a:r>
            <a:r>
              <a:rPr lang="en-GB" sz="1100" dirty="0">
                <a:solidFill>
                  <a:srgbClr val="141414"/>
                </a:solidFill>
              </a:rPr>
              <a:t>-on-crisis.</a:t>
            </a:r>
          </a:p>
          <a:p>
            <a:pPr marL="271463" indent="-198438">
              <a:lnSpc>
                <a:spcPct val="110000"/>
              </a:lnSpc>
              <a:spcAft>
                <a:spcPts val="600"/>
              </a:spcAft>
              <a:buFont typeface="Arial" pitchFamily="34" charset="0"/>
              <a:buChar char="•"/>
            </a:pPr>
            <a:r>
              <a:rPr lang="en-GB" sz="1100" b="0" dirty="0">
                <a:solidFill>
                  <a:srgbClr val="141414"/>
                </a:solidFill>
              </a:rPr>
              <a:t>The outcome of the war is far from certain, but clearly it is not the quick war that Russia might have imagined. Whatever the outcome of the conflict, long term impacts will remain: sanctions may never be lifted, and there are likely to be </a:t>
            </a:r>
            <a:r>
              <a:rPr lang="en-GB" sz="1100" b="1" dirty="0">
                <a:solidFill>
                  <a:srgbClr val="141414"/>
                </a:solidFill>
              </a:rPr>
              <a:t>structural change in markets, trade and global geopolitical alliances</a:t>
            </a:r>
          </a:p>
          <a:p>
            <a:pPr marL="271463" indent="-198438" fontAlgn="base">
              <a:lnSpc>
                <a:spcPct val="110000"/>
              </a:lnSpc>
              <a:spcAft>
                <a:spcPts val="600"/>
              </a:spcAft>
              <a:buFont typeface="Arial" pitchFamily="34" charset="0"/>
              <a:buChar char="•"/>
            </a:pPr>
            <a:r>
              <a:rPr lang="en-GB" sz="1100" dirty="0">
                <a:solidFill>
                  <a:srgbClr val="141414"/>
                </a:solidFill>
              </a:rPr>
              <a:t>Both Russia and Ukraine are </a:t>
            </a:r>
            <a:r>
              <a:rPr lang="en-GB" sz="1100" b="1" dirty="0">
                <a:solidFill>
                  <a:srgbClr val="141414"/>
                </a:solidFill>
              </a:rPr>
              <a:t>highly important to EU resource markets</a:t>
            </a:r>
            <a:r>
              <a:rPr lang="en-GB" sz="1100" dirty="0">
                <a:solidFill>
                  <a:srgbClr val="141414"/>
                </a:solidFill>
              </a:rPr>
              <a:t>, particularly for energy, food and fertilizers. Prices for these commodities have spiked as a result of economic sanctions, trade restrictions and policy interventions introduced by national and regional governments in response to the invasion.</a:t>
            </a:r>
          </a:p>
          <a:p>
            <a:pPr marL="271463" indent="-198438">
              <a:lnSpc>
                <a:spcPct val="110000"/>
              </a:lnSpc>
              <a:spcAft>
                <a:spcPts val="600"/>
              </a:spcAft>
              <a:buFont typeface="Arial" pitchFamily="34" charset="0"/>
              <a:buChar char="•"/>
            </a:pPr>
            <a:r>
              <a:rPr lang="en-GB" sz="1100" dirty="0">
                <a:solidFill>
                  <a:srgbClr val="141414"/>
                </a:solidFill>
              </a:rPr>
              <a:t>Russia is responsible for about 10 per cent of global </a:t>
            </a:r>
            <a:r>
              <a:rPr lang="en-GB" sz="1100" b="1" dirty="0">
                <a:solidFill>
                  <a:srgbClr val="141414"/>
                </a:solidFill>
              </a:rPr>
              <a:t>energy</a:t>
            </a:r>
            <a:r>
              <a:rPr lang="en-GB" sz="1100" dirty="0">
                <a:solidFill>
                  <a:srgbClr val="141414"/>
                </a:solidFill>
              </a:rPr>
              <a:t> production and is a major exporter of all fossil fuels, particularly to the EU. Europe is putting in place measures to rapidly reduced imports; natural gas is particularly problematic due to fixed pipelines. Security of supply concerns have led to higher prices globally.</a:t>
            </a:r>
          </a:p>
          <a:p>
            <a:pPr marL="271463" indent="-198438" fontAlgn="base">
              <a:lnSpc>
                <a:spcPct val="110000"/>
              </a:lnSpc>
              <a:spcAft>
                <a:spcPts val="600"/>
              </a:spcAft>
              <a:buFont typeface="Arial" pitchFamily="34" charset="0"/>
              <a:buChar char="•"/>
            </a:pPr>
            <a:r>
              <a:rPr lang="en-GB" sz="1100" b="1" dirty="0">
                <a:solidFill>
                  <a:srgbClr val="141414"/>
                </a:solidFill>
              </a:rPr>
              <a:t>Food and fertilizer prices </a:t>
            </a:r>
            <a:r>
              <a:rPr lang="en-GB" sz="1100" dirty="0">
                <a:solidFill>
                  <a:srgbClr val="141414"/>
                </a:solidFill>
              </a:rPr>
              <a:t>have similarly spiked owing to both high dependence on energy inputs and as a result of the Black Sea’s importance to global fertilizer, cereal and oilseed supplies. Low-income food-deficit countries with direct import dependencies are particularly vulnerable but price rises are affecting low-income households everywhere.</a:t>
            </a:r>
          </a:p>
          <a:p>
            <a:pPr marL="271463" indent="-198438" fontAlgn="base">
              <a:lnSpc>
                <a:spcPct val="110000"/>
              </a:lnSpc>
              <a:spcAft>
                <a:spcPts val="600"/>
              </a:spcAft>
              <a:buFont typeface="Arial" pitchFamily="34" charset="0"/>
              <a:buChar char="•"/>
            </a:pPr>
            <a:r>
              <a:rPr lang="en-GB" sz="1100" dirty="0">
                <a:solidFill>
                  <a:srgbClr val="141414"/>
                </a:solidFill>
              </a:rPr>
              <a:t>The combined consequences of food, energy, wider supply chain issues against a wider cost of living crisis post-Pandemic has the potential to </a:t>
            </a:r>
            <a:r>
              <a:rPr lang="en-GB" sz="1100" b="1" dirty="0">
                <a:solidFill>
                  <a:srgbClr val="141414"/>
                </a:solidFill>
              </a:rPr>
              <a:t>increase poverty, drive labour disputes and risk wage-price spirals and recessions</a:t>
            </a:r>
            <a:r>
              <a:rPr lang="en-GB" sz="1100" dirty="0">
                <a:solidFill>
                  <a:srgbClr val="141414"/>
                </a:solidFill>
              </a:rPr>
              <a:t>.  Increasing domestic political tensions may mean </a:t>
            </a:r>
            <a:r>
              <a:rPr lang="en-GB" sz="1100" b="1" dirty="0">
                <a:solidFill>
                  <a:srgbClr val="141414"/>
                </a:solidFill>
              </a:rPr>
              <a:t>reduced appetite for sustainability transitions </a:t>
            </a:r>
            <a:r>
              <a:rPr lang="en-GB" sz="1100" dirty="0">
                <a:solidFill>
                  <a:srgbClr val="141414"/>
                </a:solidFill>
              </a:rPr>
              <a:t>and the political risks they are perceived to bring.</a:t>
            </a:r>
          </a:p>
          <a:p>
            <a:pPr marL="271463" indent="-198438" fontAlgn="base">
              <a:lnSpc>
                <a:spcPct val="110000"/>
              </a:lnSpc>
              <a:spcAft>
                <a:spcPts val="600"/>
              </a:spcAft>
              <a:buFont typeface="Arial" pitchFamily="34" charset="0"/>
              <a:buChar char="•"/>
            </a:pPr>
            <a:r>
              <a:rPr lang="en-GB" sz="1100" dirty="0">
                <a:solidFill>
                  <a:srgbClr val="141414"/>
                </a:solidFill>
              </a:rPr>
              <a:t>The impact of the war on Russia’s global role in metal and mineral markets may have </a:t>
            </a:r>
            <a:r>
              <a:rPr lang="en-GB" sz="1100" b="1" dirty="0">
                <a:solidFill>
                  <a:srgbClr val="141414"/>
                </a:solidFill>
              </a:rPr>
              <a:t>significant but longer-term effects </a:t>
            </a:r>
            <a:r>
              <a:rPr lang="en-GB" sz="1100" dirty="0">
                <a:solidFill>
                  <a:srgbClr val="141414"/>
                </a:solidFill>
              </a:rPr>
              <a:t>that increase resource nationalism and market volatility and thus may </a:t>
            </a:r>
            <a:r>
              <a:rPr lang="en-GB" sz="1100" b="1" dirty="0">
                <a:solidFill>
                  <a:srgbClr val="141414"/>
                </a:solidFill>
              </a:rPr>
              <a:t>constrain the energy transition</a:t>
            </a:r>
          </a:p>
          <a:p>
            <a:pPr marL="271463" indent="-198438" fontAlgn="base">
              <a:lnSpc>
                <a:spcPct val="110000"/>
              </a:lnSpc>
              <a:spcAft>
                <a:spcPts val="600"/>
              </a:spcAft>
              <a:buFont typeface="Arial" pitchFamily="34" charset="0"/>
              <a:buChar char="•"/>
            </a:pPr>
            <a:r>
              <a:rPr lang="en-GB" sz="1100" dirty="0">
                <a:solidFill>
                  <a:srgbClr val="141414"/>
                </a:solidFill>
              </a:rPr>
              <a:t>Security rising up the global political agenda, and the situation in Ukraine has significantly increased the political will to arm. Broader geopolitical impacts may include </a:t>
            </a:r>
            <a:r>
              <a:rPr lang="en-GB" sz="1100" b="1" dirty="0">
                <a:solidFill>
                  <a:srgbClr val="141414"/>
                </a:solidFill>
              </a:rPr>
              <a:t>decreased support for multilateralism, reduced climate and development financing, and greater resource nationalism – with consequences for trade and economic development</a:t>
            </a:r>
            <a:r>
              <a:rPr lang="en-GB" sz="1100" dirty="0">
                <a:solidFill>
                  <a:srgbClr val="141414"/>
                </a:solidFill>
              </a:rPr>
              <a:t>.</a:t>
            </a:r>
          </a:p>
          <a:p>
            <a:pPr marL="271463" indent="-198438" fontAlgn="base">
              <a:lnSpc>
                <a:spcPct val="110000"/>
              </a:lnSpc>
              <a:spcAft>
                <a:spcPts val="600"/>
              </a:spcAft>
              <a:buFont typeface="Arial" pitchFamily="34" charset="0"/>
              <a:buChar char="•"/>
            </a:pPr>
            <a:r>
              <a:rPr lang="en-GB" sz="1100" dirty="0">
                <a:solidFill>
                  <a:srgbClr val="141414"/>
                </a:solidFill>
              </a:rPr>
              <a:t>The EU’s response has been unified to date and there is a commitment to start negotiations for Ukraine’s accession. But </a:t>
            </a:r>
            <a:r>
              <a:rPr lang="en-GB" sz="1100" b="1" dirty="0">
                <a:solidFill>
                  <a:srgbClr val="141414"/>
                </a:solidFill>
              </a:rPr>
              <a:t>political divergences may widen over time</a:t>
            </a:r>
            <a:r>
              <a:rPr lang="en-GB" sz="1100" dirty="0">
                <a:solidFill>
                  <a:srgbClr val="141414"/>
                </a:solidFill>
              </a:rPr>
              <a:t>.</a:t>
            </a:r>
          </a:p>
          <a:p>
            <a:pPr marL="271463" indent="-198438" fontAlgn="base">
              <a:lnSpc>
                <a:spcPct val="110000"/>
              </a:lnSpc>
              <a:spcAft>
                <a:spcPts val="600"/>
              </a:spcAft>
              <a:buFont typeface="Arial" pitchFamily="34" charset="0"/>
              <a:buChar char="•"/>
            </a:pPr>
            <a:r>
              <a:rPr lang="en-GB" sz="1100" dirty="0">
                <a:solidFill>
                  <a:srgbClr val="141414"/>
                </a:solidFill>
              </a:rPr>
              <a:t>The geopolitics of climate change are not immune from wider international issues. </a:t>
            </a:r>
            <a:r>
              <a:rPr lang="en-GB" sz="1100" b="1" dirty="0">
                <a:solidFill>
                  <a:srgbClr val="141414"/>
                </a:solidFill>
              </a:rPr>
              <a:t>COP27 </a:t>
            </a:r>
            <a:r>
              <a:rPr lang="en-GB" sz="1100" dirty="0">
                <a:solidFill>
                  <a:srgbClr val="141414"/>
                </a:solidFill>
              </a:rPr>
              <a:t>will particularly be affected by: </a:t>
            </a:r>
            <a:r>
              <a:rPr lang="en-GB" sz="1100" i="1" dirty="0">
                <a:solidFill>
                  <a:srgbClr val="141414"/>
                </a:solidFill>
              </a:rPr>
              <a:t>less international finance, less trust in international processes, and reduced technology co-operation</a:t>
            </a:r>
            <a:r>
              <a:rPr lang="en-GB" sz="1100" dirty="0">
                <a:solidFill>
                  <a:srgbClr val="141414"/>
                </a:solidFill>
              </a:rPr>
              <a:t>. Nevertheless, a desire to improve energy security could drive </a:t>
            </a:r>
            <a:r>
              <a:rPr lang="en-GB" sz="1100" i="1" dirty="0">
                <a:solidFill>
                  <a:srgbClr val="141414"/>
                </a:solidFill>
              </a:rPr>
              <a:t>greater energy efficiencies and renewable energy</a:t>
            </a:r>
            <a:r>
              <a:rPr lang="en-GB" sz="1100" dirty="0">
                <a:solidFill>
                  <a:srgbClr val="141414"/>
                </a:solidFill>
              </a:rPr>
              <a:t>.</a:t>
            </a:r>
          </a:p>
          <a:p>
            <a:pPr marL="271463" indent="-198438" fontAlgn="base">
              <a:lnSpc>
                <a:spcPct val="110000"/>
              </a:lnSpc>
              <a:spcAft>
                <a:spcPts val="600"/>
              </a:spcAft>
              <a:buFont typeface="Arial" pitchFamily="34" charset="0"/>
              <a:buChar char="•"/>
            </a:pPr>
            <a:r>
              <a:rPr lang="en-GB" sz="1100" dirty="0">
                <a:solidFill>
                  <a:srgbClr val="141414"/>
                </a:solidFill>
              </a:rPr>
              <a:t>Russia’s attack on Ukraine and the unprecedented package of Western economic and financial sanctions it triggered will have </a:t>
            </a:r>
            <a:r>
              <a:rPr lang="en-GB" sz="1100" b="1" dirty="0">
                <a:solidFill>
                  <a:srgbClr val="141414"/>
                </a:solidFill>
              </a:rPr>
              <a:t>lasting implications </a:t>
            </a:r>
            <a:r>
              <a:rPr lang="en-GB" sz="1100" dirty="0">
                <a:solidFill>
                  <a:srgbClr val="141414"/>
                </a:solidFill>
              </a:rPr>
              <a:t>for the way the global economic system operates</a:t>
            </a:r>
          </a:p>
          <a:p>
            <a:pPr marL="271463" indent="-198438" fontAlgn="base">
              <a:lnSpc>
                <a:spcPct val="110000"/>
              </a:lnSpc>
              <a:spcAft>
                <a:spcPts val="600"/>
              </a:spcAft>
              <a:buFont typeface="Arial" pitchFamily="34" charset="0"/>
              <a:buChar char="•"/>
            </a:pPr>
            <a:r>
              <a:rPr lang="en-GB" sz="1100" dirty="0">
                <a:solidFill>
                  <a:srgbClr val="141414"/>
                </a:solidFill>
              </a:rPr>
              <a:t>Resource policy needs to focus on </a:t>
            </a:r>
            <a:r>
              <a:rPr lang="en-GB" sz="1100" b="1" dirty="0">
                <a:solidFill>
                  <a:srgbClr val="141414"/>
                </a:solidFill>
              </a:rPr>
              <a:t>reducing demand </a:t>
            </a:r>
            <a:r>
              <a:rPr lang="en-GB" sz="1100" dirty="0">
                <a:solidFill>
                  <a:srgbClr val="141414"/>
                </a:solidFill>
              </a:rPr>
              <a:t>that can have an rapid impact on prices, aid security of supply and reduce the environmental impact. Greater public awareness, in particular in the EU, can facilitate needed behaviour change</a:t>
            </a:r>
            <a:r>
              <a:rPr lang="en-GB" sz="1100" b="1" dirty="0">
                <a:solidFill>
                  <a:srgbClr val="141414"/>
                </a:solidFill>
              </a:rPr>
              <a:t>  enabling the necessary and rapid transition will also require system changes</a:t>
            </a:r>
            <a:r>
              <a:rPr lang="en-GB" sz="1100" dirty="0">
                <a:solidFill>
                  <a:srgbClr val="141414"/>
                </a:solidFill>
              </a:rPr>
              <a:t>, including greater storage and management of distribution.  </a:t>
            </a:r>
            <a:r>
              <a:rPr lang="en-GB" sz="1100" b="1" dirty="0">
                <a:solidFill>
                  <a:srgbClr val="141414"/>
                </a:solidFill>
              </a:rPr>
              <a:t>Any new or alternative </a:t>
            </a:r>
            <a:r>
              <a:rPr lang="en-GB" sz="1100" b="1">
                <a:solidFill>
                  <a:srgbClr val="141414"/>
                </a:solidFill>
              </a:rPr>
              <a:t>supply needs </a:t>
            </a:r>
            <a:r>
              <a:rPr lang="en-GB" sz="1100" b="1" dirty="0">
                <a:solidFill>
                  <a:srgbClr val="141414"/>
                </a:solidFill>
              </a:rPr>
              <a:t>to align with sustainable transition and climate mitigation objectives </a:t>
            </a:r>
          </a:p>
        </p:txBody>
      </p:sp>
    </p:spTree>
    <p:extLst>
      <p:ext uri="{BB962C8B-B14F-4D97-AF65-F5344CB8AC3E}">
        <p14:creationId xmlns:p14="http://schemas.microsoft.com/office/powerpoint/2010/main" val="3722187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D1B20B-B6D6-46FB-9599-551D15C1981B}"/>
              </a:ext>
            </a:extLst>
          </p:cNvPr>
          <p:cNvSpPr>
            <a:spLocks noGrp="1"/>
          </p:cNvSpPr>
          <p:nvPr>
            <p:ph type="title"/>
          </p:nvPr>
        </p:nvSpPr>
        <p:spPr/>
        <p:txBody>
          <a:bodyPr/>
          <a:lstStyle/>
          <a:p>
            <a:r>
              <a:rPr lang="en-GB"/>
              <a:t>Authors</a:t>
            </a:r>
          </a:p>
        </p:txBody>
      </p:sp>
      <p:sp>
        <p:nvSpPr>
          <p:cNvPr id="4" name="Footer Placeholder 3">
            <a:extLst>
              <a:ext uri="{FF2B5EF4-FFF2-40B4-BE49-F238E27FC236}">
                <a16:creationId xmlns:a16="http://schemas.microsoft.com/office/drawing/2014/main" id="{2F2F7841-FEC4-3430-39E5-3F87D0535318}"/>
              </a:ext>
            </a:extLst>
          </p:cNvPr>
          <p:cNvSpPr>
            <a:spLocks noGrp="1"/>
          </p:cNvSpPr>
          <p:nvPr>
            <p:ph type="ftr" sz="quarter" idx="11"/>
          </p:nvPr>
        </p:nvSpPr>
        <p:spPr/>
        <p:txBody>
          <a:bodyPr/>
          <a:lstStyle/>
          <a:p>
            <a:pPr>
              <a:defRPr/>
            </a:pPr>
            <a:r>
              <a:rPr lang="en-GB"/>
              <a:t>Chatham House  |  The Royal Institute of International Affairs </a:t>
            </a:r>
          </a:p>
        </p:txBody>
      </p:sp>
      <p:sp>
        <p:nvSpPr>
          <p:cNvPr id="5" name="Slide Number Placeholder 4">
            <a:extLst>
              <a:ext uri="{FF2B5EF4-FFF2-40B4-BE49-F238E27FC236}">
                <a16:creationId xmlns:a16="http://schemas.microsoft.com/office/drawing/2014/main" id="{1A1565E2-1E96-0AA6-4238-71B2FFB50CA2}"/>
              </a:ext>
            </a:extLst>
          </p:cNvPr>
          <p:cNvSpPr>
            <a:spLocks noGrp="1"/>
          </p:cNvSpPr>
          <p:nvPr>
            <p:ph type="sldNum" sz="quarter" idx="12"/>
          </p:nvPr>
        </p:nvSpPr>
        <p:spPr/>
        <p:txBody>
          <a:bodyPr/>
          <a:lstStyle/>
          <a:p>
            <a:fld id="{F37E715C-77B6-429D-9673-141D319930A6}" type="slidenum">
              <a:rPr lang="en-GB" altLang="en-US" smtClean="0"/>
              <a:pPr/>
              <a:t>36</a:t>
            </a:fld>
            <a:endParaRPr lang="en-GB" altLang="en-US"/>
          </a:p>
        </p:txBody>
      </p:sp>
      <p:sp>
        <p:nvSpPr>
          <p:cNvPr id="9" name="Text Placeholder 1">
            <a:extLst>
              <a:ext uri="{FF2B5EF4-FFF2-40B4-BE49-F238E27FC236}">
                <a16:creationId xmlns:a16="http://schemas.microsoft.com/office/drawing/2014/main" id="{AAD019C4-893B-46E1-8002-0E37354F420B}"/>
              </a:ext>
            </a:extLst>
          </p:cNvPr>
          <p:cNvSpPr txBox="1">
            <a:spLocks/>
          </p:cNvSpPr>
          <p:nvPr/>
        </p:nvSpPr>
        <p:spPr>
          <a:xfrm>
            <a:off x="479425" y="4861711"/>
            <a:ext cx="11295480" cy="1231113"/>
          </a:xfrm>
          <a:prstGeom prst="rect">
            <a:avLst/>
          </a:prstGeom>
        </p:spPr>
        <p:txBody>
          <a:bodyPr vert="horz" lIns="0" tIns="0" rIns="0" bIns="0" rtlCol="0" anchor="ctr"/>
          <a:lstStyle>
            <a:defPPr>
              <a:defRPr lang="en-US"/>
            </a:defPPr>
            <a:lvl1pPr algn="r" rtl="0" eaLnBrk="0" fontAlgn="base" hangingPunct="0">
              <a:spcBef>
                <a:spcPct val="0"/>
              </a:spcBef>
              <a:spcAft>
                <a:spcPct val="0"/>
              </a:spcAft>
              <a:defRPr sz="900" b="1"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l"/>
            <a:r>
              <a:rPr lang="en-GB" sz="1100">
                <a:solidFill>
                  <a:srgbClr val="0070C0"/>
                </a:solidFill>
                <a:latin typeface="Arial"/>
                <a:cs typeface="Arial"/>
              </a:rPr>
              <a:t>The contents of this deck have been prepared by staff at Chatham House and IDDRI (</a:t>
            </a:r>
            <a:r>
              <a:rPr lang="en-GB" sz="1100" err="1">
                <a:solidFill>
                  <a:srgbClr val="0070C0"/>
                </a:solidFill>
                <a:latin typeface="Arial"/>
                <a:cs typeface="Arial"/>
              </a:rPr>
              <a:t>Institut</a:t>
            </a:r>
            <a:r>
              <a:rPr lang="en-GB" sz="1100">
                <a:solidFill>
                  <a:srgbClr val="0070C0"/>
                </a:solidFill>
                <a:latin typeface="Arial"/>
                <a:cs typeface="Arial"/>
              </a:rPr>
              <a:t> du </a:t>
            </a:r>
            <a:r>
              <a:rPr lang="en-GB" sz="1100" err="1">
                <a:solidFill>
                  <a:srgbClr val="0070C0"/>
                </a:solidFill>
                <a:latin typeface="Arial"/>
                <a:cs typeface="Arial"/>
              </a:rPr>
              <a:t>développement</a:t>
            </a:r>
            <a:r>
              <a:rPr lang="en-GB" sz="1100">
                <a:solidFill>
                  <a:srgbClr val="0070C0"/>
                </a:solidFill>
                <a:latin typeface="Arial"/>
                <a:cs typeface="Arial"/>
              </a:rPr>
              <a:t> durable et des relations internationals) </a:t>
            </a:r>
            <a:endParaRPr lang="en-GB" sz="1100">
              <a:solidFill>
                <a:srgbClr val="0070C0"/>
              </a:solidFill>
            </a:endParaRPr>
          </a:p>
          <a:p>
            <a:pPr algn="l"/>
            <a:endParaRPr lang="en-GB" sz="1100">
              <a:solidFill>
                <a:srgbClr val="0070C0"/>
              </a:solidFill>
            </a:endParaRPr>
          </a:p>
          <a:p>
            <a:pPr algn="l"/>
            <a:r>
              <a:rPr lang="en-GB" sz="1100" b="0">
                <a:solidFill>
                  <a:srgbClr val="0070C0"/>
                </a:solidFill>
                <a:latin typeface="Arial"/>
                <a:cs typeface="Arial"/>
              </a:rPr>
              <a:t>Drafting by and input from:</a:t>
            </a:r>
          </a:p>
          <a:p>
            <a:pPr algn="l">
              <a:spcAft>
                <a:spcPts val="0"/>
              </a:spcAft>
            </a:pPr>
            <a:r>
              <a:rPr lang="en-GB" sz="1100" b="0">
                <a:solidFill>
                  <a:srgbClr val="0070C0"/>
                </a:solidFill>
                <a:latin typeface="Arial"/>
                <a:cs typeface="Arial"/>
              </a:rPr>
              <a:t>Pierre Marie Aubert, Tim Benton, Sian Bradley, Creon Butler, Antony Froggatt, Richard King, Bernice Lee, Dan Quiggin, Lavina Ranjan, Laura Wellesley</a:t>
            </a:r>
            <a:r>
              <a:rPr lang="en-GB" sz="1100">
                <a:solidFill>
                  <a:srgbClr val="0070C0"/>
                </a:solidFill>
                <a:latin typeface="Arial"/>
                <a:cs typeface="Arial"/>
              </a:rPr>
              <a:t> </a:t>
            </a:r>
          </a:p>
          <a:p>
            <a:pPr algn="l">
              <a:spcAft>
                <a:spcPts val="0"/>
              </a:spcAft>
            </a:pPr>
            <a:endParaRPr lang="en-GB" sz="1100" b="0">
              <a:solidFill>
                <a:srgbClr val="0070C0"/>
              </a:solidFill>
              <a:cs typeface="Arial"/>
            </a:endParaRPr>
          </a:p>
          <a:p>
            <a:pPr algn="l">
              <a:spcAft>
                <a:spcPts val="0"/>
              </a:spcAft>
            </a:pPr>
            <a:r>
              <a:rPr lang="en-GB" sz="1100" b="0" i="1">
                <a:solidFill>
                  <a:srgbClr val="0070C0"/>
                </a:solidFill>
                <a:latin typeface="Arial"/>
                <a:cs typeface="Arial"/>
              </a:rPr>
              <a:t>Thanks to many other colleagues who have participated with shaping ideas and analyses presented</a:t>
            </a:r>
            <a:endParaRPr lang="en-GB" sz="1100" b="0" i="1">
              <a:solidFill>
                <a:srgbClr val="0070C0"/>
              </a:solidFill>
              <a:cs typeface="Arial"/>
            </a:endParaRPr>
          </a:p>
        </p:txBody>
      </p:sp>
    </p:spTree>
    <p:extLst>
      <p:ext uri="{BB962C8B-B14F-4D97-AF65-F5344CB8AC3E}">
        <p14:creationId xmlns:p14="http://schemas.microsoft.com/office/powerpoint/2010/main" val="848569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What is a “food systems’ APPROACH”?</a:t>
            </a:r>
          </a:p>
        </p:txBody>
      </p:sp>
      <p:sp>
        <p:nvSpPr>
          <p:cNvPr id="2" name="Text Placeholder 1"/>
          <p:cNvSpPr>
            <a:spLocks noGrp="1"/>
          </p:cNvSpPr>
          <p:nvPr>
            <p:ph type="body" idx="1"/>
          </p:nvPr>
        </p:nvSpPr>
        <p:spPr>
          <a:xfrm>
            <a:off x="914400" y="4581128"/>
            <a:ext cx="10363200" cy="1500187"/>
          </a:xfrm>
        </p:spPr>
        <p:txBody>
          <a:bodyPr/>
          <a:lstStyle/>
          <a:p>
            <a:r>
              <a:rPr lang="en-GB" dirty="0"/>
              <a:t>Taking a food systems approach is much needed to avoid problems getting worse…</a:t>
            </a:r>
          </a:p>
        </p:txBody>
      </p:sp>
    </p:spTree>
    <p:extLst>
      <p:ext uri="{BB962C8B-B14F-4D97-AF65-F5344CB8AC3E}">
        <p14:creationId xmlns:p14="http://schemas.microsoft.com/office/powerpoint/2010/main" val="1388993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p:nvPr/>
        </p:nvPicPr>
        <p:blipFill>
          <a:blip r:embed="rId3">
            <a:extLst>
              <a:ext uri="{28A0092B-C50C-407E-A947-70E740481C1C}">
                <a14:useLocalDpi xmlns:a14="http://schemas.microsoft.com/office/drawing/2010/main" val="0"/>
              </a:ext>
            </a:extLst>
          </a:blip>
          <a:srcRect/>
          <a:stretch>
            <a:fillRect/>
          </a:stretch>
        </p:blipFill>
        <p:spPr bwMode="auto">
          <a:xfrm>
            <a:off x="0" y="620688"/>
            <a:ext cx="9144000" cy="5980293"/>
          </a:xfrm>
          <a:prstGeom prst="rect">
            <a:avLst/>
          </a:prstGeom>
          <a:noFill/>
          <a:ln>
            <a:noFill/>
          </a:ln>
        </p:spPr>
      </p:pic>
      <p:cxnSp>
        <p:nvCxnSpPr>
          <p:cNvPr id="4" name="Elbow Connector 3"/>
          <p:cNvCxnSpPr>
            <a:cxnSpLocks/>
          </p:cNvCxnSpPr>
          <p:nvPr/>
        </p:nvCxnSpPr>
        <p:spPr>
          <a:xfrm rot="5400000" flipH="1" flipV="1">
            <a:off x="6290455" y="3167104"/>
            <a:ext cx="4361134" cy="1029294"/>
          </a:xfrm>
          <a:prstGeom prst="bentConnector3">
            <a:avLst>
              <a:gd name="adj1" fmla="val 1077"/>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Elbow Connector 7"/>
          <p:cNvCxnSpPr>
            <a:cxnSpLocks/>
          </p:cNvCxnSpPr>
          <p:nvPr/>
        </p:nvCxnSpPr>
        <p:spPr>
          <a:xfrm rot="5400000" flipH="1" flipV="1">
            <a:off x="7828040" y="1648108"/>
            <a:ext cx="616714" cy="360041"/>
          </a:xfrm>
          <a:prstGeom prst="bentConnector3">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50787" y="1150438"/>
            <a:ext cx="1137803" cy="369332"/>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t>waste</a:t>
            </a:r>
          </a:p>
        </p:txBody>
      </p:sp>
      <p:cxnSp>
        <p:nvCxnSpPr>
          <p:cNvPr id="20" name="Elbow Connector 19"/>
          <p:cNvCxnSpPr>
            <a:cxnSpLocks/>
          </p:cNvCxnSpPr>
          <p:nvPr/>
        </p:nvCxnSpPr>
        <p:spPr>
          <a:xfrm rot="16200000" flipV="1">
            <a:off x="7592195" y="124401"/>
            <a:ext cx="238090" cy="1813979"/>
          </a:xfrm>
          <a:prstGeom prst="bentConnector2">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890C137-0345-43BA-8976-1AE8341D1F75}"/>
              </a:ext>
            </a:extLst>
          </p:cNvPr>
          <p:cNvSpPr/>
          <p:nvPr/>
        </p:nvSpPr>
        <p:spPr>
          <a:xfrm>
            <a:off x="9442803" y="740945"/>
            <a:ext cx="2784648" cy="6117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0" i="0" dirty="0">
                <a:solidFill>
                  <a:srgbClr val="1E1E1E"/>
                </a:solidFill>
                <a:effectLst/>
                <a:latin typeface="calibre"/>
              </a:rPr>
              <a:t>The term ‘</a:t>
            </a:r>
            <a:r>
              <a:rPr lang="en-GB" sz="2400" b="1" i="0" dirty="0">
                <a:solidFill>
                  <a:srgbClr val="1E1E1E"/>
                </a:solidFill>
                <a:effectLst/>
                <a:latin typeface="calibre"/>
              </a:rPr>
              <a:t>food system</a:t>
            </a:r>
            <a:r>
              <a:rPr lang="en-GB" sz="2400" b="0" i="0" dirty="0">
                <a:solidFill>
                  <a:srgbClr val="1E1E1E"/>
                </a:solidFill>
                <a:effectLst/>
                <a:latin typeface="calibre"/>
              </a:rPr>
              <a:t>’ encompasses the entirety of the production, transport, manufacturing, retailing, consumption and waste of food. It also includes impacts on nutrition, human health and well-being, and the environment. </a:t>
            </a:r>
            <a:endParaRPr lang="en-GB" sz="2400" i="1" dirty="0">
              <a:solidFill>
                <a:schemeClr val="tx1"/>
              </a:solidFill>
            </a:endParaRPr>
          </a:p>
        </p:txBody>
      </p:sp>
    </p:spTree>
    <p:extLst>
      <p:ext uri="{BB962C8B-B14F-4D97-AF65-F5344CB8AC3E}">
        <p14:creationId xmlns:p14="http://schemas.microsoft.com/office/powerpoint/2010/main" val="1262099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6B5D-BED2-4410-89B5-70A2F8239BE9}"/>
              </a:ext>
            </a:extLst>
          </p:cNvPr>
          <p:cNvSpPr>
            <a:spLocks noGrp="1"/>
          </p:cNvSpPr>
          <p:nvPr>
            <p:ph type="title"/>
          </p:nvPr>
        </p:nvSpPr>
        <p:spPr>
          <a:xfrm>
            <a:off x="551384" y="116701"/>
            <a:ext cx="8424863" cy="792163"/>
          </a:xfrm>
        </p:spPr>
        <p:txBody>
          <a:bodyPr/>
          <a:lstStyle/>
          <a:p>
            <a:r>
              <a:rPr lang="en-GB" dirty="0"/>
              <a:t>Meeting demand can make demand – Jevons’ paradox</a:t>
            </a:r>
          </a:p>
        </p:txBody>
      </p:sp>
      <p:sp>
        <p:nvSpPr>
          <p:cNvPr id="4" name="Footer Placeholder 3">
            <a:extLst>
              <a:ext uri="{FF2B5EF4-FFF2-40B4-BE49-F238E27FC236}">
                <a16:creationId xmlns:a16="http://schemas.microsoft.com/office/drawing/2014/main" id="{0AB17117-E922-472C-8694-1C867B3947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8473E7-8268-4D27-A1B3-55E3439EA559}"/>
              </a:ext>
            </a:extLst>
          </p:cNvPr>
          <p:cNvSpPr>
            <a:spLocks noGrp="1"/>
          </p:cNvSpPr>
          <p:nvPr>
            <p:ph type="sldNum" sz="quarter" idx="12"/>
          </p:nvPr>
        </p:nvSpPr>
        <p:spPr/>
        <p:txBody>
          <a:bodyPr/>
          <a:lstStyle/>
          <a:p>
            <a:fld id="{EB2C4B43-4A4B-41A2-8058-255C7A162838}" type="slidenum">
              <a:rPr lang="en-GB" smtClean="0"/>
              <a:t>6</a:t>
            </a:fld>
            <a:endParaRPr lang="en-GB"/>
          </a:p>
        </p:txBody>
      </p:sp>
      <p:pic>
        <p:nvPicPr>
          <p:cNvPr id="3074" name="Picture 2" descr="William Stanley Jevons - Wikipedia">
            <a:extLst>
              <a:ext uri="{FF2B5EF4-FFF2-40B4-BE49-F238E27FC236}">
                <a16:creationId xmlns:a16="http://schemas.microsoft.com/office/drawing/2014/main" id="{AAADFA2F-6837-4E5A-914D-5F06A1335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0623" y="0"/>
            <a:ext cx="1831377" cy="25410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EE6974F-6FCD-41E9-8433-A8E9CF8012F8}"/>
              </a:ext>
            </a:extLst>
          </p:cNvPr>
          <p:cNvSpPr txBox="1"/>
          <p:nvPr/>
        </p:nvSpPr>
        <p:spPr>
          <a:xfrm>
            <a:off x="865705" y="1799104"/>
            <a:ext cx="1557887" cy="369332"/>
          </a:xfrm>
          <a:prstGeom prst="rect">
            <a:avLst/>
          </a:prstGeom>
          <a:noFill/>
          <a:ln w="57150">
            <a:solidFill>
              <a:schemeClr val="accent1">
                <a:lumMod val="75000"/>
              </a:schemeClr>
            </a:solidFill>
          </a:ln>
        </p:spPr>
        <p:txBody>
          <a:bodyPr wrap="square" rtlCol="0">
            <a:spAutoFit/>
          </a:bodyPr>
          <a:lstStyle/>
          <a:p>
            <a:pPr algn="ctr"/>
            <a:r>
              <a:rPr lang="en-GB" dirty="0"/>
              <a:t>Demand</a:t>
            </a:r>
          </a:p>
        </p:txBody>
      </p:sp>
      <p:sp>
        <p:nvSpPr>
          <p:cNvPr id="8" name="TextBox 7">
            <a:extLst>
              <a:ext uri="{FF2B5EF4-FFF2-40B4-BE49-F238E27FC236}">
                <a16:creationId xmlns:a16="http://schemas.microsoft.com/office/drawing/2014/main" id="{E4AB1EE3-8C37-447F-91A6-A5169AB1AE27}"/>
              </a:ext>
            </a:extLst>
          </p:cNvPr>
          <p:cNvSpPr txBox="1"/>
          <p:nvPr/>
        </p:nvSpPr>
        <p:spPr>
          <a:xfrm>
            <a:off x="4295800" y="1799104"/>
            <a:ext cx="1557887" cy="369332"/>
          </a:xfrm>
          <a:prstGeom prst="rect">
            <a:avLst/>
          </a:prstGeom>
          <a:noFill/>
          <a:ln w="57150">
            <a:solidFill>
              <a:schemeClr val="accent4">
                <a:lumMod val="60000"/>
                <a:lumOff val="40000"/>
              </a:schemeClr>
            </a:solidFill>
          </a:ln>
        </p:spPr>
        <p:txBody>
          <a:bodyPr wrap="square" rtlCol="0">
            <a:spAutoFit/>
          </a:bodyPr>
          <a:lstStyle/>
          <a:p>
            <a:pPr algn="ctr"/>
            <a:r>
              <a:rPr lang="en-GB" dirty="0"/>
              <a:t>Supply</a:t>
            </a:r>
          </a:p>
        </p:txBody>
      </p:sp>
      <p:cxnSp>
        <p:nvCxnSpPr>
          <p:cNvPr id="9" name="Straight Arrow Connector 8">
            <a:extLst>
              <a:ext uri="{FF2B5EF4-FFF2-40B4-BE49-F238E27FC236}">
                <a16:creationId xmlns:a16="http://schemas.microsoft.com/office/drawing/2014/main" id="{7F0244DC-9EF5-4BEA-8144-D1B41B86FCF8}"/>
              </a:ext>
            </a:extLst>
          </p:cNvPr>
          <p:cNvCxnSpPr>
            <a:cxnSpLocks/>
          </p:cNvCxnSpPr>
          <p:nvPr/>
        </p:nvCxnSpPr>
        <p:spPr>
          <a:xfrm>
            <a:off x="2423592" y="3058676"/>
            <a:ext cx="1872208" cy="0"/>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4C5C37D-93A3-4960-B8CD-17BF3ED378B5}"/>
              </a:ext>
            </a:extLst>
          </p:cNvPr>
          <p:cNvSpPr txBox="1"/>
          <p:nvPr/>
        </p:nvSpPr>
        <p:spPr>
          <a:xfrm>
            <a:off x="407554" y="2758341"/>
            <a:ext cx="1976659" cy="646331"/>
          </a:xfrm>
          <a:prstGeom prst="rect">
            <a:avLst/>
          </a:prstGeom>
          <a:noFill/>
          <a:ln w="57150">
            <a:solidFill>
              <a:schemeClr val="accent4">
                <a:lumMod val="60000"/>
                <a:lumOff val="40000"/>
              </a:schemeClr>
            </a:solidFill>
          </a:ln>
        </p:spPr>
        <p:txBody>
          <a:bodyPr wrap="square" rtlCol="0">
            <a:spAutoFit/>
          </a:bodyPr>
          <a:lstStyle/>
          <a:p>
            <a:pPr algn="ctr"/>
            <a:r>
              <a:rPr lang="en-GB" sz="3600" dirty="0"/>
              <a:t>Supply</a:t>
            </a:r>
          </a:p>
        </p:txBody>
      </p:sp>
      <p:cxnSp>
        <p:nvCxnSpPr>
          <p:cNvPr id="15" name="Straight Arrow Connector 14">
            <a:extLst>
              <a:ext uri="{FF2B5EF4-FFF2-40B4-BE49-F238E27FC236}">
                <a16:creationId xmlns:a16="http://schemas.microsoft.com/office/drawing/2014/main" id="{B639C025-AEB1-49F7-B1F2-91B1D9408504}"/>
              </a:ext>
            </a:extLst>
          </p:cNvPr>
          <p:cNvCxnSpPr/>
          <p:nvPr/>
        </p:nvCxnSpPr>
        <p:spPr>
          <a:xfrm>
            <a:off x="2423592" y="1983770"/>
            <a:ext cx="1872208"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C30E2D0-B3A0-4F56-ACC8-C6832E474A24}"/>
              </a:ext>
            </a:extLst>
          </p:cNvPr>
          <p:cNvSpPr txBox="1"/>
          <p:nvPr/>
        </p:nvSpPr>
        <p:spPr>
          <a:xfrm>
            <a:off x="4295800" y="2735510"/>
            <a:ext cx="2304256" cy="646331"/>
          </a:xfrm>
          <a:prstGeom prst="rect">
            <a:avLst/>
          </a:prstGeom>
          <a:noFill/>
          <a:ln w="57150">
            <a:solidFill>
              <a:schemeClr val="accent1">
                <a:lumMod val="75000"/>
              </a:schemeClr>
            </a:solidFill>
          </a:ln>
        </p:spPr>
        <p:txBody>
          <a:bodyPr wrap="square" rtlCol="0">
            <a:spAutoFit/>
          </a:bodyPr>
          <a:lstStyle/>
          <a:p>
            <a:pPr algn="ctr"/>
            <a:r>
              <a:rPr lang="en-GB" sz="3600" dirty="0"/>
              <a:t>Demand</a:t>
            </a:r>
          </a:p>
        </p:txBody>
      </p:sp>
      <p:sp>
        <p:nvSpPr>
          <p:cNvPr id="13" name="TextBox 12">
            <a:extLst>
              <a:ext uri="{FF2B5EF4-FFF2-40B4-BE49-F238E27FC236}">
                <a16:creationId xmlns:a16="http://schemas.microsoft.com/office/drawing/2014/main" id="{9AD338A0-8E7B-4961-BDD3-61981600865A}"/>
              </a:ext>
            </a:extLst>
          </p:cNvPr>
          <p:cNvSpPr txBox="1"/>
          <p:nvPr/>
        </p:nvSpPr>
        <p:spPr>
          <a:xfrm>
            <a:off x="7436198" y="3562756"/>
            <a:ext cx="3600400" cy="1200329"/>
          </a:xfrm>
          <a:prstGeom prst="rect">
            <a:avLst/>
          </a:prstGeom>
          <a:noFill/>
        </p:spPr>
        <p:txBody>
          <a:bodyPr wrap="square" rtlCol="0">
            <a:spAutoFit/>
          </a:bodyPr>
          <a:lstStyle/>
          <a:p>
            <a:r>
              <a:rPr lang="en-GB" sz="2400" dirty="0"/>
              <a:t>Examples:</a:t>
            </a:r>
          </a:p>
          <a:p>
            <a:pPr marL="285750" indent="-285750">
              <a:buFont typeface="Arial" panose="020B0604020202020204" pitchFamily="34" charset="0"/>
              <a:buChar char="•"/>
            </a:pPr>
            <a:r>
              <a:rPr lang="en-GB" sz="2400" dirty="0"/>
              <a:t>Palm Oil</a:t>
            </a:r>
          </a:p>
          <a:p>
            <a:pPr marL="285750" indent="-285750">
              <a:buFont typeface="Arial" panose="020B0604020202020204" pitchFamily="34" charset="0"/>
              <a:buChar char="•"/>
            </a:pPr>
            <a:r>
              <a:rPr lang="en-GB" sz="2400" dirty="0"/>
              <a:t>grains and meat</a:t>
            </a:r>
          </a:p>
        </p:txBody>
      </p:sp>
      <p:sp>
        <p:nvSpPr>
          <p:cNvPr id="17" name="TextBox 16">
            <a:extLst>
              <a:ext uri="{FF2B5EF4-FFF2-40B4-BE49-F238E27FC236}">
                <a16:creationId xmlns:a16="http://schemas.microsoft.com/office/drawing/2014/main" id="{C07F6EF0-7D19-455D-BE0E-170F6F0EACFD}"/>
              </a:ext>
            </a:extLst>
          </p:cNvPr>
          <p:cNvSpPr txBox="1"/>
          <p:nvPr/>
        </p:nvSpPr>
        <p:spPr>
          <a:xfrm>
            <a:off x="479424" y="5484984"/>
            <a:ext cx="6852181" cy="646331"/>
          </a:xfrm>
          <a:prstGeom prst="rect">
            <a:avLst/>
          </a:prstGeom>
          <a:noFill/>
        </p:spPr>
        <p:txBody>
          <a:bodyPr wrap="square" rtlCol="0">
            <a:spAutoFit/>
          </a:bodyPr>
          <a:lstStyle/>
          <a:p>
            <a:r>
              <a:rPr lang="en-GB" dirty="0"/>
              <a:t>Hawkes et al 2012 Food Policy</a:t>
            </a:r>
          </a:p>
          <a:p>
            <a:r>
              <a:rPr lang="en-GB" dirty="0"/>
              <a:t>Benton &amp; Bailey 2019 Global Sustainability</a:t>
            </a:r>
          </a:p>
        </p:txBody>
      </p:sp>
      <p:sp>
        <p:nvSpPr>
          <p:cNvPr id="7" name="TextBox 6">
            <a:extLst>
              <a:ext uri="{FF2B5EF4-FFF2-40B4-BE49-F238E27FC236}">
                <a16:creationId xmlns:a16="http://schemas.microsoft.com/office/drawing/2014/main" id="{70D09BAE-D97E-483F-9F7B-ED7E347009AD}"/>
              </a:ext>
            </a:extLst>
          </p:cNvPr>
          <p:cNvSpPr txBox="1"/>
          <p:nvPr/>
        </p:nvSpPr>
        <p:spPr>
          <a:xfrm flipH="1">
            <a:off x="6095999" y="5255398"/>
            <a:ext cx="6012668" cy="923330"/>
          </a:xfrm>
          <a:prstGeom prst="rect">
            <a:avLst/>
          </a:prstGeom>
          <a:solidFill>
            <a:schemeClr val="bg1">
              <a:lumMod val="85000"/>
            </a:schemeClr>
          </a:solidFill>
        </p:spPr>
        <p:txBody>
          <a:bodyPr wrap="square" rtlCol="0">
            <a:spAutoFit/>
          </a:bodyPr>
          <a:lstStyle/>
          <a:p>
            <a:r>
              <a:rPr lang="en-GB" b="1" dirty="0"/>
              <a:t>“Efficiency thinking” confuses relative with absolute impacts: increasing efficiency whilst increasing supply increases the absolute impact</a:t>
            </a:r>
          </a:p>
        </p:txBody>
      </p:sp>
    </p:spTree>
    <p:custDataLst>
      <p:tags r:id="rId1"/>
    </p:custDataLst>
    <p:extLst>
      <p:ext uri="{BB962C8B-B14F-4D97-AF65-F5344CB8AC3E}">
        <p14:creationId xmlns:p14="http://schemas.microsoft.com/office/powerpoint/2010/main" val="61314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3"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Why does this matter?</a:t>
            </a:r>
          </a:p>
        </p:txBody>
      </p:sp>
      <p:sp>
        <p:nvSpPr>
          <p:cNvPr id="2" name="Text Placeholder 1"/>
          <p:cNvSpPr>
            <a:spLocks noGrp="1"/>
          </p:cNvSpPr>
          <p:nvPr>
            <p:ph type="body" idx="1"/>
          </p:nvPr>
        </p:nvSpPr>
        <p:spPr/>
        <p:txBody>
          <a:bodyPr/>
          <a:lstStyle/>
          <a:p>
            <a:endParaRPr lang="en-GB"/>
          </a:p>
        </p:txBody>
      </p:sp>
    </p:spTree>
    <p:extLst>
      <p:ext uri="{BB962C8B-B14F-4D97-AF65-F5344CB8AC3E}">
        <p14:creationId xmlns:p14="http://schemas.microsoft.com/office/powerpoint/2010/main" val="318495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1" y="2197200"/>
            <a:ext cx="5965742" cy="397716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2122" y="2197200"/>
            <a:ext cx="5917664" cy="39451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524001" y="-71482"/>
            <a:ext cx="1847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100" i="1">
                <a:latin typeface="Arial" panose="020B0604020202020204" pitchFamily="34" charset="0"/>
                <a:ea typeface="Calibri" panose="020F0502020204030204" pitchFamily="34" charset="0"/>
                <a:cs typeface="Times New Roman" panose="02020603050405020304" pitchFamily="18" charset="0"/>
              </a:rPr>
              <a:t/>
            </a:r>
            <a:br>
              <a:rPr lang="en-GB" altLang="en-US" sz="1100" i="1">
                <a:latin typeface="Arial" panose="020B0604020202020204" pitchFamily="34" charset="0"/>
                <a:ea typeface="Calibri" panose="020F0502020204030204" pitchFamily="34" charset="0"/>
                <a:cs typeface="Times New Roman" panose="02020603050405020304" pitchFamily="18" charset="0"/>
              </a:rPr>
            </a:br>
            <a:endParaRPr lang="en-GB" altLang="en-US" sz="400">
              <a:latin typeface="Arial" panose="020B0604020202020204" pitchFamily="34" charset="0"/>
            </a:endParaRPr>
          </a:p>
          <a:p>
            <a:pPr eaLnBrk="0" fontAlgn="base" hangingPunct="0">
              <a:spcBef>
                <a:spcPct val="0"/>
              </a:spcBef>
              <a:spcAft>
                <a:spcPct val="0"/>
              </a:spcAft>
            </a:pPr>
            <a:endParaRPr lang="en-GB" altLang="en-US">
              <a:latin typeface="Arial" panose="020B0604020202020204" pitchFamily="34" charset="0"/>
            </a:endParaRPr>
          </a:p>
        </p:txBody>
      </p:sp>
      <p:sp>
        <p:nvSpPr>
          <p:cNvPr id="3" name="Rectangle 4"/>
          <p:cNvSpPr>
            <a:spLocks noChangeArrowheads="1"/>
          </p:cNvSpPr>
          <p:nvPr/>
        </p:nvSpPr>
        <p:spPr bwMode="auto">
          <a:xfrm>
            <a:off x="1524001" y="41587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Title 3">
            <a:extLst>
              <a:ext uri="{FF2B5EF4-FFF2-40B4-BE49-F238E27FC236}">
                <a16:creationId xmlns:a16="http://schemas.microsoft.com/office/drawing/2014/main" id="{02197886-7FF3-47CA-B3B1-2BC4FD987C2E}"/>
              </a:ext>
            </a:extLst>
          </p:cNvPr>
          <p:cNvSpPr>
            <a:spLocks noGrp="1"/>
          </p:cNvSpPr>
          <p:nvPr>
            <p:ph type="title"/>
          </p:nvPr>
        </p:nvSpPr>
        <p:spPr>
          <a:xfrm>
            <a:off x="335360" y="260350"/>
            <a:ext cx="9433048" cy="792163"/>
          </a:xfrm>
        </p:spPr>
        <p:txBody>
          <a:bodyPr/>
          <a:lstStyle/>
          <a:p>
            <a:r>
              <a:rPr lang="en-GB" dirty="0"/>
              <a:t>Is cheaper food a public good? The experience over 60 years</a:t>
            </a:r>
          </a:p>
        </p:txBody>
      </p:sp>
      <p:sp>
        <p:nvSpPr>
          <p:cNvPr id="5" name="Text Placeholder 4">
            <a:extLst>
              <a:ext uri="{FF2B5EF4-FFF2-40B4-BE49-F238E27FC236}">
                <a16:creationId xmlns:a16="http://schemas.microsoft.com/office/drawing/2014/main" id="{01055E8B-C4A6-49BB-8D76-C785AAB92893}"/>
              </a:ext>
            </a:extLst>
          </p:cNvPr>
          <p:cNvSpPr>
            <a:spLocks noGrp="1"/>
          </p:cNvSpPr>
          <p:nvPr>
            <p:ph type="body" sz="quarter" idx="12"/>
          </p:nvPr>
        </p:nvSpPr>
        <p:spPr/>
        <p:txBody>
          <a:bodyPr/>
          <a:lstStyle/>
          <a:p>
            <a:endParaRPr lang="en-GB" dirty="0"/>
          </a:p>
        </p:txBody>
      </p:sp>
    </p:spTree>
    <p:custDataLst>
      <p:tags r:id="rId1"/>
    </p:custDataLst>
    <p:extLst>
      <p:ext uri="{BB962C8B-B14F-4D97-AF65-F5344CB8AC3E}">
        <p14:creationId xmlns:p14="http://schemas.microsoft.com/office/powerpoint/2010/main" val="216256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71120"/>
            <a:ext cx="9144000" cy="66693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D27DA48B-F318-417D-9000-CAFAB6407924}" type="slidenum">
              <a:rPr lang="en-GB" smtClean="0"/>
              <a:t>9</a:t>
            </a:fld>
            <a:endParaRPr lang="en-GB" dirty="0"/>
          </a:p>
        </p:txBody>
      </p:sp>
      <p:sp>
        <p:nvSpPr>
          <p:cNvPr id="3" name="Title 2"/>
          <p:cNvSpPr>
            <a:spLocks noGrp="1"/>
          </p:cNvSpPr>
          <p:nvPr>
            <p:ph type="title"/>
          </p:nvPr>
        </p:nvSpPr>
        <p:spPr>
          <a:xfrm>
            <a:off x="1067348" y="59069"/>
            <a:ext cx="9916348" cy="750590"/>
          </a:xfrm>
        </p:spPr>
        <p:txBody>
          <a:bodyPr>
            <a:noAutofit/>
          </a:bodyPr>
          <a:lstStyle/>
          <a:p>
            <a:r>
              <a:rPr lang="en-GB" sz="2400" dirty="0"/>
              <a:t>The “cheaper food paradigm” (CFP) drives interlocking vicious circles</a:t>
            </a:r>
          </a:p>
        </p:txBody>
      </p:sp>
      <p:grpSp>
        <p:nvGrpSpPr>
          <p:cNvPr id="84" name="Group 83"/>
          <p:cNvGrpSpPr/>
          <p:nvPr/>
        </p:nvGrpSpPr>
        <p:grpSpPr>
          <a:xfrm>
            <a:off x="5390258" y="695636"/>
            <a:ext cx="4445348" cy="4465035"/>
            <a:chOff x="3866258" y="695635"/>
            <a:chExt cx="4445348" cy="4465035"/>
          </a:xfrm>
        </p:grpSpPr>
        <p:sp>
          <p:nvSpPr>
            <p:cNvPr id="43" name="Arc 42"/>
            <p:cNvSpPr/>
            <p:nvPr/>
          </p:nvSpPr>
          <p:spPr>
            <a:xfrm rot="8791915">
              <a:off x="4420023" y="1200546"/>
              <a:ext cx="3886706" cy="3220086"/>
            </a:xfrm>
            <a:prstGeom prst="arc">
              <a:avLst>
                <a:gd name="adj1" fmla="val 16200000"/>
                <a:gd name="adj2" fmla="val 1639140"/>
              </a:avLst>
            </a:prstGeom>
            <a:ln w="3810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TextBox 43"/>
            <p:cNvSpPr txBox="1"/>
            <p:nvPr/>
          </p:nvSpPr>
          <p:spPr>
            <a:xfrm>
              <a:off x="6146195" y="695635"/>
              <a:ext cx="1125235" cy="1384995"/>
            </a:xfrm>
            <a:prstGeom prst="rect">
              <a:avLst/>
            </a:prstGeom>
            <a:noFill/>
          </p:spPr>
          <p:txBody>
            <a:bodyPr wrap="square" rtlCol="0">
              <a:spAutoFit/>
            </a:bodyPr>
            <a:lstStyle/>
            <a:p>
              <a:r>
                <a:rPr lang="en-GB" sz="1400" b="1" dirty="0"/>
                <a:t>More</a:t>
              </a:r>
              <a:br>
                <a:rPr lang="en-GB" sz="1400" b="1" dirty="0"/>
              </a:br>
              <a:r>
                <a:rPr lang="en-GB" sz="1400" b="1" dirty="0"/>
                <a:t>biomass for carbon capture and storage</a:t>
              </a:r>
            </a:p>
          </p:txBody>
        </p:sp>
        <p:sp>
          <p:nvSpPr>
            <p:cNvPr id="45" name="Arc 44"/>
            <p:cNvSpPr/>
            <p:nvPr/>
          </p:nvSpPr>
          <p:spPr>
            <a:xfrm rot="17600771">
              <a:off x="4031416" y="1577166"/>
              <a:ext cx="3946922" cy="3220086"/>
            </a:xfrm>
            <a:prstGeom prst="arc">
              <a:avLst>
                <a:gd name="adj1" fmla="val 16200000"/>
                <a:gd name="adj2" fmla="val 20509514"/>
              </a:avLst>
            </a:prstGeom>
            <a:ln w="3810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Arc 46"/>
            <p:cNvSpPr/>
            <p:nvPr/>
          </p:nvSpPr>
          <p:spPr>
            <a:xfrm rot="3042361">
              <a:off x="4406474" y="943347"/>
              <a:ext cx="3364916" cy="4445348"/>
            </a:xfrm>
            <a:prstGeom prst="arc">
              <a:avLst>
                <a:gd name="adj1" fmla="val 15126144"/>
                <a:gd name="adj2" fmla="val 19686563"/>
              </a:avLst>
            </a:prstGeom>
            <a:ln w="3810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83" name="Group 82"/>
          <p:cNvGrpSpPr/>
          <p:nvPr/>
        </p:nvGrpSpPr>
        <p:grpSpPr>
          <a:xfrm>
            <a:off x="3929663" y="2611764"/>
            <a:ext cx="6188893" cy="3166315"/>
            <a:chOff x="2405662" y="2611763"/>
            <a:chExt cx="6188893" cy="3166315"/>
          </a:xfrm>
        </p:grpSpPr>
        <p:grpSp>
          <p:nvGrpSpPr>
            <p:cNvPr id="81" name="Group 80"/>
            <p:cNvGrpSpPr/>
            <p:nvPr/>
          </p:nvGrpSpPr>
          <p:grpSpPr>
            <a:xfrm>
              <a:off x="2405662" y="2611763"/>
              <a:ext cx="3914304" cy="1977743"/>
              <a:chOff x="2405662" y="2611763"/>
              <a:chExt cx="3914304" cy="1977743"/>
            </a:xfrm>
          </p:grpSpPr>
          <p:sp>
            <p:nvSpPr>
              <p:cNvPr id="10" name="TextBox 9"/>
              <p:cNvSpPr txBox="1"/>
              <p:nvPr/>
            </p:nvSpPr>
            <p:spPr>
              <a:xfrm>
                <a:off x="3878623" y="2611763"/>
                <a:ext cx="1731133" cy="307777"/>
              </a:xfrm>
              <a:prstGeom prst="rect">
                <a:avLst/>
              </a:prstGeom>
              <a:noFill/>
            </p:spPr>
            <p:txBody>
              <a:bodyPr wrap="square" rtlCol="0">
                <a:spAutoFit/>
              </a:bodyPr>
              <a:lstStyle/>
              <a:p>
                <a:r>
                  <a:rPr lang="en-GB" sz="1400" b="1" dirty="0"/>
                  <a:t>Climate Change</a:t>
                </a:r>
              </a:p>
            </p:txBody>
          </p:sp>
          <p:sp>
            <p:nvSpPr>
              <p:cNvPr id="11" name="TextBox 10"/>
              <p:cNvSpPr txBox="1"/>
              <p:nvPr/>
            </p:nvSpPr>
            <p:spPr>
              <a:xfrm>
                <a:off x="4879806" y="3819806"/>
                <a:ext cx="1440160" cy="523220"/>
              </a:xfrm>
              <a:prstGeom prst="rect">
                <a:avLst/>
              </a:prstGeom>
              <a:noFill/>
            </p:spPr>
            <p:txBody>
              <a:bodyPr wrap="square" rtlCol="0">
                <a:spAutoFit/>
              </a:bodyPr>
              <a:lstStyle/>
              <a:p>
                <a:pPr algn="ctr"/>
                <a:r>
                  <a:rPr lang="en-GB" sz="1400" b="1" dirty="0"/>
                  <a:t>Yield</a:t>
                </a:r>
                <a:br>
                  <a:rPr lang="en-GB" sz="1400" b="1" dirty="0"/>
                </a:br>
                <a:r>
                  <a:rPr lang="en-GB" sz="1400" b="1" dirty="0"/>
                  <a:t>Decline</a:t>
                </a:r>
              </a:p>
            </p:txBody>
          </p:sp>
          <p:grpSp>
            <p:nvGrpSpPr>
              <p:cNvPr id="80" name="Group 79"/>
              <p:cNvGrpSpPr/>
              <p:nvPr/>
            </p:nvGrpSpPr>
            <p:grpSpPr>
              <a:xfrm>
                <a:off x="3819132" y="2890582"/>
                <a:ext cx="1535656" cy="1544996"/>
                <a:chOff x="3819132" y="2890582"/>
                <a:chExt cx="1535656" cy="1544996"/>
              </a:xfrm>
            </p:grpSpPr>
            <p:sp>
              <p:nvSpPr>
                <p:cNvPr id="13" name="Arc 12"/>
                <p:cNvSpPr/>
                <p:nvPr/>
              </p:nvSpPr>
              <p:spPr>
                <a:xfrm>
                  <a:off x="3840059" y="2890582"/>
                  <a:ext cx="1512168" cy="1512168"/>
                </a:xfrm>
                <a:prstGeom prst="arc">
                  <a:avLst>
                    <a:gd name="adj1" fmla="val 17366365"/>
                    <a:gd name="adj2" fmla="val 92544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p:cNvSpPr/>
                <p:nvPr/>
              </p:nvSpPr>
              <p:spPr>
                <a:xfrm rot="13659217">
                  <a:off x="3819132" y="2899988"/>
                  <a:ext cx="1512168" cy="1512168"/>
                </a:xfrm>
                <a:prstGeom prst="arc">
                  <a:avLst>
                    <a:gd name="adj1" fmla="val 18224608"/>
                    <a:gd name="adj2" fmla="val 133388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p:cNvSpPr/>
                <p:nvPr/>
              </p:nvSpPr>
              <p:spPr>
                <a:xfrm rot="7121764">
                  <a:off x="3842620" y="2923410"/>
                  <a:ext cx="1512168" cy="1512168"/>
                </a:xfrm>
                <a:prstGeom prst="arc">
                  <a:avLst>
                    <a:gd name="adj1" fmla="val 17247554"/>
                    <a:gd name="adj2" fmla="val 1878204"/>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18" name="TextBox 17"/>
              <p:cNvSpPr txBox="1"/>
              <p:nvPr/>
            </p:nvSpPr>
            <p:spPr>
              <a:xfrm>
                <a:off x="2405662" y="3635399"/>
                <a:ext cx="1440160" cy="954107"/>
              </a:xfrm>
              <a:prstGeom prst="rect">
                <a:avLst/>
              </a:prstGeom>
              <a:noFill/>
            </p:spPr>
            <p:txBody>
              <a:bodyPr wrap="square" rtlCol="0">
                <a:spAutoFit/>
              </a:bodyPr>
              <a:lstStyle/>
              <a:p>
                <a:pPr algn="ctr"/>
                <a:r>
                  <a:rPr lang="en-GB" sz="1400" b="1" dirty="0"/>
                  <a:t>CFP: Agricultural</a:t>
                </a:r>
                <a:br>
                  <a:rPr lang="en-GB" sz="1400" b="1" dirty="0"/>
                </a:br>
                <a:r>
                  <a:rPr lang="en-GB" sz="1400" b="1" dirty="0"/>
                  <a:t>Intensification and trade		</a:t>
                </a:r>
              </a:p>
            </p:txBody>
          </p:sp>
        </p:grpSp>
        <p:sp>
          <p:nvSpPr>
            <p:cNvPr id="24" name="TextBox 23"/>
            <p:cNvSpPr txBox="1"/>
            <p:nvPr/>
          </p:nvSpPr>
          <p:spPr>
            <a:xfrm>
              <a:off x="7154395" y="3729789"/>
              <a:ext cx="1440160" cy="523220"/>
            </a:xfrm>
            <a:prstGeom prst="rect">
              <a:avLst/>
            </a:prstGeom>
            <a:noFill/>
          </p:spPr>
          <p:txBody>
            <a:bodyPr wrap="square" rtlCol="0">
              <a:spAutoFit/>
            </a:bodyPr>
            <a:lstStyle/>
            <a:p>
              <a:r>
                <a:rPr lang="en-GB" sz="1400" b="1" dirty="0"/>
                <a:t>Agricultural</a:t>
              </a:r>
              <a:br>
                <a:rPr lang="en-GB" sz="1400" b="1" dirty="0"/>
              </a:br>
              <a:r>
                <a:rPr lang="en-GB" sz="1400" b="1" dirty="0"/>
                <a:t>Expansion</a:t>
              </a:r>
            </a:p>
          </p:txBody>
        </p:sp>
        <p:sp>
          <p:nvSpPr>
            <p:cNvPr id="25" name="TextBox 24"/>
            <p:cNvSpPr txBox="1"/>
            <p:nvPr/>
          </p:nvSpPr>
          <p:spPr>
            <a:xfrm>
              <a:off x="6642911" y="5254858"/>
              <a:ext cx="1440160" cy="523220"/>
            </a:xfrm>
            <a:prstGeom prst="rect">
              <a:avLst/>
            </a:prstGeom>
            <a:noFill/>
          </p:spPr>
          <p:txBody>
            <a:bodyPr wrap="square" rtlCol="0">
              <a:spAutoFit/>
            </a:bodyPr>
            <a:lstStyle/>
            <a:p>
              <a:r>
                <a:rPr lang="en-GB" sz="1400" b="1" dirty="0"/>
                <a:t>Biodiversity</a:t>
              </a:r>
              <a:br>
                <a:rPr lang="en-GB" sz="1400" b="1" dirty="0"/>
              </a:br>
              <a:r>
                <a:rPr lang="en-GB" sz="1400" b="1" dirty="0"/>
                <a:t>Loss</a:t>
              </a:r>
            </a:p>
          </p:txBody>
        </p:sp>
        <p:sp>
          <p:nvSpPr>
            <p:cNvPr id="20" name="Arc 19"/>
            <p:cNvSpPr/>
            <p:nvPr/>
          </p:nvSpPr>
          <p:spPr>
            <a:xfrm rot="3129967">
              <a:off x="5879354" y="3877597"/>
              <a:ext cx="1512168" cy="1512168"/>
            </a:xfrm>
            <a:prstGeom prst="arc">
              <a:avLst>
                <a:gd name="adj1" fmla="val 17095557"/>
                <a:gd name="adj2" fmla="val 106206"/>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p:cNvSpPr/>
            <p:nvPr/>
          </p:nvSpPr>
          <p:spPr>
            <a:xfrm rot="16789184">
              <a:off x="5859089" y="3866838"/>
              <a:ext cx="1512168" cy="1512168"/>
            </a:xfrm>
            <a:prstGeom prst="arc">
              <a:avLst>
                <a:gd name="adj1" fmla="val 17762708"/>
                <a:gd name="adj2" fmla="val 1725219"/>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p:cNvSpPr/>
            <p:nvPr/>
          </p:nvSpPr>
          <p:spPr>
            <a:xfrm rot="10251731">
              <a:off x="5854998" y="3899755"/>
              <a:ext cx="1512168" cy="1512168"/>
            </a:xfrm>
            <a:prstGeom prst="arc">
              <a:avLst>
                <a:gd name="adj1" fmla="val 17069384"/>
                <a:gd name="adj2" fmla="val 1878204"/>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85" name="Group 84"/>
          <p:cNvGrpSpPr/>
          <p:nvPr/>
        </p:nvGrpSpPr>
        <p:grpSpPr>
          <a:xfrm>
            <a:off x="5305442" y="3661446"/>
            <a:ext cx="1567592" cy="1868414"/>
            <a:chOff x="3781442" y="3661446"/>
            <a:chExt cx="1567592" cy="1868414"/>
          </a:xfrm>
        </p:grpSpPr>
        <p:sp>
          <p:nvSpPr>
            <p:cNvPr id="30" name="TextBox 29"/>
            <p:cNvSpPr txBox="1"/>
            <p:nvPr/>
          </p:nvSpPr>
          <p:spPr>
            <a:xfrm>
              <a:off x="3781442" y="5006640"/>
              <a:ext cx="1440160" cy="523220"/>
            </a:xfrm>
            <a:prstGeom prst="rect">
              <a:avLst/>
            </a:prstGeom>
            <a:noFill/>
          </p:spPr>
          <p:txBody>
            <a:bodyPr wrap="square" rtlCol="0">
              <a:spAutoFit/>
            </a:bodyPr>
            <a:lstStyle/>
            <a:p>
              <a:pPr algn="ctr"/>
              <a:r>
                <a:rPr lang="en-GB" sz="1400" b="1" dirty="0"/>
                <a:t>Soil</a:t>
              </a:r>
              <a:br>
                <a:rPr lang="en-GB" sz="1400" b="1" dirty="0"/>
              </a:br>
              <a:r>
                <a:rPr lang="en-GB" sz="1400" b="1" dirty="0"/>
                <a:t>Depletion</a:t>
              </a:r>
            </a:p>
          </p:txBody>
        </p:sp>
        <p:sp>
          <p:nvSpPr>
            <p:cNvPr id="51" name="Arc 50"/>
            <p:cNvSpPr/>
            <p:nvPr/>
          </p:nvSpPr>
          <p:spPr>
            <a:xfrm rot="7339125" flipV="1">
              <a:off x="3810492" y="3674102"/>
              <a:ext cx="1512168" cy="1512168"/>
            </a:xfrm>
            <a:prstGeom prst="arc">
              <a:avLst>
                <a:gd name="adj1" fmla="val 17588632"/>
                <a:gd name="adj2" fmla="val 633554"/>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Arc 51"/>
            <p:cNvSpPr/>
            <p:nvPr/>
          </p:nvSpPr>
          <p:spPr>
            <a:xfrm rot="15279908" flipV="1">
              <a:off x="3829629" y="3661446"/>
              <a:ext cx="1512168" cy="1512168"/>
            </a:xfrm>
            <a:prstGeom prst="arc">
              <a:avLst>
                <a:gd name="adj1" fmla="val 17836037"/>
                <a:gd name="adj2" fmla="val 1973820"/>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Arc 52"/>
            <p:cNvSpPr/>
            <p:nvPr/>
          </p:nvSpPr>
          <p:spPr>
            <a:xfrm rot="217361" flipV="1">
              <a:off x="3836866" y="3693817"/>
              <a:ext cx="1512168" cy="1512168"/>
            </a:xfrm>
            <a:prstGeom prst="arc">
              <a:avLst>
                <a:gd name="adj1" fmla="val 17546696"/>
                <a:gd name="adj2" fmla="val 890319"/>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86" name="Group 85"/>
          <p:cNvGrpSpPr/>
          <p:nvPr/>
        </p:nvGrpSpPr>
        <p:grpSpPr>
          <a:xfrm>
            <a:off x="3493628" y="1593474"/>
            <a:ext cx="5181817" cy="4771222"/>
            <a:chOff x="1969627" y="1593474"/>
            <a:chExt cx="5181817" cy="4771222"/>
          </a:xfrm>
        </p:grpSpPr>
        <p:sp>
          <p:nvSpPr>
            <p:cNvPr id="12" name="TextBox 11"/>
            <p:cNvSpPr txBox="1"/>
            <p:nvPr/>
          </p:nvSpPr>
          <p:spPr>
            <a:xfrm>
              <a:off x="2286654" y="5111511"/>
              <a:ext cx="1440160" cy="738664"/>
            </a:xfrm>
            <a:prstGeom prst="rect">
              <a:avLst/>
            </a:prstGeom>
            <a:noFill/>
          </p:spPr>
          <p:txBody>
            <a:bodyPr wrap="square" rtlCol="0">
              <a:spAutoFit/>
            </a:bodyPr>
            <a:lstStyle/>
            <a:p>
              <a:pPr algn="ctr"/>
              <a:r>
                <a:rPr lang="en-GB" sz="1400" b="1" dirty="0"/>
                <a:t>Crop</a:t>
              </a:r>
              <a:br>
                <a:rPr lang="en-GB" sz="1400" b="1" dirty="0"/>
              </a:br>
              <a:r>
                <a:rPr lang="en-GB" sz="1400" b="1" dirty="0"/>
                <a:t>Concentration</a:t>
              </a:r>
              <a:br>
                <a:rPr lang="en-GB" sz="1400" b="1" dirty="0"/>
              </a:br>
              <a:endParaRPr lang="en-GB" sz="1400" b="1" dirty="0"/>
            </a:p>
          </p:txBody>
        </p:sp>
        <p:sp>
          <p:nvSpPr>
            <p:cNvPr id="55" name="Arc 54"/>
            <p:cNvSpPr/>
            <p:nvPr/>
          </p:nvSpPr>
          <p:spPr>
            <a:xfrm rot="5246002" flipV="1">
              <a:off x="3694229" y="3181067"/>
              <a:ext cx="2666268" cy="3289038"/>
            </a:xfrm>
            <a:prstGeom prst="arc">
              <a:avLst>
                <a:gd name="adj1" fmla="val 14914897"/>
                <a:gd name="adj2" fmla="val 17247956"/>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7" name="Arc 56"/>
            <p:cNvSpPr/>
            <p:nvPr/>
          </p:nvSpPr>
          <p:spPr>
            <a:xfrm rot="20564964" flipV="1">
              <a:off x="3074527" y="1919313"/>
              <a:ext cx="4076917" cy="4445383"/>
            </a:xfrm>
            <a:prstGeom prst="arc">
              <a:avLst>
                <a:gd name="adj1" fmla="val 12352526"/>
                <a:gd name="adj2" fmla="val 17866167"/>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Arc 66"/>
            <p:cNvSpPr/>
            <p:nvPr/>
          </p:nvSpPr>
          <p:spPr>
            <a:xfrm rot="14269782">
              <a:off x="3695634" y="814999"/>
              <a:ext cx="2072566" cy="3629516"/>
            </a:xfrm>
            <a:prstGeom prst="arc">
              <a:avLst>
                <a:gd name="adj1" fmla="val 15723441"/>
                <a:gd name="adj2" fmla="val 16976158"/>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8" name="TextBox 67"/>
            <p:cNvSpPr txBox="1"/>
            <p:nvPr/>
          </p:nvSpPr>
          <p:spPr>
            <a:xfrm>
              <a:off x="1969627" y="2670468"/>
              <a:ext cx="1440160" cy="523220"/>
            </a:xfrm>
            <a:prstGeom prst="rect">
              <a:avLst/>
            </a:prstGeom>
            <a:noFill/>
          </p:spPr>
          <p:txBody>
            <a:bodyPr wrap="square" rtlCol="0">
              <a:spAutoFit/>
            </a:bodyPr>
            <a:lstStyle/>
            <a:p>
              <a:pPr algn="r"/>
              <a:r>
                <a:rPr lang="en-GB" sz="1400" b="1" dirty="0"/>
                <a:t>More</a:t>
              </a:r>
              <a:br>
                <a:rPr lang="en-GB" sz="1400" b="1" dirty="0"/>
              </a:br>
              <a:r>
                <a:rPr lang="en-GB" sz="1400" b="1" dirty="0"/>
                <a:t>Waste</a:t>
              </a:r>
            </a:p>
          </p:txBody>
        </p:sp>
        <p:sp>
          <p:nvSpPr>
            <p:cNvPr id="69" name="Arc 68"/>
            <p:cNvSpPr/>
            <p:nvPr/>
          </p:nvSpPr>
          <p:spPr>
            <a:xfrm rot="20970313">
              <a:off x="2835820" y="2587992"/>
              <a:ext cx="2072566" cy="3629516"/>
            </a:xfrm>
            <a:prstGeom prst="arc">
              <a:avLst>
                <a:gd name="adj1" fmla="val 15723441"/>
                <a:gd name="adj2" fmla="val 16834270"/>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87" name="Group 86"/>
          <p:cNvGrpSpPr/>
          <p:nvPr/>
        </p:nvGrpSpPr>
        <p:grpSpPr>
          <a:xfrm>
            <a:off x="1436236" y="1675397"/>
            <a:ext cx="6811886" cy="4274753"/>
            <a:chOff x="-87764" y="1675396"/>
            <a:chExt cx="6811886" cy="4274753"/>
          </a:xfrm>
        </p:grpSpPr>
        <p:sp>
          <p:nvSpPr>
            <p:cNvPr id="61" name="TextBox 60"/>
            <p:cNvSpPr txBox="1"/>
            <p:nvPr/>
          </p:nvSpPr>
          <p:spPr>
            <a:xfrm>
              <a:off x="-87764" y="4146026"/>
              <a:ext cx="1440160" cy="738664"/>
            </a:xfrm>
            <a:prstGeom prst="rect">
              <a:avLst/>
            </a:prstGeom>
            <a:noFill/>
          </p:spPr>
          <p:txBody>
            <a:bodyPr wrap="square" rtlCol="0">
              <a:spAutoFit/>
            </a:bodyPr>
            <a:lstStyle/>
            <a:p>
              <a:pPr algn="r"/>
              <a:r>
                <a:rPr lang="en-GB" sz="1400" b="1" dirty="0"/>
                <a:t>Dietary</a:t>
              </a:r>
              <a:br>
                <a:rPr lang="en-GB" sz="1400" b="1" dirty="0"/>
              </a:br>
              <a:r>
                <a:rPr lang="en-GB" sz="1400" b="1" dirty="0"/>
                <a:t>Convergence</a:t>
              </a:r>
              <a:br>
                <a:rPr lang="en-GB" sz="1400" b="1" dirty="0"/>
              </a:br>
              <a:endParaRPr lang="en-GB" sz="1400" b="1" dirty="0"/>
            </a:p>
          </p:txBody>
        </p:sp>
        <p:sp>
          <p:nvSpPr>
            <p:cNvPr id="62" name="TextBox 61"/>
            <p:cNvSpPr txBox="1"/>
            <p:nvPr/>
          </p:nvSpPr>
          <p:spPr>
            <a:xfrm>
              <a:off x="283909" y="2242431"/>
              <a:ext cx="1664585" cy="738664"/>
            </a:xfrm>
            <a:prstGeom prst="rect">
              <a:avLst/>
            </a:prstGeom>
            <a:noFill/>
          </p:spPr>
          <p:txBody>
            <a:bodyPr wrap="square" rtlCol="0">
              <a:spAutoFit/>
            </a:bodyPr>
            <a:lstStyle/>
            <a:p>
              <a:pPr algn="r"/>
              <a:r>
                <a:rPr lang="en-GB" sz="1400" b="1" dirty="0"/>
                <a:t>Malnutrition</a:t>
              </a:r>
            </a:p>
            <a:p>
              <a:pPr algn="r"/>
              <a:r>
                <a:rPr lang="en-GB" sz="1400" b="1" dirty="0"/>
                <a:t>(in all its forms)</a:t>
              </a:r>
              <a:br>
                <a:rPr lang="en-GB" sz="1400" b="1" dirty="0"/>
              </a:br>
              <a:endParaRPr lang="en-GB" sz="1400" b="1" dirty="0"/>
            </a:p>
          </p:txBody>
        </p:sp>
        <p:sp>
          <p:nvSpPr>
            <p:cNvPr id="65" name="TextBox 64"/>
            <p:cNvSpPr txBox="1"/>
            <p:nvPr/>
          </p:nvSpPr>
          <p:spPr>
            <a:xfrm>
              <a:off x="1033097" y="3883569"/>
              <a:ext cx="1440160" cy="738664"/>
            </a:xfrm>
            <a:prstGeom prst="rect">
              <a:avLst/>
            </a:prstGeom>
            <a:noFill/>
          </p:spPr>
          <p:txBody>
            <a:bodyPr wrap="square" rtlCol="0">
              <a:spAutoFit/>
            </a:bodyPr>
            <a:lstStyle/>
            <a:p>
              <a:pPr algn="ctr"/>
              <a:r>
                <a:rPr lang="en-GB" sz="1400" b="1" dirty="0"/>
                <a:t>More</a:t>
              </a:r>
              <a:br>
                <a:rPr lang="en-GB" sz="1400" b="1" dirty="0"/>
              </a:br>
              <a:r>
                <a:rPr lang="en-GB" sz="1400" b="1" dirty="0"/>
                <a:t>Livestock</a:t>
              </a:r>
              <a:br>
                <a:rPr lang="en-GB" sz="1400" b="1" dirty="0"/>
              </a:br>
              <a:endParaRPr lang="en-GB" sz="1400" b="1" dirty="0"/>
            </a:p>
          </p:txBody>
        </p:sp>
        <p:sp>
          <p:nvSpPr>
            <p:cNvPr id="71" name="Arc 70"/>
            <p:cNvSpPr/>
            <p:nvPr/>
          </p:nvSpPr>
          <p:spPr>
            <a:xfrm rot="14858218">
              <a:off x="1665039" y="980908"/>
              <a:ext cx="3489496" cy="4878472"/>
            </a:xfrm>
            <a:prstGeom prst="arc">
              <a:avLst>
                <a:gd name="adj1" fmla="val 13583874"/>
                <a:gd name="adj2" fmla="val 15797267"/>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2" name="Arc 71"/>
            <p:cNvSpPr/>
            <p:nvPr/>
          </p:nvSpPr>
          <p:spPr>
            <a:xfrm rot="15908945">
              <a:off x="2540138" y="1337458"/>
              <a:ext cx="3489496" cy="4878472"/>
            </a:xfrm>
            <a:prstGeom prst="arc">
              <a:avLst>
                <a:gd name="adj1" fmla="val 14102241"/>
                <a:gd name="adj2" fmla="val 15662344"/>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3" name="Arc 72"/>
            <p:cNvSpPr/>
            <p:nvPr/>
          </p:nvSpPr>
          <p:spPr>
            <a:xfrm rot="18127302">
              <a:off x="1982066" y="1275880"/>
              <a:ext cx="3489496" cy="4878472"/>
            </a:xfrm>
            <a:prstGeom prst="arc">
              <a:avLst>
                <a:gd name="adj1" fmla="val 13954312"/>
                <a:gd name="adj2" fmla="val 15698719"/>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4" name="Arc 73"/>
            <p:cNvSpPr/>
            <p:nvPr/>
          </p:nvSpPr>
          <p:spPr>
            <a:xfrm rot="18456356">
              <a:off x="1521580" y="1766165"/>
              <a:ext cx="3489496" cy="4878472"/>
            </a:xfrm>
            <a:prstGeom prst="arc">
              <a:avLst>
                <a:gd name="adj1" fmla="val 14102241"/>
                <a:gd name="adj2" fmla="val 16263596"/>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88" name="Group 87"/>
          <p:cNvGrpSpPr/>
          <p:nvPr/>
        </p:nvGrpSpPr>
        <p:grpSpPr>
          <a:xfrm>
            <a:off x="2866666" y="1343843"/>
            <a:ext cx="3057635" cy="1575111"/>
            <a:chOff x="1397933" y="1343842"/>
            <a:chExt cx="3002367" cy="1844737"/>
          </a:xfrm>
        </p:grpSpPr>
        <p:sp>
          <p:nvSpPr>
            <p:cNvPr id="63" name="TextBox 62"/>
            <p:cNvSpPr txBox="1"/>
            <p:nvPr/>
          </p:nvSpPr>
          <p:spPr>
            <a:xfrm>
              <a:off x="2461382" y="1343842"/>
              <a:ext cx="1440160" cy="865108"/>
            </a:xfrm>
            <a:prstGeom prst="rect">
              <a:avLst/>
            </a:prstGeom>
            <a:noFill/>
          </p:spPr>
          <p:txBody>
            <a:bodyPr wrap="square" rtlCol="0">
              <a:spAutoFit/>
            </a:bodyPr>
            <a:lstStyle/>
            <a:p>
              <a:pPr algn="ctr"/>
              <a:r>
                <a:rPr lang="en-GB" sz="1400" b="1" dirty="0"/>
                <a:t>Reduced</a:t>
              </a:r>
            </a:p>
            <a:p>
              <a:pPr algn="ctr"/>
              <a:r>
                <a:rPr lang="en-GB" sz="1400" b="1" dirty="0"/>
                <a:t>Nutrient</a:t>
              </a:r>
              <a:br>
                <a:rPr lang="en-GB" sz="1400" b="1" dirty="0"/>
              </a:br>
              <a:r>
                <a:rPr lang="en-GB" sz="1400" b="1" dirty="0"/>
                <a:t>Content</a:t>
              </a:r>
            </a:p>
          </p:txBody>
        </p:sp>
        <p:sp>
          <p:nvSpPr>
            <p:cNvPr id="75" name="Arc 74"/>
            <p:cNvSpPr/>
            <p:nvPr/>
          </p:nvSpPr>
          <p:spPr>
            <a:xfrm rot="17292703" flipV="1">
              <a:off x="2888132" y="1676411"/>
              <a:ext cx="1512168" cy="1512168"/>
            </a:xfrm>
            <a:prstGeom prst="arc">
              <a:avLst>
                <a:gd name="adj1" fmla="val 17022603"/>
                <a:gd name="adj2" fmla="val 1216332"/>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rot="14655129" flipV="1">
              <a:off x="1839674" y="1284132"/>
              <a:ext cx="1117856" cy="2001337"/>
            </a:xfrm>
            <a:prstGeom prst="arc">
              <a:avLst>
                <a:gd name="adj1" fmla="val 18609626"/>
                <a:gd name="adj2" fmla="val 4489697"/>
              </a:avLst>
            </a:prstGeom>
            <a:ln w="381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79" name="Arc 78"/>
          <p:cNvSpPr/>
          <p:nvPr/>
        </p:nvSpPr>
        <p:spPr>
          <a:xfrm rot="19236181">
            <a:off x="3551412" y="1952301"/>
            <a:ext cx="3171415" cy="4445348"/>
          </a:xfrm>
          <a:prstGeom prst="arc">
            <a:avLst>
              <a:gd name="adj1" fmla="val 13757666"/>
              <a:gd name="adj2" fmla="val 19694322"/>
            </a:avLst>
          </a:prstGeom>
          <a:ln w="38100">
            <a:solidFill>
              <a:schemeClr val="bg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a:extLst>
              <a:ext uri="{FF2B5EF4-FFF2-40B4-BE49-F238E27FC236}">
                <a16:creationId xmlns:a16="http://schemas.microsoft.com/office/drawing/2014/main" id="{96C5FA09-50EB-4630-992E-A4D03E25C659}"/>
              </a:ext>
            </a:extLst>
          </p:cNvPr>
          <p:cNvSpPr txBox="1"/>
          <p:nvPr/>
        </p:nvSpPr>
        <p:spPr>
          <a:xfrm flipH="1">
            <a:off x="266380" y="6023361"/>
            <a:ext cx="4914213" cy="523220"/>
          </a:xfrm>
          <a:prstGeom prst="rect">
            <a:avLst/>
          </a:prstGeom>
          <a:solidFill>
            <a:schemeClr val="bg1"/>
          </a:solidFill>
        </p:spPr>
        <p:txBody>
          <a:bodyPr wrap="square" rtlCol="0">
            <a:spAutoFit/>
          </a:bodyPr>
          <a:lstStyle/>
          <a:p>
            <a:r>
              <a:rPr lang="en-GB" sz="1400" dirty="0"/>
              <a:t>Source: Benton et al 2021 Chatham House report</a:t>
            </a:r>
          </a:p>
          <a:p>
            <a:r>
              <a:rPr lang="en-GB" sz="1400" dirty="0"/>
              <a:t>Benton &amp; Bailey 2019 Global Sustainability</a:t>
            </a:r>
          </a:p>
        </p:txBody>
      </p:sp>
      <p:sp>
        <p:nvSpPr>
          <p:cNvPr id="56" name="Arc 55">
            <a:extLst>
              <a:ext uri="{FF2B5EF4-FFF2-40B4-BE49-F238E27FC236}">
                <a16:creationId xmlns:a16="http://schemas.microsoft.com/office/drawing/2014/main" id="{18512D7E-524F-4B1E-A413-AB2EAB37D497}"/>
              </a:ext>
            </a:extLst>
          </p:cNvPr>
          <p:cNvSpPr/>
          <p:nvPr/>
        </p:nvSpPr>
        <p:spPr>
          <a:xfrm rot="16789184">
            <a:off x="5130963" y="1908191"/>
            <a:ext cx="3673860" cy="3793785"/>
          </a:xfrm>
          <a:prstGeom prst="arc">
            <a:avLst>
              <a:gd name="adj1" fmla="val 16191874"/>
              <a:gd name="adj2" fmla="val 4643353"/>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57257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5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44.1"/>
</p:tagLst>
</file>

<file path=ppt/tags/tag2.xml><?xml version="1.0" encoding="utf-8"?>
<p:tagLst xmlns:a="http://schemas.openxmlformats.org/drawingml/2006/main" xmlns:r="http://schemas.openxmlformats.org/officeDocument/2006/relationships" xmlns:p="http://schemas.openxmlformats.org/presentationml/2006/main">
  <p:tag name="TIMING" val="|64.8"/>
</p:tagLst>
</file>

<file path=ppt/tags/tag3.xml><?xml version="1.0" encoding="utf-8"?>
<p:tagLst xmlns:a="http://schemas.openxmlformats.org/drawingml/2006/main" xmlns:r="http://schemas.openxmlformats.org/officeDocument/2006/relationships" xmlns:p="http://schemas.openxmlformats.org/presentationml/2006/main">
  <p:tag name="TIMING" val="|6.8|24|7.9|16.4|8.4|36.9|25.2|2.5"/>
</p:tagLst>
</file>

<file path=ppt/tags/tag4.xml><?xml version="1.0" encoding="utf-8"?>
<p:tagLst xmlns:a="http://schemas.openxmlformats.org/drawingml/2006/main" xmlns:r="http://schemas.openxmlformats.org/officeDocument/2006/relationships" xmlns:p="http://schemas.openxmlformats.org/presentationml/2006/main">
  <p:tag name="TIMING" val="|11.1|5"/>
</p:tagLst>
</file>

<file path=ppt/theme/theme1.xml><?xml version="1.0" encoding="utf-8"?>
<a:theme xmlns:a="http://schemas.openxmlformats.org/drawingml/2006/main" name="Dark Purple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1067E761-F55D-1248-ABC9-DC3147F9D0B9}"/>
    </a:ext>
  </a:extLst>
</a:theme>
</file>

<file path=ppt/theme/theme2.xml><?xml version="1.0" encoding="utf-8"?>
<a:theme xmlns:a="http://schemas.openxmlformats.org/drawingml/2006/main" name="Dark Green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591A311C-7CB4-7A47-8644-B13B5BD094F3}"/>
    </a:ext>
  </a:extLst>
</a:theme>
</file>

<file path=ppt/theme/theme3.xml><?xml version="1.0" encoding="utf-8"?>
<a:theme xmlns:a="http://schemas.openxmlformats.org/drawingml/2006/main" name="Red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0CEEBB50-5392-6946-8754-690AA3CD3423}"/>
    </a:ext>
  </a:extLst>
</a:theme>
</file>

<file path=ppt/theme/theme4.xml><?xml version="1.0" encoding="utf-8"?>
<a:theme xmlns:a="http://schemas.openxmlformats.org/drawingml/2006/main" name="White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AF2B70B0-E4D6-6847-8F7B-B1608D9CB6A5}"/>
    </a:ext>
  </a:extLst>
</a:theme>
</file>

<file path=ppt/theme/theme5.xml><?xml version="1.0" encoding="utf-8"?>
<a:theme xmlns:a="http://schemas.openxmlformats.org/drawingml/2006/main" name="Dark Blue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64F5AA82-26D2-FD4F-BAA7-CDBF939F0103}"/>
    </a:ext>
  </a:extLst>
</a:theme>
</file>

<file path=ppt/theme/theme6.xml><?xml version="1.0" encoding="utf-8"?>
<a:theme xmlns:a="http://schemas.openxmlformats.org/drawingml/2006/main" name="1_White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AF2B70B0-E4D6-6847-8F7B-B1608D9CB6A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themeOverride>
</file>

<file path=ppt/theme/themeOverride2.xml><?xml version="1.0" encoding="utf-8"?>
<a:themeOverride xmlns:a="http://schemas.openxmlformats.org/drawingml/2006/main">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themeOverride>
</file>

<file path=ppt/theme/themeOverride3.xml><?xml version="1.0" encoding="utf-8"?>
<a:themeOverride xmlns:a="http://schemas.openxmlformats.org/drawingml/2006/main">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8F99D6214D1D4092719863D0EF3097" ma:contentTypeVersion="6" ma:contentTypeDescription="Create a new document." ma:contentTypeScope="" ma:versionID="c349b4089cfbe156c9f92e1cb842876d">
  <xsd:schema xmlns:xsd="http://www.w3.org/2001/XMLSchema" xmlns:xs="http://www.w3.org/2001/XMLSchema" xmlns:p="http://schemas.microsoft.com/office/2006/metadata/properties" xmlns:ns2="9975c876-c769-4a33-83e9-a64bc5d0e76d" xmlns:ns3="6e42afd4-c2d3-43c6-afee-32b83777ef0b" targetNamespace="http://schemas.microsoft.com/office/2006/metadata/properties" ma:root="true" ma:fieldsID="dcd208d9db464cecdd65bc293bad77b8" ns2:_="" ns3:_="">
    <xsd:import namespace="9975c876-c769-4a33-83e9-a64bc5d0e76d"/>
    <xsd:import namespace="6e42afd4-c2d3-43c6-afee-32b83777ef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75c876-c769-4a33-83e9-a64bc5d0e7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42afd4-c2d3-43c6-afee-32b83777ef0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D1958A-33AD-410E-A681-DB9ED60963AC}">
  <ds:schemaRefs>
    <ds:schemaRef ds:uri="6e42afd4-c2d3-43c6-afee-32b83777ef0b"/>
    <ds:schemaRef ds:uri="9975c876-c769-4a33-83e9-a64bc5d0e7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75336A-74E3-48EA-82DD-D7CE8A307432}">
  <ds:schemaRefs>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6e42afd4-c2d3-43c6-afee-32b83777ef0b"/>
    <ds:schemaRef ds:uri="9975c876-c769-4a33-83e9-a64bc5d0e76d"/>
    <ds:schemaRef ds:uri="http://www.w3.org/XML/1998/namespace"/>
  </ds:schemaRefs>
</ds:datastoreItem>
</file>

<file path=customXml/itemProps3.xml><?xml version="1.0" encoding="utf-8"?>
<ds:datastoreItem xmlns:ds="http://schemas.openxmlformats.org/officeDocument/2006/customXml" ds:itemID="{0B99A7F6-3367-4EDE-903D-3D4C461C26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1471</TotalTime>
  <Words>9111</Words>
  <Application>Microsoft Office PowerPoint</Application>
  <PresentationFormat>Widescreen</PresentationFormat>
  <Paragraphs>496</Paragraphs>
  <Slides>36</Slides>
  <Notes>23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36</vt:i4>
      </vt:variant>
    </vt:vector>
  </HeadingPairs>
  <TitlesOfParts>
    <vt:vector size="47" baseType="lpstr">
      <vt:lpstr>Arial</vt:lpstr>
      <vt:lpstr>calibre</vt:lpstr>
      <vt:lpstr>Calibri</vt:lpstr>
      <vt:lpstr>Courier New</vt:lpstr>
      <vt:lpstr>Times New Roman</vt:lpstr>
      <vt:lpstr>Dark Purple theme</vt:lpstr>
      <vt:lpstr>Dark Green theme</vt:lpstr>
      <vt:lpstr>Red theme</vt:lpstr>
      <vt:lpstr>White theme</vt:lpstr>
      <vt:lpstr>Dark Blue theme</vt:lpstr>
      <vt:lpstr>1_White theme</vt:lpstr>
      <vt:lpstr>Russian Invasion of Ukraine</vt:lpstr>
      <vt:lpstr>What is food security?</vt:lpstr>
      <vt:lpstr>PowerPoint Presentation</vt:lpstr>
      <vt:lpstr>What is a “food systems’ APPROACH”?</vt:lpstr>
      <vt:lpstr>PowerPoint Presentation</vt:lpstr>
      <vt:lpstr>Meeting demand can make demand – Jevons’ paradox</vt:lpstr>
      <vt:lpstr>Why does this matter?</vt:lpstr>
      <vt:lpstr>Is cheaper food a public good? The experience over 60 years</vt:lpstr>
      <vt:lpstr>The “cheaper food paradigm” (CFP) drives interlocking vicious circles</vt:lpstr>
      <vt:lpstr>PowerPoint Presentation</vt:lpstr>
      <vt:lpstr>Huge inefficiency ….. and great fragility</vt:lpstr>
      <vt:lpstr>PowerPoint Presentation</vt:lpstr>
      <vt:lpstr>PowerPoint Presentation</vt:lpstr>
      <vt:lpstr>PowerPoint Presentation</vt:lpstr>
      <vt:lpstr>Food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Geopolitics and Economics</vt:lpstr>
      <vt:lpstr>International Sanctions</vt:lpstr>
      <vt:lpstr>Implications Of The War For The Global Economy And Global Economic Governance</vt:lpstr>
      <vt:lpstr>PowerPoint Presentation</vt:lpstr>
      <vt:lpstr>PowerPoint Presentation</vt:lpstr>
      <vt:lpstr>PowerPoint Presentation</vt:lpstr>
      <vt:lpstr>Authors</vt:lpstr>
    </vt:vector>
  </TitlesOfParts>
  <Company>Chatham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Chatham House</dc:title>
  <dc:creator>Richard Stevens</dc:creator>
  <cp:lastModifiedBy>Saieed, Md Abu</cp:lastModifiedBy>
  <cp:revision>6</cp:revision>
  <dcterms:created xsi:type="dcterms:W3CDTF">2014-03-26T11:28:29Z</dcterms:created>
  <dcterms:modified xsi:type="dcterms:W3CDTF">2022-07-27T09:28:56Z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0x0101006D8F99D6214D1D4092719863D0EF3097</vt:lpwstr>
  </property>
</Properties>
</file>