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91" r:id="rId2"/>
    <p:sldId id="416" r:id="rId3"/>
    <p:sldId id="411" r:id="rId4"/>
    <p:sldId id="417" r:id="rId5"/>
    <p:sldId id="418" r:id="rId6"/>
    <p:sldId id="419" r:id="rId7"/>
    <p:sldId id="399" r:id="rId8"/>
    <p:sldId id="400" r:id="rId9"/>
    <p:sldId id="410" r:id="rId10"/>
    <p:sldId id="440" r:id="rId11"/>
    <p:sldId id="415" r:id="rId12"/>
    <p:sldId id="427" r:id="rId13"/>
    <p:sldId id="430" r:id="rId14"/>
    <p:sldId id="428" r:id="rId15"/>
    <p:sldId id="429" r:id="rId16"/>
    <p:sldId id="413" r:id="rId17"/>
    <p:sldId id="422" r:id="rId18"/>
    <p:sldId id="423" r:id="rId19"/>
    <p:sldId id="402" r:id="rId20"/>
    <p:sldId id="424" r:id="rId21"/>
    <p:sldId id="425" r:id="rId22"/>
    <p:sldId id="403" r:id="rId23"/>
    <p:sldId id="433" r:id="rId24"/>
    <p:sldId id="434" r:id="rId25"/>
    <p:sldId id="435" r:id="rId26"/>
    <p:sldId id="436" r:id="rId27"/>
    <p:sldId id="437" r:id="rId28"/>
    <p:sldId id="438" r:id="rId29"/>
    <p:sldId id="439" r:id="rId30"/>
    <p:sldId id="414" r:id="rId31"/>
    <p:sldId id="315" r:id="rId32"/>
  </p:sldIdLst>
  <p:sldSz cx="9144000" cy="5143500" type="screen16x9"/>
  <p:notesSz cx="9906000" cy="67945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917D30-F9A3-49DE-AA8A-201109B4F075}">
          <p14:sldIdLst>
            <p14:sldId id="291"/>
            <p14:sldId id="416"/>
            <p14:sldId id="411"/>
            <p14:sldId id="417"/>
            <p14:sldId id="418"/>
            <p14:sldId id="419"/>
            <p14:sldId id="399"/>
            <p14:sldId id="400"/>
            <p14:sldId id="410"/>
            <p14:sldId id="440"/>
            <p14:sldId id="415"/>
            <p14:sldId id="427"/>
            <p14:sldId id="430"/>
            <p14:sldId id="428"/>
            <p14:sldId id="429"/>
            <p14:sldId id="413"/>
            <p14:sldId id="422"/>
            <p14:sldId id="423"/>
            <p14:sldId id="402"/>
            <p14:sldId id="424"/>
            <p14:sldId id="425"/>
            <p14:sldId id="403"/>
            <p14:sldId id="433"/>
            <p14:sldId id="434"/>
            <p14:sldId id="435"/>
            <p14:sldId id="436"/>
            <p14:sldId id="437"/>
            <p14:sldId id="438"/>
            <p14:sldId id="439"/>
            <p14:sldId id="414"/>
            <p14:sldId id="31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620">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OESSING, Claudia" initials="GC" lastIdx="2" clrIdx="0"/>
  <p:cmAuthor id="1" name="Brooke Ann Giacomin" initials="BG" lastIdx="15" clrIdx="1">
    <p:extLst>
      <p:ext uri="{19B8F6BF-5375-455C-9EA6-DF929625EA0E}">
        <p15:presenceInfo xmlns:p15="http://schemas.microsoft.com/office/powerpoint/2012/main" userId="S::brooke.giacomin@un.org::adb9791d-1500-4bd5-8fc4-c6d7c361d35f" providerId="AD"/>
      </p:ext>
    </p:extLst>
  </p:cmAuthor>
  <p:cmAuthor id="2" name="Gavin James Macdonald Steel" initials="GJMS" lastIdx="1" clrIdx="2">
    <p:extLst>
      <p:ext uri="{19B8F6BF-5375-455C-9EA6-DF929625EA0E}">
        <p15:presenceInfo xmlns:p15="http://schemas.microsoft.com/office/powerpoint/2012/main" userId="Gavin James Macdonald Steel" providerId="None"/>
      </p:ext>
    </p:extLst>
  </p:cmAuthor>
  <p:cmAuthor id="3" name="Megan Billings" initials="MB" lastIdx="25" clrIdx="3">
    <p:extLst>
      <p:ext uri="{19B8F6BF-5375-455C-9EA6-DF929625EA0E}">
        <p15:presenceInfo xmlns:p15="http://schemas.microsoft.com/office/powerpoint/2012/main" userId="S::megan.billings@un.org::c8cf167b-8252-4941-8a76-0cdbec80c3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5FD"/>
    <a:srgbClr val="84E4BB"/>
    <a:srgbClr val="FBCBDD"/>
    <a:srgbClr val="019CDC"/>
    <a:srgbClr val="03ABF7"/>
    <a:srgbClr val="33CCFF"/>
    <a:srgbClr val="339933"/>
    <a:srgbClr val="FFFFFF"/>
    <a:srgbClr val="83FF3B"/>
    <a:srgbClr val="0AB4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0" autoAdjust="0"/>
    <p:restoredTop sz="94169" autoAdjust="0"/>
  </p:normalViewPr>
  <p:slideViewPr>
    <p:cSldViewPr snapToGrid="0" snapToObjects="1" showGuides="1">
      <p:cViewPr varScale="1">
        <p:scale>
          <a:sx n="158" d="100"/>
          <a:sy n="158" d="100"/>
        </p:scale>
        <p:origin x="162" y="144"/>
      </p:cViewPr>
      <p:guideLst>
        <p:guide orient="horz" pos="2160"/>
        <p:guide pos="3840"/>
        <p:guide orient="horz" pos="1620"/>
        <p:guide pos="2880"/>
      </p:guideLst>
    </p:cSldViewPr>
  </p:slideViewPr>
  <p:notesTextViewPr>
    <p:cViewPr>
      <p:scale>
        <a:sx n="1" d="1"/>
        <a:sy n="1" d="1"/>
      </p:scale>
      <p:origin x="0" y="0"/>
    </p:cViewPr>
  </p:notesTextViewPr>
  <p:sorterViewPr>
    <p:cViewPr>
      <p:scale>
        <a:sx n="66" d="100"/>
        <a:sy n="66" d="100"/>
      </p:scale>
      <p:origin x="0" y="-416"/>
    </p:cViewPr>
  </p:sorterViewPr>
  <p:notesViewPr>
    <p:cSldViewPr snapToGrid="0" snapToObjects="1">
      <p:cViewPr varScale="1">
        <p:scale>
          <a:sx n="133" d="100"/>
          <a:sy n="133" d="100"/>
        </p:scale>
        <p:origin x="108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8296D3-78C9-4F05-A0D8-66397F3CC05F}"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IN"/>
        </a:p>
      </dgm:t>
    </dgm:pt>
    <dgm:pt modelId="{482D2A09-ECCA-48C1-9131-84E3E65D4A30}">
      <dgm:prSet phldrT="[Text]" custT="1"/>
      <dgm:spPr/>
      <dgm:t>
        <a:bodyPr/>
        <a:lstStyle/>
        <a:p>
          <a:r>
            <a:rPr lang="en-IN" sz="1200" b="1" dirty="0"/>
            <a:t>Green MSMEs</a:t>
          </a:r>
        </a:p>
      </dgm:t>
    </dgm:pt>
    <dgm:pt modelId="{356A3BEF-A419-422B-936B-DEBF54871B11}" type="parTrans" cxnId="{CD0449C8-C808-4C65-B377-1FFDDD19C647}">
      <dgm:prSet/>
      <dgm:spPr/>
      <dgm:t>
        <a:bodyPr/>
        <a:lstStyle/>
        <a:p>
          <a:endParaRPr lang="en-IN" sz="1200"/>
        </a:p>
      </dgm:t>
    </dgm:pt>
    <dgm:pt modelId="{706AFFA3-E55D-4DEE-B2DE-32E9AE9BDB27}" type="sibTrans" cxnId="{CD0449C8-C808-4C65-B377-1FFDDD19C647}">
      <dgm:prSet custT="1"/>
      <dgm:spPr/>
      <dgm:t>
        <a:bodyPr/>
        <a:lstStyle/>
        <a:p>
          <a:endParaRPr lang="en-IN" sz="1200" b="1"/>
        </a:p>
      </dgm:t>
    </dgm:pt>
    <dgm:pt modelId="{39873FCC-645F-4EC2-A399-BBD78D3D9497}">
      <dgm:prSet phldrT="[Text]" custT="1"/>
      <dgm:spPr/>
      <dgm:t>
        <a:bodyPr/>
        <a:lstStyle/>
        <a:p>
          <a:r>
            <a:rPr lang="en-IN" sz="1200" b="1" dirty="0"/>
            <a:t>Financial Institution</a:t>
          </a:r>
        </a:p>
      </dgm:t>
    </dgm:pt>
    <dgm:pt modelId="{BC303BD6-33F5-4C40-A803-CB9593BD55CB}" type="parTrans" cxnId="{FF306A1E-E1B3-4B95-9C7C-F57C91565FA5}">
      <dgm:prSet/>
      <dgm:spPr/>
      <dgm:t>
        <a:bodyPr/>
        <a:lstStyle/>
        <a:p>
          <a:endParaRPr lang="en-IN" sz="1200"/>
        </a:p>
      </dgm:t>
    </dgm:pt>
    <dgm:pt modelId="{01DC3455-AEB1-41FA-A170-29A16B52E87C}" type="sibTrans" cxnId="{FF306A1E-E1B3-4B95-9C7C-F57C91565FA5}">
      <dgm:prSet custT="1"/>
      <dgm:spPr/>
      <dgm:t>
        <a:bodyPr/>
        <a:lstStyle/>
        <a:p>
          <a:r>
            <a:rPr lang="en-IN" sz="1200" b="1" dirty="0"/>
            <a:t>Business Association</a:t>
          </a:r>
        </a:p>
      </dgm:t>
    </dgm:pt>
    <dgm:pt modelId="{A15EA987-679B-4D93-A79B-5776AF203339}">
      <dgm:prSet phldrT="[Text]" custT="1"/>
      <dgm:spPr/>
      <dgm:t>
        <a:bodyPr/>
        <a:lstStyle/>
        <a:p>
          <a:r>
            <a:rPr lang="en-IN" sz="1200" b="1" dirty="0"/>
            <a:t>NGO/CSO</a:t>
          </a:r>
        </a:p>
      </dgm:t>
    </dgm:pt>
    <dgm:pt modelId="{C61ACD07-8AEE-457F-9583-A694BEA8B47A}" type="parTrans" cxnId="{DB0E777F-10FA-4321-8263-E939B1710893}">
      <dgm:prSet/>
      <dgm:spPr/>
      <dgm:t>
        <a:bodyPr/>
        <a:lstStyle/>
        <a:p>
          <a:endParaRPr lang="en-IN" sz="1200"/>
        </a:p>
      </dgm:t>
    </dgm:pt>
    <dgm:pt modelId="{219F60DE-8957-479E-8CB3-95A356C25754}" type="sibTrans" cxnId="{DB0E777F-10FA-4321-8263-E939B1710893}">
      <dgm:prSet custT="1"/>
      <dgm:spPr/>
      <dgm:t>
        <a:bodyPr/>
        <a:lstStyle/>
        <a:p>
          <a:r>
            <a:rPr lang="en-IN" sz="1200" b="1" dirty="0"/>
            <a:t>Government Organisation</a:t>
          </a:r>
        </a:p>
      </dgm:t>
    </dgm:pt>
    <dgm:pt modelId="{B79AB36A-12F9-4651-9015-C4045463BF40}" type="pres">
      <dgm:prSet presAssocID="{568296D3-78C9-4F05-A0D8-66397F3CC05F}" presName="Name0" presStyleCnt="0">
        <dgm:presLayoutVars>
          <dgm:chMax/>
          <dgm:chPref/>
          <dgm:dir/>
          <dgm:animLvl val="lvl"/>
        </dgm:presLayoutVars>
      </dgm:prSet>
      <dgm:spPr/>
      <dgm:t>
        <a:bodyPr/>
        <a:lstStyle/>
        <a:p>
          <a:endParaRPr lang="en-US"/>
        </a:p>
      </dgm:t>
    </dgm:pt>
    <dgm:pt modelId="{AABA165D-F7A0-4D4A-A0DE-6E3FD93AD250}" type="pres">
      <dgm:prSet presAssocID="{482D2A09-ECCA-48C1-9131-84E3E65D4A30}" presName="composite" presStyleCnt="0"/>
      <dgm:spPr/>
    </dgm:pt>
    <dgm:pt modelId="{4492243D-0C5E-46F7-8D4F-E73D2D51158B}" type="pres">
      <dgm:prSet presAssocID="{482D2A09-ECCA-48C1-9131-84E3E65D4A30}" presName="Parent1" presStyleLbl="node1" presStyleIdx="0" presStyleCnt="6">
        <dgm:presLayoutVars>
          <dgm:chMax val="1"/>
          <dgm:chPref val="1"/>
          <dgm:bulletEnabled val="1"/>
        </dgm:presLayoutVars>
      </dgm:prSet>
      <dgm:spPr/>
      <dgm:t>
        <a:bodyPr/>
        <a:lstStyle/>
        <a:p>
          <a:endParaRPr lang="en-US"/>
        </a:p>
      </dgm:t>
    </dgm:pt>
    <dgm:pt modelId="{E7F0CDD2-A0ED-4959-B04A-F7F5F8E14F02}" type="pres">
      <dgm:prSet presAssocID="{482D2A09-ECCA-48C1-9131-84E3E65D4A30}" presName="Childtext1" presStyleLbl="revTx" presStyleIdx="0" presStyleCnt="3">
        <dgm:presLayoutVars>
          <dgm:chMax val="0"/>
          <dgm:chPref val="0"/>
          <dgm:bulletEnabled val="1"/>
        </dgm:presLayoutVars>
      </dgm:prSet>
      <dgm:spPr/>
    </dgm:pt>
    <dgm:pt modelId="{B30B5B7D-377F-493C-B2DB-988DC460DB5B}" type="pres">
      <dgm:prSet presAssocID="{482D2A09-ECCA-48C1-9131-84E3E65D4A30}" presName="BalanceSpacing" presStyleCnt="0"/>
      <dgm:spPr/>
    </dgm:pt>
    <dgm:pt modelId="{5ABB3F54-BB5C-4E5D-994B-828EF6EEEAE2}" type="pres">
      <dgm:prSet presAssocID="{482D2A09-ECCA-48C1-9131-84E3E65D4A30}" presName="BalanceSpacing1" presStyleCnt="0"/>
      <dgm:spPr/>
    </dgm:pt>
    <dgm:pt modelId="{0DB909E8-2A2D-49AB-BB3B-4CEB26386994}" type="pres">
      <dgm:prSet presAssocID="{706AFFA3-E55D-4DEE-B2DE-32E9AE9BDB27}" presName="Accent1Text" presStyleLbl="node1" presStyleIdx="1" presStyleCnt="6"/>
      <dgm:spPr/>
      <dgm:t>
        <a:bodyPr/>
        <a:lstStyle/>
        <a:p>
          <a:endParaRPr lang="en-US"/>
        </a:p>
      </dgm:t>
    </dgm:pt>
    <dgm:pt modelId="{0015B5AA-7DCD-4FF4-866B-4810F5088A52}" type="pres">
      <dgm:prSet presAssocID="{706AFFA3-E55D-4DEE-B2DE-32E9AE9BDB27}" presName="spaceBetweenRectangles" presStyleCnt="0"/>
      <dgm:spPr/>
    </dgm:pt>
    <dgm:pt modelId="{18661A92-C24C-4AF0-BD8F-67A963B3AE19}" type="pres">
      <dgm:prSet presAssocID="{39873FCC-645F-4EC2-A399-BBD78D3D9497}" presName="composite" presStyleCnt="0"/>
      <dgm:spPr/>
    </dgm:pt>
    <dgm:pt modelId="{1EE84F78-A207-4654-9D4E-E8E27FD50665}" type="pres">
      <dgm:prSet presAssocID="{39873FCC-645F-4EC2-A399-BBD78D3D9497}" presName="Parent1" presStyleLbl="node1" presStyleIdx="2" presStyleCnt="6">
        <dgm:presLayoutVars>
          <dgm:chMax val="1"/>
          <dgm:chPref val="1"/>
          <dgm:bulletEnabled val="1"/>
        </dgm:presLayoutVars>
      </dgm:prSet>
      <dgm:spPr/>
      <dgm:t>
        <a:bodyPr/>
        <a:lstStyle/>
        <a:p>
          <a:endParaRPr lang="en-US"/>
        </a:p>
      </dgm:t>
    </dgm:pt>
    <dgm:pt modelId="{4848F4C2-F6F7-402A-82C2-9A83B75619DF}" type="pres">
      <dgm:prSet presAssocID="{39873FCC-645F-4EC2-A399-BBD78D3D9497}" presName="Childtext1" presStyleLbl="revTx" presStyleIdx="1" presStyleCnt="3">
        <dgm:presLayoutVars>
          <dgm:chMax val="0"/>
          <dgm:chPref val="0"/>
          <dgm:bulletEnabled val="1"/>
        </dgm:presLayoutVars>
      </dgm:prSet>
      <dgm:spPr/>
    </dgm:pt>
    <dgm:pt modelId="{BF86D35D-55F0-445D-816D-160B5703AEA9}" type="pres">
      <dgm:prSet presAssocID="{39873FCC-645F-4EC2-A399-BBD78D3D9497}" presName="BalanceSpacing" presStyleCnt="0"/>
      <dgm:spPr/>
    </dgm:pt>
    <dgm:pt modelId="{41B52F58-D9A3-494D-BE12-B97FF60F3C32}" type="pres">
      <dgm:prSet presAssocID="{39873FCC-645F-4EC2-A399-BBD78D3D9497}" presName="BalanceSpacing1" presStyleCnt="0"/>
      <dgm:spPr/>
    </dgm:pt>
    <dgm:pt modelId="{19B45F85-F64D-4D4A-9568-BA3738B9D4E0}" type="pres">
      <dgm:prSet presAssocID="{01DC3455-AEB1-41FA-A170-29A16B52E87C}" presName="Accent1Text" presStyleLbl="node1" presStyleIdx="3" presStyleCnt="6"/>
      <dgm:spPr/>
      <dgm:t>
        <a:bodyPr/>
        <a:lstStyle/>
        <a:p>
          <a:endParaRPr lang="en-US"/>
        </a:p>
      </dgm:t>
    </dgm:pt>
    <dgm:pt modelId="{2DEC61EB-1D39-4F04-8820-26BAF3F3EE77}" type="pres">
      <dgm:prSet presAssocID="{01DC3455-AEB1-41FA-A170-29A16B52E87C}" presName="spaceBetweenRectangles" presStyleCnt="0"/>
      <dgm:spPr/>
    </dgm:pt>
    <dgm:pt modelId="{5B2B76CC-4931-4ABA-AAEF-3D4F42EE6B97}" type="pres">
      <dgm:prSet presAssocID="{A15EA987-679B-4D93-A79B-5776AF203339}" presName="composite" presStyleCnt="0"/>
      <dgm:spPr/>
    </dgm:pt>
    <dgm:pt modelId="{DF053DD2-04E9-4F86-8A1D-9DC8E9621DE1}" type="pres">
      <dgm:prSet presAssocID="{A15EA987-679B-4D93-A79B-5776AF203339}" presName="Parent1" presStyleLbl="node1" presStyleIdx="4" presStyleCnt="6">
        <dgm:presLayoutVars>
          <dgm:chMax val="1"/>
          <dgm:chPref val="1"/>
          <dgm:bulletEnabled val="1"/>
        </dgm:presLayoutVars>
      </dgm:prSet>
      <dgm:spPr/>
      <dgm:t>
        <a:bodyPr/>
        <a:lstStyle/>
        <a:p>
          <a:endParaRPr lang="en-US"/>
        </a:p>
      </dgm:t>
    </dgm:pt>
    <dgm:pt modelId="{E7ADBCB9-ED3F-4056-A454-44ABABD60F79}" type="pres">
      <dgm:prSet presAssocID="{A15EA987-679B-4D93-A79B-5776AF203339}" presName="Childtext1" presStyleLbl="revTx" presStyleIdx="2" presStyleCnt="3">
        <dgm:presLayoutVars>
          <dgm:chMax val="0"/>
          <dgm:chPref val="0"/>
          <dgm:bulletEnabled val="1"/>
        </dgm:presLayoutVars>
      </dgm:prSet>
      <dgm:spPr/>
    </dgm:pt>
    <dgm:pt modelId="{4093C7F7-75E7-493E-A9F0-D83DC7DBF7B3}" type="pres">
      <dgm:prSet presAssocID="{A15EA987-679B-4D93-A79B-5776AF203339}" presName="BalanceSpacing" presStyleCnt="0"/>
      <dgm:spPr/>
    </dgm:pt>
    <dgm:pt modelId="{C25D8EA6-02AC-4F7D-83B6-C0D63B9A2ACB}" type="pres">
      <dgm:prSet presAssocID="{A15EA987-679B-4D93-A79B-5776AF203339}" presName="BalanceSpacing1" presStyleCnt="0"/>
      <dgm:spPr/>
    </dgm:pt>
    <dgm:pt modelId="{1120B0B6-62DF-43B2-81FA-315E19BE223B}" type="pres">
      <dgm:prSet presAssocID="{219F60DE-8957-479E-8CB3-95A356C25754}" presName="Accent1Text" presStyleLbl="node1" presStyleIdx="5" presStyleCnt="6"/>
      <dgm:spPr/>
      <dgm:t>
        <a:bodyPr/>
        <a:lstStyle/>
        <a:p>
          <a:endParaRPr lang="en-US"/>
        </a:p>
      </dgm:t>
    </dgm:pt>
  </dgm:ptLst>
  <dgm:cxnLst>
    <dgm:cxn modelId="{6427595D-61B7-4FB3-96D8-2CBF84627CD1}" type="presOf" srcId="{39873FCC-645F-4EC2-A399-BBD78D3D9497}" destId="{1EE84F78-A207-4654-9D4E-E8E27FD50665}" srcOrd="0" destOrd="0" presId="urn:microsoft.com/office/officeart/2008/layout/AlternatingHexagons"/>
    <dgm:cxn modelId="{08852C69-34F9-491E-8CA4-59E962B3AF88}" type="presOf" srcId="{482D2A09-ECCA-48C1-9131-84E3E65D4A30}" destId="{4492243D-0C5E-46F7-8D4F-E73D2D51158B}" srcOrd="0" destOrd="0" presId="urn:microsoft.com/office/officeart/2008/layout/AlternatingHexagons"/>
    <dgm:cxn modelId="{B1074B03-249C-4C75-9A3A-AA063D7383FA}" type="presOf" srcId="{A15EA987-679B-4D93-A79B-5776AF203339}" destId="{DF053DD2-04E9-4F86-8A1D-9DC8E9621DE1}" srcOrd="0" destOrd="0" presId="urn:microsoft.com/office/officeart/2008/layout/AlternatingHexagons"/>
    <dgm:cxn modelId="{CD0449C8-C808-4C65-B377-1FFDDD19C647}" srcId="{568296D3-78C9-4F05-A0D8-66397F3CC05F}" destId="{482D2A09-ECCA-48C1-9131-84E3E65D4A30}" srcOrd="0" destOrd="0" parTransId="{356A3BEF-A419-422B-936B-DEBF54871B11}" sibTransId="{706AFFA3-E55D-4DEE-B2DE-32E9AE9BDB27}"/>
    <dgm:cxn modelId="{4601A32E-B1AA-4670-8EF0-A803F4460401}" type="presOf" srcId="{01DC3455-AEB1-41FA-A170-29A16B52E87C}" destId="{19B45F85-F64D-4D4A-9568-BA3738B9D4E0}" srcOrd="0" destOrd="0" presId="urn:microsoft.com/office/officeart/2008/layout/AlternatingHexagons"/>
    <dgm:cxn modelId="{0EFAA97B-C959-4F2B-B399-BFF2B5FCCD9C}" type="presOf" srcId="{568296D3-78C9-4F05-A0D8-66397F3CC05F}" destId="{B79AB36A-12F9-4651-9015-C4045463BF40}" srcOrd="0" destOrd="0" presId="urn:microsoft.com/office/officeart/2008/layout/AlternatingHexagons"/>
    <dgm:cxn modelId="{FF306A1E-E1B3-4B95-9C7C-F57C91565FA5}" srcId="{568296D3-78C9-4F05-A0D8-66397F3CC05F}" destId="{39873FCC-645F-4EC2-A399-BBD78D3D9497}" srcOrd="1" destOrd="0" parTransId="{BC303BD6-33F5-4C40-A803-CB9593BD55CB}" sibTransId="{01DC3455-AEB1-41FA-A170-29A16B52E87C}"/>
    <dgm:cxn modelId="{C9F70EA8-50C3-4C91-9EA7-F8FC58126DE6}" type="presOf" srcId="{706AFFA3-E55D-4DEE-B2DE-32E9AE9BDB27}" destId="{0DB909E8-2A2D-49AB-BB3B-4CEB26386994}" srcOrd="0" destOrd="0" presId="urn:microsoft.com/office/officeart/2008/layout/AlternatingHexagons"/>
    <dgm:cxn modelId="{3297D558-8E4F-46BE-B43E-F2E3D04A5EC6}" type="presOf" srcId="{219F60DE-8957-479E-8CB3-95A356C25754}" destId="{1120B0B6-62DF-43B2-81FA-315E19BE223B}" srcOrd="0" destOrd="0" presId="urn:microsoft.com/office/officeart/2008/layout/AlternatingHexagons"/>
    <dgm:cxn modelId="{DB0E777F-10FA-4321-8263-E939B1710893}" srcId="{568296D3-78C9-4F05-A0D8-66397F3CC05F}" destId="{A15EA987-679B-4D93-A79B-5776AF203339}" srcOrd="2" destOrd="0" parTransId="{C61ACD07-8AEE-457F-9583-A694BEA8B47A}" sibTransId="{219F60DE-8957-479E-8CB3-95A356C25754}"/>
    <dgm:cxn modelId="{67AD5FF2-DAFF-4259-B87B-38EEBD67DDB8}" type="presParOf" srcId="{B79AB36A-12F9-4651-9015-C4045463BF40}" destId="{AABA165D-F7A0-4D4A-A0DE-6E3FD93AD250}" srcOrd="0" destOrd="0" presId="urn:microsoft.com/office/officeart/2008/layout/AlternatingHexagons"/>
    <dgm:cxn modelId="{BC66B8B1-6030-442A-A0B5-B76F3BCB9777}" type="presParOf" srcId="{AABA165D-F7A0-4D4A-A0DE-6E3FD93AD250}" destId="{4492243D-0C5E-46F7-8D4F-E73D2D51158B}" srcOrd="0" destOrd="0" presId="urn:microsoft.com/office/officeart/2008/layout/AlternatingHexagons"/>
    <dgm:cxn modelId="{DB66993E-4376-4A28-A587-B87FE2F5DCA9}" type="presParOf" srcId="{AABA165D-F7A0-4D4A-A0DE-6E3FD93AD250}" destId="{E7F0CDD2-A0ED-4959-B04A-F7F5F8E14F02}" srcOrd="1" destOrd="0" presId="urn:microsoft.com/office/officeart/2008/layout/AlternatingHexagons"/>
    <dgm:cxn modelId="{6A20C917-61D5-44BE-BBCF-0EDF7538C6A3}" type="presParOf" srcId="{AABA165D-F7A0-4D4A-A0DE-6E3FD93AD250}" destId="{B30B5B7D-377F-493C-B2DB-988DC460DB5B}" srcOrd="2" destOrd="0" presId="urn:microsoft.com/office/officeart/2008/layout/AlternatingHexagons"/>
    <dgm:cxn modelId="{5F8442FB-C897-4C56-B9A8-DF2F1139BFF5}" type="presParOf" srcId="{AABA165D-F7A0-4D4A-A0DE-6E3FD93AD250}" destId="{5ABB3F54-BB5C-4E5D-994B-828EF6EEEAE2}" srcOrd="3" destOrd="0" presId="urn:microsoft.com/office/officeart/2008/layout/AlternatingHexagons"/>
    <dgm:cxn modelId="{485FD798-53F3-404E-9EC9-BD58A44E9B0B}" type="presParOf" srcId="{AABA165D-F7A0-4D4A-A0DE-6E3FD93AD250}" destId="{0DB909E8-2A2D-49AB-BB3B-4CEB26386994}" srcOrd="4" destOrd="0" presId="urn:microsoft.com/office/officeart/2008/layout/AlternatingHexagons"/>
    <dgm:cxn modelId="{57A7C63A-B8B9-4E3C-AF71-B9B068DE4051}" type="presParOf" srcId="{B79AB36A-12F9-4651-9015-C4045463BF40}" destId="{0015B5AA-7DCD-4FF4-866B-4810F5088A52}" srcOrd="1" destOrd="0" presId="urn:microsoft.com/office/officeart/2008/layout/AlternatingHexagons"/>
    <dgm:cxn modelId="{4E19B699-E7CC-4853-942D-7E02EDCC311D}" type="presParOf" srcId="{B79AB36A-12F9-4651-9015-C4045463BF40}" destId="{18661A92-C24C-4AF0-BD8F-67A963B3AE19}" srcOrd="2" destOrd="0" presId="urn:microsoft.com/office/officeart/2008/layout/AlternatingHexagons"/>
    <dgm:cxn modelId="{B82DE7ED-0920-477B-A4B1-EFB5778CA1A7}" type="presParOf" srcId="{18661A92-C24C-4AF0-BD8F-67A963B3AE19}" destId="{1EE84F78-A207-4654-9D4E-E8E27FD50665}" srcOrd="0" destOrd="0" presId="urn:microsoft.com/office/officeart/2008/layout/AlternatingHexagons"/>
    <dgm:cxn modelId="{02FADF8A-45C7-48E7-81AC-53F46C6F398B}" type="presParOf" srcId="{18661A92-C24C-4AF0-BD8F-67A963B3AE19}" destId="{4848F4C2-F6F7-402A-82C2-9A83B75619DF}" srcOrd="1" destOrd="0" presId="urn:microsoft.com/office/officeart/2008/layout/AlternatingHexagons"/>
    <dgm:cxn modelId="{E416BEFE-90C4-49FA-8988-F32B68406099}" type="presParOf" srcId="{18661A92-C24C-4AF0-BD8F-67A963B3AE19}" destId="{BF86D35D-55F0-445D-816D-160B5703AEA9}" srcOrd="2" destOrd="0" presId="urn:microsoft.com/office/officeart/2008/layout/AlternatingHexagons"/>
    <dgm:cxn modelId="{EFD215C7-1CE8-4205-B6D8-FBAA8C58F2C9}" type="presParOf" srcId="{18661A92-C24C-4AF0-BD8F-67A963B3AE19}" destId="{41B52F58-D9A3-494D-BE12-B97FF60F3C32}" srcOrd="3" destOrd="0" presId="urn:microsoft.com/office/officeart/2008/layout/AlternatingHexagons"/>
    <dgm:cxn modelId="{1ADA3A00-2C43-418D-B975-A205CE3CC7B8}" type="presParOf" srcId="{18661A92-C24C-4AF0-BD8F-67A963B3AE19}" destId="{19B45F85-F64D-4D4A-9568-BA3738B9D4E0}" srcOrd="4" destOrd="0" presId="urn:microsoft.com/office/officeart/2008/layout/AlternatingHexagons"/>
    <dgm:cxn modelId="{E9D0CE23-5B8E-4A3B-8031-B2FC6D1ED8D2}" type="presParOf" srcId="{B79AB36A-12F9-4651-9015-C4045463BF40}" destId="{2DEC61EB-1D39-4F04-8820-26BAF3F3EE77}" srcOrd="3" destOrd="0" presId="urn:microsoft.com/office/officeart/2008/layout/AlternatingHexagons"/>
    <dgm:cxn modelId="{A42116CF-B5D1-4C72-A3F3-393EBC0537D7}" type="presParOf" srcId="{B79AB36A-12F9-4651-9015-C4045463BF40}" destId="{5B2B76CC-4931-4ABA-AAEF-3D4F42EE6B97}" srcOrd="4" destOrd="0" presId="urn:microsoft.com/office/officeart/2008/layout/AlternatingHexagons"/>
    <dgm:cxn modelId="{73E18D45-E8BB-46BF-A657-4E8DD175B42E}" type="presParOf" srcId="{5B2B76CC-4931-4ABA-AAEF-3D4F42EE6B97}" destId="{DF053DD2-04E9-4F86-8A1D-9DC8E9621DE1}" srcOrd="0" destOrd="0" presId="urn:microsoft.com/office/officeart/2008/layout/AlternatingHexagons"/>
    <dgm:cxn modelId="{9E477F64-4D28-4AF7-AFE9-C8F6F14787A8}" type="presParOf" srcId="{5B2B76CC-4931-4ABA-AAEF-3D4F42EE6B97}" destId="{E7ADBCB9-ED3F-4056-A454-44ABABD60F79}" srcOrd="1" destOrd="0" presId="urn:microsoft.com/office/officeart/2008/layout/AlternatingHexagons"/>
    <dgm:cxn modelId="{1E3433B1-8041-4A7C-A786-E0797334BC11}" type="presParOf" srcId="{5B2B76CC-4931-4ABA-AAEF-3D4F42EE6B97}" destId="{4093C7F7-75E7-493E-A9F0-D83DC7DBF7B3}" srcOrd="2" destOrd="0" presId="urn:microsoft.com/office/officeart/2008/layout/AlternatingHexagons"/>
    <dgm:cxn modelId="{D57D4F0A-6988-42F2-9E75-B0709B7DB067}" type="presParOf" srcId="{5B2B76CC-4931-4ABA-AAEF-3D4F42EE6B97}" destId="{C25D8EA6-02AC-4F7D-83B6-C0D63B9A2ACB}" srcOrd="3" destOrd="0" presId="urn:microsoft.com/office/officeart/2008/layout/AlternatingHexagons"/>
    <dgm:cxn modelId="{58165747-E08D-42EB-9307-EA7C423FC127}" type="presParOf" srcId="{5B2B76CC-4931-4ABA-AAEF-3D4F42EE6B97}" destId="{1120B0B6-62DF-43B2-81FA-315E19BE223B}"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4B1BC0-D342-4599-9DD0-E8DAD4D99B26}"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IN"/>
        </a:p>
      </dgm:t>
    </dgm:pt>
    <dgm:pt modelId="{273E3FEA-BA32-4130-8877-439D1D795BAB}">
      <dgm:prSet phldrT="[Text]" custT="1"/>
      <dgm:spPr/>
      <dgm:t>
        <a:bodyPr/>
        <a:lstStyle/>
        <a:p>
          <a:pPr>
            <a:buFont typeface="Courier New" panose="02070309020205020404" pitchFamily="49" charset="0"/>
            <a:buChar char="o"/>
          </a:pPr>
          <a:r>
            <a:rPr lang="en-US" sz="1400">
              <a:effectLst/>
              <a:latin typeface="Calibri" panose="020F0502020204030204" pitchFamily="34" charset="0"/>
              <a:ea typeface="Calibri" panose="020F0502020204030204" pitchFamily="34" charset="0"/>
              <a:cs typeface="Times New Roman" panose="02020603050405020304" pitchFamily="18" charset="0"/>
            </a:rPr>
            <a:t>Change in working arrangements</a:t>
          </a:r>
          <a:endParaRPr lang="en-IN" sz="1400" dirty="0"/>
        </a:p>
      </dgm:t>
    </dgm:pt>
    <dgm:pt modelId="{0D500D05-9E62-4DD6-BC84-00AD7258D81F}" type="parTrans" cxnId="{167403FA-05F8-470B-8E7A-B06C0558E7DE}">
      <dgm:prSet/>
      <dgm:spPr/>
      <dgm:t>
        <a:bodyPr/>
        <a:lstStyle/>
        <a:p>
          <a:endParaRPr lang="en-IN" sz="1400"/>
        </a:p>
      </dgm:t>
    </dgm:pt>
    <dgm:pt modelId="{3820CEC7-380C-4378-817A-459278C04DCE}" type="sibTrans" cxnId="{167403FA-05F8-470B-8E7A-B06C0558E7DE}">
      <dgm:prSet/>
      <dgm:spPr/>
      <dgm:t>
        <a:bodyPr/>
        <a:lstStyle/>
        <a:p>
          <a:endParaRPr lang="en-IN" sz="1400"/>
        </a:p>
      </dgm:t>
    </dgm:pt>
    <dgm:pt modelId="{7039B7D6-867F-4B70-B286-382B96AE6BEE}">
      <dgm:prSet phldrT="[Text]" custT="1"/>
      <dgm:spPr/>
      <dgm:t>
        <a:bodyPr/>
        <a:lstStyle/>
        <a:p>
          <a:pPr>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Temporary or permanent closure</a:t>
          </a:r>
          <a:endParaRPr lang="en-IN" sz="1400" dirty="0"/>
        </a:p>
      </dgm:t>
    </dgm:pt>
    <dgm:pt modelId="{B7148213-6B6D-4766-80F7-96F01B299163}" type="parTrans" cxnId="{8A4AE6F6-0590-4932-8A80-A0894C21D84A}">
      <dgm:prSet/>
      <dgm:spPr/>
      <dgm:t>
        <a:bodyPr/>
        <a:lstStyle/>
        <a:p>
          <a:endParaRPr lang="en-IN" sz="1400"/>
        </a:p>
      </dgm:t>
    </dgm:pt>
    <dgm:pt modelId="{6AD97146-0E02-433C-8DFE-C0EF04EB787D}" type="sibTrans" cxnId="{8A4AE6F6-0590-4932-8A80-A0894C21D84A}">
      <dgm:prSet/>
      <dgm:spPr/>
      <dgm:t>
        <a:bodyPr/>
        <a:lstStyle/>
        <a:p>
          <a:endParaRPr lang="en-IN" sz="1400"/>
        </a:p>
      </dgm:t>
    </dgm:pt>
    <dgm:pt modelId="{8A01A910-C626-4742-ADEF-8C2220AB623C}">
      <dgm:prSet phldrT="[Text]" custT="1"/>
      <dgm:spPr/>
      <dgm:t>
        <a:bodyPr/>
        <a:lstStyle/>
        <a:p>
          <a:pPr>
            <a:buFont typeface="Courier New" panose="02070309020205020404" pitchFamily="49" charset="0"/>
            <a:buChar char="o"/>
          </a:pPr>
          <a:r>
            <a:rPr lang="en-US" sz="1400">
              <a:effectLst/>
              <a:latin typeface="Calibri" panose="020F0502020204030204" pitchFamily="34" charset="0"/>
              <a:ea typeface="Calibri" panose="020F0502020204030204" pitchFamily="34" charset="0"/>
              <a:cs typeface="Times New Roman" panose="02020603050405020304" pitchFamily="18" charset="0"/>
            </a:rPr>
            <a:t>Disrupted cash flow</a:t>
          </a:r>
          <a:endParaRPr lang="en-IN" sz="1400" dirty="0"/>
        </a:p>
      </dgm:t>
    </dgm:pt>
    <dgm:pt modelId="{832A27D3-C2D4-42D0-AC8A-9E69C74CE0DE}" type="parTrans" cxnId="{52D4ACA9-299B-44AC-BC43-0CA5EC7349FE}">
      <dgm:prSet/>
      <dgm:spPr/>
      <dgm:t>
        <a:bodyPr/>
        <a:lstStyle/>
        <a:p>
          <a:endParaRPr lang="en-IN" sz="1400"/>
        </a:p>
      </dgm:t>
    </dgm:pt>
    <dgm:pt modelId="{1F7B64D4-87F8-49C4-974F-6AEEDD45B102}" type="sibTrans" cxnId="{52D4ACA9-299B-44AC-BC43-0CA5EC7349FE}">
      <dgm:prSet/>
      <dgm:spPr/>
      <dgm:t>
        <a:bodyPr/>
        <a:lstStyle/>
        <a:p>
          <a:endParaRPr lang="en-IN" sz="1400"/>
        </a:p>
      </dgm:t>
    </dgm:pt>
    <dgm:pt modelId="{24D79265-D8F8-4358-9082-F97AB68D5314}">
      <dgm:prSet phldrT="[Text]" custT="1"/>
      <dgm:spPr/>
      <dgm:t>
        <a:bodyPr/>
        <a:lstStyle/>
        <a:p>
          <a:pPr>
            <a:buFont typeface="Courier New" panose="02070309020205020404" pitchFamily="49" charset="0"/>
            <a:buChar char="o"/>
          </a:pPr>
          <a:r>
            <a:rPr lang="en-US" sz="1400">
              <a:effectLst/>
              <a:latin typeface="Calibri" panose="020F0502020204030204" pitchFamily="34" charset="0"/>
              <a:ea typeface="Calibri" panose="020F0502020204030204" pitchFamily="34" charset="0"/>
              <a:cs typeface="Times New Roman" panose="02020603050405020304" pitchFamily="18" charset="0"/>
            </a:rPr>
            <a:t>Increased logistics cost </a:t>
          </a:r>
          <a:endParaRPr lang="en-IN" sz="1400" dirty="0"/>
        </a:p>
      </dgm:t>
    </dgm:pt>
    <dgm:pt modelId="{38FB6B0D-93BD-40DF-950B-04DA8EE9D4F4}" type="parTrans" cxnId="{B47094EB-017E-4E04-B045-11011D1DFC29}">
      <dgm:prSet/>
      <dgm:spPr/>
      <dgm:t>
        <a:bodyPr/>
        <a:lstStyle/>
        <a:p>
          <a:endParaRPr lang="en-IN" sz="1400"/>
        </a:p>
      </dgm:t>
    </dgm:pt>
    <dgm:pt modelId="{9C296E50-030D-4DC2-B386-20EE39938FE5}" type="sibTrans" cxnId="{B47094EB-017E-4E04-B045-11011D1DFC29}">
      <dgm:prSet/>
      <dgm:spPr/>
      <dgm:t>
        <a:bodyPr/>
        <a:lstStyle/>
        <a:p>
          <a:endParaRPr lang="en-IN" sz="1400"/>
        </a:p>
      </dgm:t>
    </dgm:pt>
    <dgm:pt modelId="{141E5C5C-204F-483D-AD91-39B9651EA2B5}">
      <dgm:prSet phldrT="[Text]" custT="1"/>
      <dgm:spPr/>
      <dgm:t>
        <a:bodyPr/>
        <a:lstStyle/>
        <a:p>
          <a:pPr>
            <a:buFont typeface="Courier New" panose="02070309020205020404" pitchFamily="49" charset="0"/>
            <a:buChar char="o"/>
          </a:pPr>
          <a:r>
            <a:rPr lang="en-US" sz="1400">
              <a:effectLst/>
              <a:latin typeface="Calibri" panose="020F0502020204030204" pitchFamily="34" charset="0"/>
              <a:ea typeface="Calibri" panose="020F0502020204030204" pitchFamily="34" charset="0"/>
              <a:cs typeface="Times New Roman" panose="02020603050405020304" pitchFamily="18" charset="0"/>
            </a:rPr>
            <a:t>Decrease in the number of persons employed</a:t>
          </a:r>
          <a:endParaRPr lang="en-IN" sz="1400" dirty="0"/>
        </a:p>
      </dgm:t>
    </dgm:pt>
    <dgm:pt modelId="{309DCD4B-6832-4244-A36C-D69FD539EE43}" type="parTrans" cxnId="{E3B317A4-B63A-4349-82BA-52E01751CF04}">
      <dgm:prSet/>
      <dgm:spPr/>
      <dgm:t>
        <a:bodyPr/>
        <a:lstStyle/>
        <a:p>
          <a:endParaRPr lang="en-IN" sz="1400"/>
        </a:p>
      </dgm:t>
    </dgm:pt>
    <dgm:pt modelId="{439F201F-F5F1-4897-AF53-858237A9DC9D}" type="sibTrans" cxnId="{E3B317A4-B63A-4349-82BA-52E01751CF04}">
      <dgm:prSet/>
      <dgm:spPr/>
      <dgm:t>
        <a:bodyPr/>
        <a:lstStyle/>
        <a:p>
          <a:endParaRPr lang="en-IN" sz="1400"/>
        </a:p>
      </dgm:t>
    </dgm:pt>
    <dgm:pt modelId="{04B5FBF7-DE09-4C12-8C9E-DF531590B3BF}">
      <dgm:prSet phldrT="[Text]" custT="1"/>
      <dgm:spPr/>
      <dgm:t>
        <a:bodyPr/>
        <a:lstStyle/>
        <a:p>
          <a:pPr>
            <a:buFont typeface="Courier New" panose="02070309020205020404" pitchFamily="49" charset="0"/>
            <a:buChar char="o"/>
          </a:pPr>
          <a:r>
            <a:rPr lang="en-US" sz="1400">
              <a:effectLst/>
              <a:latin typeface="Calibri" panose="020F0502020204030204" pitchFamily="34" charset="0"/>
              <a:ea typeface="Calibri" panose="020F0502020204030204" pitchFamily="34" charset="0"/>
              <a:cs typeface="Times New Roman" panose="02020603050405020304" pitchFamily="18" charset="0"/>
            </a:rPr>
            <a:t>Reduced demand for products and services</a:t>
          </a:r>
          <a:endParaRPr lang="en-IN" sz="1400" dirty="0"/>
        </a:p>
      </dgm:t>
    </dgm:pt>
    <dgm:pt modelId="{C1523CB6-3DF5-4D4F-8671-5D52EAEA9019}" type="parTrans" cxnId="{CE1D9A3A-30C4-4DD9-B747-551A6BC56BEC}">
      <dgm:prSet/>
      <dgm:spPr/>
      <dgm:t>
        <a:bodyPr/>
        <a:lstStyle/>
        <a:p>
          <a:endParaRPr lang="en-IN" sz="1400"/>
        </a:p>
      </dgm:t>
    </dgm:pt>
    <dgm:pt modelId="{F6EFF86D-7B4E-48F5-9730-290563BDD219}" type="sibTrans" cxnId="{CE1D9A3A-30C4-4DD9-B747-551A6BC56BEC}">
      <dgm:prSet/>
      <dgm:spPr/>
      <dgm:t>
        <a:bodyPr/>
        <a:lstStyle/>
        <a:p>
          <a:endParaRPr lang="en-IN" sz="1400"/>
        </a:p>
      </dgm:t>
    </dgm:pt>
    <dgm:pt modelId="{DC1AF524-F335-43D3-9539-F59B29437439}">
      <dgm:prSet phldrT="[Text]" custT="1"/>
      <dgm:spPr/>
      <dgm:t>
        <a:bodyPr/>
        <a:lstStyle/>
        <a:p>
          <a:pPr>
            <a:buFont typeface="Courier New" panose="02070309020205020404" pitchFamily="49" charset="0"/>
            <a:buChar char="o"/>
          </a:pPr>
          <a:r>
            <a:rPr lang="en-US" sz="1400">
              <a:effectLst/>
              <a:latin typeface="Calibri" panose="020F0502020204030204" pitchFamily="34" charset="0"/>
              <a:ea typeface="Calibri" panose="020F0502020204030204" pitchFamily="34" charset="0"/>
              <a:cs typeface="Times New Roman" panose="02020603050405020304" pitchFamily="18" charset="0"/>
            </a:rPr>
            <a:t>Increased demand for products and services – local and international customers</a:t>
          </a:r>
          <a:endParaRPr lang="en-IN" sz="1400" dirty="0"/>
        </a:p>
      </dgm:t>
    </dgm:pt>
    <dgm:pt modelId="{A0EAFD66-2553-403C-A1B7-C0896C7E8A41}" type="parTrans" cxnId="{2706DDC7-4EC2-45B3-863F-C72DF6E572F8}">
      <dgm:prSet/>
      <dgm:spPr/>
      <dgm:t>
        <a:bodyPr/>
        <a:lstStyle/>
        <a:p>
          <a:endParaRPr lang="en-IN" sz="1400"/>
        </a:p>
      </dgm:t>
    </dgm:pt>
    <dgm:pt modelId="{1863A3DF-73F3-4913-8691-6F17069DB128}" type="sibTrans" cxnId="{2706DDC7-4EC2-45B3-863F-C72DF6E572F8}">
      <dgm:prSet/>
      <dgm:spPr/>
      <dgm:t>
        <a:bodyPr/>
        <a:lstStyle/>
        <a:p>
          <a:endParaRPr lang="en-IN" sz="1400"/>
        </a:p>
      </dgm:t>
    </dgm:pt>
    <dgm:pt modelId="{13E76B6B-5685-49CA-B2E5-6D02087D8281}" type="pres">
      <dgm:prSet presAssocID="{FF4B1BC0-D342-4599-9DD0-E8DAD4D99B26}" presName="Name0" presStyleCnt="0">
        <dgm:presLayoutVars>
          <dgm:chMax val="7"/>
          <dgm:chPref val="7"/>
          <dgm:dir/>
        </dgm:presLayoutVars>
      </dgm:prSet>
      <dgm:spPr/>
      <dgm:t>
        <a:bodyPr/>
        <a:lstStyle/>
        <a:p>
          <a:endParaRPr lang="en-US"/>
        </a:p>
      </dgm:t>
    </dgm:pt>
    <dgm:pt modelId="{42D759D3-FF9F-4D48-B8BB-C194EAADE2DA}" type="pres">
      <dgm:prSet presAssocID="{FF4B1BC0-D342-4599-9DD0-E8DAD4D99B26}" presName="Name1" presStyleCnt="0"/>
      <dgm:spPr/>
    </dgm:pt>
    <dgm:pt modelId="{79D6CD6F-1B63-43D6-B596-85056BF91E46}" type="pres">
      <dgm:prSet presAssocID="{FF4B1BC0-D342-4599-9DD0-E8DAD4D99B26}" presName="cycle" presStyleCnt="0"/>
      <dgm:spPr/>
    </dgm:pt>
    <dgm:pt modelId="{2D01CE65-98BB-43DC-96BC-3BCE26841777}" type="pres">
      <dgm:prSet presAssocID="{FF4B1BC0-D342-4599-9DD0-E8DAD4D99B26}" presName="srcNode" presStyleLbl="node1" presStyleIdx="0" presStyleCnt="7"/>
      <dgm:spPr/>
    </dgm:pt>
    <dgm:pt modelId="{1610A114-07C2-4A42-B4A7-784DDB8C3559}" type="pres">
      <dgm:prSet presAssocID="{FF4B1BC0-D342-4599-9DD0-E8DAD4D99B26}" presName="conn" presStyleLbl="parChTrans1D2" presStyleIdx="0" presStyleCnt="1"/>
      <dgm:spPr/>
      <dgm:t>
        <a:bodyPr/>
        <a:lstStyle/>
        <a:p>
          <a:endParaRPr lang="en-US"/>
        </a:p>
      </dgm:t>
    </dgm:pt>
    <dgm:pt modelId="{2AE35F15-53E4-4E42-ABDE-73C27FA9EB89}" type="pres">
      <dgm:prSet presAssocID="{FF4B1BC0-D342-4599-9DD0-E8DAD4D99B26}" presName="extraNode" presStyleLbl="node1" presStyleIdx="0" presStyleCnt="7"/>
      <dgm:spPr/>
    </dgm:pt>
    <dgm:pt modelId="{0EB3636F-B690-4B78-86D1-3E73A40E96E0}" type="pres">
      <dgm:prSet presAssocID="{FF4B1BC0-D342-4599-9DD0-E8DAD4D99B26}" presName="dstNode" presStyleLbl="node1" presStyleIdx="0" presStyleCnt="7"/>
      <dgm:spPr/>
    </dgm:pt>
    <dgm:pt modelId="{A1AB7AEE-E85E-4610-911D-2C3171C16C37}" type="pres">
      <dgm:prSet presAssocID="{273E3FEA-BA32-4130-8877-439D1D795BAB}" presName="text_1" presStyleLbl="node1" presStyleIdx="0" presStyleCnt="7">
        <dgm:presLayoutVars>
          <dgm:bulletEnabled val="1"/>
        </dgm:presLayoutVars>
      </dgm:prSet>
      <dgm:spPr/>
      <dgm:t>
        <a:bodyPr/>
        <a:lstStyle/>
        <a:p>
          <a:endParaRPr lang="en-US"/>
        </a:p>
      </dgm:t>
    </dgm:pt>
    <dgm:pt modelId="{A7FB0C2B-25C3-4E6E-AD10-596D9C0FDF7B}" type="pres">
      <dgm:prSet presAssocID="{273E3FEA-BA32-4130-8877-439D1D795BAB}" presName="accent_1" presStyleCnt="0"/>
      <dgm:spPr/>
    </dgm:pt>
    <dgm:pt modelId="{BC6325CA-391D-43D4-A391-0EB0C76CDF17}" type="pres">
      <dgm:prSet presAssocID="{273E3FEA-BA32-4130-8877-439D1D795BAB}" presName="accentRepeatNode" presStyleLbl="solidFgAcc1" presStyleIdx="0" presStyleCnt="7"/>
      <dgm:spPr/>
    </dgm:pt>
    <dgm:pt modelId="{C244ACCC-5501-4F5A-8565-406786060438}" type="pres">
      <dgm:prSet presAssocID="{7039B7D6-867F-4B70-B286-382B96AE6BEE}" presName="text_2" presStyleLbl="node1" presStyleIdx="1" presStyleCnt="7">
        <dgm:presLayoutVars>
          <dgm:bulletEnabled val="1"/>
        </dgm:presLayoutVars>
      </dgm:prSet>
      <dgm:spPr/>
      <dgm:t>
        <a:bodyPr/>
        <a:lstStyle/>
        <a:p>
          <a:endParaRPr lang="en-US"/>
        </a:p>
      </dgm:t>
    </dgm:pt>
    <dgm:pt modelId="{54AAECEF-E94D-48CF-8DFC-3867606F56EF}" type="pres">
      <dgm:prSet presAssocID="{7039B7D6-867F-4B70-B286-382B96AE6BEE}" presName="accent_2" presStyleCnt="0"/>
      <dgm:spPr/>
    </dgm:pt>
    <dgm:pt modelId="{98DD3C3C-C831-48F7-887B-99018D936D63}" type="pres">
      <dgm:prSet presAssocID="{7039B7D6-867F-4B70-B286-382B96AE6BEE}" presName="accentRepeatNode" presStyleLbl="solidFgAcc1" presStyleIdx="1" presStyleCnt="7"/>
      <dgm:spPr/>
    </dgm:pt>
    <dgm:pt modelId="{49297ADB-12AC-4075-962C-77AF9DA478C7}" type="pres">
      <dgm:prSet presAssocID="{8A01A910-C626-4742-ADEF-8C2220AB623C}" presName="text_3" presStyleLbl="node1" presStyleIdx="2" presStyleCnt="7">
        <dgm:presLayoutVars>
          <dgm:bulletEnabled val="1"/>
        </dgm:presLayoutVars>
      </dgm:prSet>
      <dgm:spPr/>
      <dgm:t>
        <a:bodyPr/>
        <a:lstStyle/>
        <a:p>
          <a:endParaRPr lang="en-US"/>
        </a:p>
      </dgm:t>
    </dgm:pt>
    <dgm:pt modelId="{FD4C5F60-CA5B-4525-8C9B-DEC1D1FAF354}" type="pres">
      <dgm:prSet presAssocID="{8A01A910-C626-4742-ADEF-8C2220AB623C}" presName="accent_3" presStyleCnt="0"/>
      <dgm:spPr/>
    </dgm:pt>
    <dgm:pt modelId="{5DD3AB88-B8E6-4402-A37B-727FF29DDFD3}" type="pres">
      <dgm:prSet presAssocID="{8A01A910-C626-4742-ADEF-8C2220AB623C}" presName="accentRepeatNode" presStyleLbl="solidFgAcc1" presStyleIdx="2" presStyleCnt="7"/>
      <dgm:spPr/>
    </dgm:pt>
    <dgm:pt modelId="{3945BE5D-7853-4D8B-B26D-ADF911E52823}" type="pres">
      <dgm:prSet presAssocID="{24D79265-D8F8-4358-9082-F97AB68D5314}" presName="text_4" presStyleLbl="node1" presStyleIdx="3" presStyleCnt="7">
        <dgm:presLayoutVars>
          <dgm:bulletEnabled val="1"/>
        </dgm:presLayoutVars>
      </dgm:prSet>
      <dgm:spPr/>
      <dgm:t>
        <a:bodyPr/>
        <a:lstStyle/>
        <a:p>
          <a:endParaRPr lang="en-US"/>
        </a:p>
      </dgm:t>
    </dgm:pt>
    <dgm:pt modelId="{8BD397B7-CD44-4A94-B0FB-1574EFCF9C74}" type="pres">
      <dgm:prSet presAssocID="{24D79265-D8F8-4358-9082-F97AB68D5314}" presName="accent_4" presStyleCnt="0"/>
      <dgm:spPr/>
    </dgm:pt>
    <dgm:pt modelId="{F8E99B54-7C0D-4219-81FD-8ABCA667ADE4}" type="pres">
      <dgm:prSet presAssocID="{24D79265-D8F8-4358-9082-F97AB68D5314}" presName="accentRepeatNode" presStyleLbl="solidFgAcc1" presStyleIdx="3" presStyleCnt="7"/>
      <dgm:spPr/>
    </dgm:pt>
    <dgm:pt modelId="{041B3211-4270-40FB-B291-CCC3B7BDD040}" type="pres">
      <dgm:prSet presAssocID="{141E5C5C-204F-483D-AD91-39B9651EA2B5}" presName="text_5" presStyleLbl="node1" presStyleIdx="4" presStyleCnt="7">
        <dgm:presLayoutVars>
          <dgm:bulletEnabled val="1"/>
        </dgm:presLayoutVars>
      </dgm:prSet>
      <dgm:spPr/>
      <dgm:t>
        <a:bodyPr/>
        <a:lstStyle/>
        <a:p>
          <a:endParaRPr lang="en-US"/>
        </a:p>
      </dgm:t>
    </dgm:pt>
    <dgm:pt modelId="{7264BD90-19EE-4C22-8767-90E6197B205F}" type="pres">
      <dgm:prSet presAssocID="{141E5C5C-204F-483D-AD91-39B9651EA2B5}" presName="accent_5" presStyleCnt="0"/>
      <dgm:spPr/>
    </dgm:pt>
    <dgm:pt modelId="{D3C9D5D8-A4AB-4160-BFD9-DA98687A46A2}" type="pres">
      <dgm:prSet presAssocID="{141E5C5C-204F-483D-AD91-39B9651EA2B5}" presName="accentRepeatNode" presStyleLbl="solidFgAcc1" presStyleIdx="4" presStyleCnt="7"/>
      <dgm:spPr/>
    </dgm:pt>
    <dgm:pt modelId="{C76BCE37-786C-4D9C-BCE7-678D91FCB420}" type="pres">
      <dgm:prSet presAssocID="{04B5FBF7-DE09-4C12-8C9E-DF531590B3BF}" presName="text_6" presStyleLbl="node1" presStyleIdx="5" presStyleCnt="7">
        <dgm:presLayoutVars>
          <dgm:bulletEnabled val="1"/>
        </dgm:presLayoutVars>
      </dgm:prSet>
      <dgm:spPr/>
      <dgm:t>
        <a:bodyPr/>
        <a:lstStyle/>
        <a:p>
          <a:endParaRPr lang="en-US"/>
        </a:p>
      </dgm:t>
    </dgm:pt>
    <dgm:pt modelId="{5FCB5AFD-FEE7-4A5A-9B1E-95F08791AF36}" type="pres">
      <dgm:prSet presAssocID="{04B5FBF7-DE09-4C12-8C9E-DF531590B3BF}" presName="accent_6" presStyleCnt="0"/>
      <dgm:spPr/>
    </dgm:pt>
    <dgm:pt modelId="{AAAB9532-AE41-4CC2-9792-9CE1B96673A5}" type="pres">
      <dgm:prSet presAssocID="{04B5FBF7-DE09-4C12-8C9E-DF531590B3BF}" presName="accentRepeatNode" presStyleLbl="solidFgAcc1" presStyleIdx="5" presStyleCnt="7"/>
      <dgm:spPr/>
    </dgm:pt>
    <dgm:pt modelId="{5D1D580D-96BC-40A2-8856-BC3D4B9731BB}" type="pres">
      <dgm:prSet presAssocID="{DC1AF524-F335-43D3-9539-F59B29437439}" presName="text_7" presStyleLbl="node1" presStyleIdx="6" presStyleCnt="7">
        <dgm:presLayoutVars>
          <dgm:bulletEnabled val="1"/>
        </dgm:presLayoutVars>
      </dgm:prSet>
      <dgm:spPr/>
      <dgm:t>
        <a:bodyPr/>
        <a:lstStyle/>
        <a:p>
          <a:endParaRPr lang="en-US"/>
        </a:p>
      </dgm:t>
    </dgm:pt>
    <dgm:pt modelId="{DB06368D-D9A8-41B3-AAC6-6F68CAE65AE6}" type="pres">
      <dgm:prSet presAssocID="{DC1AF524-F335-43D3-9539-F59B29437439}" presName="accent_7" presStyleCnt="0"/>
      <dgm:spPr/>
    </dgm:pt>
    <dgm:pt modelId="{B4D53F02-86EC-4628-A6B6-DB224F95ACCE}" type="pres">
      <dgm:prSet presAssocID="{DC1AF524-F335-43D3-9539-F59B29437439}" presName="accentRepeatNode" presStyleLbl="solidFgAcc1" presStyleIdx="6" presStyleCnt="7"/>
      <dgm:spPr/>
    </dgm:pt>
  </dgm:ptLst>
  <dgm:cxnLst>
    <dgm:cxn modelId="{167403FA-05F8-470B-8E7A-B06C0558E7DE}" srcId="{FF4B1BC0-D342-4599-9DD0-E8DAD4D99B26}" destId="{273E3FEA-BA32-4130-8877-439D1D795BAB}" srcOrd="0" destOrd="0" parTransId="{0D500D05-9E62-4DD6-BC84-00AD7258D81F}" sibTransId="{3820CEC7-380C-4378-817A-459278C04DCE}"/>
    <dgm:cxn modelId="{ADE70DF2-FDC4-4C2C-ADD4-EB8AE597E2CB}" type="presOf" srcId="{DC1AF524-F335-43D3-9539-F59B29437439}" destId="{5D1D580D-96BC-40A2-8856-BC3D4B9731BB}" srcOrd="0" destOrd="0" presId="urn:microsoft.com/office/officeart/2008/layout/VerticalCurvedList"/>
    <dgm:cxn modelId="{8A4AE6F6-0590-4932-8A80-A0894C21D84A}" srcId="{FF4B1BC0-D342-4599-9DD0-E8DAD4D99B26}" destId="{7039B7D6-867F-4B70-B286-382B96AE6BEE}" srcOrd="1" destOrd="0" parTransId="{B7148213-6B6D-4766-80F7-96F01B299163}" sibTransId="{6AD97146-0E02-433C-8DFE-C0EF04EB787D}"/>
    <dgm:cxn modelId="{2706DDC7-4EC2-45B3-863F-C72DF6E572F8}" srcId="{FF4B1BC0-D342-4599-9DD0-E8DAD4D99B26}" destId="{DC1AF524-F335-43D3-9539-F59B29437439}" srcOrd="6" destOrd="0" parTransId="{A0EAFD66-2553-403C-A1B7-C0896C7E8A41}" sibTransId="{1863A3DF-73F3-4913-8691-6F17069DB128}"/>
    <dgm:cxn modelId="{E3B317A4-B63A-4349-82BA-52E01751CF04}" srcId="{FF4B1BC0-D342-4599-9DD0-E8DAD4D99B26}" destId="{141E5C5C-204F-483D-AD91-39B9651EA2B5}" srcOrd="4" destOrd="0" parTransId="{309DCD4B-6832-4244-A36C-D69FD539EE43}" sibTransId="{439F201F-F5F1-4897-AF53-858237A9DC9D}"/>
    <dgm:cxn modelId="{F02349C2-6A81-4FB8-834A-737821BF8E10}" type="presOf" srcId="{24D79265-D8F8-4358-9082-F97AB68D5314}" destId="{3945BE5D-7853-4D8B-B26D-ADF911E52823}" srcOrd="0" destOrd="0" presId="urn:microsoft.com/office/officeart/2008/layout/VerticalCurvedList"/>
    <dgm:cxn modelId="{B404C3AC-91F1-444D-B8FB-A459AED1EE47}" type="presOf" srcId="{3820CEC7-380C-4378-817A-459278C04DCE}" destId="{1610A114-07C2-4A42-B4A7-784DDB8C3559}" srcOrd="0" destOrd="0" presId="urn:microsoft.com/office/officeart/2008/layout/VerticalCurvedList"/>
    <dgm:cxn modelId="{0F9B7C50-258B-40DB-8369-571236B81E3E}" type="presOf" srcId="{141E5C5C-204F-483D-AD91-39B9651EA2B5}" destId="{041B3211-4270-40FB-B291-CCC3B7BDD040}" srcOrd="0" destOrd="0" presId="urn:microsoft.com/office/officeart/2008/layout/VerticalCurvedList"/>
    <dgm:cxn modelId="{B47094EB-017E-4E04-B045-11011D1DFC29}" srcId="{FF4B1BC0-D342-4599-9DD0-E8DAD4D99B26}" destId="{24D79265-D8F8-4358-9082-F97AB68D5314}" srcOrd="3" destOrd="0" parTransId="{38FB6B0D-93BD-40DF-950B-04DA8EE9D4F4}" sibTransId="{9C296E50-030D-4DC2-B386-20EE39938FE5}"/>
    <dgm:cxn modelId="{17240E36-22B1-4CF4-B3F4-8208D6A37687}" type="presOf" srcId="{8A01A910-C626-4742-ADEF-8C2220AB623C}" destId="{49297ADB-12AC-4075-962C-77AF9DA478C7}" srcOrd="0" destOrd="0" presId="urn:microsoft.com/office/officeart/2008/layout/VerticalCurvedList"/>
    <dgm:cxn modelId="{65856B4B-B60E-4D49-A9D6-C6B100DC3320}" type="presOf" srcId="{FF4B1BC0-D342-4599-9DD0-E8DAD4D99B26}" destId="{13E76B6B-5685-49CA-B2E5-6D02087D8281}" srcOrd="0" destOrd="0" presId="urn:microsoft.com/office/officeart/2008/layout/VerticalCurvedList"/>
    <dgm:cxn modelId="{89503753-DCEA-48E2-9FBE-7450CA2FE148}" type="presOf" srcId="{04B5FBF7-DE09-4C12-8C9E-DF531590B3BF}" destId="{C76BCE37-786C-4D9C-BCE7-678D91FCB420}" srcOrd="0" destOrd="0" presId="urn:microsoft.com/office/officeart/2008/layout/VerticalCurvedList"/>
    <dgm:cxn modelId="{81A1B15E-9203-4CAF-84E0-09990BB1EF8F}" type="presOf" srcId="{7039B7D6-867F-4B70-B286-382B96AE6BEE}" destId="{C244ACCC-5501-4F5A-8565-406786060438}" srcOrd="0" destOrd="0" presId="urn:microsoft.com/office/officeart/2008/layout/VerticalCurvedList"/>
    <dgm:cxn modelId="{52D4ACA9-299B-44AC-BC43-0CA5EC7349FE}" srcId="{FF4B1BC0-D342-4599-9DD0-E8DAD4D99B26}" destId="{8A01A910-C626-4742-ADEF-8C2220AB623C}" srcOrd="2" destOrd="0" parTransId="{832A27D3-C2D4-42D0-AC8A-9E69C74CE0DE}" sibTransId="{1F7B64D4-87F8-49C4-974F-6AEEDD45B102}"/>
    <dgm:cxn modelId="{CE1D9A3A-30C4-4DD9-B747-551A6BC56BEC}" srcId="{FF4B1BC0-D342-4599-9DD0-E8DAD4D99B26}" destId="{04B5FBF7-DE09-4C12-8C9E-DF531590B3BF}" srcOrd="5" destOrd="0" parTransId="{C1523CB6-3DF5-4D4F-8671-5D52EAEA9019}" sibTransId="{F6EFF86D-7B4E-48F5-9730-290563BDD219}"/>
    <dgm:cxn modelId="{BD37ADBE-9FDA-41BA-844E-BBA661D24F9D}" type="presOf" srcId="{273E3FEA-BA32-4130-8877-439D1D795BAB}" destId="{A1AB7AEE-E85E-4610-911D-2C3171C16C37}" srcOrd="0" destOrd="0" presId="urn:microsoft.com/office/officeart/2008/layout/VerticalCurvedList"/>
    <dgm:cxn modelId="{0871D740-791B-45E2-AD3C-A0171707E0C1}" type="presParOf" srcId="{13E76B6B-5685-49CA-B2E5-6D02087D8281}" destId="{42D759D3-FF9F-4D48-B8BB-C194EAADE2DA}" srcOrd="0" destOrd="0" presId="urn:microsoft.com/office/officeart/2008/layout/VerticalCurvedList"/>
    <dgm:cxn modelId="{B5250216-ACD2-4DCA-B3AE-1AEBBD459F8E}" type="presParOf" srcId="{42D759D3-FF9F-4D48-B8BB-C194EAADE2DA}" destId="{79D6CD6F-1B63-43D6-B596-85056BF91E46}" srcOrd="0" destOrd="0" presId="urn:microsoft.com/office/officeart/2008/layout/VerticalCurvedList"/>
    <dgm:cxn modelId="{21C1B26F-205C-40D2-9D68-E5A2C0486A5F}" type="presParOf" srcId="{79D6CD6F-1B63-43D6-B596-85056BF91E46}" destId="{2D01CE65-98BB-43DC-96BC-3BCE26841777}" srcOrd="0" destOrd="0" presId="urn:microsoft.com/office/officeart/2008/layout/VerticalCurvedList"/>
    <dgm:cxn modelId="{D4F7DBEF-58BC-48A2-B9EF-6C4D0E66CAFC}" type="presParOf" srcId="{79D6CD6F-1B63-43D6-B596-85056BF91E46}" destId="{1610A114-07C2-4A42-B4A7-784DDB8C3559}" srcOrd="1" destOrd="0" presId="urn:microsoft.com/office/officeart/2008/layout/VerticalCurvedList"/>
    <dgm:cxn modelId="{933E64E3-1E64-4090-AB6E-B63C0CFB50E9}" type="presParOf" srcId="{79D6CD6F-1B63-43D6-B596-85056BF91E46}" destId="{2AE35F15-53E4-4E42-ABDE-73C27FA9EB89}" srcOrd="2" destOrd="0" presId="urn:microsoft.com/office/officeart/2008/layout/VerticalCurvedList"/>
    <dgm:cxn modelId="{FC8D2986-0FF6-4F70-A814-843606A944BE}" type="presParOf" srcId="{79D6CD6F-1B63-43D6-B596-85056BF91E46}" destId="{0EB3636F-B690-4B78-86D1-3E73A40E96E0}" srcOrd="3" destOrd="0" presId="urn:microsoft.com/office/officeart/2008/layout/VerticalCurvedList"/>
    <dgm:cxn modelId="{9EFE4EE5-78E0-4770-BFD5-6EAFC2E18BEB}" type="presParOf" srcId="{42D759D3-FF9F-4D48-B8BB-C194EAADE2DA}" destId="{A1AB7AEE-E85E-4610-911D-2C3171C16C37}" srcOrd="1" destOrd="0" presId="urn:microsoft.com/office/officeart/2008/layout/VerticalCurvedList"/>
    <dgm:cxn modelId="{89ECB282-9DE9-4EF3-B640-20DE6CECB52E}" type="presParOf" srcId="{42D759D3-FF9F-4D48-B8BB-C194EAADE2DA}" destId="{A7FB0C2B-25C3-4E6E-AD10-596D9C0FDF7B}" srcOrd="2" destOrd="0" presId="urn:microsoft.com/office/officeart/2008/layout/VerticalCurvedList"/>
    <dgm:cxn modelId="{BC205346-B78A-487E-8F45-492F992F3B0A}" type="presParOf" srcId="{A7FB0C2B-25C3-4E6E-AD10-596D9C0FDF7B}" destId="{BC6325CA-391D-43D4-A391-0EB0C76CDF17}" srcOrd="0" destOrd="0" presId="urn:microsoft.com/office/officeart/2008/layout/VerticalCurvedList"/>
    <dgm:cxn modelId="{CF5C39EB-1246-47B9-80E8-FD6722556762}" type="presParOf" srcId="{42D759D3-FF9F-4D48-B8BB-C194EAADE2DA}" destId="{C244ACCC-5501-4F5A-8565-406786060438}" srcOrd="3" destOrd="0" presId="urn:microsoft.com/office/officeart/2008/layout/VerticalCurvedList"/>
    <dgm:cxn modelId="{A1A5A137-C37E-49DC-95FE-977796BD5F7B}" type="presParOf" srcId="{42D759D3-FF9F-4D48-B8BB-C194EAADE2DA}" destId="{54AAECEF-E94D-48CF-8DFC-3867606F56EF}" srcOrd="4" destOrd="0" presId="urn:microsoft.com/office/officeart/2008/layout/VerticalCurvedList"/>
    <dgm:cxn modelId="{3C4226AF-D0E6-432C-8FEC-6DBA7639B6BB}" type="presParOf" srcId="{54AAECEF-E94D-48CF-8DFC-3867606F56EF}" destId="{98DD3C3C-C831-48F7-887B-99018D936D63}" srcOrd="0" destOrd="0" presId="urn:microsoft.com/office/officeart/2008/layout/VerticalCurvedList"/>
    <dgm:cxn modelId="{08EDF1CD-1511-46C7-A037-3268E01D3C15}" type="presParOf" srcId="{42D759D3-FF9F-4D48-B8BB-C194EAADE2DA}" destId="{49297ADB-12AC-4075-962C-77AF9DA478C7}" srcOrd="5" destOrd="0" presId="urn:microsoft.com/office/officeart/2008/layout/VerticalCurvedList"/>
    <dgm:cxn modelId="{A74D6E93-5527-4F5E-B946-3396994C6F6A}" type="presParOf" srcId="{42D759D3-FF9F-4D48-B8BB-C194EAADE2DA}" destId="{FD4C5F60-CA5B-4525-8C9B-DEC1D1FAF354}" srcOrd="6" destOrd="0" presId="urn:microsoft.com/office/officeart/2008/layout/VerticalCurvedList"/>
    <dgm:cxn modelId="{A30FAAF8-95E0-4979-8F23-CFD73EC838AB}" type="presParOf" srcId="{FD4C5F60-CA5B-4525-8C9B-DEC1D1FAF354}" destId="{5DD3AB88-B8E6-4402-A37B-727FF29DDFD3}" srcOrd="0" destOrd="0" presId="urn:microsoft.com/office/officeart/2008/layout/VerticalCurvedList"/>
    <dgm:cxn modelId="{EAB96B87-8FC9-4D37-849B-154477A64902}" type="presParOf" srcId="{42D759D3-FF9F-4D48-B8BB-C194EAADE2DA}" destId="{3945BE5D-7853-4D8B-B26D-ADF911E52823}" srcOrd="7" destOrd="0" presId="urn:microsoft.com/office/officeart/2008/layout/VerticalCurvedList"/>
    <dgm:cxn modelId="{EE1E304F-1EF9-4DDD-88E6-9B283CE4124F}" type="presParOf" srcId="{42D759D3-FF9F-4D48-B8BB-C194EAADE2DA}" destId="{8BD397B7-CD44-4A94-B0FB-1574EFCF9C74}" srcOrd="8" destOrd="0" presId="urn:microsoft.com/office/officeart/2008/layout/VerticalCurvedList"/>
    <dgm:cxn modelId="{202213F3-B19B-4A1D-881E-B6E3899565D4}" type="presParOf" srcId="{8BD397B7-CD44-4A94-B0FB-1574EFCF9C74}" destId="{F8E99B54-7C0D-4219-81FD-8ABCA667ADE4}" srcOrd="0" destOrd="0" presId="urn:microsoft.com/office/officeart/2008/layout/VerticalCurvedList"/>
    <dgm:cxn modelId="{C9191BCE-BAFC-4631-B872-945FC4CE620A}" type="presParOf" srcId="{42D759D3-FF9F-4D48-B8BB-C194EAADE2DA}" destId="{041B3211-4270-40FB-B291-CCC3B7BDD040}" srcOrd="9" destOrd="0" presId="urn:microsoft.com/office/officeart/2008/layout/VerticalCurvedList"/>
    <dgm:cxn modelId="{2E608AA0-59F3-4FEB-B5C0-73F863BED16C}" type="presParOf" srcId="{42D759D3-FF9F-4D48-B8BB-C194EAADE2DA}" destId="{7264BD90-19EE-4C22-8767-90E6197B205F}" srcOrd="10" destOrd="0" presId="urn:microsoft.com/office/officeart/2008/layout/VerticalCurvedList"/>
    <dgm:cxn modelId="{224E513D-3915-4E3C-87AC-590B2E64DFE3}" type="presParOf" srcId="{7264BD90-19EE-4C22-8767-90E6197B205F}" destId="{D3C9D5D8-A4AB-4160-BFD9-DA98687A46A2}" srcOrd="0" destOrd="0" presId="urn:microsoft.com/office/officeart/2008/layout/VerticalCurvedList"/>
    <dgm:cxn modelId="{EB78A4B3-0476-450A-8A13-64599658A7A4}" type="presParOf" srcId="{42D759D3-FF9F-4D48-B8BB-C194EAADE2DA}" destId="{C76BCE37-786C-4D9C-BCE7-678D91FCB420}" srcOrd="11" destOrd="0" presId="urn:microsoft.com/office/officeart/2008/layout/VerticalCurvedList"/>
    <dgm:cxn modelId="{90310E76-C72C-4DDE-84D9-B3613D9ED2E5}" type="presParOf" srcId="{42D759D3-FF9F-4D48-B8BB-C194EAADE2DA}" destId="{5FCB5AFD-FEE7-4A5A-9B1E-95F08791AF36}" srcOrd="12" destOrd="0" presId="urn:microsoft.com/office/officeart/2008/layout/VerticalCurvedList"/>
    <dgm:cxn modelId="{F5E1E92A-31AE-46BA-8CA9-06EBD35C17B7}" type="presParOf" srcId="{5FCB5AFD-FEE7-4A5A-9B1E-95F08791AF36}" destId="{AAAB9532-AE41-4CC2-9792-9CE1B96673A5}" srcOrd="0" destOrd="0" presId="urn:microsoft.com/office/officeart/2008/layout/VerticalCurvedList"/>
    <dgm:cxn modelId="{9E3ED220-15E3-4CB1-ADCE-CB3F86FA2E64}" type="presParOf" srcId="{42D759D3-FF9F-4D48-B8BB-C194EAADE2DA}" destId="{5D1D580D-96BC-40A2-8856-BC3D4B9731BB}" srcOrd="13" destOrd="0" presId="urn:microsoft.com/office/officeart/2008/layout/VerticalCurvedList"/>
    <dgm:cxn modelId="{B2522DBA-1A34-44E9-B7DB-F46771BA32F0}" type="presParOf" srcId="{42D759D3-FF9F-4D48-B8BB-C194EAADE2DA}" destId="{DB06368D-D9A8-41B3-AAC6-6F68CAE65AE6}" srcOrd="14" destOrd="0" presId="urn:microsoft.com/office/officeart/2008/layout/VerticalCurvedList"/>
    <dgm:cxn modelId="{505C5116-5CF3-4929-BDA1-5B04C6F5B89D}" type="presParOf" srcId="{DB06368D-D9A8-41B3-AAC6-6F68CAE65AE6}" destId="{B4D53F02-86EC-4628-A6B6-DB224F95ACC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38A073-39C2-4E25-B111-4DB3DD54DEB7}"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IN"/>
        </a:p>
      </dgm:t>
    </dgm:pt>
    <dgm:pt modelId="{4BD36BFE-8692-49F8-B892-A07E22853525}">
      <dgm:prSet phldrT="[Text]" custT="1"/>
      <dgm:spPr/>
      <dgm:t>
        <a:bodyPr/>
        <a:lstStyle/>
        <a:p>
          <a:pPr>
            <a:buFont typeface="Courier New" panose="02070309020205020404" pitchFamily="49" charset="0"/>
            <a:buChar char="o"/>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Reduced demand for products and services – local and international customers</a:t>
          </a:r>
          <a:endParaRPr lang="en-IN" sz="1400" dirty="0">
            <a:solidFill>
              <a:schemeClr val="bg1"/>
            </a:solidFill>
          </a:endParaRPr>
        </a:p>
      </dgm:t>
    </dgm:pt>
    <dgm:pt modelId="{61EFD917-1B47-4046-A9B6-0C1026109C3F}" type="parTrans" cxnId="{13A49A00-2BFE-426E-BD3A-9842A01EB484}">
      <dgm:prSet/>
      <dgm:spPr/>
      <dgm:t>
        <a:bodyPr/>
        <a:lstStyle/>
        <a:p>
          <a:endParaRPr lang="en-IN" sz="1400">
            <a:solidFill>
              <a:schemeClr val="bg1"/>
            </a:solidFill>
          </a:endParaRPr>
        </a:p>
      </dgm:t>
    </dgm:pt>
    <dgm:pt modelId="{59EA3200-1B9D-4858-A3EE-EA1EBA57D603}" type="sibTrans" cxnId="{13A49A00-2BFE-426E-BD3A-9842A01EB484}">
      <dgm:prSet/>
      <dgm:spPr/>
      <dgm:t>
        <a:bodyPr/>
        <a:lstStyle/>
        <a:p>
          <a:endParaRPr lang="en-IN" sz="1400">
            <a:solidFill>
              <a:schemeClr val="bg1"/>
            </a:solidFill>
          </a:endParaRPr>
        </a:p>
      </dgm:t>
    </dgm:pt>
    <dgm:pt modelId="{14BCD17D-80DB-4859-92CA-B40B24CC9A56}">
      <dgm:prSet phldrT="[Text]" custT="1"/>
      <dgm:spPr/>
      <dgm:t>
        <a:bodyPr/>
        <a:lstStyle/>
        <a:p>
          <a:pPr>
            <a:buFont typeface="Courier New" panose="02070309020205020404" pitchFamily="49" charset="0"/>
            <a:buChar char="o"/>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Delays in production and/or delays in providing service</a:t>
          </a:r>
          <a:endParaRPr lang="en-IN" sz="1400" dirty="0">
            <a:solidFill>
              <a:schemeClr val="bg1"/>
            </a:solidFill>
          </a:endParaRPr>
        </a:p>
      </dgm:t>
    </dgm:pt>
    <dgm:pt modelId="{EAF2E621-3B18-46A9-8156-0FD35E8E0FAB}" type="parTrans" cxnId="{14860C12-7E15-4EBA-8E3C-0292B9DEA953}">
      <dgm:prSet/>
      <dgm:spPr/>
      <dgm:t>
        <a:bodyPr/>
        <a:lstStyle/>
        <a:p>
          <a:endParaRPr lang="en-IN" sz="1400">
            <a:solidFill>
              <a:schemeClr val="bg1"/>
            </a:solidFill>
          </a:endParaRPr>
        </a:p>
      </dgm:t>
    </dgm:pt>
    <dgm:pt modelId="{D3282AF8-1FB0-4430-A2F4-6CA134A754FC}" type="sibTrans" cxnId="{14860C12-7E15-4EBA-8E3C-0292B9DEA953}">
      <dgm:prSet/>
      <dgm:spPr/>
      <dgm:t>
        <a:bodyPr/>
        <a:lstStyle/>
        <a:p>
          <a:endParaRPr lang="en-IN" sz="1400">
            <a:solidFill>
              <a:schemeClr val="bg1"/>
            </a:solidFill>
          </a:endParaRPr>
        </a:p>
      </dgm:t>
    </dgm:pt>
    <dgm:pt modelId="{D3139F2C-06F6-48D9-87F8-7E8E5AE785A1}">
      <dgm:prSet phldrT="[Text]" custT="1"/>
      <dgm:spPr/>
      <dgm:t>
        <a:bodyPr/>
        <a:lstStyle/>
        <a:p>
          <a:pPr>
            <a:buFont typeface="Courier New" panose="02070309020205020404" pitchFamily="49" charset="0"/>
            <a:buChar char="o"/>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Disruption in cash flow</a:t>
          </a:r>
          <a:endParaRPr lang="en-IN" sz="1400" dirty="0">
            <a:solidFill>
              <a:schemeClr val="bg1"/>
            </a:solidFill>
          </a:endParaRPr>
        </a:p>
      </dgm:t>
    </dgm:pt>
    <dgm:pt modelId="{82C1D15A-50B9-43C9-9816-69BD4014771A}" type="parTrans" cxnId="{7B1FF60A-B920-4DDE-A63D-3C3EBA929E67}">
      <dgm:prSet/>
      <dgm:spPr/>
      <dgm:t>
        <a:bodyPr/>
        <a:lstStyle/>
        <a:p>
          <a:endParaRPr lang="en-IN" sz="1400">
            <a:solidFill>
              <a:schemeClr val="bg1"/>
            </a:solidFill>
          </a:endParaRPr>
        </a:p>
      </dgm:t>
    </dgm:pt>
    <dgm:pt modelId="{473F2C6C-3F96-46C5-8E34-E5783863C4CA}" type="sibTrans" cxnId="{7B1FF60A-B920-4DDE-A63D-3C3EBA929E67}">
      <dgm:prSet/>
      <dgm:spPr/>
      <dgm:t>
        <a:bodyPr/>
        <a:lstStyle/>
        <a:p>
          <a:endParaRPr lang="en-IN" sz="1400">
            <a:solidFill>
              <a:schemeClr val="bg1"/>
            </a:solidFill>
          </a:endParaRPr>
        </a:p>
      </dgm:t>
    </dgm:pt>
    <dgm:pt modelId="{3C663405-6432-4586-B913-5DC2DF5B6991}">
      <dgm:prSet phldrT="[Text]" custT="1"/>
      <dgm:spPr/>
      <dgm:t>
        <a:bodyPr/>
        <a:lstStyle/>
        <a:p>
          <a:pPr>
            <a:buFont typeface="Courier New" panose="02070309020205020404" pitchFamily="49" charset="0"/>
            <a:buChar char="o"/>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Inability to meet loan repayment or loan servicing obligations</a:t>
          </a:r>
          <a:endParaRPr lang="en-IN" sz="1400" dirty="0">
            <a:solidFill>
              <a:schemeClr val="bg1"/>
            </a:solidFill>
          </a:endParaRPr>
        </a:p>
      </dgm:t>
    </dgm:pt>
    <dgm:pt modelId="{E9C73EBC-2472-427D-9B16-772962EB8B7C}" type="parTrans" cxnId="{2268955F-F4E1-40B4-8759-0387C67BB36F}">
      <dgm:prSet/>
      <dgm:spPr/>
      <dgm:t>
        <a:bodyPr/>
        <a:lstStyle/>
        <a:p>
          <a:endParaRPr lang="en-IN" sz="1400">
            <a:solidFill>
              <a:schemeClr val="bg1"/>
            </a:solidFill>
          </a:endParaRPr>
        </a:p>
      </dgm:t>
    </dgm:pt>
    <dgm:pt modelId="{36AF71E1-B7A2-4379-8B50-4FFED4C339AE}" type="sibTrans" cxnId="{2268955F-F4E1-40B4-8759-0387C67BB36F}">
      <dgm:prSet/>
      <dgm:spPr/>
      <dgm:t>
        <a:bodyPr/>
        <a:lstStyle/>
        <a:p>
          <a:endParaRPr lang="en-IN" sz="1400">
            <a:solidFill>
              <a:schemeClr val="bg1"/>
            </a:solidFill>
          </a:endParaRPr>
        </a:p>
      </dgm:t>
    </dgm:pt>
    <dgm:pt modelId="{AC66EC6D-D782-45BD-903B-C021D9F8E68C}">
      <dgm:prSet phldrT="[Text]" custT="1"/>
      <dgm:spPr/>
      <dgm:t>
        <a:bodyPr/>
        <a:lstStyle/>
        <a:p>
          <a:pPr>
            <a:buFont typeface="Courier New" panose="02070309020205020404" pitchFamily="49" charset="0"/>
            <a:buChar char="o"/>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Change in working arrangements (partial leave, telework, etc.)</a:t>
          </a:r>
          <a:endParaRPr lang="en-IN" sz="1400" dirty="0">
            <a:solidFill>
              <a:schemeClr val="bg1"/>
            </a:solidFill>
          </a:endParaRPr>
        </a:p>
      </dgm:t>
    </dgm:pt>
    <dgm:pt modelId="{3AA49AC5-6069-4757-94C2-2944F49CDB39}" type="parTrans" cxnId="{0969FD7A-B7E5-4ACD-9DCC-418AE8B1861B}">
      <dgm:prSet/>
      <dgm:spPr/>
      <dgm:t>
        <a:bodyPr/>
        <a:lstStyle/>
        <a:p>
          <a:endParaRPr lang="en-IN" sz="1400">
            <a:solidFill>
              <a:schemeClr val="bg1"/>
            </a:solidFill>
          </a:endParaRPr>
        </a:p>
      </dgm:t>
    </dgm:pt>
    <dgm:pt modelId="{F3A80CBA-6D69-4EEF-A956-E55740C0AEF2}" type="sibTrans" cxnId="{0969FD7A-B7E5-4ACD-9DCC-418AE8B1861B}">
      <dgm:prSet/>
      <dgm:spPr/>
      <dgm:t>
        <a:bodyPr/>
        <a:lstStyle/>
        <a:p>
          <a:endParaRPr lang="en-IN" sz="1400">
            <a:solidFill>
              <a:schemeClr val="bg1"/>
            </a:solidFill>
          </a:endParaRPr>
        </a:p>
      </dgm:t>
    </dgm:pt>
    <dgm:pt modelId="{AC217783-9F16-4C4B-8A8F-7F7F13EDDA7B}">
      <dgm:prSet phldrT="[Text]" custT="1"/>
      <dgm:spPr/>
      <dgm:t>
        <a:bodyPr/>
        <a:lstStyle/>
        <a:p>
          <a:pPr>
            <a:buFont typeface="Courier New" panose="02070309020205020404" pitchFamily="49" charset="0"/>
            <a:buChar char="o"/>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Decrease in the number of people employed</a:t>
          </a:r>
          <a:endParaRPr lang="en-IN" sz="1400" dirty="0">
            <a:solidFill>
              <a:schemeClr val="bg1"/>
            </a:solidFill>
          </a:endParaRPr>
        </a:p>
      </dgm:t>
    </dgm:pt>
    <dgm:pt modelId="{7DA3B200-5BB6-48CE-A283-1751EAAD49DA}" type="parTrans" cxnId="{A5A0E22D-BFAB-4872-8A23-77499B88E70B}">
      <dgm:prSet/>
      <dgm:spPr/>
      <dgm:t>
        <a:bodyPr/>
        <a:lstStyle/>
        <a:p>
          <a:endParaRPr lang="en-IN" sz="1400">
            <a:solidFill>
              <a:schemeClr val="bg1"/>
            </a:solidFill>
          </a:endParaRPr>
        </a:p>
      </dgm:t>
    </dgm:pt>
    <dgm:pt modelId="{74006799-210B-444E-AA04-1FA752742028}" type="sibTrans" cxnId="{A5A0E22D-BFAB-4872-8A23-77499B88E70B}">
      <dgm:prSet/>
      <dgm:spPr/>
      <dgm:t>
        <a:bodyPr/>
        <a:lstStyle/>
        <a:p>
          <a:endParaRPr lang="en-IN" sz="1400">
            <a:solidFill>
              <a:schemeClr val="bg1"/>
            </a:solidFill>
          </a:endParaRPr>
        </a:p>
      </dgm:t>
    </dgm:pt>
    <dgm:pt modelId="{3E612EA9-F4AA-43FB-8950-F8CB91A3226B}" type="pres">
      <dgm:prSet presAssocID="{F738A073-39C2-4E25-B111-4DB3DD54DEB7}" presName="Name0" presStyleCnt="0">
        <dgm:presLayoutVars>
          <dgm:chMax val="7"/>
          <dgm:chPref val="7"/>
          <dgm:dir/>
        </dgm:presLayoutVars>
      </dgm:prSet>
      <dgm:spPr/>
      <dgm:t>
        <a:bodyPr/>
        <a:lstStyle/>
        <a:p>
          <a:endParaRPr lang="en-US"/>
        </a:p>
      </dgm:t>
    </dgm:pt>
    <dgm:pt modelId="{6891E99C-552F-4C4D-B51B-006390FCBE46}" type="pres">
      <dgm:prSet presAssocID="{F738A073-39C2-4E25-B111-4DB3DD54DEB7}" presName="Name1" presStyleCnt="0"/>
      <dgm:spPr/>
    </dgm:pt>
    <dgm:pt modelId="{36622AD5-818F-44CB-BB7C-420ABDCED16C}" type="pres">
      <dgm:prSet presAssocID="{F738A073-39C2-4E25-B111-4DB3DD54DEB7}" presName="cycle" presStyleCnt="0"/>
      <dgm:spPr/>
    </dgm:pt>
    <dgm:pt modelId="{FA90D51A-C207-45E6-A47D-705BD302D196}" type="pres">
      <dgm:prSet presAssocID="{F738A073-39C2-4E25-B111-4DB3DD54DEB7}" presName="srcNode" presStyleLbl="node1" presStyleIdx="0" presStyleCnt="6"/>
      <dgm:spPr/>
    </dgm:pt>
    <dgm:pt modelId="{01147687-F140-4C82-9FD6-7DC53481E3A4}" type="pres">
      <dgm:prSet presAssocID="{F738A073-39C2-4E25-B111-4DB3DD54DEB7}" presName="conn" presStyleLbl="parChTrans1D2" presStyleIdx="0" presStyleCnt="1"/>
      <dgm:spPr/>
      <dgm:t>
        <a:bodyPr/>
        <a:lstStyle/>
        <a:p>
          <a:endParaRPr lang="en-US"/>
        </a:p>
      </dgm:t>
    </dgm:pt>
    <dgm:pt modelId="{DBA3FFAA-58D4-473B-9561-AB95A48C7E3E}" type="pres">
      <dgm:prSet presAssocID="{F738A073-39C2-4E25-B111-4DB3DD54DEB7}" presName="extraNode" presStyleLbl="node1" presStyleIdx="0" presStyleCnt="6"/>
      <dgm:spPr/>
    </dgm:pt>
    <dgm:pt modelId="{F5729CAB-5B55-41E3-B247-5B9667D0B6EF}" type="pres">
      <dgm:prSet presAssocID="{F738A073-39C2-4E25-B111-4DB3DD54DEB7}" presName="dstNode" presStyleLbl="node1" presStyleIdx="0" presStyleCnt="6"/>
      <dgm:spPr/>
    </dgm:pt>
    <dgm:pt modelId="{86759891-FF1A-4471-9D90-74EF63EA04DB}" type="pres">
      <dgm:prSet presAssocID="{4BD36BFE-8692-49F8-B892-A07E22853525}" presName="text_1" presStyleLbl="node1" presStyleIdx="0" presStyleCnt="6">
        <dgm:presLayoutVars>
          <dgm:bulletEnabled val="1"/>
        </dgm:presLayoutVars>
      </dgm:prSet>
      <dgm:spPr/>
      <dgm:t>
        <a:bodyPr/>
        <a:lstStyle/>
        <a:p>
          <a:endParaRPr lang="en-US"/>
        </a:p>
      </dgm:t>
    </dgm:pt>
    <dgm:pt modelId="{878925C8-5B2B-4F69-BC50-8BB7421C59EC}" type="pres">
      <dgm:prSet presAssocID="{4BD36BFE-8692-49F8-B892-A07E22853525}" presName="accent_1" presStyleCnt="0"/>
      <dgm:spPr/>
    </dgm:pt>
    <dgm:pt modelId="{66A7466D-ED3C-4E76-8EAB-EFC070A2DB5B}" type="pres">
      <dgm:prSet presAssocID="{4BD36BFE-8692-49F8-B892-A07E22853525}" presName="accentRepeatNode" presStyleLbl="solidFgAcc1" presStyleIdx="0" presStyleCnt="6"/>
      <dgm:spPr/>
    </dgm:pt>
    <dgm:pt modelId="{8BEFC836-85B4-4804-87E2-1D12AAE5CC6D}" type="pres">
      <dgm:prSet presAssocID="{14BCD17D-80DB-4859-92CA-B40B24CC9A56}" presName="text_2" presStyleLbl="node1" presStyleIdx="1" presStyleCnt="6">
        <dgm:presLayoutVars>
          <dgm:bulletEnabled val="1"/>
        </dgm:presLayoutVars>
      </dgm:prSet>
      <dgm:spPr/>
      <dgm:t>
        <a:bodyPr/>
        <a:lstStyle/>
        <a:p>
          <a:endParaRPr lang="en-US"/>
        </a:p>
      </dgm:t>
    </dgm:pt>
    <dgm:pt modelId="{9B1747B6-E899-462E-8688-3A6939613483}" type="pres">
      <dgm:prSet presAssocID="{14BCD17D-80DB-4859-92CA-B40B24CC9A56}" presName="accent_2" presStyleCnt="0"/>
      <dgm:spPr/>
    </dgm:pt>
    <dgm:pt modelId="{9D46F819-4E8B-489C-B7EB-10A466DCAFA5}" type="pres">
      <dgm:prSet presAssocID="{14BCD17D-80DB-4859-92CA-B40B24CC9A56}" presName="accentRepeatNode" presStyleLbl="solidFgAcc1" presStyleIdx="1" presStyleCnt="6"/>
      <dgm:spPr/>
    </dgm:pt>
    <dgm:pt modelId="{86AFA1AF-CB97-4938-98A2-29A27E193B5F}" type="pres">
      <dgm:prSet presAssocID="{D3139F2C-06F6-48D9-87F8-7E8E5AE785A1}" presName="text_3" presStyleLbl="node1" presStyleIdx="2" presStyleCnt="6">
        <dgm:presLayoutVars>
          <dgm:bulletEnabled val="1"/>
        </dgm:presLayoutVars>
      </dgm:prSet>
      <dgm:spPr/>
      <dgm:t>
        <a:bodyPr/>
        <a:lstStyle/>
        <a:p>
          <a:endParaRPr lang="en-US"/>
        </a:p>
      </dgm:t>
    </dgm:pt>
    <dgm:pt modelId="{3ADEBF1A-841E-499B-9A5B-060F810DB090}" type="pres">
      <dgm:prSet presAssocID="{D3139F2C-06F6-48D9-87F8-7E8E5AE785A1}" presName="accent_3" presStyleCnt="0"/>
      <dgm:spPr/>
    </dgm:pt>
    <dgm:pt modelId="{7AA8A07D-A061-4692-B8CD-FC45A180A2CE}" type="pres">
      <dgm:prSet presAssocID="{D3139F2C-06F6-48D9-87F8-7E8E5AE785A1}" presName="accentRepeatNode" presStyleLbl="solidFgAcc1" presStyleIdx="2" presStyleCnt="6"/>
      <dgm:spPr/>
    </dgm:pt>
    <dgm:pt modelId="{ED1F7F79-BDCF-4369-A832-2F51A4117B84}" type="pres">
      <dgm:prSet presAssocID="{3C663405-6432-4586-B913-5DC2DF5B6991}" presName="text_4" presStyleLbl="node1" presStyleIdx="3" presStyleCnt="6">
        <dgm:presLayoutVars>
          <dgm:bulletEnabled val="1"/>
        </dgm:presLayoutVars>
      </dgm:prSet>
      <dgm:spPr/>
      <dgm:t>
        <a:bodyPr/>
        <a:lstStyle/>
        <a:p>
          <a:endParaRPr lang="en-US"/>
        </a:p>
      </dgm:t>
    </dgm:pt>
    <dgm:pt modelId="{91C781C3-DCC5-4F3B-BAD6-7D5E3DEC78CF}" type="pres">
      <dgm:prSet presAssocID="{3C663405-6432-4586-B913-5DC2DF5B6991}" presName="accent_4" presStyleCnt="0"/>
      <dgm:spPr/>
    </dgm:pt>
    <dgm:pt modelId="{D0574F3E-7F41-410C-B11D-BF718571D543}" type="pres">
      <dgm:prSet presAssocID="{3C663405-6432-4586-B913-5DC2DF5B6991}" presName="accentRepeatNode" presStyleLbl="solidFgAcc1" presStyleIdx="3" presStyleCnt="6"/>
      <dgm:spPr/>
    </dgm:pt>
    <dgm:pt modelId="{54160CD4-0732-4CB5-B438-CE81B589D825}" type="pres">
      <dgm:prSet presAssocID="{AC66EC6D-D782-45BD-903B-C021D9F8E68C}" presName="text_5" presStyleLbl="node1" presStyleIdx="4" presStyleCnt="6">
        <dgm:presLayoutVars>
          <dgm:bulletEnabled val="1"/>
        </dgm:presLayoutVars>
      </dgm:prSet>
      <dgm:spPr/>
      <dgm:t>
        <a:bodyPr/>
        <a:lstStyle/>
        <a:p>
          <a:endParaRPr lang="en-US"/>
        </a:p>
      </dgm:t>
    </dgm:pt>
    <dgm:pt modelId="{AC9165E2-516A-4279-AEB7-FEC10D8EE95A}" type="pres">
      <dgm:prSet presAssocID="{AC66EC6D-D782-45BD-903B-C021D9F8E68C}" presName="accent_5" presStyleCnt="0"/>
      <dgm:spPr/>
    </dgm:pt>
    <dgm:pt modelId="{6DBF8597-DB0B-4289-BA86-6AE873286B48}" type="pres">
      <dgm:prSet presAssocID="{AC66EC6D-D782-45BD-903B-C021D9F8E68C}" presName="accentRepeatNode" presStyleLbl="solidFgAcc1" presStyleIdx="4" presStyleCnt="6"/>
      <dgm:spPr/>
    </dgm:pt>
    <dgm:pt modelId="{51F56A4A-3B76-4804-B3E7-7A3BE28AAB3A}" type="pres">
      <dgm:prSet presAssocID="{AC217783-9F16-4C4B-8A8F-7F7F13EDDA7B}" presName="text_6" presStyleLbl="node1" presStyleIdx="5" presStyleCnt="6">
        <dgm:presLayoutVars>
          <dgm:bulletEnabled val="1"/>
        </dgm:presLayoutVars>
      </dgm:prSet>
      <dgm:spPr/>
      <dgm:t>
        <a:bodyPr/>
        <a:lstStyle/>
        <a:p>
          <a:endParaRPr lang="en-US"/>
        </a:p>
      </dgm:t>
    </dgm:pt>
    <dgm:pt modelId="{3035925A-1437-417F-968E-584FCE229271}" type="pres">
      <dgm:prSet presAssocID="{AC217783-9F16-4C4B-8A8F-7F7F13EDDA7B}" presName="accent_6" presStyleCnt="0"/>
      <dgm:spPr/>
    </dgm:pt>
    <dgm:pt modelId="{D89A6CC4-DF2F-4EE1-A1F0-2F80103B27B0}" type="pres">
      <dgm:prSet presAssocID="{AC217783-9F16-4C4B-8A8F-7F7F13EDDA7B}" presName="accentRepeatNode" presStyleLbl="solidFgAcc1" presStyleIdx="5" presStyleCnt="6"/>
      <dgm:spPr/>
    </dgm:pt>
  </dgm:ptLst>
  <dgm:cxnLst>
    <dgm:cxn modelId="{0969FD7A-B7E5-4ACD-9DCC-418AE8B1861B}" srcId="{F738A073-39C2-4E25-B111-4DB3DD54DEB7}" destId="{AC66EC6D-D782-45BD-903B-C021D9F8E68C}" srcOrd="4" destOrd="0" parTransId="{3AA49AC5-6069-4757-94C2-2944F49CDB39}" sibTransId="{F3A80CBA-6D69-4EEF-A956-E55740C0AEF2}"/>
    <dgm:cxn modelId="{B56B46BB-3A6D-478D-9036-D7650615CBFA}" type="presOf" srcId="{3C663405-6432-4586-B913-5DC2DF5B6991}" destId="{ED1F7F79-BDCF-4369-A832-2F51A4117B84}" srcOrd="0" destOrd="0" presId="urn:microsoft.com/office/officeart/2008/layout/VerticalCurvedList"/>
    <dgm:cxn modelId="{0199F726-4306-43E4-B80D-6C0FCF101FF4}" type="presOf" srcId="{AC66EC6D-D782-45BD-903B-C021D9F8E68C}" destId="{54160CD4-0732-4CB5-B438-CE81B589D825}" srcOrd="0" destOrd="0" presId="urn:microsoft.com/office/officeart/2008/layout/VerticalCurvedList"/>
    <dgm:cxn modelId="{A6BB2AD5-AE50-4B4C-864D-24C802FF958D}" type="presOf" srcId="{AC217783-9F16-4C4B-8A8F-7F7F13EDDA7B}" destId="{51F56A4A-3B76-4804-B3E7-7A3BE28AAB3A}" srcOrd="0" destOrd="0" presId="urn:microsoft.com/office/officeart/2008/layout/VerticalCurvedList"/>
    <dgm:cxn modelId="{7E2DF864-0560-4DB9-B8E5-E457B9DE74E3}" type="presOf" srcId="{14BCD17D-80DB-4859-92CA-B40B24CC9A56}" destId="{8BEFC836-85B4-4804-87E2-1D12AAE5CC6D}" srcOrd="0" destOrd="0" presId="urn:microsoft.com/office/officeart/2008/layout/VerticalCurvedList"/>
    <dgm:cxn modelId="{13A49A00-2BFE-426E-BD3A-9842A01EB484}" srcId="{F738A073-39C2-4E25-B111-4DB3DD54DEB7}" destId="{4BD36BFE-8692-49F8-B892-A07E22853525}" srcOrd="0" destOrd="0" parTransId="{61EFD917-1B47-4046-A9B6-0C1026109C3F}" sibTransId="{59EA3200-1B9D-4858-A3EE-EA1EBA57D603}"/>
    <dgm:cxn modelId="{D42784C3-2EE4-4FF6-821B-EF098659C2B0}" type="presOf" srcId="{59EA3200-1B9D-4858-A3EE-EA1EBA57D603}" destId="{01147687-F140-4C82-9FD6-7DC53481E3A4}" srcOrd="0" destOrd="0" presId="urn:microsoft.com/office/officeart/2008/layout/VerticalCurvedList"/>
    <dgm:cxn modelId="{14860C12-7E15-4EBA-8E3C-0292B9DEA953}" srcId="{F738A073-39C2-4E25-B111-4DB3DD54DEB7}" destId="{14BCD17D-80DB-4859-92CA-B40B24CC9A56}" srcOrd="1" destOrd="0" parTransId="{EAF2E621-3B18-46A9-8156-0FD35E8E0FAB}" sibTransId="{D3282AF8-1FB0-4430-A2F4-6CA134A754FC}"/>
    <dgm:cxn modelId="{2268955F-F4E1-40B4-8759-0387C67BB36F}" srcId="{F738A073-39C2-4E25-B111-4DB3DD54DEB7}" destId="{3C663405-6432-4586-B913-5DC2DF5B6991}" srcOrd="3" destOrd="0" parTransId="{E9C73EBC-2472-427D-9B16-772962EB8B7C}" sibTransId="{36AF71E1-B7A2-4379-8B50-4FFED4C339AE}"/>
    <dgm:cxn modelId="{4F28DB24-1723-44D0-AD53-0B8D56C410F1}" type="presOf" srcId="{D3139F2C-06F6-48D9-87F8-7E8E5AE785A1}" destId="{86AFA1AF-CB97-4938-98A2-29A27E193B5F}" srcOrd="0" destOrd="0" presId="urn:microsoft.com/office/officeart/2008/layout/VerticalCurvedList"/>
    <dgm:cxn modelId="{A5A0E22D-BFAB-4872-8A23-77499B88E70B}" srcId="{F738A073-39C2-4E25-B111-4DB3DD54DEB7}" destId="{AC217783-9F16-4C4B-8A8F-7F7F13EDDA7B}" srcOrd="5" destOrd="0" parTransId="{7DA3B200-5BB6-48CE-A283-1751EAAD49DA}" sibTransId="{74006799-210B-444E-AA04-1FA752742028}"/>
    <dgm:cxn modelId="{26077317-99A9-4A86-8E9A-5973B098C083}" type="presOf" srcId="{F738A073-39C2-4E25-B111-4DB3DD54DEB7}" destId="{3E612EA9-F4AA-43FB-8950-F8CB91A3226B}" srcOrd="0" destOrd="0" presId="urn:microsoft.com/office/officeart/2008/layout/VerticalCurvedList"/>
    <dgm:cxn modelId="{7B1FF60A-B920-4DDE-A63D-3C3EBA929E67}" srcId="{F738A073-39C2-4E25-B111-4DB3DD54DEB7}" destId="{D3139F2C-06F6-48D9-87F8-7E8E5AE785A1}" srcOrd="2" destOrd="0" parTransId="{82C1D15A-50B9-43C9-9816-69BD4014771A}" sibTransId="{473F2C6C-3F96-46C5-8E34-E5783863C4CA}"/>
    <dgm:cxn modelId="{F164B680-931C-4B34-BF96-AFB2D810C648}" type="presOf" srcId="{4BD36BFE-8692-49F8-B892-A07E22853525}" destId="{86759891-FF1A-4471-9D90-74EF63EA04DB}" srcOrd="0" destOrd="0" presId="urn:microsoft.com/office/officeart/2008/layout/VerticalCurvedList"/>
    <dgm:cxn modelId="{BEA5CFA6-89E7-4469-8779-873B87DED3F5}" type="presParOf" srcId="{3E612EA9-F4AA-43FB-8950-F8CB91A3226B}" destId="{6891E99C-552F-4C4D-B51B-006390FCBE46}" srcOrd="0" destOrd="0" presId="urn:microsoft.com/office/officeart/2008/layout/VerticalCurvedList"/>
    <dgm:cxn modelId="{A2105241-5893-4D31-9859-D9D293B11FC3}" type="presParOf" srcId="{6891E99C-552F-4C4D-B51B-006390FCBE46}" destId="{36622AD5-818F-44CB-BB7C-420ABDCED16C}" srcOrd="0" destOrd="0" presId="urn:microsoft.com/office/officeart/2008/layout/VerticalCurvedList"/>
    <dgm:cxn modelId="{3484444C-0FD7-4AE5-8D7D-6FB9F4B17B00}" type="presParOf" srcId="{36622AD5-818F-44CB-BB7C-420ABDCED16C}" destId="{FA90D51A-C207-45E6-A47D-705BD302D196}" srcOrd="0" destOrd="0" presId="urn:microsoft.com/office/officeart/2008/layout/VerticalCurvedList"/>
    <dgm:cxn modelId="{093912E4-BE7B-469F-95D0-090831524F07}" type="presParOf" srcId="{36622AD5-818F-44CB-BB7C-420ABDCED16C}" destId="{01147687-F140-4C82-9FD6-7DC53481E3A4}" srcOrd="1" destOrd="0" presId="urn:microsoft.com/office/officeart/2008/layout/VerticalCurvedList"/>
    <dgm:cxn modelId="{6D04EAC8-F993-4228-9C24-B53F3CE0D2F3}" type="presParOf" srcId="{36622AD5-818F-44CB-BB7C-420ABDCED16C}" destId="{DBA3FFAA-58D4-473B-9561-AB95A48C7E3E}" srcOrd="2" destOrd="0" presId="urn:microsoft.com/office/officeart/2008/layout/VerticalCurvedList"/>
    <dgm:cxn modelId="{A1C45FEB-762E-40F5-B9BD-A22F5924C55D}" type="presParOf" srcId="{36622AD5-818F-44CB-BB7C-420ABDCED16C}" destId="{F5729CAB-5B55-41E3-B247-5B9667D0B6EF}" srcOrd="3" destOrd="0" presId="urn:microsoft.com/office/officeart/2008/layout/VerticalCurvedList"/>
    <dgm:cxn modelId="{C2A9C0DD-E639-451E-B51B-FF8B48C0EC0B}" type="presParOf" srcId="{6891E99C-552F-4C4D-B51B-006390FCBE46}" destId="{86759891-FF1A-4471-9D90-74EF63EA04DB}" srcOrd="1" destOrd="0" presId="urn:microsoft.com/office/officeart/2008/layout/VerticalCurvedList"/>
    <dgm:cxn modelId="{5531624A-ABA3-4BDD-BD87-95E3C0BFB944}" type="presParOf" srcId="{6891E99C-552F-4C4D-B51B-006390FCBE46}" destId="{878925C8-5B2B-4F69-BC50-8BB7421C59EC}" srcOrd="2" destOrd="0" presId="urn:microsoft.com/office/officeart/2008/layout/VerticalCurvedList"/>
    <dgm:cxn modelId="{39E1AA32-900B-45B2-8DFC-264984E69AD5}" type="presParOf" srcId="{878925C8-5B2B-4F69-BC50-8BB7421C59EC}" destId="{66A7466D-ED3C-4E76-8EAB-EFC070A2DB5B}" srcOrd="0" destOrd="0" presId="urn:microsoft.com/office/officeart/2008/layout/VerticalCurvedList"/>
    <dgm:cxn modelId="{10CB81F8-4A1E-4314-86C9-99FA150194BD}" type="presParOf" srcId="{6891E99C-552F-4C4D-B51B-006390FCBE46}" destId="{8BEFC836-85B4-4804-87E2-1D12AAE5CC6D}" srcOrd="3" destOrd="0" presId="urn:microsoft.com/office/officeart/2008/layout/VerticalCurvedList"/>
    <dgm:cxn modelId="{99DA39B0-CB52-4FB3-806F-0515A65A146A}" type="presParOf" srcId="{6891E99C-552F-4C4D-B51B-006390FCBE46}" destId="{9B1747B6-E899-462E-8688-3A6939613483}" srcOrd="4" destOrd="0" presId="urn:microsoft.com/office/officeart/2008/layout/VerticalCurvedList"/>
    <dgm:cxn modelId="{88D33F2B-326E-4824-8B23-21F5EEDE730A}" type="presParOf" srcId="{9B1747B6-E899-462E-8688-3A6939613483}" destId="{9D46F819-4E8B-489C-B7EB-10A466DCAFA5}" srcOrd="0" destOrd="0" presId="urn:microsoft.com/office/officeart/2008/layout/VerticalCurvedList"/>
    <dgm:cxn modelId="{0DE5A5F2-0CB4-48C9-9033-D02DBEC09F39}" type="presParOf" srcId="{6891E99C-552F-4C4D-B51B-006390FCBE46}" destId="{86AFA1AF-CB97-4938-98A2-29A27E193B5F}" srcOrd="5" destOrd="0" presId="urn:microsoft.com/office/officeart/2008/layout/VerticalCurvedList"/>
    <dgm:cxn modelId="{4E063D05-C6E8-4F26-9AAF-35890D062BE7}" type="presParOf" srcId="{6891E99C-552F-4C4D-B51B-006390FCBE46}" destId="{3ADEBF1A-841E-499B-9A5B-060F810DB090}" srcOrd="6" destOrd="0" presId="urn:microsoft.com/office/officeart/2008/layout/VerticalCurvedList"/>
    <dgm:cxn modelId="{F1E0AA23-93C4-4FCD-AF2C-F9ADB983467F}" type="presParOf" srcId="{3ADEBF1A-841E-499B-9A5B-060F810DB090}" destId="{7AA8A07D-A061-4692-B8CD-FC45A180A2CE}" srcOrd="0" destOrd="0" presId="urn:microsoft.com/office/officeart/2008/layout/VerticalCurvedList"/>
    <dgm:cxn modelId="{0FDF8261-62A3-4CE3-BE81-1C81CDF16141}" type="presParOf" srcId="{6891E99C-552F-4C4D-B51B-006390FCBE46}" destId="{ED1F7F79-BDCF-4369-A832-2F51A4117B84}" srcOrd="7" destOrd="0" presId="urn:microsoft.com/office/officeart/2008/layout/VerticalCurvedList"/>
    <dgm:cxn modelId="{EBD4B43E-67AC-4D13-AA8A-DF039D91E601}" type="presParOf" srcId="{6891E99C-552F-4C4D-B51B-006390FCBE46}" destId="{91C781C3-DCC5-4F3B-BAD6-7D5E3DEC78CF}" srcOrd="8" destOrd="0" presId="urn:microsoft.com/office/officeart/2008/layout/VerticalCurvedList"/>
    <dgm:cxn modelId="{5A1377C3-1882-4635-A575-B215C4F7880B}" type="presParOf" srcId="{91C781C3-DCC5-4F3B-BAD6-7D5E3DEC78CF}" destId="{D0574F3E-7F41-410C-B11D-BF718571D543}" srcOrd="0" destOrd="0" presId="urn:microsoft.com/office/officeart/2008/layout/VerticalCurvedList"/>
    <dgm:cxn modelId="{A27718A8-26FB-4BA4-954D-3CBFC7AF1C33}" type="presParOf" srcId="{6891E99C-552F-4C4D-B51B-006390FCBE46}" destId="{54160CD4-0732-4CB5-B438-CE81B589D825}" srcOrd="9" destOrd="0" presId="urn:microsoft.com/office/officeart/2008/layout/VerticalCurvedList"/>
    <dgm:cxn modelId="{DD9297DA-E866-46DD-AA49-E28F70DEEFB6}" type="presParOf" srcId="{6891E99C-552F-4C4D-B51B-006390FCBE46}" destId="{AC9165E2-516A-4279-AEB7-FEC10D8EE95A}" srcOrd="10" destOrd="0" presId="urn:microsoft.com/office/officeart/2008/layout/VerticalCurvedList"/>
    <dgm:cxn modelId="{3494381A-184D-4F84-B895-17F62FFBDBB2}" type="presParOf" srcId="{AC9165E2-516A-4279-AEB7-FEC10D8EE95A}" destId="{6DBF8597-DB0B-4289-BA86-6AE873286B48}" srcOrd="0" destOrd="0" presId="urn:microsoft.com/office/officeart/2008/layout/VerticalCurvedList"/>
    <dgm:cxn modelId="{AD23AB01-E192-4D2F-AD1A-D402C3F37940}" type="presParOf" srcId="{6891E99C-552F-4C4D-B51B-006390FCBE46}" destId="{51F56A4A-3B76-4804-B3E7-7A3BE28AAB3A}" srcOrd="11" destOrd="0" presId="urn:microsoft.com/office/officeart/2008/layout/VerticalCurvedList"/>
    <dgm:cxn modelId="{5507C732-F697-4996-808F-C44AB82E2AF7}" type="presParOf" srcId="{6891E99C-552F-4C4D-B51B-006390FCBE46}" destId="{3035925A-1437-417F-968E-584FCE229271}" srcOrd="12" destOrd="0" presId="urn:microsoft.com/office/officeart/2008/layout/VerticalCurvedList"/>
    <dgm:cxn modelId="{27D14BC9-F3A7-44C9-84FA-CB8E9ECDAC22}" type="presParOf" srcId="{3035925A-1437-417F-968E-584FCE229271}" destId="{D89A6CC4-DF2F-4EE1-A1F0-2F80103B27B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38A073-39C2-4E25-B111-4DB3DD54DEB7}"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IN"/>
        </a:p>
      </dgm:t>
    </dgm:pt>
    <dgm:pt modelId="{4BD36BFE-8692-49F8-B892-A07E22853525}">
      <dgm:prSet phldrT="[Text]" custT="1"/>
      <dgm:spPr/>
      <dgm:t>
        <a:bodyPr/>
        <a:lstStyle/>
        <a:p>
          <a:pPr>
            <a:buFont typeface="Courier New" panose="02070309020205020404" pitchFamily="49" charset="0"/>
            <a:buChar char="o"/>
          </a:pPr>
          <a:r>
            <a:rPr lang="en-US" sz="1400">
              <a:effectLst/>
              <a:latin typeface="Calibri" panose="020F0502020204030204" pitchFamily="34" charset="0"/>
              <a:ea typeface="Calibri" panose="020F0502020204030204" pitchFamily="34" charset="0"/>
              <a:cs typeface="Times New Roman" panose="02020603050405020304" pitchFamily="18" charset="0"/>
            </a:rPr>
            <a:t>Service delays of cancellation of order </a:t>
          </a:r>
          <a:endParaRPr lang="en-IN" sz="1400" dirty="0"/>
        </a:p>
      </dgm:t>
    </dgm:pt>
    <dgm:pt modelId="{61EFD917-1B47-4046-A9B6-0C1026109C3F}" type="parTrans" cxnId="{13A49A00-2BFE-426E-BD3A-9842A01EB484}">
      <dgm:prSet/>
      <dgm:spPr/>
      <dgm:t>
        <a:bodyPr/>
        <a:lstStyle/>
        <a:p>
          <a:endParaRPr lang="en-IN" sz="1400"/>
        </a:p>
      </dgm:t>
    </dgm:pt>
    <dgm:pt modelId="{59EA3200-1B9D-4858-A3EE-EA1EBA57D603}" type="sibTrans" cxnId="{13A49A00-2BFE-426E-BD3A-9842A01EB484}">
      <dgm:prSet/>
      <dgm:spPr/>
      <dgm:t>
        <a:bodyPr/>
        <a:lstStyle/>
        <a:p>
          <a:endParaRPr lang="en-IN" sz="1400"/>
        </a:p>
      </dgm:t>
    </dgm:pt>
    <dgm:pt modelId="{14BCD17D-80DB-4859-92CA-B40B24CC9A56}">
      <dgm:prSet phldrT="[Text]" custT="1"/>
      <dgm:spPr/>
      <dgm:t>
        <a:bodyPr/>
        <a:lstStyle/>
        <a:p>
          <a:pPr>
            <a:buFont typeface="Courier New" panose="02070309020205020404" pitchFamily="49" charset="0"/>
            <a:buChar char="o"/>
          </a:pPr>
          <a:r>
            <a:rPr lang="en-US" sz="1400">
              <a:effectLst/>
              <a:latin typeface="Calibri" panose="020F0502020204030204" pitchFamily="34" charset="0"/>
              <a:ea typeface="Calibri" panose="020F0502020204030204" pitchFamily="34" charset="0"/>
              <a:cs typeface="Times New Roman" panose="02020603050405020304" pitchFamily="18" charset="0"/>
            </a:rPr>
            <a:t>Unable to meet loan repayment or loan servicing obligations</a:t>
          </a:r>
          <a:endParaRPr lang="en-IN" sz="1400" dirty="0"/>
        </a:p>
      </dgm:t>
    </dgm:pt>
    <dgm:pt modelId="{EAF2E621-3B18-46A9-8156-0FD35E8E0FAB}" type="parTrans" cxnId="{14860C12-7E15-4EBA-8E3C-0292B9DEA953}">
      <dgm:prSet/>
      <dgm:spPr/>
      <dgm:t>
        <a:bodyPr/>
        <a:lstStyle/>
        <a:p>
          <a:endParaRPr lang="en-IN" sz="1400"/>
        </a:p>
      </dgm:t>
    </dgm:pt>
    <dgm:pt modelId="{D3282AF8-1FB0-4430-A2F4-6CA134A754FC}" type="sibTrans" cxnId="{14860C12-7E15-4EBA-8E3C-0292B9DEA953}">
      <dgm:prSet/>
      <dgm:spPr/>
      <dgm:t>
        <a:bodyPr/>
        <a:lstStyle/>
        <a:p>
          <a:endParaRPr lang="en-IN" sz="1400"/>
        </a:p>
      </dgm:t>
    </dgm:pt>
    <dgm:pt modelId="{D3139F2C-06F6-48D9-87F8-7E8E5AE785A1}">
      <dgm:prSet phldrT="[Text]" custT="1"/>
      <dgm:spPr/>
      <dgm:t>
        <a:bodyPr/>
        <a:lstStyle/>
        <a:p>
          <a:pPr>
            <a:buFont typeface="Courier New" panose="02070309020205020404" pitchFamily="49" charset="0"/>
            <a:buChar char="o"/>
          </a:pPr>
          <a:r>
            <a:rPr lang="en-US" sz="1400">
              <a:effectLst/>
              <a:latin typeface="Calibri" panose="020F0502020204030204" pitchFamily="34" charset="0"/>
              <a:ea typeface="Calibri" panose="020F0502020204030204" pitchFamily="34" charset="0"/>
              <a:cs typeface="Times New Roman" panose="02020603050405020304" pitchFamily="18" charset="0"/>
            </a:rPr>
            <a:t>Reduced demand for products and services – local customers </a:t>
          </a:r>
          <a:endParaRPr lang="en-IN" sz="1400" dirty="0"/>
        </a:p>
      </dgm:t>
    </dgm:pt>
    <dgm:pt modelId="{82C1D15A-50B9-43C9-9816-69BD4014771A}" type="parTrans" cxnId="{7B1FF60A-B920-4DDE-A63D-3C3EBA929E67}">
      <dgm:prSet/>
      <dgm:spPr/>
      <dgm:t>
        <a:bodyPr/>
        <a:lstStyle/>
        <a:p>
          <a:endParaRPr lang="en-IN" sz="1400"/>
        </a:p>
      </dgm:t>
    </dgm:pt>
    <dgm:pt modelId="{473F2C6C-3F96-46C5-8E34-E5783863C4CA}" type="sibTrans" cxnId="{7B1FF60A-B920-4DDE-A63D-3C3EBA929E67}">
      <dgm:prSet/>
      <dgm:spPr/>
      <dgm:t>
        <a:bodyPr/>
        <a:lstStyle/>
        <a:p>
          <a:endParaRPr lang="en-IN" sz="1400"/>
        </a:p>
      </dgm:t>
    </dgm:pt>
    <dgm:pt modelId="{3C663405-6432-4586-B913-5DC2DF5B6991}">
      <dgm:prSet phldrT="[Text]" custT="1"/>
      <dgm:spPr/>
      <dgm:t>
        <a:bodyPr/>
        <a:lstStyle/>
        <a:p>
          <a:pPr>
            <a:buFont typeface="Courier New" panose="02070309020205020404" pitchFamily="49" charset="0"/>
            <a:buChar char="o"/>
          </a:pPr>
          <a:r>
            <a:rPr lang="en-US" sz="1400">
              <a:effectLst/>
              <a:latin typeface="Calibri" panose="020F0502020204030204" pitchFamily="34" charset="0"/>
              <a:ea typeface="Calibri" panose="020F0502020204030204" pitchFamily="34" charset="0"/>
              <a:cs typeface="Times New Roman" panose="02020603050405020304" pitchFamily="18" charset="0"/>
            </a:rPr>
            <a:t>Temporary or permanent closing of businesses </a:t>
          </a:r>
          <a:endParaRPr lang="en-IN" sz="1400" dirty="0"/>
        </a:p>
      </dgm:t>
    </dgm:pt>
    <dgm:pt modelId="{E9C73EBC-2472-427D-9B16-772962EB8B7C}" type="parTrans" cxnId="{2268955F-F4E1-40B4-8759-0387C67BB36F}">
      <dgm:prSet/>
      <dgm:spPr/>
      <dgm:t>
        <a:bodyPr/>
        <a:lstStyle/>
        <a:p>
          <a:endParaRPr lang="en-IN" sz="1400"/>
        </a:p>
      </dgm:t>
    </dgm:pt>
    <dgm:pt modelId="{36AF71E1-B7A2-4379-8B50-4FFED4C339AE}" type="sibTrans" cxnId="{2268955F-F4E1-40B4-8759-0387C67BB36F}">
      <dgm:prSet/>
      <dgm:spPr/>
      <dgm:t>
        <a:bodyPr/>
        <a:lstStyle/>
        <a:p>
          <a:endParaRPr lang="en-IN" sz="1400"/>
        </a:p>
      </dgm:t>
    </dgm:pt>
    <dgm:pt modelId="{AC66EC6D-D782-45BD-903B-C021D9F8E68C}">
      <dgm:prSet phldrT="[Text]" custT="1"/>
      <dgm:spPr/>
      <dgm:t>
        <a:bodyPr/>
        <a:lstStyle/>
        <a:p>
          <a:pPr>
            <a:buFont typeface="Courier New" panose="02070309020205020404" pitchFamily="49" charset="0"/>
            <a:buChar char="o"/>
          </a:pPr>
          <a:r>
            <a:rPr lang="en-US" sz="1400">
              <a:effectLst/>
              <a:latin typeface="Calibri" panose="020F0502020204030204" pitchFamily="34" charset="0"/>
              <a:ea typeface="Calibri" panose="020F0502020204030204" pitchFamily="34" charset="0"/>
              <a:cs typeface="Times New Roman" panose="02020603050405020304" pitchFamily="18" charset="0"/>
            </a:rPr>
            <a:t>Change in working arrangements (partial, leave, telework etc) </a:t>
          </a:r>
          <a:endParaRPr lang="en-IN" sz="1400" dirty="0"/>
        </a:p>
      </dgm:t>
    </dgm:pt>
    <dgm:pt modelId="{3AA49AC5-6069-4757-94C2-2944F49CDB39}" type="parTrans" cxnId="{0969FD7A-B7E5-4ACD-9DCC-418AE8B1861B}">
      <dgm:prSet/>
      <dgm:spPr/>
      <dgm:t>
        <a:bodyPr/>
        <a:lstStyle/>
        <a:p>
          <a:endParaRPr lang="en-IN" sz="1400"/>
        </a:p>
      </dgm:t>
    </dgm:pt>
    <dgm:pt modelId="{F3A80CBA-6D69-4EEF-A956-E55740C0AEF2}" type="sibTrans" cxnId="{0969FD7A-B7E5-4ACD-9DCC-418AE8B1861B}">
      <dgm:prSet/>
      <dgm:spPr/>
      <dgm:t>
        <a:bodyPr/>
        <a:lstStyle/>
        <a:p>
          <a:endParaRPr lang="en-IN" sz="1400"/>
        </a:p>
      </dgm:t>
    </dgm:pt>
    <dgm:pt modelId="{3E612EA9-F4AA-43FB-8950-F8CB91A3226B}" type="pres">
      <dgm:prSet presAssocID="{F738A073-39C2-4E25-B111-4DB3DD54DEB7}" presName="Name0" presStyleCnt="0">
        <dgm:presLayoutVars>
          <dgm:chMax val="7"/>
          <dgm:chPref val="7"/>
          <dgm:dir/>
        </dgm:presLayoutVars>
      </dgm:prSet>
      <dgm:spPr/>
      <dgm:t>
        <a:bodyPr/>
        <a:lstStyle/>
        <a:p>
          <a:endParaRPr lang="en-US"/>
        </a:p>
      </dgm:t>
    </dgm:pt>
    <dgm:pt modelId="{6891E99C-552F-4C4D-B51B-006390FCBE46}" type="pres">
      <dgm:prSet presAssocID="{F738A073-39C2-4E25-B111-4DB3DD54DEB7}" presName="Name1" presStyleCnt="0"/>
      <dgm:spPr/>
    </dgm:pt>
    <dgm:pt modelId="{36622AD5-818F-44CB-BB7C-420ABDCED16C}" type="pres">
      <dgm:prSet presAssocID="{F738A073-39C2-4E25-B111-4DB3DD54DEB7}" presName="cycle" presStyleCnt="0"/>
      <dgm:spPr/>
    </dgm:pt>
    <dgm:pt modelId="{FA90D51A-C207-45E6-A47D-705BD302D196}" type="pres">
      <dgm:prSet presAssocID="{F738A073-39C2-4E25-B111-4DB3DD54DEB7}" presName="srcNode" presStyleLbl="node1" presStyleIdx="0" presStyleCnt="5"/>
      <dgm:spPr/>
    </dgm:pt>
    <dgm:pt modelId="{01147687-F140-4C82-9FD6-7DC53481E3A4}" type="pres">
      <dgm:prSet presAssocID="{F738A073-39C2-4E25-B111-4DB3DD54DEB7}" presName="conn" presStyleLbl="parChTrans1D2" presStyleIdx="0" presStyleCnt="1"/>
      <dgm:spPr/>
      <dgm:t>
        <a:bodyPr/>
        <a:lstStyle/>
        <a:p>
          <a:endParaRPr lang="en-US"/>
        </a:p>
      </dgm:t>
    </dgm:pt>
    <dgm:pt modelId="{DBA3FFAA-58D4-473B-9561-AB95A48C7E3E}" type="pres">
      <dgm:prSet presAssocID="{F738A073-39C2-4E25-B111-4DB3DD54DEB7}" presName="extraNode" presStyleLbl="node1" presStyleIdx="0" presStyleCnt="5"/>
      <dgm:spPr/>
    </dgm:pt>
    <dgm:pt modelId="{F5729CAB-5B55-41E3-B247-5B9667D0B6EF}" type="pres">
      <dgm:prSet presAssocID="{F738A073-39C2-4E25-B111-4DB3DD54DEB7}" presName="dstNode" presStyleLbl="node1" presStyleIdx="0" presStyleCnt="5"/>
      <dgm:spPr/>
    </dgm:pt>
    <dgm:pt modelId="{86759891-FF1A-4471-9D90-74EF63EA04DB}" type="pres">
      <dgm:prSet presAssocID="{4BD36BFE-8692-49F8-B892-A07E22853525}" presName="text_1" presStyleLbl="node1" presStyleIdx="0" presStyleCnt="5">
        <dgm:presLayoutVars>
          <dgm:bulletEnabled val="1"/>
        </dgm:presLayoutVars>
      </dgm:prSet>
      <dgm:spPr/>
      <dgm:t>
        <a:bodyPr/>
        <a:lstStyle/>
        <a:p>
          <a:endParaRPr lang="en-US"/>
        </a:p>
      </dgm:t>
    </dgm:pt>
    <dgm:pt modelId="{878925C8-5B2B-4F69-BC50-8BB7421C59EC}" type="pres">
      <dgm:prSet presAssocID="{4BD36BFE-8692-49F8-B892-A07E22853525}" presName="accent_1" presStyleCnt="0"/>
      <dgm:spPr/>
    </dgm:pt>
    <dgm:pt modelId="{66A7466D-ED3C-4E76-8EAB-EFC070A2DB5B}" type="pres">
      <dgm:prSet presAssocID="{4BD36BFE-8692-49F8-B892-A07E22853525}" presName="accentRepeatNode" presStyleLbl="solidFgAcc1" presStyleIdx="0" presStyleCnt="5"/>
      <dgm:spPr/>
    </dgm:pt>
    <dgm:pt modelId="{8BEFC836-85B4-4804-87E2-1D12AAE5CC6D}" type="pres">
      <dgm:prSet presAssocID="{14BCD17D-80DB-4859-92CA-B40B24CC9A56}" presName="text_2" presStyleLbl="node1" presStyleIdx="1" presStyleCnt="5">
        <dgm:presLayoutVars>
          <dgm:bulletEnabled val="1"/>
        </dgm:presLayoutVars>
      </dgm:prSet>
      <dgm:spPr/>
      <dgm:t>
        <a:bodyPr/>
        <a:lstStyle/>
        <a:p>
          <a:endParaRPr lang="en-US"/>
        </a:p>
      </dgm:t>
    </dgm:pt>
    <dgm:pt modelId="{9B1747B6-E899-462E-8688-3A6939613483}" type="pres">
      <dgm:prSet presAssocID="{14BCD17D-80DB-4859-92CA-B40B24CC9A56}" presName="accent_2" presStyleCnt="0"/>
      <dgm:spPr/>
    </dgm:pt>
    <dgm:pt modelId="{9D46F819-4E8B-489C-B7EB-10A466DCAFA5}" type="pres">
      <dgm:prSet presAssocID="{14BCD17D-80DB-4859-92CA-B40B24CC9A56}" presName="accentRepeatNode" presStyleLbl="solidFgAcc1" presStyleIdx="1" presStyleCnt="5"/>
      <dgm:spPr/>
    </dgm:pt>
    <dgm:pt modelId="{86AFA1AF-CB97-4938-98A2-29A27E193B5F}" type="pres">
      <dgm:prSet presAssocID="{D3139F2C-06F6-48D9-87F8-7E8E5AE785A1}" presName="text_3" presStyleLbl="node1" presStyleIdx="2" presStyleCnt="5">
        <dgm:presLayoutVars>
          <dgm:bulletEnabled val="1"/>
        </dgm:presLayoutVars>
      </dgm:prSet>
      <dgm:spPr/>
      <dgm:t>
        <a:bodyPr/>
        <a:lstStyle/>
        <a:p>
          <a:endParaRPr lang="en-US"/>
        </a:p>
      </dgm:t>
    </dgm:pt>
    <dgm:pt modelId="{3ADEBF1A-841E-499B-9A5B-060F810DB090}" type="pres">
      <dgm:prSet presAssocID="{D3139F2C-06F6-48D9-87F8-7E8E5AE785A1}" presName="accent_3" presStyleCnt="0"/>
      <dgm:spPr/>
    </dgm:pt>
    <dgm:pt modelId="{7AA8A07D-A061-4692-B8CD-FC45A180A2CE}" type="pres">
      <dgm:prSet presAssocID="{D3139F2C-06F6-48D9-87F8-7E8E5AE785A1}" presName="accentRepeatNode" presStyleLbl="solidFgAcc1" presStyleIdx="2" presStyleCnt="5"/>
      <dgm:spPr/>
    </dgm:pt>
    <dgm:pt modelId="{ED1F7F79-BDCF-4369-A832-2F51A4117B84}" type="pres">
      <dgm:prSet presAssocID="{3C663405-6432-4586-B913-5DC2DF5B6991}" presName="text_4" presStyleLbl="node1" presStyleIdx="3" presStyleCnt="5">
        <dgm:presLayoutVars>
          <dgm:bulletEnabled val="1"/>
        </dgm:presLayoutVars>
      </dgm:prSet>
      <dgm:spPr/>
      <dgm:t>
        <a:bodyPr/>
        <a:lstStyle/>
        <a:p>
          <a:endParaRPr lang="en-US"/>
        </a:p>
      </dgm:t>
    </dgm:pt>
    <dgm:pt modelId="{91C781C3-DCC5-4F3B-BAD6-7D5E3DEC78CF}" type="pres">
      <dgm:prSet presAssocID="{3C663405-6432-4586-B913-5DC2DF5B6991}" presName="accent_4" presStyleCnt="0"/>
      <dgm:spPr/>
    </dgm:pt>
    <dgm:pt modelId="{D0574F3E-7F41-410C-B11D-BF718571D543}" type="pres">
      <dgm:prSet presAssocID="{3C663405-6432-4586-B913-5DC2DF5B6991}" presName="accentRepeatNode" presStyleLbl="solidFgAcc1" presStyleIdx="3" presStyleCnt="5"/>
      <dgm:spPr/>
    </dgm:pt>
    <dgm:pt modelId="{54160CD4-0732-4CB5-B438-CE81B589D825}" type="pres">
      <dgm:prSet presAssocID="{AC66EC6D-D782-45BD-903B-C021D9F8E68C}" presName="text_5" presStyleLbl="node1" presStyleIdx="4" presStyleCnt="5">
        <dgm:presLayoutVars>
          <dgm:bulletEnabled val="1"/>
        </dgm:presLayoutVars>
      </dgm:prSet>
      <dgm:spPr/>
      <dgm:t>
        <a:bodyPr/>
        <a:lstStyle/>
        <a:p>
          <a:endParaRPr lang="en-US"/>
        </a:p>
      </dgm:t>
    </dgm:pt>
    <dgm:pt modelId="{AC9165E2-516A-4279-AEB7-FEC10D8EE95A}" type="pres">
      <dgm:prSet presAssocID="{AC66EC6D-D782-45BD-903B-C021D9F8E68C}" presName="accent_5" presStyleCnt="0"/>
      <dgm:spPr/>
    </dgm:pt>
    <dgm:pt modelId="{6DBF8597-DB0B-4289-BA86-6AE873286B48}" type="pres">
      <dgm:prSet presAssocID="{AC66EC6D-D782-45BD-903B-C021D9F8E68C}" presName="accentRepeatNode" presStyleLbl="solidFgAcc1" presStyleIdx="4" presStyleCnt="5"/>
      <dgm:spPr/>
    </dgm:pt>
  </dgm:ptLst>
  <dgm:cxnLst>
    <dgm:cxn modelId="{4F28DB24-1723-44D0-AD53-0B8D56C410F1}" type="presOf" srcId="{D3139F2C-06F6-48D9-87F8-7E8E5AE785A1}" destId="{86AFA1AF-CB97-4938-98A2-29A27E193B5F}" srcOrd="0" destOrd="0" presId="urn:microsoft.com/office/officeart/2008/layout/VerticalCurvedList"/>
    <dgm:cxn modelId="{14860C12-7E15-4EBA-8E3C-0292B9DEA953}" srcId="{F738A073-39C2-4E25-B111-4DB3DD54DEB7}" destId="{14BCD17D-80DB-4859-92CA-B40B24CC9A56}" srcOrd="1" destOrd="0" parTransId="{EAF2E621-3B18-46A9-8156-0FD35E8E0FAB}" sibTransId="{D3282AF8-1FB0-4430-A2F4-6CA134A754FC}"/>
    <dgm:cxn modelId="{0969FD7A-B7E5-4ACD-9DCC-418AE8B1861B}" srcId="{F738A073-39C2-4E25-B111-4DB3DD54DEB7}" destId="{AC66EC6D-D782-45BD-903B-C021D9F8E68C}" srcOrd="4" destOrd="0" parTransId="{3AA49AC5-6069-4757-94C2-2944F49CDB39}" sibTransId="{F3A80CBA-6D69-4EEF-A956-E55740C0AEF2}"/>
    <dgm:cxn modelId="{13A49A00-2BFE-426E-BD3A-9842A01EB484}" srcId="{F738A073-39C2-4E25-B111-4DB3DD54DEB7}" destId="{4BD36BFE-8692-49F8-B892-A07E22853525}" srcOrd="0" destOrd="0" parTransId="{61EFD917-1B47-4046-A9B6-0C1026109C3F}" sibTransId="{59EA3200-1B9D-4858-A3EE-EA1EBA57D603}"/>
    <dgm:cxn modelId="{7E2DF864-0560-4DB9-B8E5-E457B9DE74E3}" type="presOf" srcId="{14BCD17D-80DB-4859-92CA-B40B24CC9A56}" destId="{8BEFC836-85B4-4804-87E2-1D12AAE5CC6D}" srcOrd="0" destOrd="0" presId="urn:microsoft.com/office/officeart/2008/layout/VerticalCurvedList"/>
    <dgm:cxn modelId="{F164B680-931C-4B34-BF96-AFB2D810C648}" type="presOf" srcId="{4BD36BFE-8692-49F8-B892-A07E22853525}" destId="{86759891-FF1A-4471-9D90-74EF63EA04DB}" srcOrd="0" destOrd="0" presId="urn:microsoft.com/office/officeart/2008/layout/VerticalCurvedList"/>
    <dgm:cxn modelId="{B56B46BB-3A6D-478D-9036-D7650615CBFA}" type="presOf" srcId="{3C663405-6432-4586-B913-5DC2DF5B6991}" destId="{ED1F7F79-BDCF-4369-A832-2F51A4117B84}" srcOrd="0" destOrd="0" presId="urn:microsoft.com/office/officeart/2008/layout/VerticalCurvedList"/>
    <dgm:cxn modelId="{2268955F-F4E1-40B4-8759-0387C67BB36F}" srcId="{F738A073-39C2-4E25-B111-4DB3DD54DEB7}" destId="{3C663405-6432-4586-B913-5DC2DF5B6991}" srcOrd="3" destOrd="0" parTransId="{E9C73EBC-2472-427D-9B16-772962EB8B7C}" sibTransId="{36AF71E1-B7A2-4379-8B50-4FFED4C339AE}"/>
    <dgm:cxn modelId="{0199F726-4306-43E4-B80D-6C0FCF101FF4}" type="presOf" srcId="{AC66EC6D-D782-45BD-903B-C021D9F8E68C}" destId="{54160CD4-0732-4CB5-B438-CE81B589D825}" srcOrd="0" destOrd="0" presId="urn:microsoft.com/office/officeart/2008/layout/VerticalCurvedList"/>
    <dgm:cxn modelId="{D42784C3-2EE4-4FF6-821B-EF098659C2B0}" type="presOf" srcId="{59EA3200-1B9D-4858-A3EE-EA1EBA57D603}" destId="{01147687-F140-4C82-9FD6-7DC53481E3A4}" srcOrd="0" destOrd="0" presId="urn:microsoft.com/office/officeart/2008/layout/VerticalCurvedList"/>
    <dgm:cxn modelId="{26077317-99A9-4A86-8E9A-5973B098C083}" type="presOf" srcId="{F738A073-39C2-4E25-B111-4DB3DD54DEB7}" destId="{3E612EA9-F4AA-43FB-8950-F8CB91A3226B}" srcOrd="0" destOrd="0" presId="urn:microsoft.com/office/officeart/2008/layout/VerticalCurvedList"/>
    <dgm:cxn modelId="{7B1FF60A-B920-4DDE-A63D-3C3EBA929E67}" srcId="{F738A073-39C2-4E25-B111-4DB3DD54DEB7}" destId="{D3139F2C-06F6-48D9-87F8-7E8E5AE785A1}" srcOrd="2" destOrd="0" parTransId="{82C1D15A-50B9-43C9-9816-69BD4014771A}" sibTransId="{473F2C6C-3F96-46C5-8E34-E5783863C4CA}"/>
    <dgm:cxn modelId="{BEA5CFA6-89E7-4469-8779-873B87DED3F5}" type="presParOf" srcId="{3E612EA9-F4AA-43FB-8950-F8CB91A3226B}" destId="{6891E99C-552F-4C4D-B51B-006390FCBE46}" srcOrd="0" destOrd="0" presId="urn:microsoft.com/office/officeart/2008/layout/VerticalCurvedList"/>
    <dgm:cxn modelId="{A2105241-5893-4D31-9859-D9D293B11FC3}" type="presParOf" srcId="{6891E99C-552F-4C4D-B51B-006390FCBE46}" destId="{36622AD5-818F-44CB-BB7C-420ABDCED16C}" srcOrd="0" destOrd="0" presId="urn:microsoft.com/office/officeart/2008/layout/VerticalCurvedList"/>
    <dgm:cxn modelId="{3484444C-0FD7-4AE5-8D7D-6FB9F4B17B00}" type="presParOf" srcId="{36622AD5-818F-44CB-BB7C-420ABDCED16C}" destId="{FA90D51A-C207-45E6-A47D-705BD302D196}" srcOrd="0" destOrd="0" presId="urn:microsoft.com/office/officeart/2008/layout/VerticalCurvedList"/>
    <dgm:cxn modelId="{093912E4-BE7B-469F-95D0-090831524F07}" type="presParOf" srcId="{36622AD5-818F-44CB-BB7C-420ABDCED16C}" destId="{01147687-F140-4C82-9FD6-7DC53481E3A4}" srcOrd="1" destOrd="0" presId="urn:microsoft.com/office/officeart/2008/layout/VerticalCurvedList"/>
    <dgm:cxn modelId="{6D04EAC8-F993-4228-9C24-B53F3CE0D2F3}" type="presParOf" srcId="{36622AD5-818F-44CB-BB7C-420ABDCED16C}" destId="{DBA3FFAA-58D4-473B-9561-AB95A48C7E3E}" srcOrd="2" destOrd="0" presId="urn:microsoft.com/office/officeart/2008/layout/VerticalCurvedList"/>
    <dgm:cxn modelId="{A1C45FEB-762E-40F5-B9BD-A22F5924C55D}" type="presParOf" srcId="{36622AD5-818F-44CB-BB7C-420ABDCED16C}" destId="{F5729CAB-5B55-41E3-B247-5B9667D0B6EF}" srcOrd="3" destOrd="0" presId="urn:microsoft.com/office/officeart/2008/layout/VerticalCurvedList"/>
    <dgm:cxn modelId="{C2A9C0DD-E639-451E-B51B-FF8B48C0EC0B}" type="presParOf" srcId="{6891E99C-552F-4C4D-B51B-006390FCBE46}" destId="{86759891-FF1A-4471-9D90-74EF63EA04DB}" srcOrd="1" destOrd="0" presId="urn:microsoft.com/office/officeart/2008/layout/VerticalCurvedList"/>
    <dgm:cxn modelId="{5531624A-ABA3-4BDD-BD87-95E3C0BFB944}" type="presParOf" srcId="{6891E99C-552F-4C4D-B51B-006390FCBE46}" destId="{878925C8-5B2B-4F69-BC50-8BB7421C59EC}" srcOrd="2" destOrd="0" presId="urn:microsoft.com/office/officeart/2008/layout/VerticalCurvedList"/>
    <dgm:cxn modelId="{39E1AA32-900B-45B2-8DFC-264984E69AD5}" type="presParOf" srcId="{878925C8-5B2B-4F69-BC50-8BB7421C59EC}" destId="{66A7466D-ED3C-4E76-8EAB-EFC070A2DB5B}" srcOrd="0" destOrd="0" presId="urn:microsoft.com/office/officeart/2008/layout/VerticalCurvedList"/>
    <dgm:cxn modelId="{10CB81F8-4A1E-4314-86C9-99FA150194BD}" type="presParOf" srcId="{6891E99C-552F-4C4D-B51B-006390FCBE46}" destId="{8BEFC836-85B4-4804-87E2-1D12AAE5CC6D}" srcOrd="3" destOrd="0" presId="urn:microsoft.com/office/officeart/2008/layout/VerticalCurvedList"/>
    <dgm:cxn modelId="{99DA39B0-CB52-4FB3-806F-0515A65A146A}" type="presParOf" srcId="{6891E99C-552F-4C4D-B51B-006390FCBE46}" destId="{9B1747B6-E899-462E-8688-3A6939613483}" srcOrd="4" destOrd="0" presId="urn:microsoft.com/office/officeart/2008/layout/VerticalCurvedList"/>
    <dgm:cxn modelId="{88D33F2B-326E-4824-8B23-21F5EEDE730A}" type="presParOf" srcId="{9B1747B6-E899-462E-8688-3A6939613483}" destId="{9D46F819-4E8B-489C-B7EB-10A466DCAFA5}" srcOrd="0" destOrd="0" presId="urn:microsoft.com/office/officeart/2008/layout/VerticalCurvedList"/>
    <dgm:cxn modelId="{0DE5A5F2-0CB4-48C9-9033-D02DBEC09F39}" type="presParOf" srcId="{6891E99C-552F-4C4D-B51B-006390FCBE46}" destId="{86AFA1AF-CB97-4938-98A2-29A27E193B5F}" srcOrd="5" destOrd="0" presId="urn:microsoft.com/office/officeart/2008/layout/VerticalCurvedList"/>
    <dgm:cxn modelId="{4E063D05-C6E8-4F26-9AAF-35890D062BE7}" type="presParOf" srcId="{6891E99C-552F-4C4D-B51B-006390FCBE46}" destId="{3ADEBF1A-841E-499B-9A5B-060F810DB090}" srcOrd="6" destOrd="0" presId="urn:microsoft.com/office/officeart/2008/layout/VerticalCurvedList"/>
    <dgm:cxn modelId="{F1E0AA23-93C4-4FCD-AF2C-F9ADB983467F}" type="presParOf" srcId="{3ADEBF1A-841E-499B-9A5B-060F810DB090}" destId="{7AA8A07D-A061-4692-B8CD-FC45A180A2CE}" srcOrd="0" destOrd="0" presId="urn:microsoft.com/office/officeart/2008/layout/VerticalCurvedList"/>
    <dgm:cxn modelId="{0FDF8261-62A3-4CE3-BE81-1C81CDF16141}" type="presParOf" srcId="{6891E99C-552F-4C4D-B51B-006390FCBE46}" destId="{ED1F7F79-BDCF-4369-A832-2F51A4117B84}" srcOrd="7" destOrd="0" presId="urn:microsoft.com/office/officeart/2008/layout/VerticalCurvedList"/>
    <dgm:cxn modelId="{EBD4B43E-67AC-4D13-AA8A-DF039D91E601}" type="presParOf" srcId="{6891E99C-552F-4C4D-B51B-006390FCBE46}" destId="{91C781C3-DCC5-4F3B-BAD6-7D5E3DEC78CF}" srcOrd="8" destOrd="0" presId="urn:microsoft.com/office/officeart/2008/layout/VerticalCurvedList"/>
    <dgm:cxn modelId="{5A1377C3-1882-4635-A575-B215C4F7880B}" type="presParOf" srcId="{91C781C3-DCC5-4F3B-BAD6-7D5E3DEC78CF}" destId="{D0574F3E-7F41-410C-B11D-BF718571D543}" srcOrd="0" destOrd="0" presId="urn:microsoft.com/office/officeart/2008/layout/VerticalCurvedList"/>
    <dgm:cxn modelId="{A27718A8-26FB-4BA4-954D-3CBFC7AF1C33}" type="presParOf" srcId="{6891E99C-552F-4C4D-B51B-006390FCBE46}" destId="{54160CD4-0732-4CB5-B438-CE81B589D825}" srcOrd="9" destOrd="0" presId="urn:microsoft.com/office/officeart/2008/layout/VerticalCurvedList"/>
    <dgm:cxn modelId="{DD9297DA-E866-46DD-AA49-E28F70DEEFB6}" type="presParOf" srcId="{6891E99C-552F-4C4D-B51B-006390FCBE46}" destId="{AC9165E2-516A-4279-AEB7-FEC10D8EE95A}" srcOrd="10" destOrd="0" presId="urn:microsoft.com/office/officeart/2008/layout/VerticalCurvedList"/>
    <dgm:cxn modelId="{3494381A-184D-4F84-B895-17F62FFBDBB2}" type="presParOf" srcId="{AC9165E2-516A-4279-AEB7-FEC10D8EE95A}" destId="{6DBF8597-DB0B-4289-BA86-6AE873286B4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409C83-7FAC-438B-94F6-68D9C1117CC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IN"/>
        </a:p>
      </dgm:t>
    </dgm:pt>
    <dgm:pt modelId="{2B2121B2-6ECD-41A6-B56E-DF40C8D1CF8C}">
      <dgm:prSet phldrT="[Text]"/>
      <dgm:spPr/>
      <dgm:t>
        <a:bodyPr/>
        <a:lstStyle/>
        <a:p>
          <a:r>
            <a:rPr lang="en-IN" dirty="0"/>
            <a:t>Access to market and information</a:t>
          </a:r>
        </a:p>
      </dgm:t>
    </dgm:pt>
    <dgm:pt modelId="{E0286FAA-B7E3-48AA-91CA-524A10C21B07}" type="parTrans" cxnId="{5C902CEC-5091-4034-8996-0BBEEAD8E0D3}">
      <dgm:prSet/>
      <dgm:spPr/>
      <dgm:t>
        <a:bodyPr/>
        <a:lstStyle/>
        <a:p>
          <a:endParaRPr lang="en-IN"/>
        </a:p>
      </dgm:t>
    </dgm:pt>
    <dgm:pt modelId="{693486FD-4CF4-4A30-BEF6-A0E8CDF9DBFC}" type="sibTrans" cxnId="{5C902CEC-5091-4034-8996-0BBEEAD8E0D3}">
      <dgm:prSet/>
      <dgm:spPr/>
      <dgm:t>
        <a:bodyPr/>
        <a:lstStyle/>
        <a:p>
          <a:endParaRPr lang="en-IN"/>
        </a:p>
      </dgm:t>
    </dgm:pt>
    <dgm:pt modelId="{CDBBC16D-5C45-4C86-B4AD-ECC7EDAFA58F}">
      <dgm:prSet phldrT="[Text]"/>
      <dgm:spPr/>
      <dgm:t>
        <a:bodyPr/>
        <a:lstStyle/>
        <a:p>
          <a:r>
            <a:rPr lang="en-IN" dirty="0"/>
            <a:t>Digital Integration</a:t>
          </a:r>
        </a:p>
      </dgm:t>
    </dgm:pt>
    <dgm:pt modelId="{250D71EE-B941-4A29-9A07-A36EE78CDCF8}" type="parTrans" cxnId="{525C0D12-BD91-4A3D-A4CD-28AD1D662D6E}">
      <dgm:prSet/>
      <dgm:spPr/>
      <dgm:t>
        <a:bodyPr/>
        <a:lstStyle/>
        <a:p>
          <a:endParaRPr lang="en-IN"/>
        </a:p>
      </dgm:t>
    </dgm:pt>
    <dgm:pt modelId="{D6C61EEB-4903-4E6D-AD55-D9D3B6F342F3}" type="sibTrans" cxnId="{525C0D12-BD91-4A3D-A4CD-28AD1D662D6E}">
      <dgm:prSet/>
      <dgm:spPr/>
      <dgm:t>
        <a:bodyPr/>
        <a:lstStyle/>
        <a:p>
          <a:endParaRPr lang="en-IN"/>
        </a:p>
      </dgm:t>
    </dgm:pt>
    <dgm:pt modelId="{6FC62DBB-0F37-4172-9468-B373DF4026C1}">
      <dgm:prSet phldrT="[Text]"/>
      <dgm:spPr/>
      <dgm:t>
        <a:bodyPr/>
        <a:lstStyle/>
        <a:p>
          <a:r>
            <a:rPr lang="en-IN" dirty="0"/>
            <a:t>Capacity building</a:t>
          </a:r>
        </a:p>
      </dgm:t>
    </dgm:pt>
    <dgm:pt modelId="{AE5EF9ED-425B-467C-A016-97CFF872B10E}" type="parTrans" cxnId="{ABDD182A-B4A5-4027-818F-72FBC7E71287}">
      <dgm:prSet/>
      <dgm:spPr/>
      <dgm:t>
        <a:bodyPr/>
        <a:lstStyle/>
        <a:p>
          <a:endParaRPr lang="en-IN"/>
        </a:p>
      </dgm:t>
    </dgm:pt>
    <dgm:pt modelId="{EEC1DE98-28A6-412E-BD3F-2E06F0F9A0EB}" type="sibTrans" cxnId="{ABDD182A-B4A5-4027-818F-72FBC7E71287}">
      <dgm:prSet/>
      <dgm:spPr/>
      <dgm:t>
        <a:bodyPr/>
        <a:lstStyle/>
        <a:p>
          <a:endParaRPr lang="en-IN"/>
        </a:p>
      </dgm:t>
    </dgm:pt>
    <dgm:pt modelId="{41A94B88-99F1-4BB5-B3F9-05D1BE7F8C91}">
      <dgm:prSet phldrT="[Text]"/>
      <dgm:spPr/>
      <dgm:t>
        <a:bodyPr/>
        <a:lstStyle/>
        <a:p>
          <a:r>
            <a:rPr lang="en-IN" dirty="0"/>
            <a:t>Financial instruments</a:t>
          </a:r>
        </a:p>
      </dgm:t>
    </dgm:pt>
    <dgm:pt modelId="{DA6C93CF-74CF-4C73-ADEB-3FA119C009DF}" type="parTrans" cxnId="{C44DF42B-0C4A-458F-A7F8-0AA7312E8D44}">
      <dgm:prSet/>
      <dgm:spPr/>
      <dgm:t>
        <a:bodyPr/>
        <a:lstStyle/>
        <a:p>
          <a:endParaRPr lang="en-IN"/>
        </a:p>
      </dgm:t>
    </dgm:pt>
    <dgm:pt modelId="{BBCB873D-175E-420D-8B23-809FAF0A2682}" type="sibTrans" cxnId="{C44DF42B-0C4A-458F-A7F8-0AA7312E8D44}">
      <dgm:prSet/>
      <dgm:spPr/>
      <dgm:t>
        <a:bodyPr/>
        <a:lstStyle/>
        <a:p>
          <a:endParaRPr lang="en-IN"/>
        </a:p>
      </dgm:t>
    </dgm:pt>
    <dgm:pt modelId="{F0042E0E-2625-498B-A231-A422D1ED2D97}" type="pres">
      <dgm:prSet presAssocID="{0B409C83-7FAC-438B-94F6-68D9C1117CC1}" presName="cycle" presStyleCnt="0">
        <dgm:presLayoutVars>
          <dgm:dir/>
          <dgm:resizeHandles val="exact"/>
        </dgm:presLayoutVars>
      </dgm:prSet>
      <dgm:spPr/>
      <dgm:t>
        <a:bodyPr/>
        <a:lstStyle/>
        <a:p>
          <a:endParaRPr lang="en-US"/>
        </a:p>
      </dgm:t>
    </dgm:pt>
    <dgm:pt modelId="{31447CD1-DE90-4F12-BE6D-F99712246553}" type="pres">
      <dgm:prSet presAssocID="{2B2121B2-6ECD-41A6-B56E-DF40C8D1CF8C}" presName="node" presStyleLbl="node1" presStyleIdx="0" presStyleCnt="4">
        <dgm:presLayoutVars>
          <dgm:bulletEnabled val="1"/>
        </dgm:presLayoutVars>
      </dgm:prSet>
      <dgm:spPr/>
      <dgm:t>
        <a:bodyPr/>
        <a:lstStyle/>
        <a:p>
          <a:endParaRPr lang="en-US"/>
        </a:p>
      </dgm:t>
    </dgm:pt>
    <dgm:pt modelId="{BA94D31F-9561-4C69-941C-792994CD6C7A}" type="pres">
      <dgm:prSet presAssocID="{2B2121B2-6ECD-41A6-B56E-DF40C8D1CF8C}" presName="spNode" presStyleCnt="0"/>
      <dgm:spPr/>
    </dgm:pt>
    <dgm:pt modelId="{E958A12D-5237-4614-96E2-51E142752B9B}" type="pres">
      <dgm:prSet presAssocID="{693486FD-4CF4-4A30-BEF6-A0E8CDF9DBFC}" presName="sibTrans" presStyleLbl="sibTrans1D1" presStyleIdx="0" presStyleCnt="4"/>
      <dgm:spPr/>
      <dgm:t>
        <a:bodyPr/>
        <a:lstStyle/>
        <a:p>
          <a:endParaRPr lang="en-US"/>
        </a:p>
      </dgm:t>
    </dgm:pt>
    <dgm:pt modelId="{5560C39E-D3C1-493A-B3FD-C8C0633DDA82}" type="pres">
      <dgm:prSet presAssocID="{CDBBC16D-5C45-4C86-B4AD-ECC7EDAFA58F}" presName="node" presStyleLbl="node1" presStyleIdx="1" presStyleCnt="4">
        <dgm:presLayoutVars>
          <dgm:bulletEnabled val="1"/>
        </dgm:presLayoutVars>
      </dgm:prSet>
      <dgm:spPr/>
      <dgm:t>
        <a:bodyPr/>
        <a:lstStyle/>
        <a:p>
          <a:endParaRPr lang="en-US"/>
        </a:p>
      </dgm:t>
    </dgm:pt>
    <dgm:pt modelId="{D6ADD418-846F-46BD-A1B0-0C667EFE585C}" type="pres">
      <dgm:prSet presAssocID="{CDBBC16D-5C45-4C86-B4AD-ECC7EDAFA58F}" presName="spNode" presStyleCnt="0"/>
      <dgm:spPr/>
    </dgm:pt>
    <dgm:pt modelId="{AD3BB33E-F9CA-4C18-9177-E2191084E45B}" type="pres">
      <dgm:prSet presAssocID="{D6C61EEB-4903-4E6D-AD55-D9D3B6F342F3}" presName="sibTrans" presStyleLbl="sibTrans1D1" presStyleIdx="1" presStyleCnt="4"/>
      <dgm:spPr/>
      <dgm:t>
        <a:bodyPr/>
        <a:lstStyle/>
        <a:p>
          <a:endParaRPr lang="en-US"/>
        </a:p>
      </dgm:t>
    </dgm:pt>
    <dgm:pt modelId="{8DFD5010-DED2-48D5-AC92-3A92AAD2778E}" type="pres">
      <dgm:prSet presAssocID="{41A94B88-99F1-4BB5-B3F9-05D1BE7F8C91}" presName="node" presStyleLbl="node1" presStyleIdx="2" presStyleCnt="4">
        <dgm:presLayoutVars>
          <dgm:bulletEnabled val="1"/>
        </dgm:presLayoutVars>
      </dgm:prSet>
      <dgm:spPr/>
      <dgm:t>
        <a:bodyPr/>
        <a:lstStyle/>
        <a:p>
          <a:endParaRPr lang="en-US"/>
        </a:p>
      </dgm:t>
    </dgm:pt>
    <dgm:pt modelId="{BB6E7645-BEF7-4845-8FE5-848E7E46ED59}" type="pres">
      <dgm:prSet presAssocID="{41A94B88-99F1-4BB5-B3F9-05D1BE7F8C91}" presName="spNode" presStyleCnt="0"/>
      <dgm:spPr/>
    </dgm:pt>
    <dgm:pt modelId="{D54CE4D3-E6BA-47B7-A2F7-C1DC0CEF6B7E}" type="pres">
      <dgm:prSet presAssocID="{BBCB873D-175E-420D-8B23-809FAF0A2682}" presName="sibTrans" presStyleLbl="sibTrans1D1" presStyleIdx="2" presStyleCnt="4"/>
      <dgm:spPr/>
      <dgm:t>
        <a:bodyPr/>
        <a:lstStyle/>
        <a:p>
          <a:endParaRPr lang="en-US"/>
        </a:p>
      </dgm:t>
    </dgm:pt>
    <dgm:pt modelId="{416DE18E-0F19-4D37-841C-302875E0D15E}" type="pres">
      <dgm:prSet presAssocID="{6FC62DBB-0F37-4172-9468-B373DF4026C1}" presName="node" presStyleLbl="node1" presStyleIdx="3" presStyleCnt="4">
        <dgm:presLayoutVars>
          <dgm:bulletEnabled val="1"/>
        </dgm:presLayoutVars>
      </dgm:prSet>
      <dgm:spPr/>
      <dgm:t>
        <a:bodyPr/>
        <a:lstStyle/>
        <a:p>
          <a:endParaRPr lang="en-US"/>
        </a:p>
      </dgm:t>
    </dgm:pt>
    <dgm:pt modelId="{CBD15945-5C01-45B2-A516-BD2FEBA13AE3}" type="pres">
      <dgm:prSet presAssocID="{6FC62DBB-0F37-4172-9468-B373DF4026C1}" presName="spNode" presStyleCnt="0"/>
      <dgm:spPr/>
    </dgm:pt>
    <dgm:pt modelId="{CE6FDD68-5988-40A0-9B41-036C81F23FC2}" type="pres">
      <dgm:prSet presAssocID="{EEC1DE98-28A6-412E-BD3F-2E06F0F9A0EB}" presName="sibTrans" presStyleLbl="sibTrans1D1" presStyleIdx="3" presStyleCnt="4"/>
      <dgm:spPr/>
      <dgm:t>
        <a:bodyPr/>
        <a:lstStyle/>
        <a:p>
          <a:endParaRPr lang="en-US"/>
        </a:p>
      </dgm:t>
    </dgm:pt>
  </dgm:ptLst>
  <dgm:cxnLst>
    <dgm:cxn modelId="{391E7B38-BCA3-4BCE-9299-7F2C77C727CF}" type="presOf" srcId="{EEC1DE98-28A6-412E-BD3F-2E06F0F9A0EB}" destId="{CE6FDD68-5988-40A0-9B41-036C81F23FC2}" srcOrd="0" destOrd="0" presId="urn:microsoft.com/office/officeart/2005/8/layout/cycle6"/>
    <dgm:cxn modelId="{2967F617-516F-4511-B46B-1934FB200864}" type="presOf" srcId="{6FC62DBB-0F37-4172-9468-B373DF4026C1}" destId="{416DE18E-0F19-4D37-841C-302875E0D15E}" srcOrd="0" destOrd="0" presId="urn:microsoft.com/office/officeart/2005/8/layout/cycle6"/>
    <dgm:cxn modelId="{C44DF42B-0C4A-458F-A7F8-0AA7312E8D44}" srcId="{0B409C83-7FAC-438B-94F6-68D9C1117CC1}" destId="{41A94B88-99F1-4BB5-B3F9-05D1BE7F8C91}" srcOrd="2" destOrd="0" parTransId="{DA6C93CF-74CF-4C73-ADEB-3FA119C009DF}" sibTransId="{BBCB873D-175E-420D-8B23-809FAF0A2682}"/>
    <dgm:cxn modelId="{60251E41-0433-49C2-BE9D-90A87D0D1E27}" type="presOf" srcId="{D6C61EEB-4903-4E6D-AD55-D9D3B6F342F3}" destId="{AD3BB33E-F9CA-4C18-9177-E2191084E45B}" srcOrd="0" destOrd="0" presId="urn:microsoft.com/office/officeart/2005/8/layout/cycle6"/>
    <dgm:cxn modelId="{B4DCC89B-E938-4A91-9A68-7DD1A63A8E11}" type="presOf" srcId="{CDBBC16D-5C45-4C86-B4AD-ECC7EDAFA58F}" destId="{5560C39E-D3C1-493A-B3FD-C8C0633DDA82}" srcOrd="0" destOrd="0" presId="urn:microsoft.com/office/officeart/2005/8/layout/cycle6"/>
    <dgm:cxn modelId="{ABDD182A-B4A5-4027-818F-72FBC7E71287}" srcId="{0B409C83-7FAC-438B-94F6-68D9C1117CC1}" destId="{6FC62DBB-0F37-4172-9468-B373DF4026C1}" srcOrd="3" destOrd="0" parTransId="{AE5EF9ED-425B-467C-A016-97CFF872B10E}" sibTransId="{EEC1DE98-28A6-412E-BD3F-2E06F0F9A0EB}"/>
    <dgm:cxn modelId="{FC7D1365-4054-4965-AA62-FE3BEDF98BF6}" type="presOf" srcId="{0B409C83-7FAC-438B-94F6-68D9C1117CC1}" destId="{F0042E0E-2625-498B-A231-A422D1ED2D97}" srcOrd="0" destOrd="0" presId="urn:microsoft.com/office/officeart/2005/8/layout/cycle6"/>
    <dgm:cxn modelId="{E35DE9B1-B188-45C3-808F-AEA040CC2B0A}" type="presOf" srcId="{2B2121B2-6ECD-41A6-B56E-DF40C8D1CF8C}" destId="{31447CD1-DE90-4F12-BE6D-F99712246553}" srcOrd="0" destOrd="0" presId="urn:microsoft.com/office/officeart/2005/8/layout/cycle6"/>
    <dgm:cxn modelId="{5C902CEC-5091-4034-8996-0BBEEAD8E0D3}" srcId="{0B409C83-7FAC-438B-94F6-68D9C1117CC1}" destId="{2B2121B2-6ECD-41A6-B56E-DF40C8D1CF8C}" srcOrd="0" destOrd="0" parTransId="{E0286FAA-B7E3-48AA-91CA-524A10C21B07}" sibTransId="{693486FD-4CF4-4A30-BEF6-A0E8CDF9DBFC}"/>
    <dgm:cxn modelId="{C4BA6F3D-9FD7-4799-AE46-E9E050DBA5B9}" type="presOf" srcId="{693486FD-4CF4-4A30-BEF6-A0E8CDF9DBFC}" destId="{E958A12D-5237-4614-96E2-51E142752B9B}" srcOrd="0" destOrd="0" presId="urn:microsoft.com/office/officeart/2005/8/layout/cycle6"/>
    <dgm:cxn modelId="{907C960F-E85E-4DF8-919E-69615AAEDC60}" type="presOf" srcId="{BBCB873D-175E-420D-8B23-809FAF0A2682}" destId="{D54CE4D3-E6BA-47B7-A2F7-C1DC0CEF6B7E}" srcOrd="0" destOrd="0" presId="urn:microsoft.com/office/officeart/2005/8/layout/cycle6"/>
    <dgm:cxn modelId="{AA954FC5-0D5E-4CBA-932D-A523AED2DE33}" type="presOf" srcId="{41A94B88-99F1-4BB5-B3F9-05D1BE7F8C91}" destId="{8DFD5010-DED2-48D5-AC92-3A92AAD2778E}" srcOrd="0" destOrd="0" presId="urn:microsoft.com/office/officeart/2005/8/layout/cycle6"/>
    <dgm:cxn modelId="{525C0D12-BD91-4A3D-A4CD-28AD1D662D6E}" srcId="{0B409C83-7FAC-438B-94F6-68D9C1117CC1}" destId="{CDBBC16D-5C45-4C86-B4AD-ECC7EDAFA58F}" srcOrd="1" destOrd="0" parTransId="{250D71EE-B941-4A29-9A07-A36EE78CDCF8}" sibTransId="{D6C61EEB-4903-4E6D-AD55-D9D3B6F342F3}"/>
    <dgm:cxn modelId="{8E697619-D852-470C-908E-6A2F7E3D7A9B}" type="presParOf" srcId="{F0042E0E-2625-498B-A231-A422D1ED2D97}" destId="{31447CD1-DE90-4F12-BE6D-F99712246553}" srcOrd="0" destOrd="0" presId="urn:microsoft.com/office/officeart/2005/8/layout/cycle6"/>
    <dgm:cxn modelId="{ADA4A06D-92AE-4A25-9E7C-0E9132F12918}" type="presParOf" srcId="{F0042E0E-2625-498B-A231-A422D1ED2D97}" destId="{BA94D31F-9561-4C69-941C-792994CD6C7A}" srcOrd="1" destOrd="0" presId="urn:microsoft.com/office/officeart/2005/8/layout/cycle6"/>
    <dgm:cxn modelId="{43E9A88C-D78E-4A1B-B10E-5576BC5DEB56}" type="presParOf" srcId="{F0042E0E-2625-498B-A231-A422D1ED2D97}" destId="{E958A12D-5237-4614-96E2-51E142752B9B}" srcOrd="2" destOrd="0" presId="urn:microsoft.com/office/officeart/2005/8/layout/cycle6"/>
    <dgm:cxn modelId="{2D07C252-A694-496C-861E-9B385F3775DF}" type="presParOf" srcId="{F0042E0E-2625-498B-A231-A422D1ED2D97}" destId="{5560C39E-D3C1-493A-B3FD-C8C0633DDA82}" srcOrd="3" destOrd="0" presId="urn:microsoft.com/office/officeart/2005/8/layout/cycle6"/>
    <dgm:cxn modelId="{EB1256C2-CE87-4E04-8CB4-483A536736F4}" type="presParOf" srcId="{F0042E0E-2625-498B-A231-A422D1ED2D97}" destId="{D6ADD418-846F-46BD-A1B0-0C667EFE585C}" srcOrd="4" destOrd="0" presId="urn:microsoft.com/office/officeart/2005/8/layout/cycle6"/>
    <dgm:cxn modelId="{650CF370-1323-4A8D-8755-D67DC1F4B495}" type="presParOf" srcId="{F0042E0E-2625-498B-A231-A422D1ED2D97}" destId="{AD3BB33E-F9CA-4C18-9177-E2191084E45B}" srcOrd="5" destOrd="0" presId="urn:microsoft.com/office/officeart/2005/8/layout/cycle6"/>
    <dgm:cxn modelId="{48845EEB-4332-4A0B-8ACD-7C8D8842FD3E}" type="presParOf" srcId="{F0042E0E-2625-498B-A231-A422D1ED2D97}" destId="{8DFD5010-DED2-48D5-AC92-3A92AAD2778E}" srcOrd="6" destOrd="0" presId="urn:microsoft.com/office/officeart/2005/8/layout/cycle6"/>
    <dgm:cxn modelId="{23D71744-DB18-42FD-AFFC-353167F4A796}" type="presParOf" srcId="{F0042E0E-2625-498B-A231-A422D1ED2D97}" destId="{BB6E7645-BEF7-4845-8FE5-848E7E46ED59}" srcOrd="7" destOrd="0" presId="urn:microsoft.com/office/officeart/2005/8/layout/cycle6"/>
    <dgm:cxn modelId="{2C4BC46F-9280-46FF-BFAF-F3A807BE077E}" type="presParOf" srcId="{F0042E0E-2625-498B-A231-A422D1ED2D97}" destId="{D54CE4D3-E6BA-47B7-A2F7-C1DC0CEF6B7E}" srcOrd="8" destOrd="0" presId="urn:microsoft.com/office/officeart/2005/8/layout/cycle6"/>
    <dgm:cxn modelId="{B0990765-0634-4B53-A631-FDB1831F81FE}" type="presParOf" srcId="{F0042E0E-2625-498B-A231-A422D1ED2D97}" destId="{416DE18E-0F19-4D37-841C-302875E0D15E}" srcOrd="9" destOrd="0" presId="urn:microsoft.com/office/officeart/2005/8/layout/cycle6"/>
    <dgm:cxn modelId="{F9C2CEED-64B2-4407-BE53-0090D60FAC28}" type="presParOf" srcId="{F0042E0E-2625-498B-A231-A422D1ED2D97}" destId="{CBD15945-5C01-45B2-A516-BD2FEBA13AE3}" srcOrd="10" destOrd="0" presId="urn:microsoft.com/office/officeart/2005/8/layout/cycle6"/>
    <dgm:cxn modelId="{CFFE83B2-6D8F-4AE4-95A5-E82DBD53EDD7}" type="presParOf" srcId="{F0042E0E-2625-498B-A231-A422D1ED2D97}" destId="{CE6FDD68-5988-40A0-9B41-036C81F23FC2}"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2243D-0C5E-46F7-8D4F-E73D2D51158B}">
      <dsp:nvSpPr>
        <dsp:cNvPr id="0" name=""/>
        <dsp:cNvSpPr/>
      </dsp:nvSpPr>
      <dsp:spPr>
        <a:xfrm rot="5400000">
          <a:off x="3033990" y="100105"/>
          <a:ext cx="1537638" cy="1337745"/>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b="1" kern="1200" dirty="0"/>
            <a:t>Green MSMEs</a:t>
          </a:r>
        </a:p>
      </dsp:txBody>
      <dsp:txXfrm rot="-5400000">
        <a:off x="3342401" y="239774"/>
        <a:ext cx="920815" cy="1058408"/>
      </dsp:txXfrm>
    </dsp:sp>
    <dsp:sp modelId="{E7F0CDD2-A0ED-4959-B04A-F7F5F8E14F02}">
      <dsp:nvSpPr>
        <dsp:cNvPr id="0" name=""/>
        <dsp:cNvSpPr/>
      </dsp:nvSpPr>
      <dsp:spPr>
        <a:xfrm>
          <a:off x="4512276" y="307686"/>
          <a:ext cx="1716004" cy="922583"/>
        </a:xfrm>
        <a:prstGeom prst="rect">
          <a:avLst/>
        </a:prstGeom>
        <a:noFill/>
        <a:ln>
          <a:noFill/>
        </a:ln>
        <a:effectLst/>
      </dsp:spPr>
      <dsp:style>
        <a:lnRef idx="0">
          <a:scrgbClr r="0" g="0" b="0"/>
        </a:lnRef>
        <a:fillRef idx="0">
          <a:scrgbClr r="0" g="0" b="0"/>
        </a:fillRef>
        <a:effectRef idx="0">
          <a:scrgbClr r="0" g="0" b="0"/>
        </a:effectRef>
        <a:fontRef idx="minor"/>
      </dsp:style>
    </dsp:sp>
    <dsp:sp modelId="{0DB909E8-2A2D-49AB-BB3B-4CEB26386994}">
      <dsp:nvSpPr>
        <dsp:cNvPr id="0" name=""/>
        <dsp:cNvSpPr/>
      </dsp:nvSpPr>
      <dsp:spPr>
        <a:xfrm rot="5400000">
          <a:off x="1589225" y="100105"/>
          <a:ext cx="1537638" cy="1337745"/>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IN" sz="1200" b="1" kern="1200"/>
        </a:p>
      </dsp:txBody>
      <dsp:txXfrm rot="-5400000">
        <a:off x="1897636" y="239774"/>
        <a:ext cx="920815" cy="1058408"/>
      </dsp:txXfrm>
    </dsp:sp>
    <dsp:sp modelId="{1EE84F78-A207-4654-9D4E-E8E27FD50665}">
      <dsp:nvSpPr>
        <dsp:cNvPr id="0" name=""/>
        <dsp:cNvSpPr/>
      </dsp:nvSpPr>
      <dsp:spPr>
        <a:xfrm rot="5400000">
          <a:off x="2308840" y="1405252"/>
          <a:ext cx="1537638" cy="1337745"/>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b="1" kern="1200" dirty="0"/>
            <a:t>Financial Institution</a:t>
          </a:r>
        </a:p>
      </dsp:txBody>
      <dsp:txXfrm rot="-5400000">
        <a:off x="2617251" y="1544921"/>
        <a:ext cx="920815" cy="1058408"/>
      </dsp:txXfrm>
    </dsp:sp>
    <dsp:sp modelId="{4848F4C2-F6F7-402A-82C2-9A83B75619DF}">
      <dsp:nvSpPr>
        <dsp:cNvPr id="0" name=""/>
        <dsp:cNvSpPr/>
      </dsp:nvSpPr>
      <dsp:spPr>
        <a:xfrm>
          <a:off x="692782" y="1612833"/>
          <a:ext cx="1660649" cy="922583"/>
        </a:xfrm>
        <a:prstGeom prst="rect">
          <a:avLst/>
        </a:prstGeom>
        <a:noFill/>
        <a:ln>
          <a:noFill/>
        </a:ln>
        <a:effectLst/>
      </dsp:spPr>
      <dsp:style>
        <a:lnRef idx="0">
          <a:scrgbClr r="0" g="0" b="0"/>
        </a:lnRef>
        <a:fillRef idx="0">
          <a:scrgbClr r="0" g="0" b="0"/>
        </a:fillRef>
        <a:effectRef idx="0">
          <a:scrgbClr r="0" g="0" b="0"/>
        </a:effectRef>
        <a:fontRef idx="minor"/>
      </dsp:style>
    </dsp:sp>
    <dsp:sp modelId="{19B45F85-F64D-4D4A-9568-BA3738B9D4E0}">
      <dsp:nvSpPr>
        <dsp:cNvPr id="0" name=""/>
        <dsp:cNvSpPr/>
      </dsp:nvSpPr>
      <dsp:spPr>
        <a:xfrm rot="5400000">
          <a:off x="3753605" y="1405252"/>
          <a:ext cx="1537638" cy="1337745"/>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IN" sz="1200" b="1" kern="1200" dirty="0"/>
            <a:t>Business Association</a:t>
          </a:r>
        </a:p>
      </dsp:txBody>
      <dsp:txXfrm rot="-5400000">
        <a:off x="4062016" y="1544921"/>
        <a:ext cx="920815" cy="1058408"/>
      </dsp:txXfrm>
    </dsp:sp>
    <dsp:sp modelId="{DF053DD2-04E9-4F86-8A1D-9DC8E9621DE1}">
      <dsp:nvSpPr>
        <dsp:cNvPr id="0" name=""/>
        <dsp:cNvSpPr/>
      </dsp:nvSpPr>
      <dsp:spPr>
        <a:xfrm rot="5400000">
          <a:off x="3033990" y="2710400"/>
          <a:ext cx="1537638" cy="1337745"/>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b="1" kern="1200" dirty="0"/>
            <a:t>NGO/CSO</a:t>
          </a:r>
        </a:p>
      </dsp:txBody>
      <dsp:txXfrm rot="-5400000">
        <a:off x="3342401" y="2850069"/>
        <a:ext cx="920815" cy="1058408"/>
      </dsp:txXfrm>
    </dsp:sp>
    <dsp:sp modelId="{E7ADBCB9-ED3F-4056-A454-44ABABD60F79}">
      <dsp:nvSpPr>
        <dsp:cNvPr id="0" name=""/>
        <dsp:cNvSpPr/>
      </dsp:nvSpPr>
      <dsp:spPr>
        <a:xfrm>
          <a:off x="4512276" y="2917981"/>
          <a:ext cx="1716004" cy="922583"/>
        </a:xfrm>
        <a:prstGeom prst="rect">
          <a:avLst/>
        </a:prstGeom>
        <a:noFill/>
        <a:ln>
          <a:noFill/>
        </a:ln>
        <a:effectLst/>
      </dsp:spPr>
      <dsp:style>
        <a:lnRef idx="0">
          <a:scrgbClr r="0" g="0" b="0"/>
        </a:lnRef>
        <a:fillRef idx="0">
          <a:scrgbClr r="0" g="0" b="0"/>
        </a:fillRef>
        <a:effectRef idx="0">
          <a:scrgbClr r="0" g="0" b="0"/>
        </a:effectRef>
        <a:fontRef idx="minor"/>
      </dsp:style>
    </dsp:sp>
    <dsp:sp modelId="{1120B0B6-62DF-43B2-81FA-315E19BE223B}">
      <dsp:nvSpPr>
        <dsp:cNvPr id="0" name=""/>
        <dsp:cNvSpPr/>
      </dsp:nvSpPr>
      <dsp:spPr>
        <a:xfrm rot="5400000">
          <a:off x="1589225" y="2710400"/>
          <a:ext cx="1537638" cy="1337745"/>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IN" sz="1200" b="1" kern="1200" dirty="0"/>
            <a:t>Government Organisation</a:t>
          </a:r>
        </a:p>
      </dsp:txBody>
      <dsp:txXfrm rot="-5400000">
        <a:off x="1897636" y="2850069"/>
        <a:ext cx="920815" cy="10584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0A114-07C2-4A42-B4A7-784DDB8C3559}">
      <dsp:nvSpPr>
        <dsp:cNvPr id="0" name=""/>
        <dsp:cNvSpPr/>
      </dsp:nvSpPr>
      <dsp:spPr>
        <a:xfrm>
          <a:off x="-4766801" y="-730826"/>
          <a:ext cx="5679246" cy="5679246"/>
        </a:xfrm>
        <a:prstGeom prst="blockArc">
          <a:avLst>
            <a:gd name="adj1" fmla="val 18900000"/>
            <a:gd name="adj2" fmla="val 2700000"/>
            <a:gd name="adj3" fmla="val 38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AB7AEE-E85E-4610-911D-2C3171C16C37}">
      <dsp:nvSpPr>
        <dsp:cNvPr id="0" name=""/>
        <dsp:cNvSpPr/>
      </dsp:nvSpPr>
      <dsp:spPr>
        <a:xfrm>
          <a:off x="295864" y="191731"/>
          <a:ext cx="8078863" cy="3832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240" tIns="35560" rIns="35560" bIns="35560" numCol="1" spcCol="1270" anchor="ctr" anchorCtr="0">
          <a:noAutofit/>
        </a:bodyPr>
        <a:lstStyle/>
        <a:p>
          <a:pPr lvl="0" algn="l" defTabSz="622300">
            <a:lnSpc>
              <a:spcPct val="90000"/>
            </a:lnSpc>
            <a:spcBef>
              <a:spcPct val="0"/>
            </a:spcBef>
            <a:spcAft>
              <a:spcPct val="35000"/>
            </a:spcAft>
            <a:buFont typeface="Courier New" panose="02070309020205020404" pitchFamily="49" charset="0"/>
            <a:buChar char="o"/>
          </a:pPr>
          <a:r>
            <a:rPr lang="en-US" sz="1400" kern="1200">
              <a:effectLst/>
              <a:latin typeface="Calibri" panose="020F0502020204030204" pitchFamily="34" charset="0"/>
              <a:ea typeface="Calibri" panose="020F0502020204030204" pitchFamily="34" charset="0"/>
              <a:cs typeface="Times New Roman" panose="02020603050405020304" pitchFamily="18" charset="0"/>
            </a:rPr>
            <a:t>Change in working arrangements</a:t>
          </a:r>
          <a:endParaRPr lang="en-IN" sz="1400" kern="1200" dirty="0"/>
        </a:p>
      </dsp:txBody>
      <dsp:txXfrm>
        <a:off x="295864" y="191731"/>
        <a:ext cx="8078863" cy="383294"/>
      </dsp:txXfrm>
    </dsp:sp>
    <dsp:sp modelId="{BC6325CA-391D-43D4-A391-0EB0C76CDF17}">
      <dsp:nvSpPr>
        <dsp:cNvPr id="0" name=""/>
        <dsp:cNvSpPr/>
      </dsp:nvSpPr>
      <dsp:spPr>
        <a:xfrm>
          <a:off x="56304" y="143819"/>
          <a:ext cx="479118" cy="47911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44ACCC-5501-4F5A-8565-406786060438}">
      <dsp:nvSpPr>
        <dsp:cNvPr id="0" name=""/>
        <dsp:cNvSpPr/>
      </dsp:nvSpPr>
      <dsp:spPr>
        <a:xfrm>
          <a:off x="642972" y="767011"/>
          <a:ext cx="7731755" cy="38329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240" tIns="35560" rIns="35560" bIns="35560" numCol="1" spcCol="1270" anchor="ctr" anchorCtr="0">
          <a:noAutofit/>
        </a:bodyPr>
        <a:lstStyle/>
        <a:p>
          <a:pPr lvl="0" algn="l" defTabSz="622300">
            <a:lnSpc>
              <a:spcPct val="90000"/>
            </a:lnSpc>
            <a:spcBef>
              <a:spcPct val="0"/>
            </a:spcBef>
            <a:spcAft>
              <a:spcPct val="35000"/>
            </a:spcAft>
            <a:buFont typeface="Courier New" panose="02070309020205020404" pitchFamily="49" charset="0"/>
            <a:buChar char="o"/>
          </a:pPr>
          <a:r>
            <a:rPr lang="en-US" sz="1400" kern="1200" dirty="0">
              <a:effectLst/>
              <a:latin typeface="Calibri" panose="020F0502020204030204" pitchFamily="34" charset="0"/>
              <a:ea typeface="Calibri" panose="020F0502020204030204" pitchFamily="34" charset="0"/>
              <a:cs typeface="Times New Roman" panose="02020603050405020304" pitchFamily="18" charset="0"/>
            </a:rPr>
            <a:t>Temporary or permanent closure</a:t>
          </a:r>
          <a:endParaRPr lang="en-IN" sz="1400" kern="1200" dirty="0"/>
        </a:p>
      </dsp:txBody>
      <dsp:txXfrm>
        <a:off x="642972" y="767011"/>
        <a:ext cx="7731755" cy="383294"/>
      </dsp:txXfrm>
    </dsp:sp>
    <dsp:sp modelId="{98DD3C3C-C831-48F7-887B-99018D936D63}">
      <dsp:nvSpPr>
        <dsp:cNvPr id="0" name=""/>
        <dsp:cNvSpPr/>
      </dsp:nvSpPr>
      <dsp:spPr>
        <a:xfrm>
          <a:off x="403412" y="719099"/>
          <a:ext cx="479118" cy="479118"/>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297ADB-12AC-4075-962C-77AF9DA478C7}">
      <dsp:nvSpPr>
        <dsp:cNvPr id="0" name=""/>
        <dsp:cNvSpPr/>
      </dsp:nvSpPr>
      <dsp:spPr>
        <a:xfrm>
          <a:off x="833185" y="1341869"/>
          <a:ext cx="7541542" cy="38329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240" tIns="35560" rIns="35560" bIns="35560" numCol="1" spcCol="1270" anchor="ctr" anchorCtr="0">
          <a:noAutofit/>
        </a:bodyPr>
        <a:lstStyle/>
        <a:p>
          <a:pPr lvl="0" algn="l" defTabSz="622300">
            <a:lnSpc>
              <a:spcPct val="90000"/>
            </a:lnSpc>
            <a:spcBef>
              <a:spcPct val="0"/>
            </a:spcBef>
            <a:spcAft>
              <a:spcPct val="35000"/>
            </a:spcAft>
            <a:buFont typeface="Courier New" panose="02070309020205020404" pitchFamily="49" charset="0"/>
            <a:buChar char="o"/>
          </a:pPr>
          <a:r>
            <a:rPr lang="en-US" sz="1400" kern="1200">
              <a:effectLst/>
              <a:latin typeface="Calibri" panose="020F0502020204030204" pitchFamily="34" charset="0"/>
              <a:ea typeface="Calibri" panose="020F0502020204030204" pitchFamily="34" charset="0"/>
              <a:cs typeface="Times New Roman" panose="02020603050405020304" pitchFamily="18" charset="0"/>
            </a:rPr>
            <a:t>Disrupted cash flow</a:t>
          </a:r>
          <a:endParaRPr lang="en-IN" sz="1400" kern="1200" dirty="0"/>
        </a:p>
      </dsp:txBody>
      <dsp:txXfrm>
        <a:off x="833185" y="1341869"/>
        <a:ext cx="7541542" cy="383294"/>
      </dsp:txXfrm>
    </dsp:sp>
    <dsp:sp modelId="{5DD3AB88-B8E6-4402-A37B-727FF29DDFD3}">
      <dsp:nvSpPr>
        <dsp:cNvPr id="0" name=""/>
        <dsp:cNvSpPr/>
      </dsp:nvSpPr>
      <dsp:spPr>
        <a:xfrm>
          <a:off x="593626" y="1293957"/>
          <a:ext cx="479118" cy="47911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45BE5D-7853-4D8B-B26D-ADF911E52823}">
      <dsp:nvSpPr>
        <dsp:cNvPr id="0" name=""/>
        <dsp:cNvSpPr/>
      </dsp:nvSpPr>
      <dsp:spPr>
        <a:xfrm>
          <a:off x="893919" y="1917149"/>
          <a:ext cx="7480809" cy="38329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240" tIns="35560" rIns="35560" bIns="35560" numCol="1" spcCol="1270" anchor="ctr" anchorCtr="0">
          <a:noAutofit/>
        </a:bodyPr>
        <a:lstStyle/>
        <a:p>
          <a:pPr lvl="0" algn="l" defTabSz="622300">
            <a:lnSpc>
              <a:spcPct val="90000"/>
            </a:lnSpc>
            <a:spcBef>
              <a:spcPct val="0"/>
            </a:spcBef>
            <a:spcAft>
              <a:spcPct val="35000"/>
            </a:spcAft>
            <a:buFont typeface="Courier New" panose="02070309020205020404" pitchFamily="49" charset="0"/>
            <a:buChar char="o"/>
          </a:pPr>
          <a:r>
            <a:rPr lang="en-US" sz="1400" kern="1200">
              <a:effectLst/>
              <a:latin typeface="Calibri" panose="020F0502020204030204" pitchFamily="34" charset="0"/>
              <a:ea typeface="Calibri" panose="020F0502020204030204" pitchFamily="34" charset="0"/>
              <a:cs typeface="Times New Roman" panose="02020603050405020304" pitchFamily="18" charset="0"/>
            </a:rPr>
            <a:t>Increased logistics cost </a:t>
          </a:r>
          <a:endParaRPr lang="en-IN" sz="1400" kern="1200" dirty="0"/>
        </a:p>
      </dsp:txBody>
      <dsp:txXfrm>
        <a:off x="893919" y="1917149"/>
        <a:ext cx="7480809" cy="383294"/>
      </dsp:txXfrm>
    </dsp:sp>
    <dsp:sp modelId="{F8E99B54-7C0D-4219-81FD-8ABCA667ADE4}">
      <dsp:nvSpPr>
        <dsp:cNvPr id="0" name=""/>
        <dsp:cNvSpPr/>
      </dsp:nvSpPr>
      <dsp:spPr>
        <a:xfrm>
          <a:off x="654359" y="1869237"/>
          <a:ext cx="479118" cy="479118"/>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1B3211-4270-40FB-B291-CCC3B7BDD040}">
      <dsp:nvSpPr>
        <dsp:cNvPr id="0" name=""/>
        <dsp:cNvSpPr/>
      </dsp:nvSpPr>
      <dsp:spPr>
        <a:xfrm>
          <a:off x="833185" y="2492429"/>
          <a:ext cx="7541542" cy="3832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240" tIns="35560" rIns="35560" bIns="35560" numCol="1" spcCol="1270" anchor="ctr" anchorCtr="0">
          <a:noAutofit/>
        </a:bodyPr>
        <a:lstStyle/>
        <a:p>
          <a:pPr lvl="0" algn="l" defTabSz="622300">
            <a:lnSpc>
              <a:spcPct val="90000"/>
            </a:lnSpc>
            <a:spcBef>
              <a:spcPct val="0"/>
            </a:spcBef>
            <a:spcAft>
              <a:spcPct val="35000"/>
            </a:spcAft>
            <a:buFont typeface="Courier New" panose="02070309020205020404" pitchFamily="49" charset="0"/>
            <a:buChar char="o"/>
          </a:pPr>
          <a:r>
            <a:rPr lang="en-US" sz="1400" kern="1200">
              <a:effectLst/>
              <a:latin typeface="Calibri" panose="020F0502020204030204" pitchFamily="34" charset="0"/>
              <a:ea typeface="Calibri" panose="020F0502020204030204" pitchFamily="34" charset="0"/>
              <a:cs typeface="Times New Roman" panose="02020603050405020304" pitchFamily="18" charset="0"/>
            </a:rPr>
            <a:t>Decrease in the number of persons employed</a:t>
          </a:r>
          <a:endParaRPr lang="en-IN" sz="1400" kern="1200" dirty="0"/>
        </a:p>
      </dsp:txBody>
      <dsp:txXfrm>
        <a:off x="833185" y="2492429"/>
        <a:ext cx="7541542" cy="383294"/>
      </dsp:txXfrm>
    </dsp:sp>
    <dsp:sp modelId="{D3C9D5D8-A4AB-4160-BFD9-DA98687A46A2}">
      <dsp:nvSpPr>
        <dsp:cNvPr id="0" name=""/>
        <dsp:cNvSpPr/>
      </dsp:nvSpPr>
      <dsp:spPr>
        <a:xfrm>
          <a:off x="593626" y="2444517"/>
          <a:ext cx="479118" cy="479118"/>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6BCE37-786C-4D9C-BCE7-678D91FCB420}">
      <dsp:nvSpPr>
        <dsp:cNvPr id="0" name=""/>
        <dsp:cNvSpPr/>
      </dsp:nvSpPr>
      <dsp:spPr>
        <a:xfrm>
          <a:off x="642972" y="3067287"/>
          <a:ext cx="7731755" cy="3832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240" tIns="35560" rIns="35560" bIns="35560" numCol="1" spcCol="1270" anchor="ctr" anchorCtr="0">
          <a:noAutofit/>
        </a:bodyPr>
        <a:lstStyle/>
        <a:p>
          <a:pPr lvl="0" algn="l" defTabSz="622300">
            <a:lnSpc>
              <a:spcPct val="90000"/>
            </a:lnSpc>
            <a:spcBef>
              <a:spcPct val="0"/>
            </a:spcBef>
            <a:spcAft>
              <a:spcPct val="35000"/>
            </a:spcAft>
            <a:buFont typeface="Courier New" panose="02070309020205020404" pitchFamily="49" charset="0"/>
            <a:buChar char="o"/>
          </a:pPr>
          <a:r>
            <a:rPr lang="en-US" sz="1400" kern="1200">
              <a:effectLst/>
              <a:latin typeface="Calibri" panose="020F0502020204030204" pitchFamily="34" charset="0"/>
              <a:ea typeface="Calibri" panose="020F0502020204030204" pitchFamily="34" charset="0"/>
              <a:cs typeface="Times New Roman" panose="02020603050405020304" pitchFamily="18" charset="0"/>
            </a:rPr>
            <a:t>Reduced demand for products and services</a:t>
          </a:r>
          <a:endParaRPr lang="en-IN" sz="1400" kern="1200" dirty="0"/>
        </a:p>
      </dsp:txBody>
      <dsp:txXfrm>
        <a:off x="642972" y="3067287"/>
        <a:ext cx="7731755" cy="383294"/>
      </dsp:txXfrm>
    </dsp:sp>
    <dsp:sp modelId="{AAAB9532-AE41-4CC2-9792-9CE1B96673A5}">
      <dsp:nvSpPr>
        <dsp:cNvPr id="0" name=""/>
        <dsp:cNvSpPr/>
      </dsp:nvSpPr>
      <dsp:spPr>
        <a:xfrm>
          <a:off x="403412" y="3019375"/>
          <a:ext cx="479118" cy="47911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1D580D-96BC-40A2-8856-BC3D4B9731BB}">
      <dsp:nvSpPr>
        <dsp:cNvPr id="0" name=""/>
        <dsp:cNvSpPr/>
      </dsp:nvSpPr>
      <dsp:spPr>
        <a:xfrm>
          <a:off x="295864" y="3642567"/>
          <a:ext cx="8078863" cy="38329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240" tIns="35560" rIns="35560" bIns="35560" numCol="1" spcCol="1270" anchor="ctr" anchorCtr="0">
          <a:noAutofit/>
        </a:bodyPr>
        <a:lstStyle/>
        <a:p>
          <a:pPr lvl="0" algn="l" defTabSz="622300">
            <a:lnSpc>
              <a:spcPct val="90000"/>
            </a:lnSpc>
            <a:spcBef>
              <a:spcPct val="0"/>
            </a:spcBef>
            <a:spcAft>
              <a:spcPct val="35000"/>
            </a:spcAft>
            <a:buFont typeface="Courier New" panose="02070309020205020404" pitchFamily="49" charset="0"/>
            <a:buChar char="o"/>
          </a:pPr>
          <a:r>
            <a:rPr lang="en-US" sz="1400" kern="1200">
              <a:effectLst/>
              <a:latin typeface="Calibri" panose="020F0502020204030204" pitchFamily="34" charset="0"/>
              <a:ea typeface="Calibri" panose="020F0502020204030204" pitchFamily="34" charset="0"/>
              <a:cs typeface="Times New Roman" panose="02020603050405020304" pitchFamily="18" charset="0"/>
            </a:rPr>
            <a:t>Increased demand for products and services – local and international customers</a:t>
          </a:r>
          <a:endParaRPr lang="en-IN" sz="1400" kern="1200" dirty="0"/>
        </a:p>
      </dsp:txBody>
      <dsp:txXfrm>
        <a:off x="295864" y="3642567"/>
        <a:ext cx="8078863" cy="383294"/>
      </dsp:txXfrm>
    </dsp:sp>
    <dsp:sp modelId="{B4D53F02-86EC-4628-A6B6-DB224F95ACCE}">
      <dsp:nvSpPr>
        <dsp:cNvPr id="0" name=""/>
        <dsp:cNvSpPr/>
      </dsp:nvSpPr>
      <dsp:spPr>
        <a:xfrm>
          <a:off x="56304" y="3594655"/>
          <a:ext cx="479118" cy="479118"/>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47687-F140-4C82-9FD6-7DC53481E3A4}">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759891-FF1A-4471-9D90-74EF63EA04DB}">
      <dsp:nvSpPr>
        <dsp:cNvPr id="0" name=""/>
        <dsp:cNvSpPr/>
      </dsp:nvSpPr>
      <dsp:spPr>
        <a:xfrm>
          <a:off x="328048" y="214010"/>
          <a:ext cx="8438736" cy="42785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35560" rIns="35560" bIns="35560" numCol="1" spcCol="1270" anchor="ctr" anchorCtr="0">
          <a:noAutofit/>
        </a:bodyPr>
        <a:lstStyle/>
        <a:p>
          <a:pPr lvl="0" algn="l" defTabSz="622300">
            <a:lnSpc>
              <a:spcPct val="90000"/>
            </a:lnSpc>
            <a:spcBef>
              <a:spcPct val="0"/>
            </a:spcBef>
            <a:spcAft>
              <a:spcPct val="35000"/>
            </a:spcAft>
            <a:buFont typeface="Courier New" panose="02070309020205020404" pitchFamily="49" charset="0"/>
            <a:buChar char="o"/>
          </a:pPr>
          <a:r>
            <a:rPr lang="en-US" sz="14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Reduced demand for products and services – local and international customers</a:t>
          </a:r>
          <a:endParaRPr lang="en-IN" sz="1400" kern="1200" dirty="0">
            <a:solidFill>
              <a:schemeClr val="bg1"/>
            </a:solidFill>
          </a:endParaRPr>
        </a:p>
      </dsp:txBody>
      <dsp:txXfrm>
        <a:off x="328048" y="214010"/>
        <a:ext cx="8438736" cy="427857"/>
      </dsp:txXfrm>
    </dsp:sp>
    <dsp:sp modelId="{66A7466D-ED3C-4E76-8EAB-EFC070A2DB5B}">
      <dsp:nvSpPr>
        <dsp:cNvPr id="0" name=""/>
        <dsp:cNvSpPr/>
      </dsp:nvSpPr>
      <dsp:spPr>
        <a:xfrm>
          <a:off x="60637" y="160528"/>
          <a:ext cx="534822" cy="53482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EFC836-85B4-4804-87E2-1D12AAE5CC6D}">
      <dsp:nvSpPr>
        <dsp:cNvPr id="0" name=""/>
        <dsp:cNvSpPr/>
      </dsp:nvSpPr>
      <dsp:spPr>
        <a:xfrm>
          <a:off x="679991" y="855715"/>
          <a:ext cx="8086794" cy="42785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35560" rIns="35560" bIns="35560" numCol="1" spcCol="1270" anchor="ctr" anchorCtr="0">
          <a:noAutofit/>
        </a:bodyPr>
        <a:lstStyle/>
        <a:p>
          <a:pPr lvl="0" algn="l" defTabSz="622300">
            <a:lnSpc>
              <a:spcPct val="90000"/>
            </a:lnSpc>
            <a:spcBef>
              <a:spcPct val="0"/>
            </a:spcBef>
            <a:spcAft>
              <a:spcPct val="35000"/>
            </a:spcAft>
            <a:buFont typeface="Courier New" panose="02070309020205020404" pitchFamily="49" charset="0"/>
            <a:buChar char="o"/>
          </a:pPr>
          <a:r>
            <a:rPr lang="en-US" sz="14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Delays in production and/or delays in providing service</a:t>
          </a:r>
          <a:endParaRPr lang="en-IN" sz="1400" kern="1200" dirty="0">
            <a:solidFill>
              <a:schemeClr val="bg1"/>
            </a:solidFill>
          </a:endParaRPr>
        </a:p>
      </dsp:txBody>
      <dsp:txXfrm>
        <a:off x="679991" y="855715"/>
        <a:ext cx="8086794" cy="427857"/>
      </dsp:txXfrm>
    </dsp:sp>
    <dsp:sp modelId="{9D46F819-4E8B-489C-B7EB-10A466DCAFA5}">
      <dsp:nvSpPr>
        <dsp:cNvPr id="0" name=""/>
        <dsp:cNvSpPr/>
      </dsp:nvSpPr>
      <dsp:spPr>
        <a:xfrm>
          <a:off x="412579" y="802233"/>
          <a:ext cx="534822" cy="534822"/>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AFA1AF-CB97-4938-98A2-29A27E193B5F}">
      <dsp:nvSpPr>
        <dsp:cNvPr id="0" name=""/>
        <dsp:cNvSpPr/>
      </dsp:nvSpPr>
      <dsp:spPr>
        <a:xfrm>
          <a:off x="840925" y="1497421"/>
          <a:ext cx="7925860" cy="42785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35560" rIns="35560" bIns="35560" numCol="1" spcCol="1270" anchor="ctr" anchorCtr="0">
          <a:noAutofit/>
        </a:bodyPr>
        <a:lstStyle/>
        <a:p>
          <a:pPr lvl="0" algn="l" defTabSz="622300">
            <a:lnSpc>
              <a:spcPct val="90000"/>
            </a:lnSpc>
            <a:spcBef>
              <a:spcPct val="0"/>
            </a:spcBef>
            <a:spcAft>
              <a:spcPct val="35000"/>
            </a:spcAft>
            <a:buFont typeface="Courier New" panose="02070309020205020404" pitchFamily="49" charset="0"/>
            <a:buChar char="o"/>
          </a:pPr>
          <a:r>
            <a:rPr lang="en-US" sz="14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Disruption in cash flow</a:t>
          </a:r>
          <a:endParaRPr lang="en-IN" sz="1400" kern="1200" dirty="0">
            <a:solidFill>
              <a:schemeClr val="bg1"/>
            </a:solidFill>
          </a:endParaRPr>
        </a:p>
      </dsp:txBody>
      <dsp:txXfrm>
        <a:off x="840925" y="1497421"/>
        <a:ext cx="7925860" cy="427857"/>
      </dsp:txXfrm>
    </dsp:sp>
    <dsp:sp modelId="{7AA8A07D-A061-4692-B8CD-FC45A180A2CE}">
      <dsp:nvSpPr>
        <dsp:cNvPr id="0" name=""/>
        <dsp:cNvSpPr/>
      </dsp:nvSpPr>
      <dsp:spPr>
        <a:xfrm>
          <a:off x="573514" y="1443939"/>
          <a:ext cx="534822" cy="534822"/>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1F7F79-BDCF-4369-A832-2F51A4117B84}">
      <dsp:nvSpPr>
        <dsp:cNvPr id="0" name=""/>
        <dsp:cNvSpPr/>
      </dsp:nvSpPr>
      <dsp:spPr>
        <a:xfrm>
          <a:off x="840925" y="2138720"/>
          <a:ext cx="7925860" cy="42785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35560" rIns="35560" bIns="35560" numCol="1" spcCol="1270" anchor="ctr" anchorCtr="0">
          <a:noAutofit/>
        </a:bodyPr>
        <a:lstStyle/>
        <a:p>
          <a:pPr lvl="0" algn="l" defTabSz="622300">
            <a:lnSpc>
              <a:spcPct val="90000"/>
            </a:lnSpc>
            <a:spcBef>
              <a:spcPct val="0"/>
            </a:spcBef>
            <a:spcAft>
              <a:spcPct val="35000"/>
            </a:spcAft>
            <a:buFont typeface="Courier New" panose="02070309020205020404" pitchFamily="49" charset="0"/>
            <a:buChar char="o"/>
          </a:pPr>
          <a:r>
            <a:rPr lang="en-US" sz="14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Inability to meet loan repayment or loan servicing obligations</a:t>
          </a:r>
          <a:endParaRPr lang="en-IN" sz="1400" kern="1200" dirty="0">
            <a:solidFill>
              <a:schemeClr val="bg1"/>
            </a:solidFill>
          </a:endParaRPr>
        </a:p>
      </dsp:txBody>
      <dsp:txXfrm>
        <a:off x="840925" y="2138720"/>
        <a:ext cx="7925860" cy="427857"/>
      </dsp:txXfrm>
    </dsp:sp>
    <dsp:sp modelId="{D0574F3E-7F41-410C-B11D-BF718571D543}">
      <dsp:nvSpPr>
        <dsp:cNvPr id="0" name=""/>
        <dsp:cNvSpPr/>
      </dsp:nvSpPr>
      <dsp:spPr>
        <a:xfrm>
          <a:off x="573514" y="2085238"/>
          <a:ext cx="534822" cy="53482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160CD4-0732-4CB5-B438-CE81B589D825}">
      <dsp:nvSpPr>
        <dsp:cNvPr id="0" name=""/>
        <dsp:cNvSpPr/>
      </dsp:nvSpPr>
      <dsp:spPr>
        <a:xfrm>
          <a:off x="679991" y="2780426"/>
          <a:ext cx="8086794" cy="42785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35560" rIns="35560" bIns="35560" numCol="1" spcCol="1270" anchor="ctr" anchorCtr="0">
          <a:noAutofit/>
        </a:bodyPr>
        <a:lstStyle/>
        <a:p>
          <a:pPr lvl="0" algn="l" defTabSz="622300">
            <a:lnSpc>
              <a:spcPct val="90000"/>
            </a:lnSpc>
            <a:spcBef>
              <a:spcPct val="0"/>
            </a:spcBef>
            <a:spcAft>
              <a:spcPct val="35000"/>
            </a:spcAft>
            <a:buFont typeface="Courier New" panose="02070309020205020404" pitchFamily="49" charset="0"/>
            <a:buChar char="o"/>
          </a:pPr>
          <a:r>
            <a:rPr lang="en-US" sz="14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Change in working arrangements (partial leave, telework, etc.)</a:t>
          </a:r>
          <a:endParaRPr lang="en-IN" sz="1400" kern="1200" dirty="0">
            <a:solidFill>
              <a:schemeClr val="bg1"/>
            </a:solidFill>
          </a:endParaRPr>
        </a:p>
      </dsp:txBody>
      <dsp:txXfrm>
        <a:off x="679991" y="2780426"/>
        <a:ext cx="8086794" cy="427857"/>
      </dsp:txXfrm>
    </dsp:sp>
    <dsp:sp modelId="{6DBF8597-DB0B-4289-BA86-6AE873286B48}">
      <dsp:nvSpPr>
        <dsp:cNvPr id="0" name=""/>
        <dsp:cNvSpPr/>
      </dsp:nvSpPr>
      <dsp:spPr>
        <a:xfrm>
          <a:off x="412579" y="2726944"/>
          <a:ext cx="534822" cy="53482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F56A4A-3B76-4804-B3E7-7A3BE28AAB3A}">
      <dsp:nvSpPr>
        <dsp:cNvPr id="0" name=""/>
        <dsp:cNvSpPr/>
      </dsp:nvSpPr>
      <dsp:spPr>
        <a:xfrm>
          <a:off x="328048" y="3422131"/>
          <a:ext cx="8438736" cy="42785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35560" rIns="35560" bIns="35560" numCol="1" spcCol="1270" anchor="ctr" anchorCtr="0">
          <a:noAutofit/>
        </a:bodyPr>
        <a:lstStyle/>
        <a:p>
          <a:pPr lvl="0" algn="l" defTabSz="622300">
            <a:lnSpc>
              <a:spcPct val="90000"/>
            </a:lnSpc>
            <a:spcBef>
              <a:spcPct val="0"/>
            </a:spcBef>
            <a:spcAft>
              <a:spcPct val="35000"/>
            </a:spcAft>
            <a:buFont typeface="Courier New" panose="02070309020205020404" pitchFamily="49" charset="0"/>
            <a:buChar char="o"/>
          </a:pPr>
          <a:r>
            <a:rPr lang="en-US" sz="14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Decrease in the number of people employed</a:t>
          </a:r>
          <a:endParaRPr lang="en-IN" sz="1400" kern="1200" dirty="0">
            <a:solidFill>
              <a:schemeClr val="bg1"/>
            </a:solidFill>
          </a:endParaRPr>
        </a:p>
      </dsp:txBody>
      <dsp:txXfrm>
        <a:off x="328048" y="3422131"/>
        <a:ext cx="8438736" cy="427857"/>
      </dsp:txXfrm>
    </dsp:sp>
    <dsp:sp modelId="{D89A6CC4-DF2F-4EE1-A1F0-2F80103B27B0}">
      <dsp:nvSpPr>
        <dsp:cNvPr id="0" name=""/>
        <dsp:cNvSpPr/>
      </dsp:nvSpPr>
      <dsp:spPr>
        <a:xfrm>
          <a:off x="60637" y="3368649"/>
          <a:ext cx="534822" cy="53482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47687-F140-4C82-9FD6-7DC53481E3A4}">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759891-FF1A-4471-9D90-74EF63EA04DB}">
      <dsp:nvSpPr>
        <dsp:cNvPr id="0" name=""/>
        <dsp:cNvSpPr/>
      </dsp:nvSpPr>
      <dsp:spPr>
        <a:xfrm>
          <a:off x="384538" y="253918"/>
          <a:ext cx="7893241" cy="50816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5560" rIns="35560" bIns="35560" numCol="1" spcCol="1270" anchor="ctr" anchorCtr="0">
          <a:noAutofit/>
        </a:bodyPr>
        <a:lstStyle/>
        <a:p>
          <a:pPr lvl="0" algn="l" defTabSz="622300">
            <a:lnSpc>
              <a:spcPct val="90000"/>
            </a:lnSpc>
            <a:spcBef>
              <a:spcPct val="0"/>
            </a:spcBef>
            <a:spcAft>
              <a:spcPct val="35000"/>
            </a:spcAft>
            <a:buFont typeface="Courier New" panose="02070309020205020404" pitchFamily="49" charset="0"/>
            <a:buChar char="o"/>
          </a:pPr>
          <a:r>
            <a:rPr lang="en-US" sz="1400" kern="1200">
              <a:effectLst/>
              <a:latin typeface="Calibri" panose="020F0502020204030204" pitchFamily="34" charset="0"/>
              <a:ea typeface="Calibri" panose="020F0502020204030204" pitchFamily="34" charset="0"/>
              <a:cs typeface="Times New Roman" panose="02020603050405020304" pitchFamily="18" charset="0"/>
            </a:rPr>
            <a:t>Service delays of cancellation of order </a:t>
          </a:r>
          <a:endParaRPr lang="en-IN" sz="1400" kern="1200" dirty="0"/>
        </a:p>
      </dsp:txBody>
      <dsp:txXfrm>
        <a:off x="384538" y="253918"/>
        <a:ext cx="7893241" cy="508162"/>
      </dsp:txXfrm>
    </dsp:sp>
    <dsp:sp modelId="{66A7466D-ED3C-4E76-8EAB-EFC070A2DB5B}">
      <dsp:nvSpPr>
        <dsp:cNvPr id="0" name=""/>
        <dsp:cNvSpPr/>
      </dsp:nvSpPr>
      <dsp:spPr>
        <a:xfrm>
          <a:off x="66936" y="190398"/>
          <a:ext cx="635203" cy="635203"/>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EFC836-85B4-4804-87E2-1D12AAE5CC6D}">
      <dsp:nvSpPr>
        <dsp:cNvPr id="0" name=""/>
        <dsp:cNvSpPr/>
      </dsp:nvSpPr>
      <dsp:spPr>
        <a:xfrm>
          <a:off x="748672" y="1015918"/>
          <a:ext cx="7529106" cy="50816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5560" rIns="35560" bIns="35560" numCol="1" spcCol="1270" anchor="ctr" anchorCtr="0">
          <a:noAutofit/>
        </a:bodyPr>
        <a:lstStyle/>
        <a:p>
          <a:pPr lvl="0" algn="l" defTabSz="622300">
            <a:lnSpc>
              <a:spcPct val="90000"/>
            </a:lnSpc>
            <a:spcBef>
              <a:spcPct val="0"/>
            </a:spcBef>
            <a:spcAft>
              <a:spcPct val="35000"/>
            </a:spcAft>
            <a:buFont typeface="Courier New" panose="02070309020205020404" pitchFamily="49" charset="0"/>
            <a:buChar char="o"/>
          </a:pPr>
          <a:r>
            <a:rPr lang="en-US" sz="1400" kern="1200">
              <a:effectLst/>
              <a:latin typeface="Calibri" panose="020F0502020204030204" pitchFamily="34" charset="0"/>
              <a:ea typeface="Calibri" panose="020F0502020204030204" pitchFamily="34" charset="0"/>
              <a:cs typeface="Times New Roman" panose="02020603050405020304" pitchFamily="18" charset="0"/>
            </a:rPr>
            <a:t>Unable to meet loan repayment or loan servicing obligations</a:t>
          </a:r>
          <a:endParaRPr lang="en-IN" sz="1400" kern="1200" dirty="0"/>
        </a:p>
      </dsp:txBody>
      <dsp:txXfrm>
        <a:off x="748672" y="1015918"/>
        <a:ext cx="7529106" cy="508162"/>
      </dsp:txXfrm>
    </dsp:sp>
    <dsp:sp modelId="{9D46F819-4E8B-489C-B7EB-10A466DCAFA5}">
      <dsp:nvSpPr>
        <dsp:cNvPr id="0" name=""/>
        <dsp:cNvSpPr/>
      </dsp:nvSpPr>
      <dsp:spPr>
        <a:xfrm>
          <a:off x="431071" y="952398"/>
          <a:ext cx="635203" cy="635203"/>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AFA1AF-CB97-4938-98A2-29A27E193B5F}">
      <dsp:nvSpPr>
        <dsp:cNvPr id="0" name=""/>
        <dsp:cNvSpPr/>
      </dsp:nvSpPr>
      <dsp:spPr>
        <a:xfrm>
          <a:off x="860432" y="1777918"/>
          <a:ext cx="7417346" cy="50816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5560" rIns="35560" bIns="35560" numCol="1" spcCol="1270" anchor="ctr" anchorCtr="0">
          <a:noAutofit/>
        </a:bodyPr>
        <a:lstStyle/>
        <a:p>
          <a:pPr lvl="0" algn="l" defTabSz="622300">
            <a:lnSpc>
              <a:spcPct val="90000"/>
            </a:lnSpc>
            <a:spcBef>
              <a:spcPct val="0"/>
            </a:spcBef>
            <a:spcAft>
              <a:spcPct val="35000"/>
            </a:spcAft>
            <a:buFont typeface="Courier New" panose="02070309020205020404" pitchFamily="49" charset="0"/>
            <a:buChar char="o"/>
          </a:pPr>
          <a:r>
            <a:rPr lang="en-US" sz="1400" kern="1200">
              <a:effectLst/>
              <a:latin typeface="Calibri" panose="020F0502020204030204" pitchFamily="34" charset="0"/>
              <a:ea typeface="Calibri" panose="020F0502020204030204" pitchFamily="34" charset="0"/>
              <a:cs typeface="Times New Roman" panose="02020603050405020304" pitchFamily="18" charset="0"/>
            </a:rPr>
            <a:t>Reduced demand for products and services – local customers </a:t>
          </a:r>
          <a:endParaRPr lang="en-IN" sz="1400" kern="1200" dirty="0"/>
        </a:p>
      </dsp:txBody>
      <dsp:txXfrm>
        <a:off x="860432" y="1777918"/>
        <a:ext cx="7417346" cy="508162"/>
      </dsp:txXfrm>
    </dsp:sp>
    <dsp:sp modelId="{7AA8A07D-A061-4692-B8CD-FC45A180A2CE}">
      <dsp:nvSpPr>
        <dsp:cNvPr id="0" name=""/>
        <dsp:cNvSpPr/>
      </dsp:nvSpPr>
      <dsp:spPr>
        <a:xfrm>
          <a:off x="542831" y="1714398"/>
          <a:ext cx="635203" cy="635203"/>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1F7F79-BDCF-4369-A832-2F51A4117B84}">
      <dsp:nvSpPr>
        <dsp:cNvPr id="0" name=""/>
        <dsp:cNvSpPr/>
      </dsp:nvSpPr>
      <dsp:spPr>
        <a:xfrm>
          <a:off x="748672" y="2539918"/>
          <a:ext cx="7529106" cy="50816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5560" rIns="35560" bIns="35560" numCol="1" spcCol="1270" anchor="ctr" anchorCtr="0">
          <a:noAutofit/>
        </a:bodyPr>
        <a:lstStyle/>
        <a:p>
          <a:pPr lvl="0" algn="l" defTabSz="622300">
            <a:lnSpc>
              <a:spcPct val="90000"/>
            </a:lnSpc>
            <a:spcBef>
              <a:spcPct val="0"/>
            </a:spcBef>
            <a:spcAft>
              <a:spcPct val="35000"/>
            </a:spcAft>
            <a:buFont typeface="Courier New" panose="02070309020205020404" pitchFamily="49" charset="0"/>
            <a:buChar char="o"/>
          </a:pPr>
          <a:r>
            <a:rPr lang="en-US" sz="1400" kern="1200">
              <a:effectLst/>
              <a:latin typeface="Calibri" panose="020F0502020204030204" pitchFamily="34" charset="0"/>
              <a:ea typeface="Calibri" panose="020F0502020204030204" pitchFamily="34" charset="0"/>
              <a:cs typeface="Times New Roman" panose="02020603050405020304" pitchFamily="18" charset="0"/>
            </a:rPr>
            <a:t>Temporary or permanent closing of businesses </a:t>
          </a:r>
          <a:endParaRPr lang="en-IN" sz="1400" kern="1200" dirty="0"/>
        </a:p>
      </dsp:txBody>
      <dsp:txXfrm>
        <a:off x="748672" y="2539918"/>
        <a:ext cx="7529106" cy="508162"/>
      </dsp:txXfrm>
    </dsp:sp>
    <dsp:sp modelId="{D0574F3E-7F41-410C-B11D-BF718571D543}">
      <dsp:nvSpPr>
        <dsp:cNvPr id="0" name=""/>
        <dsp:cNvSpPr/>
      </dsp:nvSpPr>
      <dsp:spPr>
        <a:xfrm>
          <a:off x="431071" y="2476398"/>
          <a:ext cx="635203" cy="635203"/>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160CD4-0732-4CB5-B438-CE81B589D825}">
      <dsp:nvSpPr>
        <dsp:cNvPr id="0" name=""/>
        <dsp:cNvSpPr/>
      </dsp:nvSpPr>
      <dsp:spPr>
        <a:xfrm>
          <a:off x="384538" y="3301918"/>
          <a:ext cx="7893241" cy="50816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5560" rIns="35560" bIns="35560" numCol="1" spcCol="1270" anchor="ctr" anchorCtr="0">
          <a:noAutofit/>
        </a:bodyPr>
        <a:lstStyle/>
        <a:p>
          <a:pPr lvl="0" algn="l" defTabSz="622300">
            <a:lnSpc>
              <a:spcPct val="90000"/>
            </a:lnSpc>
            <a:spcBef>
              <a:spcPct val="0"/>
            </a:spcBef>
            <a:spcAft>
              <a:spcPct val="35000"/>
            </a:spcAft>
            <a:buFont typeface="Courier New" panose="02070309020205020404" pitchFamily="49" charset="0"/>
            <a:buChar char="o"/>
          </a:pPr>
          <a:r>
            <a:rPr lang="en-US" sz="1400" kern="1200">
              <a:effectLst/>
              <a:latin typeface="Calibri" panose="020F0502020204030204" pitchFamily="34" charset="0"/>
              <a:ea typeface="Calibri" panose="020F0502020204030204" pitchFamily="34" charset="0"/>
              <a:cs typeface="Times New Roman" panose="02020603050405020304" pitchFamily="18" charset="0"/>
            </a:rPr>
            <a:t>Change in working arrangements (partial, leave, telework etc) </a:t>
          </a:r>
          <a:endParaRPr lang="en-IN" sz="1400" kern="1200" dirty="0"/>
        </a:p>
      </dsp:txBody>
      <dsp:txXfrm>
        <a:off x="384538" y="3301918"/>
        <a:ext cx="7893241" cy="508162"/>
      </dsp:txXfrm>
    </dsp:sp>
    <dsp:sp modelId="{6DBF8597-DB0B-4289-BA86-6AE873286B48}">
      <dsp:nvSpPr>
        <dsp:cNvPr id="0" name=""/>
        <dsp:cNvSpPr/>
      </dsp:nvSpPr>
      <dsp:spPr>
        <a:xfrm>
          <a:off x="66936" y="3238398"/>
          <a:ext cx="635203" cy="635203"/>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47CD1-DE90-4F12-BE6D-F99712246553}">
      <dsp:nvSpPr>
        <dsp:cNvPr id="0" name=""/>
        <dsp:cNvSpPr/>
      </dsp:nvSpPr>
      <dsp:spPr>
        <a:xfrm>
          <a:off x="2164727" y="1295"/>
          <a:ext cx="1325343" cy="8614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IN" sz="1500" kern="1200" dirty="0"/>
            <a:t>Access to market and information</a:t>
          </a:r>
        </a:p>
      </dsp:txBody>
      <dsp:txXfrm>
        <a:off x="2206781" y="43349"/>
        <a:ext cx="1241235" cy="777365"/>
      </dsp:txXfrm>
    </dsp:sp>
    <dsp:sp modelId="{E958A12D-5237-4614-96E2-51E142752B9B}">
      <dsp:nvSpPr>
        <dsp:cNvPr id="0" name=""/>
        <dsp:cNvSpPr/>
      </dsp:nvSpPr>
      <dsp:spPr>
        <a:xfrm>
          <a:off x="1402803" y="432032"/>
          <a:ext cx="2849192" cy="2849192"/>
        </a:xfrm>
        <a:custGeom>
          <a:avLst/>
          <a:gdLst/>
          <a:ahLst/>
          <a:cxnLst/>
          <a:rect l="0" t="0" r="0" b="0"/>
          <a:pathLst>
            <a:path>
              <a:moveTo>
                <a:pt x="2096835" y="168583"/>
              </a:moveTo>
              <a:arcTo wR="1424596" hR="1424596" stAng="17889387" swAng="262852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560C39E-D3C1-493A-B3FD-C8C0633DDA82}">
      <dsp:nvSpPr>
        <dsp:cNvPr id="0" name=""/>
        <dsp:cNvSpPr/>
      </dsp:nvSpPr>
      <dsp:spPr>
        <a:xfrm>
          <a:off x="3589323" y="1425891"/>
          <a:ext cx="1325343" cy="8614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IN" sz="1500" kern="1200" dirty="0"/>
            <a:t>Digital Integration</a:t>
          </a:r>
        </a:p>
      </dsp:txBody>
      <dsp:txXfrm>
        <a:off x="3631377" y="1467945"/>
        <a:ext cx="1241235" cy="777365"/>
      </dsp:txXfrm>
    </dsp:sp>
    <dsp:sp modelId="{AD3BB33E-F9CA-4C18-9177-E2191084E45B}">
      <dsp:nvSpPr>
        <dsp:cNvPr id="0" name=""/>
        <dsp:cNvSpPr/>
      </dsp:nvSpPr>
      <dsp:spPr>
        <a:xfrm>
          <a:off x="1402803" y="432032"/>
          <a:ext cx="2849192" cy="2849192"/>
        </a:xfrm>
        <a:custGeom>
          <a:avLst/>
          <a:gdLst/>
          <a:ahLst/>
          <a:cxnLst/>
          <a:rect l="0" t="0" r="0" b="0"/>
          <a:pathLst>
            <a:path>
              <a:moveTo>
                <a:pt x="2779199" y="1865643"/>
              </a:moveTo>
              <a:arcTo wR="1424596" hR="1424596" stAng="1082087" swAng="262852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DFD5010-DED2-48D5-AC92-3A92AAD2778E}">
      <dsp:nvSpPr>
        <dsp:cNvPr id="0" name=""/>
        <dsp:cNvSpPr/>
      </dsp:nvSpPr>
      <dsp:spPr>
        <a:xfrm>
          <a:off x="2164727" y="2850487"/>
          <a:ext cx="1325343" cy="8614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IN" sz="1500" kern="1200" dirty="0"/>
            <a:t>Financial instruments</a:t>
          </a:r>
        </a:p>
      </dsp:txBody>
      <dsp:txXfrm>
        <a:off x="2206781" y="2892541"/>
        <a:ext cx="1241235" cy="777365"/>
      </dsp:txXfrm>
    </dsp:sp>
    <dsp:sp modelId="{D54CE4D3-E6BA-47B7-A2F7-C1DC0CEF6B7E}">
      <dsp:nvSpPr>
        <dsp:cNvPr id="0" name=""/>
        <dsp:cNvSpPr/>
      </dsp:nvSpPr>
      <dsp:spPr>
        <a:xfrm>
          <a:off x="1402803" y="432032"/>
          <a:ext cx="2849192" cy="2849192"/>
        </a:xfrm>
        <a:custGeom>
          <a:avLst/>
          <a:gdLst/>
          <a:ahLst/>
          <a:cxnLst/>
          <a:rect l="0" t="0" r="0" b="0"/>
          <a:pathLst>
            <a:path>
              <a:moveTo>
                <a:pt x="752356" y="2680608"/>
              </a:moveTo>
              <a:arcTo wR="1424596" hR="1424596" stAng="7089387" swAng="262852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16DE18E-0F19-4D37-841C-302875E0D15E}">
      <dsp:nvSpPr>
        <dsp:cNvPr id="0" name=""/>
        <dsp:cNvSpPr/>
      </dsp:nvSpPr>
      <dsp:spPr>
        <a:xfrm>
          <a:off x="740131" y="1425891"/>
          <a:ext cx="1325343" cy="8614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IN" sz="1500" kern="1200" dirty="0"/>
            <a:t>Capacity building</a:t>
          </a:r>
        </a:p>
      </dsp:txBody>
      <dsp:txXfrm>
        <a:off x="782185" y="1467945"/>
        <a:ext cx="1241235" cy="777365"/>
      </dsp:txXfrm>
    </dsp:sp>
    <dsp:sp modelId="{CE6FDD68-5988-40A0-9B41-036C81F23FC2}">
      <dsp:nvSpPr>
        <dsp:cNvPr id="0" name=""/>
        <dsp:cNvSpPr/>
      </dsp:nvSpPr>
      <dsp:spPr>
        <a:xfrm>
          <a:off x="1402803" y="432032"/>
          <a:ext cx="2849192" cy="2849192"/>
        </a:xfrm>
        <a:custGeom>
          <a:avLst/>
          <a:gdLst/>
          <a:ahLst/>
          <a:cxnLst/>
          <a:rect l="0" t="0" r="0" b="0"/>
          <a:pathLst>
            <a:path>
              <a:moveTo>
                <a:pt x="69992" y="983549"/>
              </a:moveTo>
              <a:arcTo wR="1424596" hR="1424596" stAng="11882087" swAng="262852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93372"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10315" y="0"/>
            <a:ext cx="4293372" cy="339725"/>
          </a:xfrm>
          <a:prstGeom prst="rect">
            <a:avLst/>
          </a:prstGeom>
        </p:spPr>
        <p:txBody>
          <a:bodyPr vert="horz" lIns="91440" tIns="45720" rIns="91440" bIns="45720" rtlCol="0"/>
          <a:lstStyle>
            <a:lvl1pPr algn="r">
              <a:defRPr sz="1200"/>
            </a:lvl1pPr>
          </a:lstStyle>
          <a:p>
            <a:fld id="{ACFB7A85-53F1-45B3-883C-3A600C316931}" type="datetimeFigureOut">
              <a:rPr lang="en-US" smtClean="0"/>
              <a:pPr/>
              <a:t>7/25/2022</a:t>
            </a:fld>
            <a:endParaRPr lang="en-US"/>
          </a:p>
        </p:txBody>
      </p:sp>
      <p:sp>
        <p:nvSpPr>
          <p:cNvPr id="4" name="Footer Placeholder 3"/>
          <p:cNvSpPr>
            <a:spLocks noGrp="1"/>
          </p:cNvSpPr>
          <p:nvPr>
            <p:ph type="ftr" sz="quarter" idx="2"/>
          </p:nvPr>
        </p:nvSpPr>
        <p:spPr>
          <a:xfrm>
            <a:off x="1" y="6453686"/>
            <a:ext cx="4293372" cy="339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10315" y="6453686"/>
            <a:ext cx="4293372" cy="339725"/>
          </a:xfrm>
          <a:prstGeom prst="rect">
            <a:avLst/>
          </a:prstGeom>
        </p:spPr>
        <p:txBody>
          <a:bodyPr vert="horz" lIns="91440" tIns="45720" rIns="91440" bIns="45720" rtlCol="0" anchor="b"/>
          <a:lstStyle>
            <a:lvl1pPr algn="r">
              <a:defRPr sz="1200"/>
            </a:lvl1pPr>
          </a:lstStyle>
          <a:p>
            <a:fld id="{E3044077-9E13-4A05-8F04-E5E29D3DC84F}" type="slidenum">
              <a:rPr lang="en-US" smtClean="0"/>
              <a:pPr/>
              <a:t>‹#›</a:t>
            </a:fld>
            <a:endParaRPr lang="en-US"/>
          </a:p>
        </p:txBody>
      </p:sp>
    </p:spTree>
    <p:extLst>
      <p:ext uri="{BB962C8B-B14F-4D97-AF65-F5344CB8AC3E}">
        <p14:creationId xmlns:p14="http://schemas.microsoft.com/office/powerpoint/2010/main" val="2763726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92600"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11109" y="0"/>
            <a:ext cx="4292600" cy="339725"/>
          </a:xfrm>
          <a:prstGeom prst="rect">
            <a:avLst/>
          </a:prstGeom>
        </p:spPr>
        <p:txBody>
          <a:bodyPr vert="horz" lIns="91440" tIns="45720" rIns="91440" bIns="45720" rtlCol="0"/>
          <a:lstStyle>
            <a:lvl1pPr algn="r">
              <a:defRPr sz="1200"/>
            </a:lvl1pPr>
          </a:lstStyle>
          <a:p>
            <a:fld id="{6049D945-044D-43F8-84B0-31B612E6C589}" type="datetimeFigureOut">
              <a:rPr lang="en-US" smtClean="0"/>
              <a:pPr/>
              <a:t>7/25/2022</a:t>
            </a:fld>
            <a:endParaRPr lang="en-US"/>
          </a:p>
        </p:txBody>
      </p:sp>
      <p:sp>
        <p:nvSpPr>
          <p:cNvPr id="4" name="Slide Image Placeholder 3"/>
          <p:cNvSpPr>
            <a:spLocks noGrp="1" noRot="1" noChangeAspect="1"/>
          </p:cNvSpPr>
          <p:nvPr>
            <p:ph type="sldImg" idx="2"/>
          </p:nvPr>
        </p:nvSpPr>
        <p:spPr>
          <a:xfrm>
            <a:off x="2687638" y="509588"/>
            <a:ext cx="4530725" cy="25479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0600" y="3227388"/>
            <a:ext cx="7924800" cy="3057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3596"/>
            <a:ext cx="4292600" cy="339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11109" y="6453596"/>
            <a:ext cx="4292600" cy="339725"/>
          </a:xfrm>
          <a:prstGeom prst="rect">
            <a:avLst/>
          </a:prstGeom>
        </p:spPr>
        <p:txBody>
          <a:bodyPr vert="horz" lIns="91440" tIns="45720" rIns="91440" bIns="45720" rtlCol="0" anchor="b"/>
          <a:lstStyle>
            <a:lvl1pPr algn="r">
              <a:defRPr sz="1200"/>
            </a:lvl1pPr>
          </a:lstStyle>
          <a:p>
            <a:fld id="{00D22786-73A0-4E5A-B890-AD510AD88488}" type="slidenum">
              <a:rPr lang="en-US" smtClean="0"/>
              <a:pPr/>
              <a:t>‹#›</a:t>
            </a:fld>
            <a:endParaRPr lang="en-US"/>
          </a:p>
        </p:txBody>
      </p:sp>
    </p:spTree>
    <p:extLst>
      <p:ext uri="{BB962C8B-B14F-4D97-AF65-F5344CB8AC3E}">
        <p14:creationId xmlns:p14="http://schemas.microsoft.com/office/powerpoint/2010/main" val="144955250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em.gov.i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22786-73A0-4E5A-B890-AD510AD88488}" type="slidenum">
              <a:rPr lang="en-US" smtClean="0"/>
              <a:pPr/>
              <a:t>1</a:t>
            </a:fld>
            <a:endParaRPr lang="en-US"/>
          </a:p>
        </p:txBody>
      </p:sp>
    </p:spTree>
    <p:extLst>
      <p:ext uri="{BB962C8B-B14F-4D97-AF65-F5344CB8AC3E}">
        <p14:creationId xmlns:p14="http://schemas.microsoft.com/office/powerpoint/2010/main" val="3187824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buFont typeface="Courier New" panose="02070309020205020404" pitchFamily="49" charset="0"/>
              <a:buChar char="o"/>
            </a:pPr>
            <a:r>
              <a:rPr lang="en-IN" sz="900" b="1" dirty="0">
                <a:solidFill>
                  <a:srgbClr val="C00000"/>
                </a:solidFill>
                <a:latin typeface="Calibri" panose="020F0502020204030204" pitchFamily="34" charset="0"/>
                <a:cs typeface="Calibri" panose="020F0502020204030204" pitchFamily="34" charset="0"/>
              </a:rPr>
              <a:t>Corporate Social Responsibility funds </a:t>
            </a:r>
            <a:r>
              <a:rPr lang="en-IN" sz="900" dirty="0">
                <a:latin typeface="Calibri" panose="020F0502020204030204" pitchFamily="34" charset="0"/>
                <a:cs typeface="Calibri" panose="020F0502020204030204" pitchFamily="34" charset="0"/>
              </a:rPr>
              <a:t>of the large scale enterprises have expanded significantly and </a:t>
            </a:r>
            <a:r>
              <a:rPr lang="en-IN" sz="900" b="1" dirty="0">
                <a:solidFill>
                  <a:srgbClr val="C00000"/>
                </a:solidFill>
                <a:latin typeface="Calibri" panose="020F0502020204030204" pitchFamily="34" charset="0"/>
                <a:cs typeface="Calibri" panose="020F0502020204030204" pitchFamily="34" charset="0"/>
              </a:rPr>
              <a:t>support green enterprises and projects</a:t>
            </a:r>
          </a:p>
          <a:p>
            <a:pPr algn="just">
              <a:lnSpc>
                <a:spcPct val="150000"/>
              </a:lnSpc>
              <a:buFont typeface="Courier New" panose="02070309020205020404" pitchFamily="49" charset="0"/>
              <a:buChar char="o"/>
            </a:pPr>
            <a:r>
              <a:rPr lang="en-IN" sz="900" dirty="0">
                <a:latin typeface="Calibri" panose="020F0502020204030204" pitchFamily="34" charset="0"/>
                <a:cs typeface="Calibri" panose="020F0502020204030204" pitchFamily="34" charset="0"/>
              </a:rPr>
              <a:t>Legislations and policies that enable the growth of Green products and services </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800"/>
              </a:spcAft>
              <a:buFont typeface="Courier New" panose="02070309020205020404" pitchFamily="49" charset="0"/>
              <a:buChar char="o"/>
            </a:pPr>
            <a:r>
              <a:rPr lang="en-IN" sz="900" dirty="0">
                <a:effectLst/>
                <a:latin typeface="Calibri" panose="020F0502020204030204" pitchFamily="34" charset="0"/>
                <a:ea typeface="Calibri" panose="020F0502020204030204" pitchFamily="34" charset="0"/>
                <a:cs typeface="Calibri" panose="020F0502020204030204" pitchFamily="34" charset="0"/>
              </a:rPr>
              <a:t>Sustainability moved from brown to green industry; has received great response from consumers </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800"/>
              </a:spcAft>
              <a:buFont typeface="Courier New" panose="02070309020205020404" pitchFamily="49" charset="0"/>
              <a:buChar char="o"/>
            </a:pPr>
            <a:r>
              <a:rPr lang="en-IN" sz="900" dirty="0">
                <a:latin typeface="Calibri" panose="020F0502020204030204" pitchFamily="34" charset="0"/>
                <a:ea typeface="Calibri" panose="020F0502020204030204" pitchFamily="34" charset="0"/>
                <a:cs typeface="Calibri" panose="020F0502020204030204" pitchFamily="34" charset="0"/>
              </a:rPr>
              <a:t>G</a:t>
            </a:r>
            <a:r>
              <a:rPr lang="en-IN" sz="900" dirty="0">
                <a:effectLst/>
                <a:latin typeface="Calibri" panose="020F0502020204030204" pitchFamily="34" charset="0"/>
                <a:ea typeface="Calibri" panose="020F0502020204030204" pitchFamily="34" charset="0"/>
                <a:cs typeface="Calibri" panose="020F0502020204030204" pitchFamily="34" charset="0"/>
              </a:rPr>
              <a:t>rowing awareness of </a:t>
            </a:r>
            <a:r>
              <a:rPr lang="en-IN" sz="9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responsible consumption</a:t>
            </a:r>
            <a:endParaRPr lang="en-IN"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800"/>
              </a:spcAft>
              <a:buFont typeface="Courier New" panose="02070309020205020404" pitchFamily="49" charset="0"/>
              <a:buChar char="o"/>
            </a:pPr>
            <a:r>
              <a:rPr lang="en-IN" sz="900" dirty="0">
                <a:latin typeface="Calibri" panose="020F0502020204030204" pitchFamily="34" charset="0"/>
                <a:ea typeface="Calibri" panose="020F0502020204030204" pitchFamily="34" charset="0"/>
                <a:cs typeface="Calibri" panose="020F0502020204030204" pitchFamily="34" charset="0"/>
              </a:rPr>
              <a:t>Increase in demand for </a:t>
            </a:r>
            <a:r>
              <a:rPr lang="en-IN" sz="900" b="1" dirty="0">
                <a:solidFill>
                  <a:srgbClr val="C00000"/>
                </a:solidFill>
                <a:latin typeface="Calibri" panose="020F0502020204030204" pitchFamily="34" charset="0"/>
                <a:ea typeface="Calibri" panose="020F0502020204030204" pitchFamily="34" charset="0"/>
                <a:cs typeface="Calibri" panose="020F0502020204030204" pitchFamily="34" charset="0"/>
              </a:rPr>
              <a:t>organic food, toxin-free products and </a:t>
            </a:r>
            <a:r>
              <a:rPr lang="en-IN" sz="9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sustainable packaging </a:t>
            </a:r>
            <a:r>
              <a:rPr lang="en-IN" sz="900" dirty="0">
                <a:effectLst/>
                <a:latin typeface="Calibri" panose="020F0502020204030204" pitchFamily="34" charset="0"/>
                <a:ea typeface="Calibri" panose="020F0502020204030204" pitchFamily="34" charset="0"/>
                <a:cs typeface="Calibri" panose="020F0502020204030204" pitchFamily="34" charset="0"/>
              </a:rPr>
              <a:t>increased </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800"/>
              </a:spcAft>
              <a:buFont typeface="Courier New" panose="02070309020205020404" pitchFamily="49" charset="0"/>
              <a:buChar char="o"/>
            </a:pPr>
            <a:r>
              <a:rPr lang="en-IN" sz="900" dirty="0">
                <a:effectLst/>
                <a:latin typeface="Calibri" panose="020F0502020204030204" pitchFamily="34" charset="0"/>
                <a:ea typeface="Calibri" panose="020F0502020204030204" pitchFamily="34" charset="0"/>
                <a:cs typeface="Calibri" panose="020F0502020204030204" pitchFamily="34" charset="0"/>
              </a:rPr>
              <a:t>Partnership between Green MSMEs and corporations/ large brands due to policies </a:t>
            </a:r>
            <a:r>
              <a:rPr lang="en-IN" sz="9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like Extended Producer Responsibility</a:t>
            </a:r>
            <a:endParaRPr lang="en-IN"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Font typeface="Courier New" panose="02070309020205020404" pitchFamily="49" charset="0"/>
              <a:buChar char="o"/>
            </a:pPr>
            <a:r>
              <a:rPr lang="en-IN" sz="9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Digital adoption </a:t>
            </a:r>
            <a:r>
              <a:rPr lang="en-IN" sz="900" dirty="0">
                <a:effectLst/>
                <a:latin typeface="Calibri" panose="020F0502020204030204" pitchFamily="34" charset="0"/>
                <a:ea typeface="Calibri" panose="020F0502020204030204" pitchFamily="34" charset="0"/>
                <a:cs typeface="Calibri" panose="020F0502020204030204" pitchFamily="34" charset="0"/>
              </a:rPr>
              <a:t>has been observed at a large scale – robotics, machin</a:t>
            </a:r>
            <a:r>
              <a:rPr lang="en-IN" sz="900" dirty="0">
                <a:latin typeface="Calibri" panose="020F0502020204030204" pitchFamily="34" charset="0"/>
                <a:ea typeface="Calibri" panose="020F0502020204030204" pitchFamily="34" charset="0"/>
                <a:cs typeface="Calibri" panose="020F0502020204030204" pitchFamily="34" charset="0"/>
              </a:rPr>
              <a:t>e learning, blockchain etc </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buFont typeface="Courier New" panose="02070309020205020404" pitchFamily="49" charset="0"/>
              <a:buChar char="o"/>
            </a:pPr>
            <a:endParaRPr lang="en-IN" sz="900" dirty="0"/>
          </a:p>
          <a:p>
            <a:endParaRPr lang="en-US" dirty="0"/>
          </a:p>
        </p:txBody>
      </p:sp>
      <p:sp>
        <p:nvSpPr>
          <p:cNvPr id="4" name="Slide Number Placeholder 3"/>
          <p:cNvSpPr>
            <a:spLocks noGrp="1"/>
          </p:cNvSpPr>
          <p:nvPr>
            <p:ph type="sldNum" sz="quarter" idx="10"/>
          </p:nvPr>
        </p:nvSpPr>
        <p:spPr/>
        <p:txBody>
          <a:bodyPr/>
          <a:lstStyle/>
          <a:p>
            <a:fld id="{00D22786-73A0-4E5A-B890-AD510AD88488}" type="slidenum">
              <a:rPr lang="en-US" smtClean="0"/>
              <a:pPr/>
              <a:t>19</a:t>
            </a:fld>
            <a:endParaRPr lang="en-US"/>
          </a:p>
        </p:txBody>
      </p:sp>
    </p:spTree>
    <p:extLst>
      <p:ext uri="{BB962C8B-B14F-4D97-AF65-F5344CB8AC3E}">
        <p14:creationId xmlns:p14="http://schemas.microsoft.com/office/powerpoint/2010/main" val="2482897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6858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IN" dirty="0">
                <a:effectLst/>
                <a:ea typeface="Calibri" panose="020F0502020204030204" pitchFamily="34" charset="0"/>
                <a:cs typeface="Times New Roman" panose="02020603050405020304" pitchFamily="18" charset="0"/>
              </a:rPr>
              <a:t>More than a third of firms (37.5 %) started or increased their use of mobile money, and about a tenth of firms (9.0 %) started or increased their use of internet to do business </a:t>
            </a:r>
            <a:endParaRPr lang="en-IN" dirty="0">
              <a:solidFill>
                <a:srgbClr val="000000"/>
              </a:solidFill>
              <a:effectLst/>
              <a:ea typeface="Calibri" panose="020F0502020204030204" pitchFamily="34" charset="0"/>
              <a:cs typeface="Georgia" panose="02040502050405020303" pitchFamily="18" charset="0"/>
            </a:endParaRPr>
          </a:p>
          <a:p>
            <a:pPr algn="just">
              <a:lnSpc>
                <a:spcPct val="150000"/>
              </a:lnSpc>
              <a:buFont typeface="Courier New" panose="02070309020205020404" pitchFamily="49" charset="0"/>
              <a:buNone/>
            </a:pPr>
            <a:endParaRPr lang="en-US" dirty="0"/>
          </a:p>
        </p:txBody>
      </p:sp>
      <p:sp>
        <p:nvSpPr>
          <p:cNvPr id="4" name="Slide Number Placeholder 3"/>
          <p:cNvSpPr>
            <a:spLocks noGrp="1"/>
          </p:cNvSpPr>
          <p:nvPr>
            <p:ph type="sldNum" sz="quarter" idx="10"/>
          </p:nvPr>
        </p:nvSpPr>
        <p:spPr/>
        <p:txBody>
          <a:bodyPr/>
          <a:lstStyle/>
          <a:p>
            <a:fld id="{00D22786-73A0-4E5A-B890-AD510AD88488}" type="slidenum">
              <a:rPr lang="en-US" smtClean="0"/>
              <a:pPr/>
              <a:t>20</a:t>
            </a:fld>
            <a:endParaRPr lang="en-US"/>
          </a:p>
        </p:txBody>
      </p:sp>
    </p:spTree>
    <p:extLst>
      <p:ext uri="{BB962C8B-B14F-4D97-AF65-F5344CB8AC3E}">
        <p14:creationId xmlns:p14="http://schemas.microsoft.com/office/powerpoint/2010/main" val="3710128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buFont typeface="Courier New" panose="02070309020205020404" pitchFamily="49" charset="0"/>
              <a:buNone/>
            </a:pPr>
            <a:endParaRPr lang="en-US" dirty="0"/>
          </a:p>
        </p:txBody>
      </p:sp>
      <p:sp>
        <p:nvSpPr>
          <p:cNvPr id="4" name="Slide Number Placeholder 3"/>
          <p:cNvSpPr>
            <a:spLocks noGrp="1"/>
          </p:cNvSpPr>
          <p:nvPr>
            <p:ph type="sldNum" sz="quarter" idx="10"/>
          </p:nvPr>
        </p:nvSpPr>
        <p:spPr/>
        <p:txBody>
          <a:bodyPr/>
          <a:lstStyle/>
          <a:p>
            <a:fld id="{00D22786-73A0-4E5A-B890-AD510AD88488}" type="slidenum">
              <a:rPr lang="en-US" smtClean="0"/>
              <a:pPr/>
              <a:t>21</a:t>
            </a:fld>
            <a:endParaRPr lang="en-US"/>
          </a:p>
        </p:txBody>
      </p:sp>
    </p:spTree>
    <p:extLst>
      <p:ext uri="{BB962C8B-B14F-4D97-AF65-F5344CB8AC3E}">
        <p14:creationId xmlns:p14="http://schemas.microsoft.com/office/powerpoint/2010/main" val="2906547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22786-73A0-4E5A-B890-AD510AD88488}" type="slidenum">
              <a:rPr lang="en-US" smtClean="0"/>
              <a:pPr/>
              <a:t>22</a:t>
            </a:fld>
            <a:endParaRPr lang="en-US"/>
          </a:p>
        </p:txBody>
      </p:sp>
    </p:spTree>
    <p:extLst>
      <p:ext uri="{BB962C8B-B14F-4D97-AF65-F5344CB8AC3E}">
        <p14:creationId xmlns:p14="http://schemas.microsoft.com/office/powerpoint/2010/main" val="1485488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685800" rtl="0" eaLnBrk="1" fontAlgn="auto" latinLnBrk="0" hangingPunct="1">
              <a:lnSpc>
                <a:spcPct val="100000"/>
              </a:lnSpc>
              <a:spcBef>
                <a:spcPts val="0"/>
              </a:spcBef>
              <a:spcAft>
                <a:spcPts val="0"/>
              </a:spcAft>
              <a:buClrTx/>
              <a:buSzTx/>
              <a:buFontTx/>
              <a:buAutoNum type="arabicPeriod"/>
              <a:tabLst/>
              <a:defRPr/>
            </a:pPr>
            <a:r>
              <a:rPr lang="en-IN" sz="900" dirty="0">
                <a:effectLst/>
                <a:latin typeface="Calibri" panose="020F0502020204030204" pitchFamily="34" charset="0"/>
                <a:ea typeface="Calibri" panose="020F0502020204030204" pitchFamily="34" charset="0"/>
                <a:cs typeface="Times New Roman" panose="02020603050405020304" pitchFamily="18" charset="0"/>
              </a:rPr>
              <a:t>Need for strengthening </a:t>
            </a:r>
            <a:r>
              <a:rPr lang="en-IN" sz="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Government </a:t>
            </a:r>
            <a:r>
              <a:rPr lang="en-IN" sz="9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eMarketplace</a:t>
            </a:r>
            <a:r>
              <a:rPr lang="en-IN" sz="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a:t>
            </a:r>
            <a:r>
              <a:rPr lang="en-IN" sz="900" dirty="0">
                <a:effectLst/>
                <a:latin typeface="Calibri" panose="020F0502020204030204" pitchFamily="34" charset="0"/>
                <a:ea typeface="Calibri" panose="020F0502020204030204" pitchFamily="34" charset="0"/>
                <a:cs typeface="Times New Roman" panose="02020603050405020304" pitchFamily="18" charset="0"/>
              </a:rPr>
              <a:t>for Green products and services for better market linkage. Online market places need to be supported by strong </a:t>
            </a:r>
            <a:r>
              <a:rPr lang="en-IN"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product recognition, certification and ecolabelling schemes </a:t>
            </a:r>
            <a:r>
              <a:rPr lang="en-IN" sz="900" dirty="0">
                <a:effectLst/>
                <a:latin typeface="Calibri" panose="020F0502020204030204" pitchFamily="34" charset="0"/>
                <a:ea typeface="Calibri" panose="020F0502020204030204" pitchFamily="34" charset="0"/>
                <a:cs typeface="Times New Roman" panose="02020603050405020304" pitchFamily="18" charset="0"/>
              </a:rPr>
              <a:t>for creating awareness amongst consumers and prevent greenwashing. </a:t>
            </a:r>
          </a:p>
          <a:p>
            <a:pPr marL="228600" marR="0" lvl="0" indent="-228600" algn="l" defTabSz="685800" rtl="0" eaLnBrk="1" fontAlgn="auto" latinLnBrk="0" hangingPunct="1">
              <a:lnSpc>
                <a:spcPct val="100000"/>
              </a:lnSpc>
              <a:spcBef>
                <a:spcPts val="0"/>
              </a:spcBef>
              <a:spcAft>
                <a:spcPts val="0"/>
              </a:spcAft>
              <a:buClrTx/>
              <a:buSzTx/>
              <a:buFontTx/>
              <a:buAutoNum type="arabicPeriod"/>
              <a:tabLst/>
              <a:defRPr/>
            </a:pPr>
            <a:r>
              <a:rPr lang="en-IN" sz="900" dirty="0">
                <a:effectLst/>
                <a:latin typeface="Calibri" panose="020F0502020204030204" pitchFamily="34" charset="0"/>
                <a:ea typeface="Calibri" panose="020F0502020204030204" pitchFamily="34" charset="0"/>
                <a:cs typeface="Times New Roman" panose="02020603050405020304" pitchFamily="18" charset="0"/>
              </a:rPr>
              <a:t>MSMEs located in </a:t>
            </a:r>
            <a:r>
              <a:rPr lang="en-IN"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remote location  </a:t>
            </a:r>
            <a:r>
              <a:rPr lang="en-IN" sz="900" dirty="0">
                <a:effectLst/>
                <a:latin typeface="Calibri" panose="020F0502020204030204" pitchFamily="34" charset="0"/>
                <a:ea typeface="Calibri" panose="020F0502020204030204" pitchFamily="34" charset="0"/>
                <a:cs typeface="Times New Roman" panose="02020603050405020304" pitchFamily="18" charset="0"/>
              </a:rPr>
              <a:t>suffer from </a:t>
            </a:r>
            <a:r>
              <a:rPr lang="en-IN"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lack of information regarding documentation, licensing, subsidies, grants and registrations</a:t>
            </a:r>
            <a:r>
              <a:rPr lang="en-IN" sz="900" dirty="0">
                <a:effectLst/>
                <a:latin typeface="Calibri" panose="020F0502020204030204" pitchFamily="34" charset="0"/>
                <a:ea typeface="Calibri" panose="020F0502020204030204" pitchFamily="34" charset="0"/>
                <a:cs typeface="Times New Roman" panose="02020603050405020304" pitchFamily="18" charset="0"/>
              </a:rPr>
              <a:t>. Along with extending digital infrastructure to the remote locations in the country, government </a:t>
            </a:r>
            <a:r>
              <a:rPr lang="en-IN"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websites and portals need to be updated</a:t>
            </a:r>
            <a:r>
              <a:rPr lang="en-IN" sz="900" dirty="0">
                <a:effectLst/>
                <a:latin typeface="Calibri" panose="020F0502020204030204" pitchFamily="34" charset="0"/>
                <a:ea typeface="Calibri" panose="020F0502020204030204" pitchFamily="34" charset="0"/>
                <a:cs typeface="Times New Roman" panose="02020603050405020304" pitchFamily="18" charset="0"/>
              </a:rPr>
              <a:t> for information on various schemes, subsidies, documentation and licensing details that will serve useful while availing these schemes</a:t>
            </a:r>
          </a:p>
          <a:p>
            <a:endParaRPr lang="en-US" dirty="0"/>
          </a:p>
        </p:txBody>
      </p:sp>
      <p:sp>
        <p:nvSpPr>
          <p:cNvPr id="4" name="Slide Number Placeholder 3"/>
          <p:cNvSpPr>
            <a:spLocks noGrp="1"/>
          </p:cNvSpPr>
          <p:nvPr>
            <p:ph type="sldNum" sz="quarter" idx="10"/>
          </p:nvPr>
        </p:nvSpPr>
        <p:spPr/>
        <p:txBody>
          <a:bodyPr/>
          <a:lstStyle/>
          <a:p>
            <a:fld id="{00D22786-73A0-4E5A-B890-AD510AD88488}" type="slidenum">
              <a:rPr lang="en-US" smtClean="0"/>
              <a:pPr/>
              <a:t>23</a:t>
            </a:fld>
            <a:endParaRPr lang="en-US"/>
          </a:p>
        </p:txBody>
      </p:sp>
    </p:spTree>
    <p:extLst>
      <p:ext uri="{BB962C8B-B14F-4D97-AF65-F5344CB8AC3E}">
        <p14:creationId xmlns:p14="http://schemas.microsoft.com/office/powerpoint/2010/main" val="4281487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0000"/>
              </a:lnSpc>
              <a:buFont typeface="Arial" panose="020B0604020202020204" pitchFamily="34" charset="0"/>
              <a:buChar char="•"/>
            </a:pPr>
            <a:r>
              <a:rPr lang="en-IN" sz="900" dirty="0">
                <a:effectLst/>
                <a:latin typeface="Calibri" panose="020F0502020204030204" pitchFamily="34" charset="0"/>
                <a:ea typeface="Calibri" panose="020F0502020204030204" pitchFamily="34" charset="0"/>
                <a:cs typeface="Times New Roman" panose="02020603050405020304" pitchFamily="18" charset="0"/>
              </a:rPr>
              <a:t>Need to improve regional </a:t>
            </a:r>
            <a:r>
              <a:rPr lang="en-IN"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digital infrastructure</a:t>
            </a:r>
            <a:r>
              <a:rPr lang="en-IN" sz="900" dirty="0">
                <a:effectLst/>
                <a:latin typeface="Calibri" panose="020F0502020204030204" pitchFamily="34" charset="0"/>
                <a:ea typeface="Calibri" panose="020F0502020204030204" pitchFamily="34" charset="0"/>
                <a:cs typeface="Times New Roman" panose="02020603050405020304" pitchFamily="18" charset="0"/>
              </a:rPr>
              <a:t> to facilitate a cheaper, secure, and sustainable source of remittances, e-trading of digital assets, and access to cheap capital</a:t>
            </a:r>
          </a:p>
          <a:p>
            <a:pPr algn="just">
              <a:lnSpc>
                <a:spcPct val="100000"/>
              </a:lnSpc>
              <a:buFont typeface="Arial" panose="020B0604020202020204" pitchFamily="34" charset="0"/>
              <a:buChar char="•"/>
            </a:pPr>
            <a:r>
              <a:rPr lang="en-IN" sz="900" dirty="0">
                <a:effectLst/>
                <a:latin typeface="Calibri" panose="020F0502020204030204" pitchFamily="34" charset="0"/>
                <a:ea typeface="Calibri" panose="020F0502020204030204" pitchFamily="34" charset="0"/>
                <a:cs typeface="Times New Roman" panose="02020603050405020304" pitchFamily="18" charset="0"/>
              </a:rPr>
              <a:t>Improvement in digital infrastructure needs to be accompanied with improved </a:t>
            </a:r>
            <a:r>
              <a:rPr lang="en-IN"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digital literacy amongst consumers</a:t>
            </a:r>
            <a:r>
              <a:rPr lang="en-IN" sz="900" dirty="0">
                <a:effectLst/>
                <a:latin typeface="Calibri" panose="020F0502020204030204" pitchFamily="34" charset="0"/>
                <a:ea typeface="Calibri" panose="020F0502020204030204" pitchFamily="34" charset="0"/>
                <a:cs typeface="Times New Roman" panose="02020603050405020304" pitchFamily="18" charset="0"/>
              </a:rPr>
              <a:t>. </a:t>
            </a:r>
            <a:r>
              <a:rPr lang="en-IN" sz="900" dirty="0">
                <a:latin typeface="Calibri" panose="020F0502020204030204" pitchFamily="34" charset="0"/>
                <a:ea typeface="Calibri" panose="020F0502020204030204" pitchFamily="34" charset="0"/>
                <a:cs typeface="Times New Roman" panose="02020603050405020304" pitchFamily="18" charset="0"/>
              </a:rPr>
              <a:t>C</a:t>
            </a:r>
            <a:r>
              <a:rPr lang="en-IN" sz="900" dirty="0">
                <a:effectLst/>
                <a:latin typeface="Calibri" panose="020F0502020204030204" pitchFamily="34" charset="0"/>
                <a:ea typeface="Calibri" panose="020F0502020204030204" pitchFamily="34" charset="0"/>
                <a:cs typeface="Times New Roman" panose="02020603050405020304" pitchFamily="18" charset="0"/>
              </a:rPr>
              <a:t>apacity building and training programs to be offered on subjects like Digital marketing, E-payments, E-Commerce, information sharing, etc. </a:t>
            </a:r>
          </a:p>
          <a:p>
            <a:pPr marL="0" marR="0" lvl="0" indent="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900" dirty="0">
                <a:effectLst/>
                <a:latin typeface="Calibri" panose="020F0502020204030204" pitchFamily="34" charset="0"/>
                <a:ea typeface="Calibri" panose="020F0502020204030204" pitchFamily="34" charset="0"/>
                <a:cs typeface="Times New Roman" panose="02020603050405020304" pitchFamily="18" charset="0"/>
              </a:rPr>
              <a:t>MSMEs located in </a:t>
            </a:r>
            <a:r>
              <a:rPr lang="en-IN"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remote location  </a:t>
            </a:r>
            <a:r>
              <a:rPr lang="en-IN" sz="900" dirty="0">
                <a:effectLst/>
                <a:latin typeface="Calibri" panose="020F0502020204030204" pitchFamily="34" charset="0"/>
                <a:ea typeface="Calibri" panose="020F0502020204030204" pitchFamily="34" charset="0"/>
                <a:cs typeface="Times New Roman" panose="02020603050405020304" pitchFamily="18" charset="0"/>
              </a:rPr>
              <a:t>suffer from </a:t>
            </a:r>
            <a:r>
              <a:rPr lang="en-IN"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lack of information regarding documentation, licensing, subsidies, grants and registrations</a:t>
            </a:r>
            <a:r>
              <a:rPr lang="en-IN" sz="900" dirty="0">
                <a:effectLst/>
                <a:latin typeface="Calibri" panose="020F0502020204030204" pitchFamily="34" charset="0"/>
                <a:ea typeface="Calibri" panose="020F0502020204030204" pitchFamily="34" charset="0"/>
                <a:cs typeface="Times New Roman" panose="02020603050405020304" pitchFamily="18" charset="0"/>
              </a:rPr>
              <a:t>. Along with extending digital infrastructure to the remote locations in the country, government </a:t>
            </a:r>
            <a:r>
              <a:rPr lang="en-IN"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websites and portals need to be updated</a:t>
            </a:r>
            <a:r>
              <a:rPr lang="en-IN" sz="900" dirty="0">
                <a:effectLst/>
                <a:latin typeface="Calibri" panose="020F0502020204030204" pitchFamily="34" charset="0"/>
                <a:ea typeface="Calibri" panose="020F0502020204030204" pitchFamily="34" charset="0"/>
                <a:cs typeface="Times New Roman" panose="02020603050405020304" pitchFamily="18" charset="0"/>
              </a:rPr>
              <a:t> for information on various schemes, subsidies, documentation and licensing details that will serve useful while availing these schemes</a:t>
            </a:r>
          </a:p>
          <a:p>
            <a:pPr algn="just">
              <a:lnSpc>
                <a:spcPct val="100000"/>
              </a:lnSpc>
              <a:buFont typeface="Arial" panose="020B0604020202020204" pitchFamily="34" charset="0"/>
              <a:buChar char="•"/>
            </a:pP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0D22786-73A0-4E5A-B890-AD510AD88488}" type="slidenum">
              <a:rPr lang="en-US" smtClean="0"/>
              <a:pPr/>
              <a:t>24</a:t>
            </a:fld>
            <a:endParaRPr lang="en-US"/>
          </a:p>
        </p:txBody>
      </p:sp>
    </p:spTree>
    <p:extLst>
      <p:ext uri="{BB962C8B-B14F-4D97-AF65-F5344CB8AC3E}">
        <p14:creationId xmlns:p14="http://schemas.microsoft.com/office/powerpoint/2010/main" val="889987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6858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IN" sz="900" dirty="0">
                <a:effectLst/>
                <a:latin typeface="Calibri" panose="020F0502020204030204" pitchFamily="34" charset="0"/>
                <a:ea typeface="Calibri" panose="020F0502020204030204" pitchFamily="34" charset="0"/>
                <a:cs typeface="Times New Roman" panose="02020603050405020304" pitchFamily="18" charset="0"/>
              </a:rPr>
              <a:t>Ministry of Finance and other financial institutions to explore the possibility of </a:t>
            </a:r>
            <a:r>
              <a:rPr lang="en-IN"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issuance of Green Bonds. </a:t>
            </a:r>
            <a:r>
              <a:rPr lang="en-IN" sz="900" dirty="0">
                <a:effectLst/>
                <a:latin typeface="Calibri" panose="020F0502020204030204" pitchFamily="34" charset="0"/>
                <a:ea typeface="Calibri" panose="020F0502020204030204" pitchFamily="34" charset="0"/>
                <a:cs typeface="Times New Roman" panose="02020603050405020304" pitchFamily="18" charset="0"/>
              </a:rPr>
              <a:t>While financing institutions can extend long-term green loans, Central Banks could act as an anchor investor. Green bonds could serve as a low-cost source of funding for long term green credits and investments to solve the maturity mismatch challenges in green financing developing economies </a:t>
            </a:r>
          </a:p>
          <a:p>
            <a:pPr marL="0" marR="0" lvl="0" indent="0" algn="just" defTabSz="6858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IN" sz="900" dirty="0">
                <a:effectLst/>
                <a:latin typeface="Calibri" panose="020F0502020204030204" pitchFamily="34" charset="0"/>
                <a:ea typeface="Calibri" panose="020F0502020204030204" pitchFamily="34" charset="0"/>
                <a:cs typeface="Times New Roman" panose="02020603050405020304" pitchFamily="18" charset="0"/>
              </a:rPr>
              <a:t>Need to push for transfer to green technology, </a:t>
            </a:r>
            <a:r>
              <a:rPr lang="en-IN"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cross-border collaboration and attracting international funding </a:t>
            </a:r>
            <a:r>
              <a:rPr lang="en-IN" sz="900" dirty="0">
                <a:effectLst/>
                <a:latin typeface="Calibri" panose="020F0502020204030204" pitchFamily="34" charset="0"/>
                <a:ea typeface="Calibri" panose="020F0502020204030204" pitchFamily="34" charset="0"/>
                <a:cs typeface="Times New Roman" panose="02020603050405020304" pitchFamily="18" charset="0"/>
              </a:rPr>
              <a:t>to upscale green economy</a:t>
            </a:r>
          </a:p>
          <a:p>
            <a:pPr marL="0" marR="0" lvl="0" indent="0" algn="just" defTabSz="6858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buFont typeface="Arial" panose="020B0604020202020204" pitchFamily="34" charset="0"/>
              <a:buChar char="•"/>
            </a:pPr>
            <a:endParaRPr lang="en-IN"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buFont typeface="Arial" panose="020B0604020202020204" pitchFamily="34" charset="0"/>
              <a:buChar char="•"/>
            </a:pPr>
            <a:r>
              <a:rPr lang="en-IN"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Recycling businesses have a high capital and operational expenditure </a:t>
            </a:r>
            <a:r>
              <a:rPr lang="en-IN" sz="900" dirty="0">
                <a:effectLst/>
                <a:latin typeface="Calibri" panose="020F0502020204030204" pitchFamily="34" charset="0"/>
                <a:ea typeface="Calibri" panose="020F0502020204030204" pitchFamily="34" charset="0"/>
                <a:cs typeface="Times New Roman" panose="02020603050405020304" pitchFamily="18" charset="0"/>
              </a:rPr>
              <a:t>unless </a:t>
            </a:r>
            <a:r>
              <a:rPr lang="en-IN"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economies of scale </a:t>
            </a:r>
            <a:r>
              <a:rPr lang="en-IN" sz="900" dirty="0">
                <a:effectLst/>
                <a:latin typeface="Calibri" panose="020F0502020204030204" pitchFamily="34" charset="0"/>
                <a:ea typeface="Calibri" panose="020F0502020204030204" pitchFamily="34" charset="0"/>
                <a:cs typeface="Times New Roman" panose="02020603050405020304" pitchFamily="18" charset="0"/>
              </a:rPr>
              <a:t>are attained. </a:t>
            </a:r>
            <a:r>
              <a:rPr lang="en-IN" sz="900" dirty="0">
                <a:latin typeface="Calibri" panose="020F0502020204030204" pitchFamily="34" charset="0"/>
                <a:ea typeface="Calibri" panose="020F0502020204030204" pitchFamily="34" charset="0"/>
                <a:cs typeface="Times New Roman" panose="02020603050405020304" pitchFamily="18" charset="0"/>
              </a:rPr>
              <a:t>G</a:t>
            </a:r>
            <a:r>
              <a:rPr lang="en-IN" sz="900" dirty="0">
                <a:effectLst/>
                <a:latin typeface="Calibri" panose="020F0502020204030204" pitchFamily="34" charset="0"/>
                <a:ea typeface="Calibri" panose="020F0502020204030204" pitchFamily="34" charset="0"/>
                <a:cs typeface="Times New Roman" panose="02020603050405020304" pitchFamily="18" charset="0"/>
              </a:rPr>
              <a:t>reen products and services need to be recognised under </a:t>
            </a:r>
            <a:r>
              <a:rPr lang="en-IN"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specific tax slabs </a:t>
            </a:r>
            <a:r>
              <a:rPr lang="en-IN" sz="900" dirty="0">
                <a:effectLst/>
                <a:latin typeface="Calibri" panose="020F0502020204030204" pitchFamily="34" charset="0"/>
                <a:ea typeface="Calibri" panose="020F0502020204030204" pitchFamily="34" charset="0"/>
                <a:cs typeface="Times New Roman" panose="02020603050405020304" pitchFamily="18" charset="0"/>
              </a:rPr>
              <a:t>that can be lower than their non-green counterparts until a certain production capacity is attained. This will further foster innovation in development of greener products and services. </a:t>
            </a:r>
          </a:p>
          <a:p>
            <a:pPr algn="just">
              <a:lnSpc>
                <a:spcPct val="100000"/>
              </a:lnSpc>
              <a:buFont typeface="Arial" panose="020B0604020202020204" pitchFamily="34" charset="0"/>
              <a:buChar char="•"/>
            </a:pPr>
            <a:r>
              <a:rPr lang="en-IN" sz="900" dirty="0">
                <a:effectLst/>
                <a:latin typeface="Calibri" panose="020F0502020204030204" pitchFamily="34" charset="0"/>
                <a:ea typeface="Calibri" panose="020F0502020204030204" pitchFamily="34" charset="0"/>
                <a:cs typeface="Times New Roman" panose="02020603050405020304" pitchFamily="18" charset="0"/>
              </a:rPr>
              <a:t>Need for providing subsidies, grants, and tax rebates on adoption of renewable and clean equipment to support vast uptake and innovation </a:t>
            </a:r>
          </a:p>
          <a:p>
            <a:endParaRPr lang="en-US" dirty="0"/>
          </a:p>
        </p:txBody>
      </p:sp>
      <p:sp>
        <p:nvSpPr>
          <p:cNvPr id="4" name="Slide Number Placeholder 3"/>
          <p:cNvSpPr>
            <a:spLocks noGrp="1"/>
          </p:cNvSpPr>
          <p:nvPr>
            <p:ph type="sldNum" sz="quarter" idx="10"/>
          </p:nvPr>
        </p:nvSpPr>
        <p:spPr/>
        <p:txBody>
          <a:bodyPr/>
          <a:lstStyle/>
          <a:p>
            <a:fld id="{00D22786-73A0-4E5A-B890-AD510AD88488}" type="slidenum">
              <a:rPr lang="en-US" smtClean="0"/>
              <a:pPr/>
              <a:t>25</a:t>
            </a:fld>
            <a:endParaRPr lang="en-US"/>
          </a:p>
        </p:txBody>
      </p:sp>
    </p:spTree>
    <p:extLst>
      <p:ext uri="{BB962C8B-B14F-4D97-AF65-F5344CB8AC3E}">
        <p14:creationId xmlns:p14="http://schemas.microsoft.com/office/powerpoint/2010/main" val="1695321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just" defTabSz="6858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IN" sz="900" dirty="0">
                <a:effectLst/>
                <a:latin typeface="Calibri" panose="020F0502020204030204" pitchFamily="34" charset="0"/>
                <a:ea typeface="Calibri" panose="020F0502020204030204" pitchFamily="34" charset="0"/>
                <a:cs typeface="Times New Roman" panose="02020603050405020304" pitchFamily="18" charset="0"/>
              </a:rPr>
              <a:t>Green MSMEs require capacity building and </a:t>
            </a:r>
            <a:r>
              <a:rPr lang="en-IN"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training</a:t>
            </a:r>
            <a:r>
              <a:rPr lang="en-IN" sz="900" dirty="0">
                <a:effectLst/>
                <a:latin typeface="Calibri" panose="020F0502020204030204" pitchFamily="34" charset="0"/>
                <a:ea typeface="Calibri" panose="020F0502020204030204" pitchFamily="34" charset="0"/>
                <a:cs typeface="Times New Roman" panose="02020603050405020304" pitchFamily="18" charset="0"/>
              </a:rPr>
              <a:t> in areas like </a:t>
            </a:r>
            <a:r>
              <a:rPr lang="en-IN"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emotional Intelligence in business management, formation of cooperatives, branding, business strategy, leadership</a:t>
            </a:r>
            <a:r>
              <a:rPr lang="en-IN" sz="9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and disaster management </a:t>
            </a:r>
            <a:r>
              <a:rPr lang="en-IN"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p>
          <a:p>
            <a:pPr marL="228600" marR="0" lvl="0" indent="-228600" algn="just" defTabSz="6858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900" dirty="0">
                <a:effectLst/>
                <a:latin typeface="Calibri" panose="020F0502020204030204" pitchFamily="34" charset="0"/>
                <a:ea typeface="Calibri" panose="020F0502020204030204" pitchFamily="34" charset="0"/>
                <a:cs typeface="Times New Roman" panose="02020603050405020304" pitchFamily="18" charset="0"/>
              </a:rPr>
              <a:t>Women owned Green MSMEs need support through </a:t>
            </a:r>
            <a:r>
              <a:rPr lang="en-US"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finance, cheap and long-term credit, access to new technology, appropriate capacity building </a:t>
            </a:r>
            <a:r>
              <a:rPr lang="en-IN" sz="900" dirty="0">
                <a:effectLst/>
                <a:latin typeface="Calibri" panose="020F0502020204030204" pitchFamily="34" charset="0"/>
                <a:ea typeface="Calibri" panose="020F0502020204030204" pitchFamily="34" charset="0"/>
                <a:cs typeface="Times New Roman" panose="02020603050405020304" pitchFamily="18" charset="0"/>
              </a:rPr>
              <a:t>to expan</a:t>
            </a:r>
            <a:r>
              <a:rPr lang="en-IN" sz="900" dirty="0">
                <a:latin typeface="Calibri" panose="020F0502020204030204" pitchFamily="34" charset="0"/>
                <a:ea typeface="Calibri" panose="020F0502020204030204" pitchFamily="34" charset="0"/>
                <a:cs typeface="Times New Roman" panose="02020603050405020304" pitchFamily="18" charset="0"/>
              </a:rPr>
              <a:t>d their businesses </a:t>
            </a:r>
          </a:p>
          <a:p>
            <a:pPr marL="228600" marR="0" lvl="0" indent="-228600" algn="just" defTabSz="6858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IN" sz="900" dirty="0">
                <a:effectLst/>
                <a:latin typeface="Calibri" panose="020F0502020204030204" pitchFamily="34" charset="0"/>
                <a:ea typeface="Calibri" panose="020F0502020204030204" pitchFamily="34" charset="0"/>
                <a:cs typeface="Times New Roman" panose="02020603050405020304" pitchFamily="18" charset="0"/>
              </a:rPr>
              <a:t>Need for </a:t>
            </a:r>
            <a:r>
              <a:rPr lang="en-IN"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formalisation of waste management sector </a:t>
            </a:r>
            <a:r>
              <a:rPr lang="en-IN" sz="900" dirty="0">
                <a:effectLst/>
                <a:latin typeface="Calibri" panose="020F0502020204030204" pitchFamily="34" charset="0"/>
                <a:ea typeface="Calibri" panose="020F0502020204030204" pitchFamily="34" charset="0"/>
                <a:cs typeface="Times New Roman" panose="02020603050405020304" pitchFamily="18" charset="0"/>
              </a:rPr>
              <a:t>through </a:t>
            </a:r>
            <a:r>
              <a:rPr lang="en-IN"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technology integration, capacity building, access to finance and policy </a:t>
            </a:r>
            <a:r>
              <a:rPr lang="en-IN" sz="900" dirty="0">
                <a:effectLst/>
                <a:latin typeface="Calibri" panose="020F0502020204030204" pitchFamily="34" charset="0"/>
                <a:ea typeface="Calibri" panose="020F0502020204030204" pitchFamily="34" charset="0"/>
                <a:cs typeface="Times New Roman" panose="02020603050405020304" pitchFamily="18" charset="0"/>
              </a:rPr>
              <a:t>regulations. </a:t>
            </a:r>
            <a:endParaRPr lang="en-IN"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4. </a:t>
            </a:r>
            <a:r>
              <a:rPr lang="en-IN" sz="900" dirty="0">
                <a:effectLst/>
                <a:latin typeface="Calibri" panose="020F0502020204030204" pitchFamily="34" charset="0"/>
                <a:ea typeface="Calibri" panose="020F0502020204030204" pitchFamily="34" charset="0"/>
                <a:cs typeface="Times New Roman" panose="02020603050405020304" pitchFamily="18" charset="0"/>
              </a:rPr>
              <a:t>Improvement in digital infrastructure needs to be accompanied with improved </a:t>
            </a:r>
            <a:r>
              <a:rPr lang="en-IN"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digital literacy amongst consumers</a:t>
            </a:r>
            <a:r>
              <a:rPr lang="en-IN" sz="900" dirty="0">
                <a:effectLst/>
                <a:latin typeface="Calibri" panose="020F0502020204030204" pitchFamily="34" charset="0"/>
                <a:ea typeface="Calibri" panose="020F0502020204030204" pitchFamily="34" charset="0"/>
                <a:cs typeface="Times New Roman" panose="02020603050405020304" pitchFamily="18" charset="0"/>
              </a:rPr>
              <a:t>. </a:t>
            </a:r>
            <a:r>
              <a:rPr lang="en-IN" sz="900" dirty="0">
                <a:latin typeface="Calibri" panose="020F0502020204030204" pitchFamily="34" charset="0"/>
                <a:ea typeface="Calibri" panose="020F0502020204030204" pitchFamily="34" charset="0"/>
                <a:cs typeface="Times New Roman" panose="02020603050405020304" pitchFamily="18" charset="0"/>
              </a:rPr>
              <a:t>C</a:t>
            </a:r>
            <a:r>
              <a:rPr lang="en-IN" sz="900" dirty="0">
                <a:effectLst/>
                <a:latin typeface="Calibri" panose="020F0502020204030204" pitchFamily="34" charset="0"/>
                <a:ea typeface="Calibri" panose="020F0502020204030204" pitchFamily="34" charset="0"/>
                <a:cs typeface="Times New Roman" panose="02020603050405020304" pitchFamily="18" charset="0"/>
              </a:rPr>
              <a:t>apacity building and training programs to be offered on subjects like Digital marketing, E-payments, E-Commerce, information sharing, etc. </a:t>
            </a:r>
          </a:p>
          <a:p>
            <a:pPr algn="just">
              <a:lnSpc>
                <a:spcPct val="100000"/>
              </a:lnSpc>
              <a:buFont typeface="Arial" panose="020B0604020202020204" pitchFamily="34" charset="0"/>
              <a:buNone/>
            </a:pPr>
            <a:endParaRPr lang="en-IN"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0D22786-73A0-4E5A-B890-AD510AD88488}" type="slidenum">
              <a:rPr lang="en-US" smtClean="0"/>
              <a:pPr/>
              <a:t>26</a:t>
            </a:fld>
            <a:endParaRPr lang="en-US"/>
          </a:p>
        </p:txBody>
      </p:sp>
    </p:spTree>
    <p:extLst>
      <p:ext uri="{BB962C8B-B14F-4D97-AF65-F5344CB8AC3E}">
        <p14:creationId xmlns:p14="http://schemas.microsoft.com/office/powerpoint/2010/main" val="2673771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0000"/>
              </a:lnSpc>
              <a:buFont typeface="Arial" panose="020B0604020202020204" pitchFamily="34" charset="0"/>
              <a:buNone/>
            </a:pPr>
            <a:endParaRPr lang="en-IN"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0D22786-73A0-4E5A-B890-AD510AD88488}" type="slidenum">
              <a:rPr lang="en-US" smtClean="0"/>
              <a:pPr/>
              <a:t>27</a:t>
            </a:fld>
            <a:endParaRPr lang="en-US"/>
          </a:p>
        </p:txBody>
      </p:sp>
    </p:spTree>
    <p:extLst>
      <p:ext uri="{BB962C8B-B14F-4D97-AF65-F5344CB8AC3E}">
        <p14:creationId xmlns:p14="http://schemas.microsoft.com/office/powerpoint/2010/main" val="3432616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0000"/>
              </a:lnSpc>
              <a:buFont typeface="Arial" panose="020B0604020202020204" pitchFamily="34" charset="0"/>
              <a:buNone/>
            </a:pPr>
            <a:endParaRPr lang="en-IN"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0D22786-73A0-4E5A-B890-AD510AD88488}" type="slidenum">
              <a:rPr lang="en-US" smtClean="0"/>
              <a:pPr/>
              <a:t>28</a:t>
            </a:fld>
            <a:endParaRPr lang="en-US"/>
          </a:p>
        </p:txBody>
      </p:sp>
    </p:spTree>
    <p:extLst>
      <p:ext uri="{BB962C8B-B14F-4D97-AF65-F5344CB8AC3E}">
        <p14:creationId xmlns:p14="http://schemas.microsoft.com/office/powerpoint/2010/main" val="1365739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0D22786-73A0-4E5A-B890-AD510AD88488}" type="slidenum">
              <a:rPr lang="en-US" smtClean="0"/>
              <a:pPr/>
              <a:t>6</a:t>
            </a:fld>
            <a:endParaRPr lang="en-US"/>
          </a:p>
        </p:txBody>
      </p:sp>
    </p:spTree>
    <p:extLst>
      <p:ext uri="{BB962C8B-B14F-4D97-AF65-F5344CB8AC3E}">
        <p14:creationId xmlns:p14="http://schemas.microsoft.com/office/powerpoint/2010/main" val="2921989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0000"/>
              </a:lnSpc>
              <a:buFont typeface="Arial" panose="020B0604020202020204" pitchFamily="34" charset="0"/>
              <a:buNone/>
            </a:pPr>
            <a:endParaRPr lang="en-IN"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0D22786-73A0-4E5A-B890-AD510AD88488}" type="slidenum">
              <a:rPr lang="en-US" smtClean="0"/>
              <a:pPr/>
              <a:t>29</a:t>
            </a:fld>
            <a:endParaRPr lang="en-US"/>
          </a:p>
        </p:txBody>
      </p:sp>
    </p:spTree>
    <p:extLst>
      <p:ext uri="{BB962C8B-B14F-4D97-AF65-F5344CB8AC3E}">
        <p14:creationId xmlns:p14="http://schemas.microsoft.com/office/powerpoint/2010/main" val="3370107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22786-73A0-4E5A-B890-AD510AD88488}" type="slidenum">
              <a:rPr lang="en-US" smtClean="0"/>
              <a:pPr/>
              <a:t>30</a:t>
            </a:fld>
            <a:endParaRPr lang="en-US"/>
          </a:p>
        </p:txBody>
      </p:sp>
    </p:spTree>
    <p:extLst>
      <p:ext uri="{BB962C8B-B14F-4D97-AF65-F5344CB8AC3E}">
        <p14:creationId xmlns:p14="http://schemas.microsoft.com/office/powerpoint/2010/main" val="917514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22786-73A0-4E5A-B890-AD510AD88488}" type="slidenum">
              <a:rPr lang="en-US" smtClean="0"/>
              <a:pPr/>
              <a:t>7</a:t>
            </a:fld>
            <a:endParaRPr lang="en-US"/>
          </a:p>
        </p:txBody>
      </p:sp>
    </p:spTree>
    <p:extLst>
      <p:ext uri="{BB962C8B-B14F-4D97-AF65-F5344CB8AC3E}">
        <p14:creationId xmlns:p14="http://schemas.microsoft.com/office/powerpoint/2010/main" val="2463305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0D22786-73A0-4E5A-B890-AD510AD88488}" type="slidenum">
              <a:rPr lang="en-US" smtClean="0"/>
              <a:pPr/>
              <a:t>8</a:t>
            </a:fld>
            <a:endParaRPr lang="en-US"/>
          </a:p>
        </p:txBody>
      </p:sp>
    </p:spTree>
    <p:extLst>
      <p:ext uri="{BB962C8B-B14F-4D97-AF65-F5344CB8AC3E}">
        <p14:creationId xmlns:p14="http://schemas.microsoft.com/office/powerpoint/2010/main" val="3881126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N" sz="900" dirty="0">
                <a:latin typeface="Calibri" panose="020F0502020204030204" pitchFamily="34" charset="0"/>
                <a:ea typeface="Calibri" panose="020F0502020204030204" pitchFamily="34" charset="0"/>
                <a:cs typeface="Times New Roman" panose="02020603050405020304" pitchFamily="18" charset="0"/>
              </a:rPr>
              <a:t>Certain categories witnessed positive impacts while others witnessed negative</a:t>
            </a:r>
          </a:p>
          <a:p>
            <a:endParaRPr lang="en-US" dirty="0"/>
          </a:p>
        </p:txBody>
      </p:sp>
      <p:sp>
        <p:nvSpPr>
          <p:cNvPr id="4" name="Slide Number Placeholder 3"/>
          <p:cNvSpPr>
            <a:spLocks noGrp="1"/>
          </p:cNvSpPr>
          <p:nvPr>
            <p:ph type="sldNum" sz="quarter" idx="10"/>
          </p:nvPr>
        </p:nvSpPr>
        <p:spPr/>
        <p:txBody>
          <a:bodyPr/>
          <a:lstStyle/>
          <a:p>
            <a:fld id="{00D22786-73A0-4E5A-B890-AD510AD88488}" type="slidenum">
              <a:rPr lang="en-US" smtClean="0"/>
              <a:pPr/>
              <a:t>9</a:t>
            </a:fld>
            <a:endParaRPr lang="en-US"/>
          </a:p>
        </p:txBody>
      </p:sp>
    </p:spTree>
    <p:extLst>
      <p:ext uri="{BB962C8B-B14F-4D97-AF65-F5344CB8AC3E}">
        <p14:creationId xmlns:p14="http://schemas.microsoft.com/office/powerpoint/2010/main" val="2360268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0D22786-73A0-4E5A-B890-AD510AD88488}" type="slidenum">
              <a:rPr lang="en-US" smtClean="0"/>
              <a:pPr/>
              <a:t>10</a:t>
            </a:fld>
            <a:endParaRPr lang="en-US"/>
          </a:p>
        </p:txBody>
      </p:sp>
    </p:spTree>
    <p:extLst>
      <p:ext uri="{BB962C8B-B14F-4D97-AF65-F5344CB8AC3E}">
        <p14:creationId xmlns:p14="http://schemas.microsoft.com/office/powerpoint/2010/main" val="132453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22786-73A0-4E5A-B890-AD510AD88488}" type="slidenum">
              <a:rPr lang="en-US" smtClean="0"/>
              <a:pPr/>
              <a:t>16</a:t>
            </a:fld>
            <a:endParaRPr lang="en-US" dirty="0"/>
          </a:p>
        </p:txBody>
      </p:sp>
    </p:spTree>
    <p:extLst>
      <p:ext uri="{BB962C8B-B14F-4D97-AF65-F5344CB8AC3E}">
        <p14:creationId xmlns:p14="http://schemas.microsoft.com/office/powerpoint/2010/main" val="3235313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22786-73A0-4E5A-B890-AD510AD88488}" type="slidenum">
              <a:rPr lang="en-US" smtClean="0"/>
              <a:pPr/>
              <a:t>17</a:t>
            </a:fld>
            <a:endParaRPr lang="en-US" dirty="0"/>
          </a:p>
        </p:txBody>
      </p:sp>
    </p:spTree>
    <p:extLst>
      <p:ext uri="{BB962C8B-B14F-4D97-AF65-F5344CB8AC3E}">
        <p14:creationId xmlns:p14="http://schemas.microsoft.com/office/powerpoint/2010/main" val="1646489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buFont typeface="Courier New" panose="02070309020205020404" pitchFamily="49" charset="0"/>
              <a:buChar char="o"/>
            </a:pPr>
            <a:r>
              <a:rPr lang="en-IN" sz="1400" dirty="0"/>
              <a:t>Finance: </a:t>
            </a:r>
          </a:p>
          <a:p>
            <a:pPr lvl="1">
              <a:lnSpc>
                <a:spcPct val="100000"/>
              </a:lnSpc>
              <a:buFont typeface="Courier New" panose="02070309020205020404" pitchFamily="49" charset="0"/>
              <a:buChar char="o"/>
            </a:pPr>
            <a:r>
              <a:rPr lang="en-US" sz="1400" b="1" i="1" dirty="0" err="1">
                <a:solidFill>
                  <a:srgbClr val="C00000"/>
                </a:solidFill>
              </a:rPr>
              <a:t>SIGa</a:t>
            </a:r>
            <a:r>
              <a:rPr lang="en-US" sz="1400" b="1" i="1" dirty="0">
                <a:solidFill>
                  <a:srgbClr val="C00000"/>
                </a:solidFill>
              </a:rPr>
              <a:t> </a:t>
            </a:r>
            <a:r>
              <a:rPr lang="en-US" sz="1400" b="1" i="1" dirty="0" err="1">
                <a:solidFill>
                  <a:srgbClr val="C00000"/>
                </a:solidFill>
              </a:rPr>
              <a:t>Emergencia</a:t>
            </a:r>
            <a:r>
              <a:rPr lang="en-US" sz="1400" b="1" i="1" dirty="0">
                <a:solidFill>
                  <a:srgbClr val="C00000"/>
                </a:solidFill>
              </a:rPr>
              <a:t> </a:t>
            </a:r>
            <a:r>
              <a:rPr lang="en-US" sz="1400" dirty="0"/>
              <a:t>line was created in April 2020 as a flexible financing option to support loans to affected MSMEs</a:t>
            </a:r>
          </a:p>
          <a:p>
            <a:pPr lvl="1">
              <a:lnSpc>
                <a:spcPct val="100000"/>
              </a:lnSpc>
              <a:buFont typeface="Courier New" panose="02070309020205020404" pitchFamily="49" charset="0"/>
              <a:buChar char="o"/>
            </a:pPr>
            <a:r>
              <a:rPr lang="en-US" sz="1400" dirty="0"/>
              <a:t>The </a:t>
            </a:r>
            <a:r>
              <a:rPr lang="en-US" sz="1400" b="1" dirty="0" err="1">
                <a:solidFill>
                  <a:srgbClr val="C00000"/>
                </a:solidFill>
              </a:rPr>
              <a:t>SIGa</a:t>
            </a:r>
            <a:r>
              <a:rPr lang="en-US" sz="1400" b="1" dirty="0">
                <a:solidFill>
                  <a:srgbClr val="C00000"/>
                </a:solidFill>
              </a:rPr>
              <a:t> SME Fund </a:t>
            </a:r>
            <a:r>
              <a:rPr lang="en-US" sz="1400" dirty="0"/>
              <a:t>increased from US$ 50 million to US$ 500 million, with the aim of leveraging a total of US$ 2.5 billion</a:t>
            </a:r>
            <a:endParaRPr lang="en-IN" sz="1400" dirty="0"/>
          </a:p>
          <a:p>
            <a:endParaRPr lang="en-US" dirty="0"/>
          </a:p>
        </p:txBody>
      </p:sp>
      <p:sp>
        <p:nvSpPr>
          <p:cNvPr id="4" name="Slide Number Placeholder 3"/>
          <p:cNvSpPr>
            <a:spLocks noGrp="1"/>
          </p:cNvSpPr>
          <p:nvPr>
            <p:ph type="sldNum" sz="quarter" idx="10"/>
          </p:nvPr>
        </p:nvSpPr>
        <p:spPr/>
        <p:txBody>
          <a:bodyPr/>
          <a:lstStyle/>
          <a:p>
            <a:fld id="{00D22786-73A0-4E5A-B890-AD510AD88488}" type="slidenum">
              <a:rPr lang="en-US" smtClean="0"/>
              <a:pPr/>
              <a:t>18</a:t>
            </a:fld>
            <a:endParaRPr lang="en-US" dirty="0"/>
          </a:p>
        </p:txBody>
      </p:sp>
    </p:spTree>
    <p:extLst>
      <p:ext uri="{BB962C8B-B14F-4D97-AF65-F5344CB8AC3E}">
        <p14:creationId xmlns:p14="http://schemas.microsoft.com/office/powerpoint/2010/main" val="1766539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A993-C8D6-6046-8FBC-56CA53193727}"/>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F1167D1-1FEF-7440-AD15-2B7DED59BE8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4973D28-8797-CF4F-A444-44B9E7A67C3C}"/>
              </a:ext>
            </a:extLst>
          </p:cNvPr>
          <p:cNvSpPr>
            <a:spLocks noGrp="1"/>
          </p:cNvSpPr>
          <p:nvPr>
            <p:ph type="dt" sz="half" idx="10"/>
          </p:nvPr>
        </p:nvSpPr>
        <p:spPr/>
        <p:txBody>
          <a:bodyPr/>
          <a:lstStyle/>
          <a:p>
            <a:fld id="{4A808E04-5EEA-46B3-825A-058F95915B80}" type="datetime1">
              <a:rPr lang="en-US" smtClean="0"/>
              <a:t>7/25/2022</a:t>
            </a:fld>
            <a:endParaRPr lang="en-US" dirty="0"/>
          </a:p>
        </p:txBody>
      </p:sp>
      <p:sp>
        <p:nvSpPr>
          <p:cNvPr id="5" name="Footer Placeholder 4">
            <a:extLst>
              <a:ext uri="{FF2B5EF4-FFF2-40B4-BE49-F238E27FC236}">
                <a16:creationId xmlns:a16="http://schemas.microsoft.com/office/drawing/2014/main" id="{9F397F2D-6280-C140-98E0-2931F0FDD1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C25D34-0558-8640-8D4F-CAD90FF459CF}"/>
              </a:ext>
            </a:extLst>
          </p:cNvPr>
          <p:cNvSpPr>
            <a:spLocks noGrp="1"/>
          </p:cNvSpPr>
          <p:nvPr>
            <p:ph type="sldNum" sz="quarter" idx="12"/>
          </p:nvPr>
        </p:nvSpPr>
        <p:spPr/>
        <p:txBody>
          <a:bodyPr/>
          <a:lstStyle/>
          <a:p>
            <a:fld id="{FDC2E30C-9539-124A-9096-5E075D74EB79}" type="slidenum">
              <a:rPr lang="en-US" smtClean="0"/>
              <a:pPr/>
              <a:t>‹#›</a:t>
            </a:fld>
            <a:endParaRPr lang="en-US" dirty="0"/>
          </a:p>
        </p:txBody>
      </p:sp>
      <p:sp>
        <p:nvSpPr>
          <p:cNvPr id="9" name="TextBox 8"/>
          <p:cNvSpPr txBox="1"/>
          <p:nvPr userDrawn="1"/>
        </p:nvSpPr>
        <p:spPr>
          <a:xfrm>
            <a:off x="100584" y="5065776"/>
            <a:ext cx="184731" cy="307777"/>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44682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FE27C-FE70-2241-BBC4-E201987148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0E94CE-C6F5-774D-BA85-EEE28CF2733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E2FAE-E9EC-3542-9C63-666BBA02DB44}"/>
              </a:ext>
            </a:extLst>
          </p:cNvPr>
          <p:cNvSpPr>
            <a:spLocks noGrp="1"/>
          </p:cNvSpPr>
          <p:nvPr>
            <p:ph type="dt" sz="half" idx="10"/>
          </p:nvPr>
        </p:nvSpPr>
        <p:spPr/>
        <p:txBody>
          <a:bodyPr/>
          <a:lstStyle/>
          <a:p>
            <a:fld id="{E26C1084-70BF-44DE-AC98-2BBA6A3CFBFF}" type="datetime1">
              <a:rPr lang="en-US" smtClean="0"/>
              <a:t>7/25/2022</a:t>
            </a:fld>
            <a:endParaRPr lang="en-US" dirty="0"/>
          </a:p>
        </p:txBody>
      </p:sp>
      <p:sp>
        <p:nvSpPr>
          <p:cNvPr id="5" name="Footer Placeholder 4">
            <a:extLst>
              <a:ext uri="{FF2B5EF4-FFF2-40B4-BE49-F238E27FC236}">
                <a16:creationId xmlns:a16="http://schemas.microsoft.com/office/drawing/2014/main" id="{B4C13664-667F-0341-8F21-E48E7FD128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EDC370-6540-0142-BC49-834E34BF2A9B}"/>
              </a:ext>
            </a:extLst>
          </p:cNvPr>
          <p:cNvSpPr>
            <a:spLocks noGrp="1"/>
          </p:cNvSpPr>
          <p:nvPr>
            <p:ph type="sldNum" sz="quarter" idx="12"/>
          </p:nvPr>
        </p:nvSpPr>
        <p:spPr/>
        <p:txBody>
          <a:bodyPr/>
          <a:lstStyle/>
          <a:p>
            <a:fld id="{FDC2E30C-9539-124A-9096-5E075D74EB79}" type="slidenum">
              <a:rPr lang="en-US" smtClean="0"/>
              <a:pPr/>
              <a:t>‹#›</a:t>
            </a:fld>
            <a:endParaRPr lang="en-US" dirty="0"/>
          </a:p>
        </p:txBody>
      </p:sp>
    </p:spTree>
    <p:extLst>
      <p:ext uri="{BB962C8B-B14F-4D97-AF65-F5344CB8AC3E}">
        <p14:creationId xmlns:p14="http://schemas.microsoft.com/office/powerpoint/2010/main" val="2672970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A1E829-58FA-B44B-851C-A0ACA0B24460}"/>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D5E95D-E29B-0A4D-BB1E-EF3D783E59A6}"/>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18529-B64F-F240-A66A-9828BD55963B}"/>
              </a:ext>
            </a:extLst>
          </p:cNvPr>
          <p:cNvSpPr>
            <a:spLocks noGrp="1"/>
          </p:cNvSpPr>
          <p:nvPr>
            <p:ph type="dt" sz="half" idx="10"/>
          </p:nvPr>
        </p:nvSpPr>
        <p:spPr/>
        <p:txBody>
          <a:bodyPr/>
          <a:lstStyle/>
          <a:p>
            <a:fld id="{2892626E-0C46-46B7-A1F3-F297E857F41B}" type="datetime1">
              <a:rPr lang="en-US" smtClean="0"/>
              <a:t>7/25/2022</a:t>
            </a:fld>
            <a:endParaRPr lang="en-US" dirty="0"/>
          </a:p>
        </p:txBody>
      </p:sp>
      <p:sp>
        <p:nvSpPr>
          <p:cNvPr id="5" name="Footer Placeholder 4">
            <a:extLst>
              <a:ext uri="{FF2B5EF4-FFF2-40B4-BE49-F238E27FC236}">
                <a16:creationId xmlns:a16="http://schemas.microsoft.com/office/drawing/2014/main" id="{9B360E38-E6C0-974B-980D-AD4FAA9DB5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720011-3E9E-6D48-BABA-C07C53BA3DC2}"/>
              </a:ext>
            </a:extLst>
          </p:cNvPr>
          <p:cNvSpPr>
            <a:spLocks noGrp="1"/>
          </p:cNvSpPr>
          <p:nvPr>
            <p:ph type="sldNum" sz="quarter" idx="12"/>
          </p:nvPr>
        </p:nvSpPr>
        <p:spPr/>
        <p:txBody>
          <a:bodyPr/>
          <a:lstStyle/>
          <a:p>
            <a:fld id="{FDC2E30C-9539-124A-9096-5E075D74EB79}" type="slidenum">
              <a:rPr lang="en-US" smtClean="0"/>
              <a:pPr/>
              <a:t>‹#›</a:t>
            </a:fld>
            <a:endParaRPr lang="en-US" dirty="0"/>
          </a:p>
        </p:txBody>
      </p:sp>
    </p:spTree>
    <p:extLst>
      <p:ext uri="{BB962C8B-B14F-4D97-AF65-F5344CB8AC3E}">
        <p14:creationId xmlns:p14="http://schemas.microsoft.com/office/powerpoint/2010/main" val="932885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43558"/>
            <a:ext cx="7776864" cy="1620180"/>
          </a:xfrm>
        </p:spPr>
        <p:txBody>
          <a:bodyPr anchor="b"/>
          <a:lstStyle>
            <a:lvl1pPr algn="ctr">
              <a:defRPr sz="3375"/>
            </a:lvl1pPr>
          </a:lstStyle>
          <a:p>
            <a:r>
              <a:rPr lang="en-US" dirty="0"/>
              <a:t>Click to edit Master title style</a:t>
            </a:r>
          </a:p>
        </p:txBody>
      </p:sp>
      <p:sp>
        <p:nvSpPr>
          <p:cNvPr id="3" name="Subtitle 2"/>
          <p:cNvSpPr>
            <a:spLocks noGrp="1"/>
          </p:cNvSpPr>
          <p:nvPr>
            <p:ph type="subTitle" idx="1"/>
          </p:nvPr>
        </p:nvSpPr>
        <p:spPr>
          <a:xfrm>
            <a:off x="683568" y="2625756"/>
            <a:ext cx="7776864" cy="648072"/>
          </a:xfrm>
        </p:spPr>
        <p:txBody>
          <a:bodyPr>
            <a:normAutofit/>
          </a:bodyPr>
          <a:lstStyle>
            <a:lvl1pPr marL="0" indent="0" algn="ctr">
              <a:buNone/>
              <a:defRPr sz="180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9762" y="2517744"/>
            <a:ext cx="4284476" cy="54006"/>
          </a:xfrm>
          <a:prstGeom prst="rect">
            <a:avLst/>
          </a:prstGeom>
          <a:effectLst>
            <a:reflection endPos="0" dist="50800" dir="5400000" sy="-100000" algn="bl" rotWithShape="0"/>
          </a:effectLst>
        </p:spPr>
      </p:pic>
      <p:sp>
        <p:nvSpPr>
          <p:cNvPr id="14" name="Text Placeholder 13"/>
          <p:cNvSpPr>
            <a:spLocks noGrp="1"/>
          </p:cNvSpPr>
          <p:nvPr>
            <p:ph type="body" sz="quarter" idx="10" hasCustomPrompt="1"/>
          </p:nvPr>
        </p:nvSpPr>
        <p:spPr>
          <a:xfrm>
            <a:off x="683569" y="3420963"/>
            <a:ext cx="7775575" cy="1134126"/>
          </a:xfrm>
        </p:spPr>
        <p:txBody>
          <a:bodyPr>
            <a:normAutofit/>
          </a:bodyPr>
          <a:lstStyle>
            <a:lvl1pPr marL="0" marR="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sz="1350"/>
            </a:lvl1pPr>
          </a:lstStyle>
          <a:p>
            <a:pPr lvl="0"/>
            <a:r>
              <a:rPr lang="de-AT" dirty="0"/>
              <a:t>Click to edit Master author style</a:t>
            </a:r>
            <a:endParaRPr lang="en-US" dirty="0"/>
          </a:p>
        </p:txBody>
      </p:sp>
    </p:spTree>
    <p:extLst>
      <p:ext uri="{BB962C8B-B14F-4D97-AF65-F5344CB8AC3E}">
        <p14:creationId xmlns:p14="http://schemas.microsoft.com/office/powerpoint/2010/main" val="414086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BED2C-A16F-B64A-AEC9-6940BF03B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7D3AD9-243F-AB46-A654-FA0512148F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102B3-75A7-BD4B-AE6E-4D865246A06E}"/>
              </a:ext>
            </a:extLst>
          </p:cNvPr>
          <p:cNvSpPr>
            <a:spLocks noGrp="1"/>
          </p:cNvSpPr>
          <p:nvPr>
            <p:ph type="dt" sz="half" idx="10"/>
          </p:nvPr>
        </p:nvSpPr>
        <p:spPr/>
        <p:txBody>
          <a:bodyPr/>
          <a:lstStyle/>
          <a:p>
            <a:fld id="{EB0E41BB-3893-4979-AE11-2A502C0375BA}" type="datetime1">
              <a:rPr lang="en-US" smtClean="0"/>
              <a:t>7/25/2022</a:t>
            </a:fld>
            <a:endParaRPr lang="en-US" dirty="0"/>
          </a:p>
        </p:txBody>
      </p:sp>
      <p:sp>
        <p:nvSpPr>
          <p:cNvPr id="5" name="Footer Placeholder 4">
            <a:extLst>
              <a:ext uri="{FF2B5EF4-FFF2-40B4-BE49-F238E27FC236}">
                <a16:creationId xmlns:a16="http://schemas.microsoft.com/office/drawing/2014/main" id="{CA4DEA0C-BCCA-AF48-BFEC-B6350F3D34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2F2C95-3D19-6642-B79E-8F8E5D5BF11A}"/>
              </a:ext>
            </a:extLst>
          </p:cNvPr>
          <p:cNvSpPr>
            <a:spLocks noGrp="1"/>
          </p:cNvSpPr>
          <p:nvPr>
            <p:ph type="sldNum" sz="quarter" idx="12"/>
          </p:nvPr>
        </p:nvSpPr>
        <p:spPr/>
        <p:txBody>
          <a:bodyPr/>
          <a:lstStyle/>
          <a:p>
            <a:fld id="{FDC2E30C-9539-124A-9096-5E075D74EB79}" type="slidenum">
              <a:rPr lang="en-US" smtClean="0"/>
              <a:pPr/>
              <a:t>‹#›</a:t>
            </a:fld>
            <a:endParaRPr lang="en-US" dirty="0"/>
          </a:p>
        </p:txBody>
      </p:sp>
    </p:spTree>
    <p:extLst>
      <p:ext uri="{BB962C8B-B14F-4D97-AF65-F5344CB8AC3E}">
        <p14:creationId xmlns:p14="http://schemas.microsoft.com/office/powerpoint/2010/main" val="460455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D22B-F441-9045-8452-56CDF30D6C5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BF69C41-0149-8B4C-B0B5-8233080DB76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7436812-9AF9-9B4C-A2E8-EA2E03CEFDC9}"/>
              </a:ext>
            </a:extLst>
          </p:cNvPr>
          <p:cNvSpPr>
            <a:spLocks noGrp="1"/>
          </p:cNvSpPr>
          <p:nvPr>
            <p:ph type="dt" sz="half" idx="10"/>
          </p:nvPr>
        </p:nvSpPr>
        <p:spPr/>
        <p:txBody>
          <a:bodyPr/>
          <a:lstStyle/>
          <a:p>
            <a:fld id="{DF7E0254-EC73-45D3-8275-66E4304AB373}" type="datetime1">
              <a:rPr lang="en-US" smtClean="0"/>
              <a:t>7/25/2022</a:t>
            </a:fld>
            <a:endParaRPr lang="en-US" dirty="0"/>
          </a:p>
        </p:txBody>
      </p:sp>
      <p:sp>
        <p:nvSpPr>
          <p:cNvPr id="5" name="Footer Placeholder 4">
            <a:extLst>
              <a:ext uri="{FF2B5EF4-FFF2-40B4-BE49-F238E27FC236}">
                <a16:creationId xmlns:a16="http://schemas.microsoft.com/office/drawing/2014/main" id="{013F3C1B-0710-7046-9E4F-2F2FCDBD93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206660-4F57-DA43-99B9-1C50C1B67712}"/>
              </a:ext>
            </a:extLst>
          </p:cNvPr>
          <p:cNvSpPr>
            <a:spLocks noGrp="1"/>
          </p:cNvSpPr>
          <p:nvPr>
            <p:ph type="sldNum" sz="quarter" idx="12"/>
          </p:nvPr>
        </p:nvSpPr>
        <p:spPr/>
        <p:txBody>
          <a:bodyPr/>
          <a:lstStyle/>
          <a:p>
            <a:fld id="{FDC2E30C-9539-124A-9096-5E075D74EB79}" type="slidenum">
              <a:rPr lang="en-US" smtClean="0"/>
              <a:pPr/>
              <a:t>‹#›</a:t>
            </a:fld>
            <a:endParaRPr lang="en-US" dirty="0"/>
          </a:p>
        </p:txBody>
      </p:sp>
    </p:spTree>
    <p:extLst>
      <p:ext uri="{BB962C8B-B14F-4D97-AF65-F5344CB8AC3E}">
        <p14:creationId xmlns:p14="http://schemas.microsoft.com/office/powerpoint/2010/main" val="360222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3EC26-BF8D-6E4E-8D30-BF09B17251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9EB17D-A63B-FC40-8293-032A20A0BE81}"/>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D23167-05A0-B649-B6D7-A0FE386C36A3}"/>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40DA65-D490-0945-AFAD-5F904C8C3B84}"/>
              </a:ext>
            </a:extLst>
          </p:cNvPr>
          <p:cNvSpPr>
            <a:spLocks noGrp="1"/>
          </p:cNvSpPr>
          <p:nvPr>
            <p:ph type="dt" sz="half" idx="10"/>
          </p:nvPr>
        </p:nvSpPr>
        <p:spPr/>
        <p:txBody>
          <a:bodyPr/>
          <a:lstStyle/>
          <a:p>
            <a:fld id="{3323C5E6-82C2-4DBA-BBC1-63A0097D8EA5}" type="datetime1">
              <a:rPr lang="en-US" smtClean="0"/>
              <a:t>7/25/2022</a:t>
            </a:fld>
            <a:endParaRPr lang="en-US" dirty="0"/>
          </a:p>
        </p:txBody>
      </p:sp>
      <p:sp>
        <p:nvSpPr>
          <p:cNvPr id="6" name="Footer Placeholder 5">
            <a:extLst>
              <a:ext uri="{FF2B5EF4-FFF2-40B4-BE49-F238E27FC236}">
                <a16:creationId xmlns:a16="http://schemas.microsoft.com/office/drawing/2014/main" id="{0B5DEF2E-C7DA-5640-849B-D4AC346DE6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0BD03D-76F8-2F4A-8E72-ED593B1E2BA6}"/>
              </a:ext>
            </a:extLst>
          </p:cNvPr>
          <p:cNvSpPr>
            <a:spLocks noGrp="1"/>
          </p:cNvSpPr>
          <p:nvPr>
            <p:ph type="sldNum" sz="quarter" idx="12"/>
          </p:nvPr>
        </p:nvSpPr>
        <p:spPr/>
        <p:txBody>
          <a:bodyPr/>
          <a:lstStyle/>
          <a:p>
            <a:fld id="{FDC2E30C-9539-124A-9096-5E075D74EB79}" type="slidenum">
              <a:rPr lang="en-US" smtClean="0"/>
              <a:pPr/>
              <a:t>‹#›</a:t>
            </a:fld>
            <a:endParaRPr lang="en-US" dirty="0"/>
          </a:p>
        </p:txBody>
      </p:sp>
    </p:spTree>
    <p:extLst>
      <p:ext uri="{BB962C8B-B14F-4D97-AF65-F5344CB8AC3E}">
        <p14:creationId xmlns:p14="http://schemas.microsoft.com/office/powerpoint/2010/main" val="3935318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A0E4D-93B4-1546-9503-3E8C2AF1519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53EF1-F663-1C42-A519-2F946391570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9807F5D-3CCE-E548-88CD-724F5C7F61A6}"/>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54B1A2-9C0C-E744-9C10-90244C8A4DA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327C13EB-3B92-364A-B0C3-CD3DA2EB2A15}"/>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E84838-F4CD-5F46-98FB-A07991685155}"/>
              </a:ext>
            </a:extLst>
          </p:cNvPr>
          <p:cNvSpPr>
            <a:spLocks noGrp="1"/>
          </p:cNvSpPr>
          <p:nvPr>
            <p:ph type="dt" sz="half" idx="10"/>
          </p:nvPr>
        </p:nvSpPr>
        <p:spPr/>
        <p:txBody>
          <a:bodyPr/>
          <a:lstStyle/>
          <a:p>
            <a:fld id="{521EBA8E-9FAE-4A7E-8F04-19035020677F}" type="datetime1">
              <a:rPr lang="en-US" smtClean="0"/>
              <a:t>7/25/2022</a:t>
            </a:fld>
            <a:endParaRPr lang="en-US" dirty="0"/>
          </a:p>
        </p:txBody>
      </p:sp>
      <p:sp>
        <p:nvSpPr>
          <p:cNvPr id="8" name="Footer Placeholder 7">
            <a:extLst>
              <a:ext uri="{FF2B5EF4-FFF2-40B4-BE49-F238E27FC236}">
                <a16:creationId xmlns:a16="http://schemas.microsoft.com/office/drawing/2014/main" id="{A652463F-0536-2643-939A-94D8A2E1C6E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934D26C-4DDA-9C43-8B06-7C913874ADD9}"/>
              </a:ext>
            </a:extLst>
          </p:cNvPr>
          <p:cNvSpPr>
            <a:spLocks noGrp="1"/>
          </p:cNvSpPr>
          <p:nvPr>
            <p:ph type="sldNum" sz="quarter" idx="12"/>
          </p:nvPr>
        </p:nvSpPr>
        <p:spPr/>
        <p:txBody>
          <a:bodyPr/>
          <a:lstStyle/>
          <a:p>
            <a:fld id="{FDC2E30C-9539-124A-9096-5E075D74EB79}" type="slidenum">
              <a:rPr lang="en-US" smtClean="0"/>
              <a:pPr/>
              <a:t>‹#›</a:t>
            </a:fld>
            <a:endParaRPr lang="en-US" dirty="0"/>
          </a:p>
        </p:txBody>
      </p:sp>
    </p:spTree>
    <p:extLst>
      <p:ext uri="{BB962C8B-B14F-4D97-AF65-F5344CB8AC3E}">
        <p14:creationId xmlns:p14="http://schemas.microsoft.com/office/powerpoint/2010/main" val="2500591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0136-220C-6A4B-9C26-6A05ACCD64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DC1E53-1EB6-DA4F-8531-FFC466684F79}"/>
              </a:ext>
            </a:extLst>
          </p:cNvPr>
          <p:cNvSpPr>
            <a:spLocks noGrp="1"/>
          </p:cNvSpPr>
          <p:nvPr>
            <p:ph type="dt" sz="half" idx="10"/>
          </p:nvPr>
        </p:nvSpPr>
        <p:spPr/>
        <p:txBody>
          <a:bodyPr/>
          <a:lstStyle/>
          <a:p>
            <a:fld id="{35729BE2-4398-4AD9-A30D-CA046E3AAF79}" type="datetime1">
              <a:rPr lang="en-US" smtClean="0"/>
              <a:t>7/25/2022</a:t>
            </a:fld>
            <a:endParaRPr lang="en-US" dirty="0"/>
          </a:p>
        </p:txBody>
      </p:sp>
      <p:sp>
        <p:nvSpPr>
          <p:cNvPr id="4" name="Footer Placeholder 3">
            <a:extLst>
              <a:ext uri="{FF2B5EF4-FFF2-40B4-BE49-F238E27FC236}">
                <a16:creationId xmlns:a16="http://schemas.microsoft.com/office/drawing/2014/main" id="{B329D336-58FA-2841-B04E-012FEF4D5EF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9751B6-7605-F74B-87DC-7EA95EB94243}"/>
              </a:ext>
            </a:extLst>
          </p:cNvPr>
          <p:cNvSpPr>
            <a:spLocks noGrp="1"/>
          </p:cNvSpPr>
          <p:nvPr>
            <p:ph type="sldNum" sz="quarter" idx="12"/>
          </p:nvPr>
        </p:nvSpPr>
        <p:spPr/>
        <p:txBody>
          <a:bodyPr/>
          <a:lstStyle/>
          <a:p>
            <a:fld id="{FDC2E30C-9539-124A-9096-5E075D74EB79}" type="slidenum">
              <a:rPr lang="en-US" smtClean="0"/>
              <a:pPr/>
              <a:t>‹#›</a:t>
            </a:fld>
            <a:endParaRPr lang="en-US" dirty="0"/>
          </a:p>
        </p:txBody>
      </p:sp>
    </p:spTree>
    <p:extLst>
      <p:ext uri="{BB962C8B-B14F-4D97-AF65-F5344CB8AC3E}">
        <p14:creationId xmlns:p14="http://schemas.microsoft.com/office/powerpoint/2010/main" val="2004173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B9DAC5-0305-CC4D-A880-17111F01FF9A}"/>
              </a:ext>
            </a:extLst>
          </p:cNvPr>
          <p:cNvSpPr>
            <a:spLocks noGrp="1"/>
          </p:cNvSpPr>
          <p:nvPr>
            <p:ph type="dt" sz="half" idx="10"/>
          </p:nvPr>
        </p:nvSpPr>
        <p:spPr/>
        <p:txBody>
          <a:bodyPr/>
          <a:lstStyle/>
          <a:p>
            <a:fld id="{CCB894D0-6D72-4C8E-A68C-15FA9FD2881D}" type="datetime1">
              <a:rPr lang="en-US" smtClean="0"/>
              <a:t>7/25/2022</a:t>
            </a:fld>
            <a:endParaRPr lang="en-US" dirty="0"/>
          </a:p>
        </p:txBody>
      </p:sp>
      <p:sp>
        <p:nvSpPr>
          <p:cNvPr id="3" name="Footer Placeholder 2">
            <a:extLst>
              <a:ext uri="{FF2B5EF4-FFF2-40B4-BE49-F238E27FC236}">
                <a16:creationId xmlns:a16="http://schemas.microsoft.com/office/drawing/2014/main" id="{889214BE-D6EC-1A44-9125-54C732090C6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571AFBE-0BE0-4541-A141-DB151D3E50F8}"/>
              </a:ext>
            </a:extLst>
          </p:cNvPr>
          <p:cNvSpPr>
            <a:spLocks noGrp="1"/>
          </p:cNvSpPr>
          <p:nvPr>
            <p:ph type="sldNum" sz="quarter" idx="12"/>
          </p:nvPr>
        </p:nvSpPr>
        <p:spPr/>
        <p:txBody>
          <a:bodyPr/>
          <a:lstStyle/>
          <a:p>
            <a:fld id="{FDC2E30C-9539-124A-9096-5E075D74EB79}" type="slidenum">
              <a:rPr lang="en-US" smtClean="0"/>
              <a:pPr/>
              <a:t>‹#›</a:t>
            </a:fld>
            <a:endParaRPr lang="en-US" dirty="0"/>
          </a:p>
        </p:txBody>
      </p:sp>
    </p:spTree>
    <p:extLst>
      <p:ext uri="{BB962C8B-B14F-4D97-AF65-F5344CB8AC3E}">
        <p14:creationId xmlns:p14="http://schemas.microsoft.com/office/powerpoint/2010/main" val="3233792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33AA-4906-D540-8D45-D30DF3A4101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AE15FED-9964-CA4E-B168-7E0C44FE0FE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344E64-C5CA-C349-8862-45EC4179F66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20EB126B-2F22-2340-81C9-34F47C571E43}"/>
              </a:ext>
            </a:extLst>
          </p:cNvPr>
          <p:cNvSpPr>
            <a:spLocks noGrp="1"/>
          </p:cNvSpPr>
          <p:nvPr>
            <p:ph type="dt" sz="half" idx="10"/>
          </p:nvPr>
        </p:nvSpPr>
        <p:spPr/>
        <p:txBody>
          <a:bodyPr/>
          <a:lstStyle/>
          <a:p>
            <a:fld id="{6356C209-60FA-4B13-AF49-D935733D0B25}" type="datetime1">
              <a:rPr lang="en-US" smtClean="0"/>
              <a:t>7/25/2022</a:t>
            </a:fld>
            <a:endParaRPr lang="en-US" dirty="0"/>
          </a:p>
        </p:txBody>
      </p:sp>
      <p:sp>
        <p:nvSpPr>
          <p:cNvPr id="6" name="Footer Placeholder 5">
            <a:extLst>
              <a:ext uri="{FF2B5EF4-FFF2-40B4-BE49-F238E27FC236}">
                <a16:creationId xmlns:a16="http://schemas.microsoft.com/office/drawing/2014/main" id="{A3F192EA-61E5-2B47-A37A-A9EA848479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3E8BAF-A251-FA4A-90C8-BC01D56F32F8}"/>
              </a:ext>
            </a:extLst>
          </p:cNvPr>
          <p:cNvSpPr>
            <a:spLocks noGrp="1"/>
          </p:cNvSpPr>
          <p:nvPr>
            <p:ph type="sldNum" sz="quarter" idx="12"/>
          </p:nvPr>
        </p:nvSpPr>
        <p:spPr/>
        <p:txBody>
          <a:bodyPr/>
          <a:lstStyle/>
          <a:p>
            <a:fld id="{FDC2E30C-9539-124A-9096-5E075D74EB79}" type="slidenum">
              <a:rPr lang="en-US" smtClean="0"/>
              <a:pPr/>
              <a:t>‹#›</a:t>
            </a:fld>
            <a:endParaRPr lang="en-US" dirty="0"/>
          </a:p>
        </p:txBody>
      </p:sp>
    </p:spTree>
    <p:extLst>
      <p:ext uri="{BB962C8B-B14F-4D97-AF65-F5344CB8AC3E}">
        <p14:creationId xmlns:p14="http://schemas.microsoft.com/office/powerpoint/2010/main" val="380493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6B469-7088-5C41-8DD3-E8785C8E9A5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E7F724F-2619-0C41-8A7E-14DB2933303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83F00F24-98FA-F24D-A159-3CEFC978CC5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863D490A-3221-9146-9999-68AE388343A6}"/>
              </a:ext>
            </a:extLst>
          </p:cNvPr>
          <p:cNvSpPr>
            <a:spLocks noGrp="1"/>
          </p:cNvSpPr>
          <p:nvPr>
            <p:ph type="dt" sz="half" idx="10"/>
          </p:nvPr>
        </p:nvSpPr>
        <p:spPr/>
        <p:txBody>
          <a:bodyPr/>
          <a:lstStyle/>
          <a:p>
            <a:fld id="{A14FAB82-2C6D-4B09-9435-577F50601E93}" type="datetime1">
              <a:rPr lang="en-US" smtClean="0"/>
              <a:t>7/25/2022</a:t>
            </a:fld>
            <a:endParaRPr lang="en-US" dirty="0"/>
          </a:p>
        </p:txBody>
      </p:sp>
      <p:sp>
        <p:nvSpPr>
          <p:cNvPr id="6" name="Footer Placeholder 5">
            <a:extLst>
              <a:ext uri="{FF2B5EF4-FFF2-40B4-BE49-F238E27FC236}">
                <a16:creationId xmlns:a16="http://schemas.microsoft.com/office/drawing/2014/main" id="{2334C33F-15D9-6C4A-B83E-E10BBA042EB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F81161-B75F-5843-B83D-E204D1607979}"/>
              </a:ext>
            </a:extLst>
          </p:cNvPr>
          <p:cNvSpPr>
            <a:spLocks noGrp="1"/>
          </p:cNvSpPr>
          <p:nvPr>
            <p:ph type="sldNum" sz="quarter" idx="12"/>
          </p:nvPr>
        </p:nvSpPr>
        <p:spPr/>
        <p:txBody>
          <a:bodyPr/>
          <a:lstStyle/>
          <a:p>
            <a:fld id="{FDC2E30C-9539-124A-9096-5E075D74EB79}" type="slidenum">
              <a:rPr lang="en-US" smtClean="0"/>
              <a:pPr/>
              <a:t>‹#›</a:t>
            </a:fld>
            <a:endParaRPr lang="en-US" dirty="0"/>
          </a:p>
        </p:txBody>
      </p:sp>
    </p:spTree>
    <p:extLst>
      <p:ext uri="{BB962C8B-B14F-4D97-AF65-F5344CB8AC3E}">
        <p14:creationId xmlns:p14="http://schemas.microsoft.com/office/powerpoint/2010/main" val="1691018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514BB4-B892-484C-844B-A2203A9C85D6}"/>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5928E9-119F-D14F-9B10-6C2EB68E814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519812-B5F7-AC41-B4E5-57A9A16DC11E}"/>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79CDC106-661E-4EB0-A6DD-FA94384851EC}" type="datetime1">
              <a:rPr lang="en-US" smtClean="0"/>
              <a:t>7/25/2022</a:t>
            </a:fld>
            <a:endParaRPr lang="en-US" dirty="0"/>
          </a:p>
        </p:txBody>
      </p:sp>
      <p:sp>
        <p:nvSpPr>
          <p:cNvPr id="5" name="Footer Placeholder 4">
            <a:extLst>
              <a:ext uri="{FF2B5EF4-FFF2-40B4-BE49-F238E27FC236}">
                <a16:creationId xmlns:a16="http://schemas.microsoft.com/office/drawing/2014/main" id="{AE271CE1-D669-944D-9EF9-B6E5B5AFAD90}"/>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F79D605-F691-DC43-96A6-AE8182C4E99E}"/>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FDC2E30C-9539-124A-9096-5E075D74EB79}" type="slidenum">
              <a:rPr lang="en-US" smtClean="0"/>
              <a:pPr/>
              <a:t>‹#›</a:t>
            </a:fld>
            <a:endParaRPr lang="en-US" dirty="0"/>
          </a:p>
        </p:txBody>
      </p:sp>
      <p:pic>
        <p:nvPicPr>
          <p:cNvPr id="10" name="Picture 9" descr="EN_header_new.png"/>
          <p:cNvPicPr>
            <a:picLocks noChangeAspect="1"/>
          </p:cNvPicPr>
          <p:nvPr userDrawn="1"/>
        </p:nvPicPr>
        <p:blipFill rotWithShape="1">
          <a:blip r:embed="rId14" cstate="print">
            <a:extLst>
              <a:ext uri="{28A0092B-C50C-407E-A947-70E740481C1C}">
                <a14:useLocalDpi xmlns:a14="http://schemas.microsoft.com/office/drawing/2010/main" val="0"/>
              </a:ext>
            </a:extLst>
          </a:blip>
          <a:srcRect l="4294" t="7969" r="56755" b="16900"/>
          <a:stretch/>
        </p:blipFill>
        <p:spPr>
          <a:xfrm>
            <a:off x="586001" y="228863"/>
            <a:ext cx="2645587" cy="542264"/>
          </a:xfrm>
          <a:prstGeom prst="rect">
            <a:avLst/>
          </a:prstGeom>
        </p:spPr>
      </p:pic>
      <p:pic>
        <p:nvPicPr>
          <p:cNvPr id="11" name="Picture 2" descr="C:\Users\ZivkoviA\Desktop\2018-05-11 10_36_09-11May_COMMSTRAT_print.pdf - Adobe Acrobat Pro.png"/>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828" r="3406" b="13672"/>
          <a:stretch/>
        </p:blipFill>
        <p:spPr bwMode="auto">
          <a:xfrm>
            <a:off x="0" y="4986029"/>
            <a:ext cx="4944397" cy="126885"/>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C:\Users\ZivkoviA\Desktop\2018-05-11 10_36_09-11May_COMMSTRAT_print.pdf - Adobe Acrobat Pro.png"/>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828" r="17831" b="13672"/>
          <a:stretch/>
        </p:blipFill>
        <p:spPr bwMode="auto">
          <a:xfrm>
            <a:off x="4944397" y="4986029"/>
            <a:ext cx="4199603" cy="126885"/>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13" descr="SDG logo with UN Emblem_Square PRINT_transparent.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47849" y="161476"/>
            <a:ext cx="789124" cy="677038"/>
          </a:xfrm>
          <a:prstGeom prst="rect">
            <a:avLst/>
          </a:prstGeom>
        </p:spPr>
      </p:pic>
    </p:spTree>
    <p:extLst>
      <p:ext uri="{BB962C8B-B14F-4D97-AF65-F5344CB8AC3E}">
        <p14:creationId xmlns:p14="http://schemas.microsoft.com/office/powerpoint/2010/main" val="1609815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forms.office.com/r/GGDv8qTESD"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forms.office.com/r/KniW9LWSEd" TargetMode="Externa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444" y="1171091"/>
            <a:ext cx="8847117" cy="672555"/>
          </a:xfrm>
        </p:spPr>
        <p:txBody>
          <a:bodyPr>
            <a:noAutofit/>
          </a:bodyPr>
          <a:lstStyle/>
          <a:p>
            <a:pPr>
              <a:spcBef>
                <a:spcPts val="225"/>
              </a:spcBef>
            </a:pPr>
            <a:r>
              <a:rPr lang="en-US" sz="2000" b="1" dirty="0">
                <a:solidFill>
                  <a:srgbClr val="0698DF"/>
                </a:solidFill>
                <a:latin typeface=""/>
                <a:cs typeface="Arial" panose="020B0604020202020204" pitchFamily="34" charset="0"/>
              </a:rPr>
              <a:t/>
            </a:r>
            <a:br>
              <a:rPr lang="en-US" sz="2000" b="1" dirty="0">
                <a:solidFill>
                  <a:srgbClr val="0698DF"/>
                </a:solidFill>
                <a:latin typeface=""/>
                <a:cs typeface="Arial" panose="020B0604020202020204" pitchFamily="34" charset="0"/>
              </a:rPr>
            </a:br>
            <a:r>
              <a:rPr lang="en-US" sz="2000" b="1" dirty="0">
                <a:solidFill>
                  <a:srgbClr val="0698DF"/>
                </a:solidFill>
                <a:latin typeface=""/>
                <a:cs typeface="Arial" panose="020B0604020202020204" pitchFamily="34" charset="0"/>
              </a:rPr>
              <a:t/>
            </a:r>
            <a:br>
              <a:rPr lang="en-US" sz="2000" b="1" dirty="0">
                <a:solidFill>
                  <a:srgbClr val="0698DF"/>
                </a:solidFill>
                <a:latin typeface=""/>
                <a:cs typeface="Arial" panose="020B0604020202020204" pitchFamily="34" charset="0"/>
              </a:rPr>
            </a:br>
            <a:r>
              <a:rPr lang="en-US" sz="2000" b="1" dirty="0">
                <a:solidFill>
                  <a:srgbClr val="0698DF"/>
                </a:solidFill>
                <a:latin typeface=""/>
                <a:cs typeface="Arial" panose="020B0604020202020204" pitchFamily="34" charset="0"/>
              </a:rPr>
              <a:t> Impact of COVID-19 on Green MSME: Green recovery measures in developing economy</a:t>
            </a:r>
          </a:p>
        </p:txBody>
      </p:sp>
      <p:sp>
        <p:nvSpPr>
          <p:cNvPr id="3" name="Content Placeholder 2"/>
          <p:cNvSpPr>
            <a:spLocks noGrp="1"/>
          </p:cNvSpPr>
          <p:nvPr>
            <p:ph type="subTitle" idx="1"/>
          </p:nvPr>
        </p:nvSpPr>
        <p:spPr>
          <a:xfrm>
            <a:off x="1177557" y="3009844"/>
            <a:ext cx="7066484" cy="1648149"/>
          </a:xfrm>
        </p:spPr>
        <p:txBody>
          <a:bodyPr>
            <a:noAutofit/>
          </a:bodyPr>
          <a:lstStyle/>
          <a:p>
            <a:pPr>
              <a:spcBef>
                <a:spcPts val="225"/>
              </a:spcBef>
            </a:pPr>
            <a:r>
              <a:rPr lang="en-US" sz="1400" b="1" dirty="0">
                <a:solidFill>
                  <a:srgbClr val="C00000"/>
                </a:solidFill>
                <a:ea typeface="+mj-ea"/>
                <a:cs typeface="Arial" panose="020B0604020202020204" pitchFamily="34" charset="0"/>
              </a:rPr>
              <a:t>27 July, 2022 </a:t>
            </a:r>
          </a:p>
          <a:p>
            <a:pPr>
              <a:spcBef>
                <a:spcPts val="225"/>
              </a:spcBef>
            </a:pPr>
            <a:r>
              <a:rPr lang="en-US" sz="1400" b="1" dirty="0">
                <a:solidFill>
                  <a:srgbClr val="C00000"/>
                </a:solidFill>
                <a:ea typeface="+mj-ea"/>
                <a:cs typeface="Arial" panose="020B0604020202020204" pitchFamily="34" charset="0"/>
              </a:rPr>
              <a:t>Dr. Prasad </a:t>
            </a:r>
            <a:r>
              <a:rPr lang="en-US" sz="1400" b="1" dirty="0" err="1">
                <a:solidFill>
                  <a:srgbClr val="C00000"/>
                </a:solidFill>
                <a:ea typeface="+mj-ea"/>
                <a:cs typeface="Arial" panose="020B0604020202020204" pitchFamily="34" charset="0"/>
              </a:rPr>
              <a:t>Modak</a:t>
            </a:r>
            <a:r>
              <a:rPr lang="en-US" sz="1400" b="1" dirty="0">
                <a:solidFill>
                  <a:srgbClr val="C00000"/>
                </a:solidFill>
                <a:ea typeface="+mj-ea"/>
                <a:cs typeface="Arial" panose="020B0604020202020204" pitchFamily="34" charset="0"/>
              </a:rPr>
              <a:t>, Executive President </a:t>
            </a:r>
          </a:p>
          <a:p>
            <a:pPr>
              <a:spcBef>
                <a:spcPts val="225"/>
              </a:spcBef>
            </a:pPr>
            <a:endParaRPr lang="en-US" sz="1400" b="1" dirty="0">
              <a:solidFill>
                <a:srgbClr val="C00000"/>
              </a:solidFill>
              <a:ea typeface="+mj-ea"/>
              <a:cs typeface="Arial" panose="020B0604020202020204" pitchFamily="34" charset="0"/>
            </a:endParaRPr>
          </a:p>
          <a:p>
            <a:pPr>
              <a:spcBef>
                <a:spcPts val="225"/>
              </a:spcBef>
            </a:pPr>
            <a:r>
              <a:rPr lang="en-US" sz="1400" b="1" dirty="0">
                <a:solidFill>
                  <a:srgbClr val="C00000"/>
                </a:solidFill>
                <a:ea typeface="+mj-ea"/>
                <a:cs typeface="Arial" panose="020B0604020202020204" pitchFamily="34" charset="0"/>
              </a:rPr>
              <a:t>Environmental Management Centre Pvt Ltd </a:t>
            </a:r>
            <a:endParaRPr lang="it-IT" sz="1400" b="1" dirty="0">
              <a:solidFill>
                <a:srgbClr val="C00000"/>
              </a:solidFill>
              <a:cs typeface="Aharoni" panose="02010803020104030203" pitchFamily="2" charset="-79"/>
            </a:endParaRPr>
          </a:p>
          <a:p>
            <a:pPr fontAlgn="base"/>
            <a:endParaRPr lang="en-US" sz="1400" dirty="0"/>
          </a:p>
          <a:p>
            <a:pPr fontAlgn="base"/>
            <a:endParaRPr lang="en-US" sz="1400" dirty="0"/>
          </a:p>
          <a:p>
            <a:pPr fontAlgn="base"/>
            <a:endParaRPr lang="en-US" sz="1400" dirty="0"/>
          </a:p>
          <a:p>
            <a:pPr>
              <a:spcBef>
                <a:spcPts val="225"/>
              </a:spcBef>
            </a:pPr>
            <a:endParaRPr lang="en-US" sz="1400" dirty="0">
              <a:solidFill>
                <a:srgbClr val="0698DF"/>
              </a:solidFill>
              <a:latin typeface=""/>
              <a:ea typeface="+mj-ea"/>
              <a:cs typeface="Arial" panose="020B0604020202020204" pitchFamily="34" charset="0"/>
            </a:endParaRPr>
          </a:p>
        </p:txBody>
      </p:sp>
      <p:sp>
        <p:nvSpPr>
          <p:cNvPr id="4" name="Rectangle 3"/>
          <p:cNvSpPr/>
          <p:nvPr/>
        </p:nvSpPr>
        <p:spPr>
          <a:xfrm>
            <a:off x="2843807" y="2196953"/>
            <a:ext cx="3510390" cy="307777"/>
          </a:xfrm>
          <a:prstGeom prst="rect">
            <a:avLst/>
          </a:prstGeom>
        </p:spPr>
        <p:txBody>
          <a:bodyPr wrap="square">
            <a:spAutoFit/>
          </a:bodyPr>
          <a:lstStyle/>
          <a:p>
            <a:pPr algn="ctr"/>
            <a:r>
              <a:rPr lang="en-US" dirty="0">
                <a:solidFill>
                  <a:srgbClr val="019CDC"/>
                </a:solidFill>
              </a:rPr>
              <a:t>Green Industry Summer School-2022</a:t>
            </a:r>
          </a:p>
        </p:txBody>
      </p:sp>
      <p:sp>
        <p:nvSpPr>
          <p:cNvPr id="5" name="Rectangle 4"/>
          <p:cNvSpPr/>
          <p:nvPr/>
        </p:nvSpPr>
        <p:spPr>
          <a:xfrm>
            <a:off x="2877860" y="2553712"/>
            <a:ext cx="3510390" cy="307777"/>
          </a:xfrm>
          <a:prstGeom prst="rect">
            <a:avLst/>
          </a:prstGeom>
        </p:spPr>
        <p:txBody>
          <a:bodyPr wrap="square">
            <a:spAutoFit/>
          </a:bodyPr>
          <a:lstStyle/>
          <a:p>
            <a:pPr algn="ctr"/>
            <a:r>
              <a:rPr lang="en-US" dirty="0">
                <a:solidFill>
                  <a:srgbClr val="019CDC"/>
                </a:solidFill>
              </a:rPr>
              <a:t>27 July, 2022</a:t>
            </a:r>
          </a:p>
        </p:txBody>
      </p:sp>
      <p:pic>
        <p:nvPicPr>
          <p:cNvPr id="6" name="Picture 5">
            <a:extLst>
              <a:ext uri="{FF2B5EF4-FFF2-40B4-BE49-F238E27FC236}">
                <a16:creationId xmlns:a16="http://schemas.microsoft.com/office/drawing/2014/main" id="{E0E20E85-570F-2EC7-9BFE-EE9F75DDF0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8151" y="4262601"/>
            <a:ext cx="582133" cy="715737"/>
          </a:xfrm>
          <a:prstGeom prst="rect">
            <a:avLst/>
          </a:prstGeom>
        </p:spPr>
      </p:pic>
      <p:pic>
        <p:nvPicPr>
          <p:cNvPr id="7" name="Picture 6">
            <a:extLst>
              <a:ext uri="{FF2B5EF4-FFF2-40B4-BE49-F238E27FC236}">
                <a16:creationId xmlns:a16="http://schemas.microsoft.com/office/drawing/2014/main" id="{1F19E3CA-9E0B-EFC3-15F4-BF443B14808B}"/>
              </a:ext>
            </a:extLst>
          </p:cNvPr>
          <p:cNvPicPr>
            <a:picLocks noChangeAspect="1"/>
          </p:cNvPicPr>
          <p:nvPr/>
        </p:nvPicPr>
        <p:blipFill>
          <a:blip r:embed="rId4"/>
          <a:stretch>
            <a:fillRect/>
          </a:stretch>
        </p:blipFill>
        <p:spPr>
          <a:xfrm>
            <a:off x="2986745" y="4359638"/>
            <a:ext cx="1653107" cy="596710"/>
          </a:xfrm>
          <a:prstGeom prst="rect">
            <a:avLst/>
          </a:prstGeom>
        </p:spPr>
      </p:pic>
      <p:pic>
        <p:nvPicPr>
          <p:cNvPr id="8" name="Picture 7">
            <a:extLst>
              <a:ext uri="{FF2B5EF4-FFF2-40B4-BE49-F238E27FC236}">
                <a16:creationId xmlns:a16="http://schemas.microsoft.com/office/drawing/2014/main" id="{59EE1181-ADF1-6BD0-BF1E-F555E39BFABC}"/>
              </a:ext>
            </a:extLst>
          </p:cNvPr>
          <p:cNvPicPr>
            <a:picLocks noChangeAspect="1"/>
          </p:cNvPicPr>
          <p:nvPr/>
        </p:nvPicPr>
        <p:blipFill>
          <a:blip r:embed="rId5"/>
          <a:stretch>
            <a:fillRect/>
          </a:stretch>
        </p:blipFill>
        <p:spPr>
          <a:xfrm>
            <a:off x="1662888" y="4188738"/>
            <a:ext cx="866453" cy="863466"/>
          </a:xfrm>
          <a:prstGeom prst="rect">
            <a:avLst/>
          </a:prstGeom>
        </p:spPr>
      </p:pic>
      <p:pic>
        <p:nvPicPr>
          <p:cNvPr id="9" name="Picture 8">
            <a:extLst>
              <a:ext uri="{FF2B5EF4-FFF2-40B4-BE49-F238E27FC236}">
                <a16:creationId xmlns:a16="http://schemas.microsoft.com/office/drawing/2014/main" id="{4B96FE57-C4E6-6BCC-E8A8-270590E2B0A3}"/>
              </a:ext>
            </a:extLst>
          </p:cNvPr>
          <p:cNvPicPr>
            <a:picLocks noChangeAspect="1"/>
          </p:cNvPicPr>
          <p:nvPr/>
        </p:nvPicPr>
        <p:blipFill>
          <a:blip r:embed="rId6"/>
          <a:stretch>
            <a:fillRect/>
          </a:stretch>
        </p:blipFill>
        <p:spPr>
          <a:xfrm>
            <a:off x="5050506" y="4350119"/>
            <a:ext cx="1653106" cy="540703"/>
          </a:xfrm>
          <a:prstGeom prst="rect">
            <a:avLst/>
          </a:prstGeom>
        </p:spPr>
      </p:pic>
    </p:spTree>
    <p:extLst>
      <p:ext uri="{BB962C8B-B14F-4D97-AF65-F5344CB8AC3E}">
        <p14:creationId xmlns:p14="http://schemas.microsoft.com/office/powerpoint/2010/main" val="788982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1940245"/>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 name="connsiteX0" fmla="*/ 0 w 2606040"/>
              <a:gd name="connsiteY0" fmla="*/ 0 h 13716"/>
              <a:gd name="connsiteX1" fmla="*/ 599389 w 2606040"/>
              <a:gd name="connsiteY1" fmla="*/ 0 h 13716"/>
              <a:gd name="connsiteX2" fmla="*/ 1303020 w 2606040"/>
              <a:gd name="connsiteY2" fmla="*/ 0 h 13716"/>
              <a:gd name="connsiteX3" fmla="*/ 1876349 w 2606040"/>
              <a:gd name="connsiteY3" fmla="*/ 0 h 13716"/>
              <a:gd name="connsiteX4" fmla="*/ 2606040 w 2606040"/>
              <a:gd name="connsiteY4" fmla="*/ 0 h 13716"/>
              <a:gd name="connsiteX5" fmla="*/ 2606040 w 2606040"/>
              <a:gd name="connsiteY5" fmla="*/ 13716 h 13716"/>
              <a:gd name="connsiteX6" fmla="*/ 1980590 w 2606040"/>
              <a:gd name="connsiteY6" fmla="*/ 13716 h 13716"/>
              <a:gd name="connsiteX7" fmla="*/ 1276960 w 2606040"/>
              <a:gd name="connsiteY7" fmla="*/ 13716 h 13716"/>
              <a:gd name="connsiteX8" fmla="*/ 65151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5838" y="5689"/>
                  <a:pt x="2605775" y="8075"/>
                  <a:pt x="2606040" y="13716"/>
                </a:cubicBezTo>
                <a:cubicBezTo>
                  <a:pt x="2260204" y="24770"/>
                  <a:pt x="2175708" y="1042"/>
                  <a:pt x="1902409" y="13716"/>
                </a:cubicBezTo>
                <a:cubicBezTo>
                  <a:pt x="1638502" y="36492"/>
                  <a:pt x="1460923" y="-20841"/>
                  <a:pt x="1276960" y="13716"/>
                </a:cubicBezTo>
                <a:cubicBezTo>
                  <a:pt x="1057717" y="9789"/>
                  <a:pt x="867956" y="-2252"/>
                  <a:pt x="677570" y="13716"/>
                </a:cubicBezTo>
                <a:cubicBezTo>
                  <a:pt x="457951" y="28801"/>
                  <a:pt x="189752" y="50816"/>
                  <a:pt x="0" y="13716"/>
                </a:cubicBezTo>
                <a:cubicBezTo>
                  <a:pt x="468" y="10483"/>
                  <a:pt x="836" y="5117"/>
                  <a:pt x="0" y="0"/>
                </a:cubicBezTo>
                <a:close/>
              </a:path>
              <a:path w="2606040" h="13716"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7080" y="4836"/>
                  <a:pt x="2606317" y="7740"/>
                  <a:pt x="2606040" y="13716"/>
                </a:cubicBezTo>
                <a:cubicBezTo>
                  <a:pt x="2347059" y="-1948"/>
                  <a:pt x="2192004" y="4234"/>
                  <a:pt x="1980590" y="13716"/>
                </a:cubicBezTo>
                <a:cubicBezTo>
                  <a:pt x="1783984" y="-14317"/>
                  <a:pt x="1487673" y="41336"/>
                  <a:pt x="1276960" y="13716"/>
                </a:cubicBezTo>
                <a:cubicBezTo>
                  <a:pt x="1087111" y="-41823"/>
                  <a:pt x="879204" y="42195"/>
                  <a:pt x="651510" y="13716"/>
                </a:cubicBezTo>
                <a:cubicBezTo>
                  <a:pt x="430798" y="-32336"/>
                  <a:pt x="132889" y="-38039"/>
                  <a:pt x="0" y="13716"/>
                </a:cubicBezTo>
                <a:cubicBezTo>
                  <a:pt x="1109" y="8984"/>
                  <a:pt x="330" y="5748"/>
                  <a:pt x="0" y="0"/>
                </a:cubicBezTo>
                <a:close/>
              </a:path>
              <a:path w="2606040" h="13716"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5859" y="5467"/>
                  <a:pt x="2605677" y="7416"/>
                  <a:pt x="2606040" y="13716"/>
                </a:cubicBezTo>
                <a:cubicBezTo>
                  <a:pt x="2234648" y="22404"/>
                  <a:pt x="2180202" y="-14933"/>
                  <a:pt x="1902409" y="13716"/>
                </a:cubicBezTo>
                <a:cubicBezTo>
                  <a:pt x="1635562" y="42622"/>
                  <a:pt x="1477339" y="222"/>
                  <a:pt x="1276960" y="13716"/>
                </a:cubicBezTo>
                <a:cubicBezTo>
                  <a:pt x="1058094" y="62350"/>
                  <a:pt x="904206" y="-25208"/>
                  <a:pt x="677570" y="13716"/>
                </a:cubicBezTo>
                <a:cubicBezTo>
                  <a:pt x="485746" y="10141"/>
                  <a:pt x="195925" y="28433"/>
                  <a:pt x="0" y="13716"/>
                </a:cubicBezTo>
                <a:cubicBezTo>
                  <a:pt x="406" y="10107"/>
                  <a:pt x="891" y="450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FDC2E30C-9539-124A-9096-5E075D74EB79}" type="slidenum">
              <a:rPr lang="en-US" smtClean="0"/>
              <a:pPr/>
              <a:t>10</a:t>
            </a:fld>
            <a:endParaRPr lang="en-US" dirty="0"/>
          </a:p>
        </p:txBody>
      </p:sp>
      <p:sp>
        <p:nvSpPr>
          <p:cNvPr id="13" name="Title 1">
            <a:extLst>
              <a:ext uri="{FF2B5EF4-FFF2-40B4-BE49-F238E27FC236}">
                <a16:creationId xmlns:a16="http://schemas.microsoft.com/office/drawing/2014/main" id="{91B1AFEE-B63A-51AD-A8FB-188168D12645}"/>
              </a:ext>
            </a:extLst>
          </p:cNvPr>
          <p:cNvSpPr>
            <a:spLocks noGrp="1"/>
          </p:cNvSpPr>
          <p:nvPr>
            <p:ph type="title"/>
          </p:nvPr>
        </p:nvSpPr>
        <p:spPr>
          <a:xfrm>
            <a:off x="1" y="0"/>
            <a:ext cx="9144000" cy="877823"/>
          </a:xfrm>
          <a:solidFill>
            <a:srgbClr val="03ABF7"/>
          </a:solidFill>
        </p:spPr>
        <p:txBody>
          <a:bodyPr>
            <a:noAutofit/>
          </a:bodyPr>
          <a:lstStyle/>
          <a:p>
            <a:r>
              <a:rPr lang="en-US" sz="2400" b="1" dirty="0">
                <a:latin typeface="+mn-lt"/>
              </a:rPr>
              <a:t>Impact on select categories</a:t>
            </a:r>
          </a:p>
        </p:txBody>
      </p:sp>
      <p:sp>
        <p:nvSpPr>
          <p:cNvPr id="7" name="Content Placeholder 2">
            <a:extLst>
              <a:ext uri="{FF2B5EF4-FFF2-40B4-BE49-F238E27FC236}">
                <a16:creationId xmlns:a16="http://schemas.microsoft.com/office/drawing/2014/main" id="{49039431-5797-AC19-672A-A5ACED5BCFCD}"/>
              </a:ext>
            </a:extLst>
          </p:cNvPr>
          <p:cNvSpPr>
            <a:spLocks noGrp="1"/>
          </p:cNvSpPr>
          <p:nvPr>
            <p:ph idx="1"/>
          </p:nvPr>
        </p:nvSpPr>
        <p:spPr>
          <a:xfrm>
            <a:off x="235216" y="1145738"/>
            <a:ext cx="4106196" cy="2852023"/>
          </a:xfrm>
          <a:solidFill>
            <a:schemeClr val="accent2">
              <a:lumMod val="20000"/>
              <a:lumOff val="80000"/>
            </a:schemeClr>
          </a:solidFill>
        </p:spPr>
        <p:txBody>
          <a:bodyPr>
            <a:normAutofit/>
          </a:bodyPr>
          <a:lstStyle/>
          <a:p>
            <a:pPr marL="0" indent="0" algn="ctr">
              <a:lnSpc>
                <a:spcPct val="100000"/>
              </a:lnSpc>
              <a:buNone/>
            </a:pPr>
            <a:r>
              <a:rPr lang="en-IN" sz="1400" b="1" dirty="0"/>
              <a:t>Negative Impact</a:t>
            </a:r>
          </a:p>
          <a:p>
            <a:pPr marL="365125" indent="-365125">
              <a:lnSpc>
                <a:spcPct val="100000"/>
              </a:lnSpc>
              <a:buFont typeface="Arial" panose="020B0604020202020204" pitchFamily="34" charset="0"/>
              <a:buChar char="•"/>
            </a:pPr>
            <a:r>
              <a:rPr lang="en-IN" sz="1400" dirty="0"/>
              <a:t>Ecotourism declined due to travel restrictions</a:t>
            </a:r>
          </a:p>
          <a:p>
            <a:pPr marL="365125" indent="-365125">
              <a:lnSpc>
                <a:spcPct val="100000"/>
              </a:lnSpc>
              <a:buFont typeface="Arial" panose="020B0604020202020204" pitchFamily="34" charset="0"/>
              <a:buChar char="•"/>
            </a:pPr>
            <a:r>
              <a:rPr lang="en-IN" sz="1400" dirty="0"/>
              <a:t>Import and export of green products and services was impacted negatively</a:t>
            </a:r>
          </a:p>
          <a:p>
            <a:pPr marL="365125" indent="-365125">
              <a:lnSpc>
                <a:spcPct val="100000"/>
              </a:lnSpc>
              <a:buFont typeface="Arial" panose="020B0604020202020204" pitchFamily="34" charset="0"/>
              <a:buChar char="•"/>
            </a:pPr>
            <a:r>
              <a:rPr lang="en-IN" sz="1400" dirty="0"/>
              <a:t>Waste management practices disrupted due to restriction in movement of waste. Health and sanitation conditions were compromised</a:t>
            </a:r>
          </a:p>
          <a:p>
            <a:pPr marL="365125" indent="-365125">
              <a:lnSpc>
                <a:spcPct val="100000"/>
              </a:lnSpc>
              <a:buFont typeface="Arial" panose="020B0604020202020204" pitchFamily="34" charset="0"/>
              <a:buChar char="•"/>
            </a:pPr>
            <a:r>
              <a:rPr lang="en-IN" sz="1400" dirty="0"/>
              <a:t>Women-led businesses were severely hit in comparison to men-led businesses</a:t>
            </a:r>
          </a:p>
          <a:p>
            <a:endParaRPr lang="en-IN" sz="1400" dirty="0"/>
          </a:p>
        </p:txBody>
      </p:sp>
      <p:sp>
        <p:nvSpPr>
          <p:cNvPr id="8" name="Content Placeholder 2">
            <a:extLst>
              <a:ext uri="{FF2B5EF4-FFF2-40B4-BE49-F238E27FC236}">
                <a16:creationId xmlns:a16="http://schemas.microsoft.com/office/drawing/2014/main" id="{9E8EDDC4-2661-1819-42F2-E2E95D9B63B5}"/>
              </a:ext>
            </a:extLst>
          </p:cNvPr>
          <p:cNvSpPr txBox="1">
            <a:spLocks/>
          </p:cNvSpPr>
          <p:nvPr/>
        </p:nvSpPr>
        <p:spPr>
          <a:xfrm>
            <a:off x="4802588" y="1145738"/>
            <a:ext cx="4106196" cy="2852023"/>
          </a:xfrm>
          <a:prstGeom prst="rect">
            <a:avLst/>
          </a:prstGeom>
          <a:solidFill>
            <a:schemeClr val="accent6">
              <a:lumMod val="20000"/>
              <a:lumOff val="80000"/>
            </a:schemeClr>
          </a:solidFill>
        </p:spPr>
        <p:txBody>
          <a:bodyPr vert="horz" lIns="91440" tIns="45720" rIns="91440" bIns="45720" rtlCol="0">
            <a:normAutofit lnSpcReduction="10000"/>
          </a:bodyPr>
          <a:lstStyle>
            <a:lvl1pPr marL="352425" indent="-352425" algn="l" defTabSz="914400" rtl="0" eaLnBrk="1" latinLnBrk="0" hangingPunct="1">
              <a:lnSpc>
                <a:spcPct val="90000"/>
              </a:lnSpc>
              <a:spcBef>
                <a:spcPts val="600"/>
              </a:spcBef>
              <a:spcAft>
                <a:spcPts val="600"/>
              </a:spcAft>
              <a:buClr>
                <a:srgbClr val="33CC33"/>
              </a:buClr>
              <a:buFont typeface="Wingdings" panose="05000000000000000000" pitchFamily="2" charset="2"/>
              <a:buChar char="§"/>
              <a:defRPr sz="2800" kern="1200">
                <a:solidFill>
                  <a:schemeClr val="tx1"/>
                </a:solidFill>
                <a:latin typeface="+mn-lt"/>
                <a:ea typeface="+mn-ea"/>
                <a:cs typeface="+mn-cs"/>
              </a:defRPr>
            </a:lvl1pPr>
            <a:lvl2pPr marL="719138" indent="-261938" algn="l" defTabSz="914400" rtl="0" eaLnBrk="1" latinLnBrk="0" hangingPunct="1">
              <a:lnSpc>
                <a:spcPct val="90000"/>
              </a:lnSpc>
              <a:spcBef>
                <a:spcPts val="500"/>
              </a:spcBef>
              <a:buClr>
                <a:srgbClr val="009999"/>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IN" sz="1400" b="1" dirty="0"/>
              <a:t>Positive Impact</a:t>
            </a:r>
          </a:p>
          <a:p>
            <a:pPr marL="365125" indent="-365125">
              <a:lnSpc>
                <a:spcPct val="100000"/>
              </a:lnSpc>
              <a:buFont typeface="Arial" panose="020B0604020202020204" pitchFamily="34" charset="0"/>
              <a:buChar char="•"/>
            </a:pPr>
            <a:r>
              <a:rPr lang="en-IN" sz="1400" dirty="0"/>
              <a:t>Increase in demand for sustainable products, organic food, chemical-free products due to shift in consumer perspective</a:t>
            </a:r>
          </a:p>
          <a:p>
            <a:pPr marL="365125" indent="-365125">
              <a:lnSpc>
                <a:spcPct val="100000"/>
              </a:lnSpc>
              <a:buFont typeface="Arial" panose="020B0604020202020204" pitchFamily="34" charset="0"/>
              <a:buChar char="•"/>
            </a:pPr>
            <a:r>
              <a:rPr lang="en-IN" sz="1400" dirty="0"/>
              <a:t>Solid waste management transformed to integrate technology and digitalization </a:t>
            </a:r>
          </a:p>
          <a:p>
            <a:pPr marL="365125" indent="-365125">
              <a:lnSpc>
                <a:spcPct val="100000"/>
              </a:lnSpc>
              <a:buFont typeface="Arial" panose="020B0604020202020204" pitchFamily="34" charset="0"/>
              <a:buChar char="•"/>
            </a:pPr>
            <a:r>
              <a:rPr lang="en-IN" sz="1400" dirty="0"/>
              <a:t>More tourists started looking out for sustainable and local travel experiences post lockdown </a:t>
            </a:r>
          </a:p>
          <a:p>
            <a:pPr marL="365125" indent="-365125">
              <a:lnSpc>
                <a:spcPct val="100000"/>
              </a:lnSpc>
              <a:buFont typeface="Arial" panose="020B0604020202020204" pitchFamily="34" charset="0"/>
              <a:buChar char="•"/>
            </a:pPr>
            <a:r>
              <a:rPr lang="en-IN" sz="1400" dirty="0"/>
              <a:t>Countries are shifting towards renewable sources of energy</a:t>
            </a:r>
          </a:p>
          <a:p>
            <a:pPr marL="365125" indent="-365125">
              <a:lnSpc>
                <a:spcPct val="100000"/>
              </a:lnSpc>
              <a:buFont typeface="Arial" panose="020B0604020202020204" pitchFamily="34" charset="0"/>
              <a:buChar char="•"/>
            </a:pPr>
            <a:endParaRPr lang="en-IN" sz="1400" dirty="0"/>
          </a:p>
          <a:p>
            <a:pPr marL="365125" indent="-365125">
              <a:lnSpc>
                <a:spcPct val="100000"/>
              </a:lnSpc>
              <a:buFont typeface="Arial" panose="020B0604020202020204" pitchFamily="34" charset="0"/>
              <a:buChar char="•"/>
            </a:pPr>
            <a:endParaRPr lang="en-IN" sz="1400" dirty="0"/>
          </a:p>
          <a:p>
            <a:endParaRPr lang="en-IN" sz="1400" dirty="0"/>
          </a:p>
        </p:txBody>
      </p:sp>
    </p:spTree>
    <p:extLst>
      <p:ext uri="{BB962C8B-B14F-4D97-AF65-F5344CB8AC3E}">
        <p14:creationId xmlns:p14="http://schemas.microsoft.com/office/powerpoint/2010/main" val="4001466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le 1"/>
          <p:cNvSpPr txBox="1">
            <a:spLocks noGrp="1"/>
          </p:cNvSpPr>
          <p:nvPr>
            <p:ph type="title"/>
          </p:nvPr>
        </p:nvSpPr>
        <p:spPr>
          <a:xfrm>
            <a:off x="0" y="67165"/>
            <a:ext cx="8885583" cy="730856"/>
          </a:xfrm>
          <a:prstGeom prst="rect">
            <a:avLst/>
          </a:prstGeom>
          <a:solidFill>
            <a:srgbClr val="03ABF7"/>
          </a:solidFill>
        </p:spPr>
        <p:txBody>
          <a:bodyPr anchor="t" anchorCtr="0">
            <a:noAutofit/>
          </a:bodyPr>
          <a:lstStyle>
            <a:lvl1pPr>
              <a:defRPr sz="4800"/>
            </a:lvl1pPr>
          </a:lstStyle>
          <a:p>
            <a:pPr>
              <a:lnSpc>
                <a:spcPct val="150000"/>
              </a:lnSpc>
            </a:pPr>
            <a:r>
              <a:rPr lang="en-GB" sz="2400" b="1" dirty="0">
                <a:latin typeface="+mn-lt"/>
              </a:rPr>
              <a:t> Challenges faced by green MSMEs</a:t>
            </a:r>
            <a:endParaRPr lang="en-US" sz="3200" b="1" dirty="0">
              <a:latin typeface="+mn-lt"/>
            </a:endParaRPr>
          </a:p>
        </p:txBody>
      </p:sp>
      <p:graphicFrame>
        <p:nvGraphicFramePr>
          <p:cNvPr id="8" name="Table 8">
            <a:extLst>
              <a:ext uri="{FF2B5EF4-FFF2-40B4-BE49-F238E27FC236}">
                <a16:creationId xmlns:a16="http://schemas.microsoft.com/office/drawing/2014/main" id="{18D957E7-3106-A63B-6133-1649A812559F}"/>
              </a:ext>
            </a:extLst>
          </p:cNvPr>
          <p:cNvGraphicFramePr>
            <a:graphicFrameLocks noGrp="1"/>
          </p:cNvGraphicFramePr>
          <p:nvPr>
            <p:ph idx="1"/>
            <p:extLst>
              <p:ext uri="{D42A27DB-BD31-4B8C-83A1-F6EECF244321}">
                <p14:modId xmlns:p14="http://schemas.microsoft.com/office/powerpoint/2010/main" val="1454346413"/>
              </p:ext>
            </p:extLst>
          </p:nvPr>
        </p:nvGraphicFramePr>
        <p:xfrm>
          <a:off x="0" y="1123524"/>
          <a:ext cx="6090202" cy="3652012"/>
        </p:xfrm>
        <a:graphic>
          <a:graphicData uri="http://schemas.openxmlformats.org/drawingml/2006/table">
            <a:tbl>
              <a:tblPr firstRow="1" bandRow="1">
                <a:tableStyleId>{5C22544A-7EE6-4342-B048-85BDC9FD1C3A}</a:tableStyleId>
              </a:tblPr>
              <a:tblGrid>
                <a:gridCol w="3045101">
                  <a:extLst>
                    <a:ext uri="{9D8B030D-6E8A-4147-A177-3AD203B41FA5}">
                      <a16:colId xmlns:a16="http://schemas.microsoft.com/office/drawing/2014/main" val="3949452351"/>
                    </a:ext>
                  </a:extLst>
                </a:gridCol>
                <a:gridCol w="3045101">
                  <a:extLst>
                    <a:ext uri="{9D8B030D-6E8A-4147-A177-3AD203B41FA5}">
                      <a16:colId xmlns:a16="http://schemas.microsoft.com/office/drawing/2014/main" val="1720735773"/>
                    </a:ext>
                  </a:extLst>
                </a:gridCol>
              </a:tblGrid>
              <a:tr h="370840">
                <a:tc>
                  <a:txBody>
                    <a:bodyPr/>
                    <a:lstStyle/>
                    <a:p>
                      <a:pPr algn="ctr"/>
                      <a:r>
                        <a:rPr lang="en-IN" sz="1600" dirty="0">
                          <a:solidFill>
                            <a:schemeClr val="tx1"/>
                          </a:solidFill>
                        </a:rPr>
                        <a:t>Operational challenges</a:t>
                      </a:r>
                    </a:p>
                  </a:txBody>
                  <a:tcPr/>
                </a:tc>
                <a:tc>
                  <a:txBody>
                    <a:bodyPr/>
                    <a:lstStyle/>
                    <a:p>
                      <a:pPr algn="ctr"/>
                      <a:r>
                        <a:rPr lang="en-IN" sz="1600" dirty="0">
                          <a:solidFill>
                            <a:schemeClr val="tx1"/>
                          </a:solidFill>
                        </a:rPr>
                        <a:t>Financial challenges</a:t>
                      </a:r>
                    </a:p>
                  </a:txBody>
                  <a:tcPr/>
                </a:tc>
                <a:extLst>
                  <a:ext uri="{0D108BD9-81ED-4DB2-BD59-A6C34878D82A}">
                    <a16:rowId xmlns:a16="http://schemas.microsoft.com/office/drawing/2014/main" val="1639535966"/>
                  </a:ext>
                </a:extLst>
              </a:tr>
              <a:tr h="370840">
                <a:tc>
                  <a:txBody>
                    <a:bodyPr/>
                    <a:lstStyle/>
                    <a:p>
                      <a:pPr marL="342900" lvl="0" indent="-342900" algn="l" defTabSz="685800" rtl="0" eaLnBrk="1" latinLnBrk="0" hangingPunct="1">
                        <a:lnSpc>
                          <a:spcPct val="115000"/>
                        </a:lnSpc>
                        <a:buFont typeface="+mj-lt"/>
                        <a:buAutoNum type="arabicPeriod"/>
                      </a:pPr>
                      <a:r>
                        <a:rPr lang="en-US" sz="1400" kern="1200" dirty="0">
                          <a:solidFill>
                            <a:srgbClr val="000000"/>
                          </a:solidFill>
                          <a:effectLst/>
                          <a:latin typeface="+mn-lt"/>
                          <a:ea typeface="Calibri" panose="020F0502020204030204" pitchFamily="34" charset="0"/>
                          <a:cs typeface="Calibri" panose="020F0502020204030204" pitchFamily="34" charset="0"/>
                        </a:rPr>
                        <a:t>Disruption in supply chain</a:t>
                      </a:r>
                      <a:endParaRPr lang="en-IN" sz="1400" kern="1200" dirty="0">
                        <a:solidFill>
                          <a:srgbClr val="000000"/>
                        </a:solidFill>
                        <a:effectLst/>
                        <a:latin typeface="+mn-lt"/>
                        <a:ea typeface="Calibri" panose="020F0502020204030204" pitchFamily="34" charset="0"/>
                        <a:cs typeface="Calibri" panose="020F0502020204030204" pitchFamily="34" charset="0"/>
                      </a:endParaRPr>
                    </a:p>
                    <a:p>
                      <a:pPr marL="342900" lvl="0" indent="-342900" algn="l" defTabSz="685800" rtl="0" eaLnBrk="1" latinLnBrk="0" hangingPunct="1">
                        <a:lnSpc>
                          <a:spcPct val="115000"/>
                        </a:lnSpc>
                        <a:buFont typeface="+mj-lt"/>
                        <a:buAutoNum type="arabicPeriod"/>
                      </a:pPr>
                      <a:r>
                        <a:rPr lang="en-US" sz="1400" kern="1200" dirty="0">
                          <a:solidFill>
                            <a:srgbClr val="000000"/>
                          </a:solidFill>
                          <a:effectLst/>
                          <a:latin typeface="+mn-lt"/>
                          <a:ea typeface="Calibri" panose="020F0502020204030204" pitchFamily="34" charset="0"/>
                          <a:cs typeface="Calibri" panose="020F0502020204030204" pitchFamily="34" charset="0"/>
                        </a:rPr>
                        <a:t>Unavailability of skilled labor</a:t>
                      </a:r>
                      <a:endParaRPr lang="en-IN" sz="1400" kern="1200" dirty="0">
                        <a:solidFill>
                          <a:srgbClr val="000000"/>
                        </a:solidFill>
                        <a:effectLst/>
                        <a:latin typeface="+mn-lt"/>
                        <a:ea typeface="Calibri" panose="020F0502020204030204" pitchFamily="34" charset="0"/>
                        <a:cs typeface="Calibri" panose="020F0502020204030204" pitchFamily="34" charset="0"/>
                      </a:endParaRPr>
                    </a:p>
                    <a:p>
                      <a:pPr marL="342900" lvl="0" indent="-342900" algn="l" defTabSz="685800" rtl="0" eaLnBrk="1" latinLnBrk="0" hangingPunct="1">
                        <a:lnSpc>
                          <a:spcPct val="115000"/>
                        </a:lnSpc>
                        <a:buFont typeface="+mj-lt"/>
                        <a:buAutoNum type="arabicPeriod"/>
                      </a:pPr>
                      <a:r>
                        <a:rPr lang="en-US" sz="1400" kern="1200" dirty="0">
                          <a:solidFill>
                            <a:srgbClr val="000000"/>
                          </a:solidFill>
                          <a:effectLst/>
                          <a:latin typeface="+mn-lt"/>
                          <a:ea typeface="Calibri" panose="020F0502020204030204" pitchFamily="34" charset="0"/>
                          <a:cs typeface="Calibri" panose="020F0502020204030204" pitchFamily="34" charset="0"/>
                        </a:rPr>
                        <a:t>Limited resource availability as operations were suspended by government</a:t>
                      </a:r>
                      <a:endParaRPr lang="en-IN" sz="1400" kern="1200" dirty="0">
                        <a:solidFill>
                          <a:srgbClr val="000000"/>
                        </a:solidFill>
                        <a:effectLst/>
                        <a:latin typeface="+mn-lt"/>
                        <a:ea typeface="Calibri" panose="020F0502020204030204" pitchFamily="34" charset="0"/>
                        <a:cs typeface="Calibri" panose="020F0502020204030204" pitchFamily="34" charset="0"/>
                      </a:endParaRPr>
                    </a:p>
                    <a:p>
                      <a:pPr marL="342900" lvl="0" indent="-342900" algn="l" defTabSz="685800" rtl="0" eaLnBrk="1" latinLnBrk="0" hangingPunct="1">
                        <a:lnSpc>
                          <a:spcPct val="115000"/>
                        </a:lnSpc>
                        <a:buFont typeface="+mj-lt"/>
                        <a:buAutoNum type="arabicPeriod"/>
                      </a:pPr>
                      <a:r>
                        <a:rPr lang="en-US" sz="1400" kern="1200" dirty="0">
                          <a:solidFill>
                            <a:srgbClr val="000000"/>
                          </a:solidFill>
                          <a:effectLst/>
                          <a:latin typeface="+mn-lt"/>
                          <a:ea typeface="Calibri" panose="020F0502020204030204" pitchFamily="34" charset="0"/>
                          <a:cs typeface="Calibri" panose="020F0502020204030204" pitchFamily="34" charset="0"/>
                        </a:rPr>
                        <a:t>Difficulty in sourcing raw materials (quantity and quality)</a:t>
                      </a:r>
                      <a:endParaRPr lang="en-IN" sz="1400" kern="1200" dirty="0">
                        <a:solidFill>
                          <a:srgbClr val="000000"/>
                        </a:solidFill>
                        <a:effectLst/>
                        <a:latin typeface="+mn-lt"/>
                        <a:ea typeface="Calibri" panose="020F0502020204030204" pitchFamily="34" charset="0"/>
                        <a:cs typeface="Calibri" panose="020F0502020204030204" pitchFamily="34" charset="0"/>
                      </a:endParaRPr>
                    </a:p>
                    <a:p>
                      <a:pPr marL="342900" lvl="0" indent="-342900" algn="l" defTabSz="685800" rtl="0" eaLnBrk="1" latinLnBrk="0" hangingPunct="1">
                        <a:lnSpc>
                          <a:spcPct val="115000"/>
                        </a:lnSpc>
                        <a:buFont typeface="+mj-lt"/>
                        <a:buAutoNum type="arabicPeriod"/>
                      </a:pPr>
                      <a:r>
                        <a:rPr lang="en-US" sz="1400" kern="1200" dirty="0">
                          <a:solidFill>
                            <a:srgbClr val="000000"/>
                          </a:solidFill>
                          <a:effectLst/>
                          <a:latin typeface="+mn-lt"/>
                          <a:ea typeface="Calibri" panose="020F0502020204030204" pitchFamily="34" charset="0"/>
                          <a:cs typeface="Calibri" panose="020F0502020204030204" pitchFamily="34" charset="0"/>
                        </a:rPr>
                        <a:t>Inability to meet contractual deadlines due to disruption to logistics</a:t>
                      </a:r>
                      <a:endParaRPr lang="en-IN" sz="1400" kern="1200" dirty="0">
                        <a:solidFill>
                          <a:srgbClr val="000000"/>
                        </a:solidFill>
                        <a:effectLst/>
                        <a:latin typeface="+mn-lt"/>
                        <a:ea typeface="Calibri" panose="020F0502020204030204" pitchFamily="34" charset="0"/>
                        <a:cs typeface="Calibri" panose="020F0502020204030204" pitchFamily="34" charset="0"/>
                      </a:endParaRPr>
                    </a:p>
                    <a:p>
                      <a:pPr marL="342900" lvl="0" indent="-342900" algn="l" defTabSz="685800" rtl="0" eaLnBrk="1" latinLnBrk="0" hangingPunct="1">
                        <a:lnSpc>
                          <a:spcPct val="115000"/>
                        </a:lnSpc>
                        <a:spcAft>
                          <a:spcPts val="600"/>
                        </a:spcAft>
                        <a:buFont typeface="+mj-lt"/>
                        <a:buAutoNum type="arabicPeriod"/>
                      </a:pPr>
                      <a:r>
                        <a:rPr lang="en-US" sz="1400" kern="1200" dirty="0">
                          <a:solidFill>
                            <a:srgbClr val="000000"/>
                          </a:solidFill>
                          <a:effectLst/>
                          <a:latin typeface="+mn-lt"/>
                          <a:ea typeface="Calibri" panose="020F0502020204030204" pitchFamily="34" charset="0"/>
                          <a:cs typeface="Calibri" panose="020F0502020204030204" pitchFamily="34" charset="0"/>
                        </a:rPr>
                        <a:t>Travel restrictions to visit customers/ suppliers</a:t>
                      </a:r>
                      <a:endParaRPr lang="en-IN" sz="1400" kern="1200" dirty="0">
                        <a:solidFill>
                          <a:srgbClr val="000000"/>
                        </a:solidFill>
                        <a:effectLst/>
                        <a:latin typeface="+mn-lt"/>
                        <a:ea typeface="Calibri" panose="020F0502020204030204" pitchFamily="34" charset="0"/>
                        <a:cs typeface="Calibri" panose="020F0502020204030204" pitchFamily="34" charset="0"/>
                      </a:endParaRPr>
                    </a:p>
                  </a:txBody>
                  <a:tcPr marL="68580" marR="68580" marT="0" marB="0"/>
                </a:tc>
                <a:tc>
                  <a:txBody>
                    <a:bodyPr/>
                    <a:lstStyle/>
                    <a:p>
                      <a:pPr marL="342900" lvl="0" indent="-342900" algn="l" defTabSz="685800" rtl="0" eaLnBrk="1" latinLnBrk="0" hangingPunct="1">
                        <a:lnSpc>
                          <a:spcPct val="115000"/>
                        </a:lnSpc>
                        <a:buFont typeface="+mj-lt"/>
                        <a:buAutoNum type="arabicPeriod"/>
                      </a:pPr>
                      <a:r>
                        <a:rPr lang="en-IN" sz="1400" kern="1200" dirty="0">
                          <a:solidFill>
                            <a:srgbClr val="000000"/>
                          </a:solidFill>
                          <a:effectLst/>
                          <a:latin typeface="+mn-lt"/>
                          <a:ea typeface="+mn-ea"/>
                          <a:cs typeface="Calibri" panose="020F0502020204030204" pitchFamily="34" charset="0"/>
                        </a:rPr>
                        <a:t>Increased logistics cost</a:t>
                      </a:r>
                    </a:p>
                    <a:p>
                      <a:pPr marL="342900" lvl="0" indent="-342900" algn="l" defTabSz="685800" rtl="0" eaLnBrk="1" latinLnBrk="0" hangingPunct="1">
                        <a:lnSpc>
                          <a:spcPct val="115000"/>
                        </a:lnSpc>
                        <a:buFont typeface="+mj-lt"/>
                        <a:buAutoNum type="arabicPeriod"/>
                      </a:pPr>
                      <a:r>
                        <a:rPr lang="en-IN" sz="1400" kern="1200" dirty="0">
                          <a:solidFill>
                            <a:srgbClr val="000000"/>
                          </a:solidFill>
                          <a:effectLst/>
                          <a:latin typeface="+mn-lt"/>
                          <a:ea typeface="+mn-ea"/>
                          <a:cs typeface="Calibri" panose="020F0502020204030204" pitchFamily="34" charset="0"/>
                        </a:rPr>
                        <a:t>Increased cost of raw materials</a:t>
                      </a:r>
                    </a:p>
                    <a:p>
                      <a:pPr marL="342900" lvl="0" indent="-342900" algn="l" defTabSz="685800" rtl="0" eaLnBrk="1" latinLnBrk="0" hangingPunct="1">
                        <a:lnSpc>
                          <a:spcPct val="115000"/>
                        </a:lnSpc>
                        <a:buFont typeface="+mj-lt"/>
                        <a:buAutoNum type="arabicPeriod"/>
                      </a:pPr>
                      <a:r>
                        <a:rPr lang="en-IN" sz="1400" kern="1200" dirty="0">
                          <a:solidFill>
                            <a:srgbClr val="000000"/>
                          </a:solidFill>
                          <a:effectLst/>
                          <a:latin typeface="+mn-lt"/>
                          <a:ea typeface="+mn-ea"/>
                          <a:cs typeface="Calibri" panose="020F0502020204030204" pitchFamily="34" charset="0"/>
                        </a:rPr>
                        <a:t>Reduction in orders</a:t>
                      </a:r>
                    </a:p>
                    <a:p>
                      <a:pPr marL="342900" lvl="0" indent="-342900" algn="l" defTabSz="685800" rtl="0" eaLnBrk="1" latinLnBrk="0" hangingPunct="1">
                        <a:lnSpc>
                          <a:spcPct val="115000"/>
                        </a:lnSpc>
                        <a:buFont typeface="+mj-lt"/>
                        <a:buAutoNum type="arabicPeriod"/>
                      </a:pPr>
                      <a:r>
                        <a:rPr lang="en-IN" sz="1400" kern="1200" dirty="0">
                          <a:solidFill>
                            <a:srgbClr val="000000"/>
                          </a:solidFill>
                          <a:effectLst/>
                          <a:latin typeface="+mn-lt"/>
                          <a:ea typeface="+mn-ea"/>
                          <a:cs typeface="Calibri" panose="020F0502020204030204" pitchFamily="34" charset="0"/>
                        </a:rPr>
                        <a:t>Increased competition in the market</a:t>
                      </a:r>
                    </a:p>
                    <a:p>
                      <a:pPr marL="342900" lvl="0" indent="-342900" algn="l" defTabSz="685800" rtl="0" eaLnBrk="1" latinLnBrk="0" hangingPunct="1">
                        <a:lnSpc>
                          <a:spcPct val="115000"/>
                        </a:lnSpc>
                        <a:buFont typeface="+mj-lt"/>
                        <a:buAutoNum type="arabicPeriod"/>
                      </a:pPr>
                      <a:r>
                        <a:rPr lang="en-IN" sz="1400" kern="1200" dirty="0">
                          <a:solidFill>
                            <a:srgbClr val="000000"/>
                          </a:solidFill>
                          <a:effectLst/>
                          <a:latin typeface="+mn-lt"/>
                          <a:ea typeface="+mn-ea"/>
                          <a:cs typeface="Calibri" panose="020F0502020204030204" pitchFamily="34" charset="0"/>
                        </a:rPr>
                        <a:t>Difficulty in paying salaries to the employees</a:t>
                      </a:r>
                    </a:p>
                    <a:p>
                      <a:pPr marL="342900" lvl="0" indent="-342900" algn="l" defTabSz="685800" rtl="0" eaLnBrk="1" latinLnBrk="0" hangingPunct="1">
                        <a:lnSpc>
                          <a:spcPct val="115000"/>
                        </a:lnSpc>
                        <a:buFont typeface="+mj-lt"/>
                        <a:buAutoNum type="arabicPeriod"/>
                      </a:pPr>
                      <a:r>
                        <a:rPr lang="en-IN" sz="1400" kern="1200" dirty="0">
                          <a:solidFill>
                            <a:srgbClr val="000000"/>
                          </a:solidFill>
                          <a:effectLst/>
                          <a:latin typeface="+mn-lt"/>
                          <a:ea typeface="+mn-ea"/>
                          <a:cs typeface="Calibri" panose="020F0502020204030204" pitchFamily="34" charset="0"/>
                        </a:rPr>
                        <a:t>Uncertainty in making business investment decisions and hence, increased debt amongst owners</a:t>
                      </a:r>
                    </a:p>
                    <a:p>
                      <a:pPr marL="342900" marR="0" lvl="0" indent="-342900" algn="l" defTabSz="685800" rtl="0" eaLnBrk="1" fontAlgn="auto" latinLnBrk="0" hangingPunct="1">
                        <a:lnSpc>
                          <a:spcPct val="115000"/>
                        </a:lnSpc>
                        <a:spcBef>
                          <a:spcPts val="0"/>
                        </a:spcBef>
                        <a:spcAft>
                          <a:spcPts val="0"/>
                        </a:spcAft>
                        <a:buClrTx/>
                        <a:buSzTx/>
                        <a:buFont typeface="+mj-lt"/>
                        <a:buAutoNum type="arabicPeriod"/>
                        <a:tabLst/>
                        <a:defRPr/>
                      </a:pPr>
                      <a:r>
                        <a:rPr lang="en-IN" sz="1400" kern="1200" dirty="0">
                          <a:solidFill>
                            <a:schemeClr val="dk1"/>
                          </a:solidFill>
                          <a:effectLst/>
                          <a:latin typeface="+mn-lt"/>
                          <a:ea typeface="+mn-ea"/>
                          <a:cs typeface="+mn-cs"/>
                        </a:rPr>
                        <a:t>Increased debt amongst owners</a:t>
                      </a:r>
                    </a:p>
                    <a:p>
                      <a:pPr marL="342900" marR="0" lvl="0" indent="-342900" algn="l" defTabSz="685800" rtl="0" eaLnBrk="1" fontAlgn="auto" latinLnBrk="0" hangingPunct="1">
                        <a:lnSpc>
                          <a:spcPct val="115000"/>
                        </a:lnSpc>
                        <a:spcBef>
                          <a:spcPts val="0"/>
                        </a:spcBef>
                        <a:spcAft>
                          <a:spcPts val="0"/>
                        </a:spcAft>
                        <a:buClrTx/>
                        <a:buSzTx/>
                        <a:buFont typeface="+mj-lt"/>
                        <a:buAutoNum type="arabicPeriod"/>
                        <a:tabLst/>
                        <a:defRPr/>
                      </a:pPr>
                      <a:r>
                        <a:rPr lang="en-IN" sz="1400" kern="1200" dirty="0">
                          <a:solidFill>
                            <a:schemeClr val="dk1"/>
                          </a:solidFill>
                          <a:effectLst/>
                          <a:latin typeface="+mn-lt"/>
                          <a:ea typeface="+mn-ea"/>
                          <a:cs typeface="+mn-cs"/>
                        </a:rPr>
                        <a:t>Lack of liquidity / cash flow </a:t>
                      </a:r>
                    </a:p>
                    <a:p>
                      <a:pPr marL="342900" lvl="0" indent="-342900" algn="l" defTabSz="685800" rtl="0" eaLnBrk="1" latinLnBrk="0" hangingPunct="1">
                        <a:lnSpc>
                          <a:spcPct val="115000"/>
                        </a:lnSpc>
                        <a:buFont typeface="+mj-lt"/>
                        <a:buAutoNum type="arabicPeriod"/>
                      </a:pPr>
                      <a:endParaRPr lang="en-IN" sz="1400" kern="1200" dirty="0">
                        <a:solidFill>
                          <a:srgbClr val="000000"/>
                        </a:solidFill>
                        <a:effectLst/>
                        <a:latin typeface="+mn-lt"/>
                        <a:cs typeface="Calibri" panose="020F0502020204030204" pitchFamily="34" charset="0"/>
                      </a:endParaRPr>
                    </a:p>
                  </a:txBody>
                  <a:tcPr/>
                </a:tc>
                <a:extLst>
                  <a:ext uri="{0D108BD9-81ED-4DB2-BD59-A6C34878D82A}">
                    <a16:rowId xmlns:a16="http://schemas.microsoft.com/office/drawing/2014/main" val="1315280208"/>
                  </a:ext>
                </a:extLst>
              </a:tr>
            </a:tbl>
          </a:graphicData>
        </a:graphic>
      </p:graphicFrame>
      <p:sp>
        <p:nvSpPr>
          <p:cNvPr id="13" name="TextBox 12">
            <a:extLst>
              <a:ext uri="{FF2B5EF4-FFF2-40B4-BE49-F238E27FC236}">
                <a16:creationId xmlns:a16="http://schemas.microsoft.com/office/drawing/2014/main" id="{6E8130F1-C583-CC98-5592-3F941E67BD04}"/>
              </a:ext>
            </a:extLst>
          </p:cNvPr>
          <p:cNvSpPr txBox="1"/>
          <p:nvPr/>
        </p:nvSpPr>
        <p:spPr>
          <a:xfrm>
            <a:off x="6229574" y="1521089"/>
            <a:ext cx="2711668" cy="2462213"/>
          </a:xfrm>
          <a:prstGeom prst="rect">
            <a:avLst/>
          </a:prstGeom>
          <a:noFill/>
        </p:spPr>
        <p:txBody>
          <a:bodyPr wrap="square" rtlCol="0">
            <a:spAutoFit/>
          </a:bodyPr>
          <a:lstStyle/>
          <a:p>
            <a:r>
              <a:rPr lang="en-IN" dirty="0"/>
              <a:t>The following three challenges were identified as the </a:t>
            </a:r>
            <a:r>
              <a:rPr lang="en-IN" b="1" dirty="0"/>
              <a:t>most important </a:t>
            </a:r>
            <a:r>
              <a:rPr lang="en-IN" dirty="0"/>
              <a:t>based on the survey results: </a:t>
            </a:r>
          </a:p>
          <a:p>
            <a:pPr marL="285750" indent="-285750">
              <a:buFont typeface="Arial" panose="020B0604020202020204" pitchFamily="34" charset="0"/>
              <a:buChar char="•"/>
            </a:pPr>
            <a:r>
              <a:rPr lang="en-IN" dirty="0"/>
              <a:t>Reduction in orders from customers (local and international)  </a:t>
            </a:r>
          </a:p>
          <a:p>
            <a:pPr marL="285750" indent="-285750">
              <a:buFont typeface="Arial" panose="020B0604020202020204" pitchFamily="34" charset="0"/>
              <a:buChar char="•"/>
            </a:pPr>
            <a:r>
              <a:rPr lang="en-IN" dirty="0"/>
              <a:t>Increased cost of raw material </a:t>
            </a:r>
          </a:p>
          <a:p>
            <a:pPr marL="285750" indent="-285750">
              <a:buFont typeface="Arial" panose="020B0604020202020204" pitchFamily="34" charset="0"/>
              <a:buChar char="•"/>
            </a:pPr>
            <a:r>
              <a:rPr lang="en-IN" dirty="0"/>
              <a:t>Uncertainty and inability to make business decisions </a:t>
            </a:r>
          </a:p>
          <a:p>
            <a:pPr marL="285750" indent="-285750">
              <a:buFont typeface="Arial" panose="020B0604020202020204" pitchFamily="34" charset="0"/>
              <a:buChar char="•"/>
            </a:pPr>
            <a:endParaRPr lang="en-IN" dirty="0"/>
          </a:p>
        </p:txBody>
      </p:sp>
    </p:spTree>
    <p:extLst>
      <p:ext uri="{BB962C8B-B14F-4D97-AF65-F5344CB8AC3E}">
        <p14:creationId xmlns:p14="http://schemas.microsoft.com/office/powerpoint/2010/main" val="423819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le 1"/>
          <p:cNvSpPr txBox="1">
            <a:spLocks noGrp="1"/>
          </p:cNvSpPr>
          <p:nvPr>
            <p:ph type="title"/>
          </p:nvPr>
        </p:nvSpPr>
        <p:spPr>
          <a:xfrm>
            <a:off x="0" y="67165"/>
            <a:ext cx="8885583" cy="730856"/>
          </a:xfrm>
          <a:prstGeom prst="rect">
            <a:avLst/>
          </a:prstGeom>
          <a:solidFill>
            <a:srgbClr val="03ABF7"/>
          </a:solidFill>
        </p:spPr>
        <p:txBody>
          <a:bodyPr anchor="t" anchorCtr="0">
            <a:noAutofit/>
          </a:bodyPr>
          <a:lstStyle>
            <a:lvl1pPr>
              <a:defRPr sz="4800"/>
            </a:lvl1pPr>
          </a:lstStyle>
          <a:p>
            <a:pPr>
              <a:lnSpc>
                <a:spcPct val="150000"/>
              </a:lnSpc>
            </a:pPr>
            <a:r>
              <a:rPr lang="en-GB" sz="2400" b="1" dirty="0">
                <a:latin typeface="+mn-lt"/>
              </a:rPr>
              <a:t>  Overall Impact on Green MSMEs - India</a:t>
            </a:r>
            <a:endParaRPr lang="en-US" sz="3200" b="1" dirty="0">
              <a:latin typeface="+mn-lt"/>
            </a:endParaRPr>
          </a:p>
        </p:txBody>
      </p:sp>
      <p:sp>
        <p:nvSpPr>
          <p:cNvPr id="15" name="Content Placeholder 2">
            <a:extLst>
              <a:ext uri="{FF2B5EF4-FFF2-40B4-BE49-F238E27FC236}">
                <a16:creationId xmlns:a16="http://schemas.microsoft.com/office/drawing/2014/main" id="{7A9A390D-5A60-1665-079A-0EC403A5123A}"/>
              </a:ext>
            </a:extLst>
          </p:cNvPr>
          <p:cNvSpPr>
            <a:spLocks noGrp="1"/>
          </p:cNvSpPr>
          <p:nvPr>
            <p:ph idx="1"/>
          </p:nvPr>
        </p:nvSpPr>
        <p:spPr>
          <a:xfrm>
            <a:off x="156906" y="798021"/>
            <a:ext cx="4287873" cy="4957763"/>
          </a:xfrm>
        </p:spPr>
        <p:txBody>
          <a:bodyPr>
            <a:normAutofit/>
          </a:bodyPr>
          <a:lstStyle/>
          <a:p>
            <a:pPr>
              <a:lnSpc>
                <a:spcPct val="150000"/>
              </a:lnSpc>
            </a:pPr>
            <a:r>
              <a:rPr lang="en-IN" sz="1400" b="1" dirty="0">
                <a:solidFill>
                  <a:srgbClr val="C00000"/>
                </a:solidFill>
              </a:rPr>
              <a:t>74%</a:t>
            </a:r>
            <a:r>
              <a:rPr lang="en-IN" sz="1400" dirty="0"/>
              <a:t> green MSME surveyed have witnessed</a:t>
            </a:r>
            <a:r>
              <a:rPr lang="en-IN" sz="1400" b="1" dirty="0">
                <a:solidFill>
                  <a:srgbClr val="C00000"/>
                </a:solidFill>
              </a:rPr>
              <a:t> a decline in their </a:t>
            </a:r>
            <a:r>
              <a:rPr lang="en-IN" sz="1400" dirty="0"/>
              <a:t>business revenue due to COVID-19</a:t>
            </a:r>
          </a:p>
          <a:p>
            <a:pPr>
              <a:lnSpc>
                <a:spcPct val="150000"/>
              </a:lnSpc>
            </a:pPr>
            <a:r>
              <a:rPr lang="en-IN" sz="1400" b="1" dirty="0">
                <a:solidFill>
                  <a:srgbClr val="C00000"/>
                </a:solidFill>
                <a:ea typeface="Calibri" panose="020F0502020204030204" pitchFamily="34" charset="0"/>
                <a:cs typeface="Times New Roman" panose="02020603050405020304" pitchFamily="18" charset="0"/>
              </a:rPr>
              <a:t>4% </a:t>
            </a:r>
            <a:r>
              <a:rPr lang="en-IN" sz="1400" dirty="0">
                <a:ea typeface="Calibri" panose="020F0502020204030204" pitchFamily="34" charset="0"/>
                <a:cs typeface="Times New Roman" panose="02020603050405020304" pitchFamily="18" charset="0"/>
              </a:rPr>
              <a:t>of green MSMEs</a:t>
            </a:r>
            <a:r>
              <a:rPr lang="en-IN" sz="1400" dirty="0">
                <a:effectLst/>
                <a:ea typeface="Calibri" panose="020F0502020204030204" pitchFamily="34" charset="0"/>
                <a:cs typeface="Times New Roman" panose="02020603050405020304" pitchFamily="18" charset="0"/>
              </a:rPr>
              <a:t> saw a </a:t>
            </a:r>
            <a:r>
              <a:rPr lang="en-IN" sz="1400" b="1" dirty="0">
                <a:solidFill>
                  <a:srgbClr val="C00000"/>
                </a:solidFill>
                <a:effectLst/>
                <a:ea typeface="Calibri" panose="020F0502020204030204" pitchFamily="34" charset="0"/>
                <a:cs typeface="Times New Roman" panose="02020603050405020304" pitchFamily="18" charset="0"/>
              </a:rPr>
              <a:t>positive impact </a:t>
            </a:r>
            <a:r>
              <a:rPr lang="en-IN" sz="1400" dirty="0">
                <a:effectLst/>
                <a:ea typeface="Calibri" panose="020F0502020204030204" pitchFamily="34" charset="0"/>
                <a:cs typeface="Times New Roman" panose="02020603050405020304" pitchFamily="18" charset="0"/>
              </a:rPr>
              <a:t>on revenue</a:t>
            </a:r>
            <a:endParaRPr lang="en-IN" sz="1400" dirty="0"/>
          </a:p>
          <a:p>
            <a:pPr>
              <a:lnSpc>
                <a:spcPct val="150000"/>
              </a:lnSpc>
            </a:pPr>
            <a:r>
              <a:rPr lang="en-IN" sz="1400" dirty="0"/>
              <a:t>67% MSME faced an adverse impact on employment</a:t>
            </a:r>
          </a:p>
          <a:p>
            <a:pPr>
              <a:lnSpc>
                <a:spcPct val="150000"/>
              </a:lnSpc>
            </a:pPr>
            <a:r>
              <a:rPr lang="en-IN" sz="1400" dirty="0">
                <a:effectLst/>
                <a:ea typeface="Calibri" panose="020F0502020204030204" pitchFamily="34" charset="0"/>
                <a:cs typeface="Times New Roman" panose="02020603050405020304" pitchFamily="18" charset="0"/>
              </a:rPr>
              <a:t>More than 50% of the green MSMEs reported that their </a:t>
            </a:r>
            <a:r>
              <a:rPr lang="en-IN" sz="1400" b="1" dirty="0">
                <a:solidFill>
                  <a:srgbClr val="C00000"/>
                </a:solidFill>
                <a:effectLst/>
                <a:ea typeface="Calibri" panose="020F0502020204030204" pitchFamily="34" charset="0"/>
                <a:cs typeface="Times New Roman" panose="02020603050405020304" pitchFamily="18" charset="0"/>
              </a:rPr>
              <a:t>annual turnover had decreased by 50 to 90% </a:t>
            </a:r>
            <a:r>
              <a:rPr lang="en-IN" sz="1400" dirty="0">
                <a:effectLst/>
                <a:ea typeface="Calibri" panose="020F0502020204030204" pitchFamily="34" charset="0"/>
                <a:cs typeface="Times New Roman" panose="02020603050405020304" pitchFamily="18" charset="0"/>
              </a:rPr>
              <a:t>as an immediate impact of the COVID-19 pandemic</a:t>
            </a:r>
          </a:p>
          <a:p>
            <a:pPr marL="0" indent="0">
              <a:lnSpc>
                <a:spcPct val="150000"/>
              </a:lnSpc>
              <a:buNone/>
            </a:pPr>
            <a:r>
              <a:rPr lang="en-IN" sz="1400" dirty="0"/>
              <a:t> </a:t>
            </a:r>
          </a:p>
          <a:p>
            <a:pPr>
              <a:lnSpc>
                <a:spcPct val="150000"/>
              </a:lnSpc>
            </a:pPr>
            <a:endParaRPr lang="en-IN" sz="1400" dirty="0"/>
          </a:p>
          <a:p>
            <a:pPr>
              <a:lnSpc>
                <a:spcPct val="150000"/>
              </a:lnSpc>
            </a:pPr>
            <a:endParaRPr lang="en-IN" sz="1400" dirty="0"/>
          </a:p>
        </p:txBody>
      </p:sp>
      <p:sp>
        <p:nvSpPr>
          <p:cNvPr id="17" name="Content Placeholder 2">
            <a:extLst>
              <a:ext uri="{FF2B5EF4-FFF2-40B4-BE49-F238E27FC236}">
                <a16:creationId xmlns:a16="http://schemas.microsoft.com/office/drawing/2014/main" id="{06FB56AD-5218-2E05-E308-0B644D3CCD04}"/>
              </a:ext>
            </a:extLst>
          </p:cNvPr>
          <p:cNvSpPr txBox="1">
            <a:spLocks/>
          </p:cNvSpPr>
          <p:nvPr/>
        </p:nvSpPr>
        <p:spPr>
          <a:xfrm>
            <a:off x="1963684" y="3783631"/>
            <a:ext cx="7127947" cy="2703009"/>
          </a:xfrm>
          <a:prstGeom prst="rect">
            <a:avLst/>
          </a:prstGeom>
        </p:spPr>
        <p:txBody>
          <a:bodyPr vert="horz" lIns="91440" tIns="45720" rIns="91440" bIns="45720" rtlCol="0">
            <a:noAutofit/>
          </a:bodyPr>
          <a:lstStyle>
            <a:lvl1pPr marL="352425" indent="-352425" algn="l" defTabSz="914400" rtl="0" eaLnBrk="1" latinLnBrk="0" hangingPunct="1">
              <a:lnSpc>
                <a:spcPct val="90000"/>
              </a:lnSpc>
              <a:spcBef>
                <a:spcPts val="600"/>
              </a:spcBef>
              <a:spcAft>
                <a:spcPts val="600"/>
              </a:spcAft>
              <a:buClr>
                <a:srgbClr val="33CC33"/>
              </a:buClr>
              <a:buFont typeface="Wingdings" panose="05000000000000000000" pitchFamily="2" charset="2"/>
              <a:buChar char="§"/>
              <a:defRPr sz="2800" kern="1200">
                <a:solidFill>
                  <a:schemeClr val="tx1"/>
                </a:solidFill>
                <a:latin typeface="+mn-lt"/>
                <a:ea typeface="+mn-ea"/>
                <a:cs typeface="+mn-cs"/>
              </a:defRPr>
            </a:lvl1pPr>
            <a:lvl2pPr marL="719138" indent="-261938" algn="l" defTabSz="914400" rtl="0" eaLnBrk="1" latinLnBrk="0" hangingPunct="1">
              <a:lnSpc>
                <a:spcPct val="90000"/>
              </a:lnSpc>
              <a:spcBef>
                <a:spcPts val="500"/>
              </a:spcBef>
              <a:buClr>
                <a:srgbClr val="009999"/>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Tx/>
              <a:buFont typeface="Arial" panose="020B0604020202020204" pitchFamily="34" charset="0"/>
              <a:buChar char="•"/>
            </a:pPr>
            <a:r>
              <a:rPr lang="en-IN" sz="1400" b="1" dirty="0">
                <a:solidFill>
                  <a:srgbClr val="C00000"/>
                </a:solidFill>
                <a:effectLst/>
                <a:ea typeface="Calibri" panose="020F0502020204030204" pitchFamily="34" charset="0"/>
                <a:cs typeface="Times New Roman" panose="02020603050405020304" pitchFamily="18" charset="0"/>
              </a:rPr>
              <a:t>19% </a:t>
            </a:r>
            <a:r>
              <a:rPr lang="en-IN" sz="1400" dirty="0">
                <a:effectLst/>
                <a:ea typeface="Calibri" panose="020F0502020204030204" pitchFamily="34" charset="0"/>
                <a:cs typeface="Times New Roman" panose="02020603050405020304" pitchFamily="18" charset="0"/>
              </a:rPr>
              <a:t>of the surveyed green MSMEs </a:t>
            </a:r>
            <a:r>
              <a:rPr lang="en-IN" sz="1400" b="1" dirty="0">
                <a:solidFill>
                  <a:srgbClr val="C00000"/>
                </a:solidFill>
                <a:effectLst/>
                <a:ea typeface="Calibri" panose="020F0502020204030204" pitchFamily="34" charset="0"/>
                <a:cs typeface="Times New Roman" panose="02020603050405020304" pitchFamily="18" charset="0"/>
              </a:rPr>
              <a:t>laid off employees temporarily or permanently </a:t>
            </a:r>
            <a:r>
              <a:rPr lang="en-IN" sz="1400" dirty="0">
                <a:effectLst/>
                <a:ea typeface="Calibri" panose="020F0502020204030204" pitchFamily="34" charset="0"/>
                <a:cs typeface="Times New Roman" panose="02020603050405020304" pitchFamily="18" charset="0"/>
              </a:rPr>
              <a:t>as a strategy to stay afloat </a:t>
            </a:r>
            <a:endParaRPr lang="en-IN" sz="1400" dirty="0"/>
          </a:p>
        </p:txBody>
      </p:sp>
      <p:pic>
        <p:nvPicPr>
          <p:cNvPr id="18" name="Picture 17" descr="Chart&#10;&#10;Description automatically generated">
            <a:extLst>
              <a:ext uri="{FF2B5EF4-FFF2-40B4-BE49-F238E27FC236}">
                <a16:creationId xmlns:a16="http://schemas.microsoft.com/office/drawing/2014/main" id="{EB2DCE0A-45CF-29D1-8540-7A80473EBE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85944" y="862059"/>
            <a:ext cx="2188163" cy="1766623"/>
          </a:xfrm>
          <a:prstGeom prst="rect">
            <a:avLst/>
          </a:prstGeom>
          <a:noFill/>
          <a:ln>
            <a:solidFill>
              <a:schemeClr val="tx1"/>
            </a:solidFill>
          </a:ln>
        </p:spPr>
      </p:pic>
      <p:pic>
        <p:nvPicPr>
          <p:cNvPr id="19" name="Picture 18" descr="A screenshot of a computer&#10;&#10;Description automatically generated with medium confidence">
            <a:extLst>
              <a:ext uri="{FF2B5EF4-FFF2-40B4-BE49-F238E27FC236}">
                <a16:creationId xmlns:a16="http://schemas.microsoft.com/office/drawing/2014/main" id="{81835E17-8404-000A-D971-B0757AFA2E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2882" y="869464"/>
            <a:ext cx="2232070" cy="1766623"/>
          </a:xfrm>
          <a:prstGeom prst="rect">
            <a:avLst/>
          </a:prstGeom>
          <a:noFill/>
          <a:ln>
            <a:solidFill>
              <a:schemeClr val="tx1"/>
            </a:solidFill>
          </a:ln>
        </p:spPr>
      </p:pic>
      <p:pic>
        <p:nvPicPr>
          <p:cNvPr id="20" name="Picture 19" descr="Chart&#10;&#10;Description automatically generated with low confidence">
            <a:extLst>
              <a:ext uri="{FF2B5EF4-FFF2-40B4-BE49-F238E27FC236}">
                <a16:creationId xmlns:a16="http://schemas.microsoft.com/office/drawing/2014/main" id="{8C215257-9260-C14E-78DA-0ACE7825530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7674" b="84652" l="26971" r="79046">
                        <a14:foregroundMark x1="58921" y1="7674" x2="58921" y2="7674"/>
                        <a14:foregroundMark x1="27178" y1="36451" x2="27178" y2="36451"/>
                        <a14:foregroundMark x1="79046" y1="37410" x2="79046" y2="37410"/>
                        <a14:foregroundMark x1="60166" y1="75300" x2="60166" y2="75300"/>
                        <a14:foregroundMark x1="46473" y1="74820" x2="46473" y2="74820"/>
                        <a14:foregroundMark x1="43568" y1="76739" x2="43568" y2="76739"/>
                        <a14:foregroundMark x1="56846" y1="76259" x2="56846" y2="76259"/>
                        <a14:foregroundMark x1="57958" y1="83060" x2="58416" y2="83338"/>
                        <a14:foregroundMark x1="42548" y1="73704" x2="56263" y2="82031"/>
                        <a14:foregroundMark x1="41591" y1="73123" x2="41893" y2="73306"/>
                        <a14:foregroundMark x1="41821" y1="70119" x2="41079" y2="69544"/>
                        <a14:foregroundMark x1="56693" y1="81640" x2="46010" y2="73364"/>
                        <a14:foregroundMark x1="58602" y1="83119" x2="58220" y2="82823"/>
                        <a14:foregroundMark x1="41079" y1="69544" x2="40871" y2="70264"/>
                        <a14:foregroundMark x1="64392" y1="81394" x2="65353" y2="82254"/>
                        <a14:foregroundMark x1="56733" y1="74540" x2="63233" y2="80356"/>
                        <a14:foregroundMark x1="58349" y1="74604" x2="68549" y2="76606"/>
                        <a14:foregroundMark x1="46598" y1="72298" x2="48126" y2="72598"/>
                        <a14:foregroundMark x1="38382" y1="78657" x2="49585" y2="77218"/>
                        <a14:foregroundMark x1="41286" y1="79616" x2="50415" y2="79616"/>
                        <a14:backgroundMark x1="43568" y1="70264" x2="43568" y2="70264"/>
                        <a14:backgroundMark x1="43568" y1="70264" x2="47718" y2="70264"/>
                        <a14:backgroundMark x1="49170" y1="70743" x2="61203" y2="71223"/>
                        <a14:backgroundMark x1="67635" y1="77218" x2="67635" y2="79616"/>
                        <a14:backgroundMark x1="68465" y1="76739" x2="76141" y2="78657"/>
                        <a14:backgroundMark x1="41286" y1="71703" x2="41286" y2="71703"/>
                        <a14:backgroundMark x1="42116" y1="70743" x2="42116" y2="70743"/>
                        <a14:backgroundMark x1="41701" y1="70264" x2="43154" y2="71223"/>
                        <a14:backgroundMark x1="59751" y1="83693" x2="59751" y2="83693"/>
                        <a14:backgroundMark x1="59336" y1="82254" x2="62033" y2="84173"/>
                        <a14:backgroundMark x1="56017" y1="82254" x2="57261" y2="83693"/>
                      </a14:backgroundRemoval>
                    </a14:imgEffect>
                  </a14:imgLayer>
                </a14:imgProps>
              </a:ext>
              <a:ext uri="{28A0092B-C50C-407E-A947-70E740481C1C}">
                <a14:useLocalDpi xmlns:a14="http://schemas.microsoft.com/office/drawing/2010/main" val="0"/>
              </a:ext>
            </a:extLst>
          </a:blip>
          <a:srcRect l="22040" t="3746" r="15731" b="18705"/>
          <a:stretch/>
        </p:blipFill>
        <p:spPr bwMode="auto">
          <a:xfrm>
            <a:off x="325010" y="3429607"/>
            <a:ext cx="1638674" cy="154382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020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1000"/>
                                        <p:tgtEl>
                                          <p:spTgt spid="15">
                                            <p:txEl>
                                              <p:pRg st="1" end="1"/>
                                            </p:txEl>
                                          </p:spTgt>
                                        </p:tgtEl>
                                      </p:cBhvr>
                                    </p:animEffect>
                                    <p:anim calcmode="lin" valueType="num">
                                      <p:cBhvr>
                                        <p:cTn id="1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fade">
                                      <p:cBhvr>
                                        <p:cTn id="21" dur="1000"/>
                                        <p:tgtEl>
                                          <p:spTgt spid="15">
                                            <p:txEl>
                                              <p:pRg st="2" end="2"/>
                                            </p:txEl>
                                          </p:spTgt>
                                        </p:tgtEl>
                                      </p:cBhvr>
                                    </p:animEffect>
                                    <p:anim calcmode="lin" valueType="num">
                                      <p:cBhvr>
                                        <p:cTn id="22"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xEl>
                                              <p:pRg st="3" end="3"/>
                                            </p:txEl>
                                          </p:spTgt>
                                        </p:tgtEl>
                                        <p:attrNameLst>
                                          <p:attrName>style.visibility</p:attrName>
                                        </p:attrNameLst>
                                      </p:cBhvr>
                                      <p:to>
                                        <p:strVal val="visible"/>
                                      </p:to>
                                    </p:set>
                                    <p:animEffect transition="in" filter="fade">
                                      <p:cBhvr>
                                        <p:cTn id="28" dur="1000"/>
                                        <p:tgtEl>
                                          <p:spTgt spid="15">
                                            <p:txEl>
                                              <p:pRg st="3" end="3"/>
                                            </p:txEl>
                                          </p:spTgt>
                                        </p:tgtEl>
                                      </p:cBhvr>
                                    </p:animEffect>
                                    <p:anim calcmode="lin" valueType="num">
                                      <p:cBhvr>
                                        <p:cTn id="29"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Effect transition="in" filter="fade">
                                      <p:cBhvr>
                                        <p:cTn id="35" dur="1000"/>
                                        <p:tgtEl>
                                          <p:spTgt spid="15">
                                            <p:txEl>
                                              <p:pRg st="4" end="4"/>
                                            </p:txEl>
                                          </p:spTgt>
                                        </p:tgtEl>
                                      </p:cBhvr>
                                    </p:animEffect>
                                    <p:anim calcmode="lin" valueType="num">
                                      <p:cBhvr>
                                        <p:cTn id="36"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5">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le 1"/>
          <p:cNvSpPr txBox="1">
            <a:spLocks noGrp="1"/>
          </p:cNvSpPr>
          <p:nvPr>
            <p:ph type="title"/>
          </p:nvPr>
        </p:nvSpPr>
        <p:spPr>
          <a:xfrm>
            <a:off x="0" y="67165"/>
            <a:ext cx="8885583" cy="730856"/>
          </a:xfrm>
          <a:prstGeom prst="rect">
            <a:avLst/>
          </a:prstGeom>
          <a:solidFill>
            <a:srgbClr val="03ABF7"/>
          </a:solidFill>
        </p:spPr>
        <p:txBody>
          <a:bodyPr anchor="t" anchorCtr="0">
            <a:noAutofit/>
          </a:bodyPr>
          <a:lstStyle>
            <a:lvl1pPr>
              <a:defRPr sz="4800"/>
            </a:lvl1pPr>
          </a:lstStyle>
          <a:p>
            <a:pPr>
              <a:lnSpc>
                <a:spcPct val="150000"/>
              </a:lnSpc>
            </a:pPr>
            <a:r>
              <a:rPr lang="en-GB" sz="2400" b="1" dirty="0">
                <a:latin typeface="+mn-lt"/>
              </a:rPr>
              <a:t> Impact on Green MSMEs - India</a:t>
            </a:r>
            <a:endParaRPr lang="en-US" sz="3200" b="1" dirty="0">
              <a:latin typeface="+mn-lt"/>
            </a:endParaRPr>
          </a:p>
        </p:txBody>
      </p:sp>
      <p:graphicFrame>
        <p:nvGraphicFramePr>
          <p:cNvPr id="4" name="Diagram 3">
            <a:extLst>
              <a:ext uri="{FF2B5EF4-FFF2-40B4-BE49-F238E27FC236}">
                <a16:creationId xmlns:a16="http://schemas.microsoft.com/office/drawing/2014/main" id="{9CEB9935-E7B7-37E7-76D6-4BA1AEB24A26}"/>
              </a:ext>
            </a:extLst>
          </p:cNvPr>
          <p:cNvGraphicFramePr/>
          <p:nvPr>
            <p:extLst>
              <p:ext uri="{D42A27DB-BD31-4B8C-83A1-F6EECF244321}">
                <p14:modId xmlns:p14="http://schemas.microsoft.com/office/powerpoint/2010/main" val="2853609655"/>
              </p:ext>
            </p:extLst>
          </p:nvPr>
        </p:nvGraphicFramePr>
        <p:xfrm>
          <a:off x="164326" y="858741"/>
          <a:ext cx="8431033" cy="4217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0997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le 1"/>
          <p:cNvSpPr txBox="1">
            <a:spLocks noGrp="1"/>
          </p:cNvSpPr>
          <p:nvPr>
            <p:ph type="title"/>
          </p:nvPr>
        </p:nvSpPr>
        <p:spPr>
          <a:xfrm>
            <a:off x="0" y="67165"/>
            <a:ext cx="8885583" cy="730856"/>
          </a:xfrm>
          <a:prstGeom prst="rect">
            <a:avLst/>
          </a:prstGeom>
          <a:solidFill>
            <a:srgbClr val="03ABF7"/>
          </a:solidFill>
        </p:spPr>
        <p:txBody>
          <a:bodyPr anchor="t" anchorCtr="0">
            <a:noAutofit/>
          </a:bodyPr>
          <a:lstStyle>
            <a:lvl1pPr>
              <a:defRPr sz="4800"/>
            </a:lvl1pPr>
          </a:lstStyle>
          <a:p>
            <a:pPr>
              <a:lnSpc>
                <a:spcPct val="150000"/>
              </a:lnSpc>
            </a:pPr>
            <a:r>
              <a:rPr lang="en-GB" sz="2400" b="1" dirty="0">
                <a:latin typeface="+mn-lt"/>
              </a:rPr>
              <a:t> Impact on Green MSMEs - Ghana</a:t>
            </a:r>
            <a:endParaRPr lang="en-US" sz="3200" b="1" dirty="0">
              <a:latin typeface="+mn-lt"/>
            </a:endParaRPr>
          </a:p>
        </p:txBody>
      </p:sp>
      <p:graphicFrame>
        <p:nvGraphicFramePr>
          <p:cNvPr id="4" name="Diagram 3">
            <a:extLst>
              <a:ext uri="{FF2B5EF4-FFF2-40B4-BE49-F238E27FC236}">
                <a16:creationId xmlns:a16="http://schemas.microsoft.com/office/drawing/2014/main" id="{0073C5AE-CF02-1906-60B3-F221A70CAC92}"/>
              </a:ext>
            </a:extLst>
          </p:cNvPr>
          <p:cNvGraphicFramePr/>
          <p:nvPr>
            <p:extLst>
              <p:ext uri="{D42A27DB-BD31-4B8C-83A1-F6EECF244321}">
                <p14:modId xmlns:p14="http://schemas.microsoft.com/office/powerpoint/2010/main" val="2397071155"/>
              </p:ext>
            </p:extLst>
          </p:nvPr>
        </p:nvGraphicFramePr>
        <p:xfrm>
          <a:off x="63611" y="798021"/>
          <a:ext cx="88219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2832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le 1"/>
          <p:cNvSpPr txBox="1">
            <a:spLocks noGrp="1"/>
          </p:cNvSpPr>
          <p:nvPr>
            <p:ph type="title"/>
          </p:nvPr>
        </p:nvSpPr>
        <p:spPr>
          <a:xfrm>
            <a:off x="0" y="67165"/>
            <a:ext cx="8885583" cy="730856"/>
          </a:xfrm>
          <a:prstGeom prst="rect">
            <a:avLst/>
          </a:prstGeom>
          <a:solidFill>
            <a:srgbClr val="03ABF7"/>
          </a:solidFill>
        </p:spPr>
        <p:txBody>
          <a:bodyPr anchor="t" anchorCtr="0">
            <a:noAutofit/>
          </a:bodyPr>
          <a:lstStyle>
            <a:lvl1pPr>
              <a:defRPr sz="4800"/>
            </a:lvl1pPr>
          </a:lstStyle>
          <a:p>
            <a:pPr>
              <a:lnSpc>
                <a:spcPct val="150000"/>
              </a:lnSpc>
            </a:pPr>
            <a:r>
              <a:rPr lang="en-GB" sz="2400" b="1" dirty="0">
                <a:latin typeface="+mn-lt"/>
              </a:rPr>
              <a:t> Impact on Green MSMEs - Uruguay</a:t>
            </a:r>
            <a:endParaRPr lang="en-US" sz="3200" b="1" dirty="0">
              <a:latin typeface="+mn-lt"/>
            </a:endParaRPr>
          </a:p>
        </p:txBody>
      </p:sp>
      <p:graphicFrame>
        <p:nvGraphicFramePr>
          <p:cNvPr id="4" name="Diagram 3">
            <a:extLst>
              <a:ext uri="{FF2B5EF4-FFF2-40B4-BE49-F238E27FC236}">
                <a16:creationId xmlns:a16="http://schemas.microsoft.com/office/drawing/2014/main" id="{0073C5AE-CF02-1906-60B3-F221A70CAC92}"/>
              </a:ext>
            </a:extLst>
          </p:cNvPr>
          <p:cNvGraphicFramePr/>
          <p:nvPr>
            <p:extLst>
              <p:ext uri="{D42A27DB-BD31-4B8C-83A1-F6EECF244321}">
                <p14:modId xmlns:p14="http://schemas.microsoft.com/office/powerpoint/2010/main" val="3590998221"/>
              </p:ext>
            </p:extLst>
          </p:nvPr>
        </p:nvGraphicFramePr>
        <p:xfrm>
          <a:off x="63611" y="798021"/>
          <a:ext cx="833296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0534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89" y="188747"/>
            <a:ext cx="8460661" cy="819620"/>
          </a:xfrm>
          <a:solidFill>
            <a:srgbClr val="03ABF7"/>
          </a:solidFill>
        </p:spPr>
        <p:txBody>
          <a:bodyPr anchor="t" anchorCtr="0">
            <a:normAutofit/>
          </a:bodyPr>
          <a:lstStyle/>
          <a:p>
            <a:pPr>
              <a:lnSpc>
                <a:spcPct val="100000"/>
              </a:lnSpc>
            </a:pPr>
            <a:r>
              <a:rPr lang="en-US" sz="2800" b="1" dirty="0">
                <a:latin typeface="+mn-lt"/>
                <a:cs typeface="Aharoni" panose="02010803020104030203" pitchFamily="2" charset="-79"/>
              </a:rPr>
              <a:t>Support extended towards Green MSMEs - India</a:t>
            </a:r>
            <a:endParaRPr lang="de-DE" sz="2800" dirty="0">
              <a:latin typeface="+mn-lt"/>
            </a:endParaRPr>
          </a:p>
        </p:txBody>
      </p:sp>
      <p:sp>
        <p:nvSpPr>
          <p:cNvPr id="8" name="Content Placeholder 2"/>
          <p:cNvSpPr txBox="1">
            <a:spLocks/>
          </p:cNvSpPr>
          <p:nvPr/>
        </p:nvSpPr>
        <p:spPr>
          <a:xfrm>
            <a:off x="204452" y="1198721"/>
            <a:ext cx="4677649" cy="3455428"/>
          </a:xfr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buFont typeface="Courier New" panose="02070309020205020404" pitchFamily="49" charset="0"/>
              <a:buChar char="o"/>
            </a:pPr>
            <a:r>
              <a:rPr lang="en-IN" sz="1400" b="1" dirty="0">
                <a:solidFill>
                  <a:srgbClr val="C00000"/>
                </a:solidFill>
              </a:rPr>
              <a:t>Relaxing tax returns and due dates</a:t>
            </a:r>
            <a:r>
              <a:rPr lang="en-IN" sz="1400" dirty="0"/>
              <a:t>, reducing penalty on delayed payment of taxes</a:t>
            </a:r>
          </a:p>
          <a:p>
            <a:pPr>
              <a:lnSpc>
                <a:spcPct val="100000"/>
              </a:lnSpc>
              <a:buFont typeface="Courier New" panose="02070309020205020404" pitchFamily="49" charset="0"/>
              <a:buChar char="o"/>
            </a:pPr>
            <a:r>
              <a:rPr lang="en-US" sz="1400" dirty="0"/>
              <a:t>The Reserve Bank of India  </a:t>
            </a:r>
            <a:r>
              <a:rPr lang="en-US" sz="1400" b="1" dirty="0">
                <a:solidFill>
                  <a:srgbClr val="C00000"/>
                </a:solidFill>
              </a:rPr>
              <a:t>reduced interest rates from 5.15 to 4% </a:t>
            </a:r>
            <a:r>
              <a:rPr lang="en-US" sz="1400" dirty="0"/>
              <a:t>and announced a three-month moratorium on repayment of term loans for MSMEs</a:t>
            </a:r>
            <a:endParaRPr lang="en-IN" sz="1400" dirty="0">
              <a:ea typeface="Calibri" panose="020F0502020204030204" pitchFamily="34" charset="0"/>
              <a:cs typeface="Times New Roman" panose="02020603050405020304" pitchFamily="18" charset="0"/>
            </a:endParaRPr>
          </a:p>
          <a:p>
            <a:pPr>
              <a:lnSpc>
                <a:spcPct val="100000"/>
              </a:lnSpc>
              <a:buFont typeface="Courier New" panose="02070309020205020404" pitchFamily="49" charset="0"/>
              <a:buChar char="o"/>
            </a:pPr>
            <a:r>
              <a:rPr lang="en-IN" sz="1400" dirty="0">
                <a:ea typeface="Calibri" panose="020F0502020204030204" pitchFamily="34" charset="0"/>
                <a:cs typeface="Times New Roman" panose="02020603050405020304" pitchFamily="18" charset="0"/>
              </a:rPr>
              <a:t>The </a:t>
            </a:r>
            <a:r>
              <a:rPr lang="en-IN" sz="1400" b="1" dirty="0">
                <a:solidFill>
                  <a:srgbClr val="C00000"/>
                </a:solidFill>
                <a:ea typeface="Calibri" panose="020F0502020204030204" pitchFamily="34" charset="0"/>
                <a:cs typeface="Times New Roman" panose="02020603050405020304" pitchFamily="18" charset="0"/>
              </a:rPr>
              <a:t>Start-up India Initiative </a:t>
            </a:r>
            <a:r>
              <a:rPr lang="en-IN" sz="1400" dirty="0">
                <a:ea typeface="Calibri" panose="020F0502020204030204" pitchFamily="34" charset="0"/>
                <a:cs typeface="Times New Roman" panose="02020603050405020304" pitchFamily="18" charset="0"/>
              </a:rPr>
              <a:t>has released new opportunities and contests for Green MSMEs fighting COVID19 challenges- </a:t>
            </a:r>
            <a:r>
              <a:rPr lang="en-IN" sz="1400" b="1" dirty="0">
                <a:solidFill>
                  <a:srgbClr val="C00000"/>
                </a:solidFill>
                <a:ea typeface="Calibri" panose="020F0502020204030204" pitchFamily="34" charset="0"/>
                <a:cs typeface="Times New Roman" panose="02020603050405020304" pitchFamily="18" charset="0"/>
              </a:rPr>
              <a:t>Grant Opportunities, Equity, Returnable Grant Opportunities and Knowledge Platforms</a:t>
            </a:r>
          </a:p>
          <a:p>
            <a:pPr>
              <a:lnSpc>
                <a:spcPct val="100000"/>
              </a:lnSpc>
              <a:buFont typeface="Courier New" panose="02070309020205020404" pitchFamily="49" charset="0"/>
              <a:buChar char="o"/>
            </a:pPr>
            <a:r>
              <a:rPr lang="en-IN" sz="1400" dirty="0">
                <a:ea typeface="Calibri" panose="020F0502020204030204" pitchFamily="34" charset="0"/>
                <a:cs typeface="Times New Roman" panose="02020603050405020304" pitchFamily="18" charset="0"/>
              </a:rPr>
              <a:t>Bureau of Energy Efficiency of India has released support in various forms to </a:t>
            </a:r>
            <a:r>
              <a:rPr lang="en-IN" sz="1400" b="1" dirty="0">
                <a:solidFill>
                  <a:srgbClr val="C00000"/>
                </a:solidFill>
                <a:ea typeface="Calibri" panose="020F0502020204030204" pitchFamily="34" charset="0"/>
                <a:cs typeface="Times New Roman" panose="02020603050405020304" pitchFamily="18" charset="0"/>
              </a:rPr>
              <a:t>promote energy efficiency initiatives</a:t>
            </a:r>
          </a:p>
        </p:txBody>
      </p:sp>
      <p:pic>
        <p:nvPicPr>
          <p:cNvPr id="14" name="Picture 13">
            <a:extLst>
              <a:ext uri="{FF2B5EF4-FFF2-40B4-BE49-F238E27FC236}">
                <a16:creationId xmlns:a16="http://schemas.microsoft.com/office/drawing/2014/main" id="{BD20BAB2-B5DB-F24C-F83F-53B72EC72969}"/>
              </a:ext>
            </a:extLst>
          </p:cNvPr>
          <p:cNvPicPr>
            <a:picLocks noChangeAspect="1"/>
          </p:cNvPicPr>
          <p:nvPr/>
        </p:nvPicPr>
        <p:blipFill>
          <a:blip r:embed="rId3"/>
          <a:stretch>
            <a:fillRect/>
          </a:stretch>
        </p:blipFill>
        <p:spPr>
          <a:xfrm>
            <a:off x="5019680" y="2394005"/>
            <a:ext cx="4124320" cy="2125055"/>
          </a:xfrm>
          <a:prstGeom prst="rect">
            <a:avLst/>
          </a:prstGeom>
        </p:spPr>
      </p:pic>
      <p:pic>
        <p:nvPicPr>
          <p:cNvPr id="4" name="Picture 3">
            <a:extLst>
              <a:ext uri="{FF2B5EF4-FFF2-40B4-BE49-F238E27FC236}">
                <a16:creationId xmlns:a16="http://schemas.microsoft.com/office/drawing/2014/main" id="{C1593405-1F84-4657-19AA-9953A6C09E69}"/>
              </a:ext>
            </a:extLst>
          </p:cNvPr>
          <p:cNvPicPr>
            <a:picLocks noChangeAspect="1"/>
          </p:cNvPicPr>
          <p:nvPr/>
        </p:nvPicPr>
        <p:blipFill>
          <a:blip r:embed="rId4"/>
          <a:stretch>
            <a:fillRect/>
          </a:stretch>
        </p:blipFill>
        <p:spPr>
          <a:xfrm>
            <a:off x="4882101" y="1414805"/>
            <a:ext cx="4261899" cy="920527"/>
          </a:xfrm>
          <a:prstGeom prst="rect">
            <a:avLst/>
          </a:prstGeom>
        </p:spPr>
      </p:pic>
      <p:sp>
        <p:nvSpPr>
          <p:cNvPr id="5" name="TextBox 4">
            <a:extLst>
              <a:ext uri="{FF2B5EF4-FFF2-40B4-BE49-F238E27FC236}">
                <a16:creationId xmlns:a16="http://schemas.microsoft.com/office/drawing/2014/main" id="{CE2B0B79-8635-6A9B-FEC9-2040CAC60492}"/>
              </a:ext>
            </a:extLst>
          </p:cNvPr>
          <p:cNvSpPr txBox="1"/>
          <p:nvPr/>
        </p:nvSpPr>
        <p:spPr>
          <a:xfrm>
            <a:off x="5550010" y="4519060"/>
            <a:ext cx="2926080" cy="600164"/>
          </a:xfrm>
          <a:prstGeom prst="rect">
            <a:avLst/>
          </a:prstGeom>
          <a:noFill/>
        </p:spPr>
        <p:txBody>
          <a:bodyPr wrap="square" rtlCol="0">
            <a:spAutoFit/>
          </a:bodyPr>
          <a:lstStyle/>
          <a:p>
            <a:pPr algn="ctr"/>
            <a:r>
              <a:rPr lang="en-IN" sz="1100" dirty="0"/>
              <a:t>Figure: </a:t>
            </a:r>
            <a:r>
              <a:rPr lang="en-IN" sz="1100" dirty="0" err="1"/>
              <a:t>Startup</a:t>
            </a:r>
            <a:r>
              <a:rPr lang="en-IN" sz="1100" dirty="0"/>
              <a:t> India platform offering new opportunities to green enterprises through their platform</a:t>
            </a:r>
          </a:p>
        </p:txBody>
      </p:sp>
    </p:spTree>
    <p:extLst>
      <p:ext uri="{BB962C8B-B14F-4D97-AF65-F5344CB8AC3E}">
        <p14:creationId xmlns:p14="http://schemas.microsoft.com/office/powerpoint/2010/main" val="841143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043" y="190196"/>
            <a:ext cx="8087903" cy="891181"/>
          </a:xfrm>
          <a:solidFill>
            <a:srgbClr val="03ABF7"/>
          </a:solidFill>
        </p:spPr>
        <p:txBody>
          <a:bodyPr anchor="t" anchorCtr="0">
            <a:normAutofit/>
          </a:bodyPr>
          <a:lstStyle/>
          <a:p>
            <a:pPr>
              <a:lnSpc>
                <a:spcPct val="100000"/>
              </a:lnSpc>
            </a:pPr>
            <a:r>
              <a:rPr lang="en-US" sz="2800" b="1" dirty="0">
                <a:latin typeface="+mn-lt"/>
                <a:cs typeface="Aharoni" panose="02010803020104030203" pitchFamily="2" charset="-79"/>
              </a:rPr>
              <a:t>Support extended towards Green MSMEs - Ghana</a:t>
            </a:r>
            <a:endParaRPr lang="de-DE" sz="2800" dirty="0">
              <a:latin typeface="+mn-lt"/>
            </a:endParaRPr>
          </a:p>
        </p:txBody>
      </p:sp>
      <p:sp>
        <p:nvSpPr>
          <p:cNvPr id="8" name="Content Placeholder 2"/>
          <p:cNvSpPr txBox="1">
            <a:spLocks/>
          </p:cNvSpPr>
          <p:nvPr/>
        </p:nvSpPr>
        <p:spPr>
          <a:xfrm>
            <a:off x="204452" y="1198721"/>
            <a:ext cx="6506449" cy="3455428"/>
          </a:xfr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342900" lvl="0" indent="-342900" algn="just">
              <a:lnSpc>
                <a:spcPct val="100000"/>
              </a:lnSpc>
              <a:buFont typeface="Courier New" panose="02070309020205020404" pitchFamily="49" charset="0"/>
              <a:buChar char="o"/>
            </a:pPr>
            <a:r>
              <a:rPr lang="en-IN"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Women Entrepreneurship for Africa (WE4A</a:t>
            </a:r>
            <a:r>
              <a:rPr lang="en-IN" sz="1400" dirty="0">
                <a:effectLst/>
                <a:latin typeface="Calibri" panose="020F0502020204030204" pitchFamily="34" charset="0"/>
                <a:ea typeface="Calibri" panose="020F0502020204030204" pitchFamily="34" charset="0"/>
                <a:cs typeface="Times New Roman" panose="02020603050405020304" pitchFamily="18" charset="0"/>
              </a:rPr>
              <a:t>) project to promote women entrepreneurship </a:t>
            </a:r>
          </a:p>
          <a:p>
            <a:pPr marL="342900" lvl="0" indent="-342900" algn="just">
              <a:lnSpc>
                <a:spcPct val="100000"/>
              </a:lnSpc>
              <a:buFont typeface="Courier New" panose="02070309020205020404" pitchFamily="49" charset="0"/>
              <a:buChar char="o"/>
            </a:pPr>
            <a:r>
              <a:rPr lang="en-IN" sz="14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Coronavirus Alleviation Program Business Support Scheme </a:t>
            </a:r>
            <a:r>
              <a:rPr lang="en-IN" sz="1400" dirty="0">
                <a:effectLst/>
                <a:latin typeface="Calibri" panose="020F0502020204030204" pitchFamily="34" charset="0"/>
                <a:ea typeface="Calibri" panose="020F0502020204030204" pitchFamily="34" charset="0"/>
                <a:cs typeface="Calibri" panose="020F0502020204030204" pitchFamily="34" charset="0"/>
              </a:rPr>
              <a:t>(</a:t>
            </a:r>
            <a:r>
              <a:rPr lang="en-IN" sz="1400" dirty="0" err="1">
                <a:effectLst/>
                <a:latin typeface="Calibri" panose="020F0502020204030204" pitchFamily="34" charset="0"/>
                <a:ea typeface="Calibri" panose="020F0502020204030204" pitchFamily="34" charset="0"/>
                <a:cs typeface="Calibri" panose="020F0502020204030204" pitchFamily="34" charset="0"/>
              </a:rPr>
              <a:t>CAPBuSS</a:t>
            </a:r>
            <a:r>
              <a:rPr lang="en-IN" sz="1400" dirty="0">
                <a:effectLst/>
                <a:latin typeface="Calibri" panose="020F0502020204030204" pitchFamily="34" charset="0"/>
                <a:ea typeface="Calibri" panose="020F0502020204030204" pitchFamily="34" charset="0"/>
                <a:cs typeface="Calibri" panose="020F0502020204030204" pitchFamily="34" charset="0"/>
              </a:rPr>
              <a:t>) offered </a:t>
            </a:r>
            <a:r>
              <a:rPr lang="en-IN" sz="14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credits lines </a:t>
            </a:r>
            <a:r>
              <a:rPr lang="en-IN" sz="1400" dirty="0">
                <a:effectLst/>
                <a:latin typeface="Calibri" panose="020F0502020204030204" pitchFamily="34" charset="0"/>
                <a:ea typeface="Calibri" panose="020F0502020204030204" pitchFamily="34" charset="0"/>
                <a:cs typeface="Calibri" panose="020F0502020204030204" pitchFamily="34" charset="0"/>
              </a:rPr>
              <a:t>to MSMEs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Font typeface="Courier New" panose="02070309020205020404" pitchFamily="49" charset="0"/>
              <a:buChar char="o"/>
            </a:pPr>
            <a:r>
              <a:rPr lang="en-IN" sz="1400" dirty="0">
                <a:effectLst/>
                <a:latin typeface="Calibri" panose="020F0502020204030204" pitchFamily="34" charset="0"/>
                <a:ea typeface="Calibri" panose="020F0502020204030204" pitchFamily="34" charset="0"/>
                <a:cs typeface="Calibri" panose="020F0502020204030204" pitchFamily="34" charset="0"/>
              </a:rPr>
              <a:t>Coronavirus Alleviation Program (CAP) </a:t>
            </a:r>
            <a:r>
              <a:rPr lang="en-IN"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focuses on protecting against job losses, protecting livelihoods, supporting small businesses, and ensuring the programme is efficiently and sustainably implemented</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Font typeface="Courier New" panose="02070309020205020404" pitchFamily="49" charset="0"/>
              <a:buChar char="o"/>
            </a:pPr>
            <a:r>
              <a:rPr lang="en-IN" sz="14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Unemployment Insurance Fund (UIF)</a:t>
            </a:r>
            <a:endParaRPr lang="en-IN"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Font typeface="Courier New" panose="02070309020205020404" pitchFamily="49" charset="0"/>
              <a:buChar char="o"/>
            </a:pPr>
            <a:r>
              <a:rPr lang="en-IN" sz="1400" dirty="0">
                <a:effectLst/>
                <a:latin typeface="Calibri" panose="020F0502020204030204" pitchFamily="34" charset="0"/>
                <a:ea typeface="Calibri" panose="020F0502020204030204" pitchFamily="34" charset="0"/>
                <a:cs typeface="Calibri" panose="020F0502020204030204" pitchFamily="34" charset="0"/>
              </a:rPr>
              <a:t>COVID-19 Alleviation and Revitalization of Enterprises Support (Ghana CARES)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Font typeface="Courier New" panose="02070309020205020404" pitchFamily="49" charset="0"/>
              <a:buChar char="o"/>
            </a:pPr>
            <a:r>
              <a:rPr lang="en-IN" sz="1400" dirty="0">
                <a:effectLst/>
                <a:latin typeface="Calibri" panose="020F0502020204030204" pitchFamily="34" charset="0"/>
                <a:ea typeface="Calibri" panose="020F0502020204030204" pitchFamily="34" charset="0"/>
                <a:cs typeface="Calibri" panose="020F0502020204030204" pitchFamily="34" charset="0"/>
              </a:rPr>
              <a:t>National Financial Inclusion and Development Strategy</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Font typeface="Courier New" panose="02070309020205020404" pitchFamily="49" charset="0"/>
              <a:buChar char="o"/>
            </a:pPr>
            <a:r>
              <a:rPr lang="en-IN" sz="14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Digital Finance Service Policy</a:t>
            </a:r>
            <a:endParaRPr lang="en-IN"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ED40E74-E549-B22C-BD91-A96EC0C71E98}"/>
              </a:ext>
            </a:extLst>
          </p:cNvPr>
          <p:cNvPicPr>
            <a:picLocks noChangeAspect="1"/>
          </p:cNvPicPr>
          <p:nvPr/>
        </p:nvPicPr>
        <p:blipFill>
          <a:blip r:embed="rId3"/>
          <a:stretch>
            <a:fillRect/>
          </a:stretch>
        </p:blipFill>
        <p:spPr>
          <a:xfrm>
            <a:off x="6844516" y="3085217"/>
            <a:ext cx="2204068" cy="1322441"/>
          </a:xfrm>
          <a:prstGeom prst="rect">
            <a:avLst/>
          </a:prstGeom>
        </p:spPr>
      </p:pic>
    </p:spTree>
    <p:extLst>
      <p:ext uri="{BB962C8B-B14F-4D97-AF65-F5344CB8AC3E}">
        <p14:creationId xmlns:p14="http://schemas.microsoft.com/office/powerpoint/2010/main" val="4148178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043" y="190196"/>
            <a:ext cx="8087903" cy="891181"/>
          </a:xfrm>
          <a:solidFill>
            <a:srgbClr val="03ABF7"/>
          </a:solidFill>
        </p:spPr>
        <p:txBody>
          <a:bodyPr anchor="t" anchorCtr="0">
            <a:normAutofit/>
          </a:bodyPr>
          <a:lstStyle/>
          <a:p>
            <a:pPr>
              <a:lnSpc>
                <a:spcPct val="100000"/>
              </a:lnSpc>
            </a:pPr>
            <a:r>
              <a:rPr lang="en-US" sz="2800" b="1" dirty="0">
                <a:latin typeface="+mn-lt"/>
                <a:cs typeface="Aharoni" panose="02010803020104030203" pitchFamily="2" charset="-79"/>
              </a:rPr>
              <a:t>Support extended towards Green MSMEs - Uruguay</a:t>
            </a:r>
            <a:endParaRPr lang="de-DE" sz="2800" dirty="0">
              <a:latin typeface="+mn-lt"/>
            </a:endParaRPr>
          </a:p>
        </p:txBody>
      </p:sp>
      <p:sp>
        <p:nvSpPr>
          <p:cNvPr id="8" name="Content Placeholder 2"/>
          <p:cNvSpPr txBox="1">
            <a:spLocks/>
          </p:cNvSpPr>
          <p:nvPr/>
        </p:nvSpPr>
        <p:spPr>
          <a:xfrm>
            <a:off x="204452" y="1198721"/>
            <a:ext cx="8780522" cy="3455428"/>
          </a:xfr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buFont typeface="Courier New" panose="02070309020205020404" pitchFamily="49" charset="0"/>
              <a:buChar char="o"/>
            </a:pPr>
            <a:r>
              <a:rPr lang="en-IN" sz="1400" dirty="0"/>
              <a:t>Financial support provided to Green MSMEs through </a:t>
            </a:r>
            <a:r>
              <a:rPr lang="en-US" sz="1400" b="1" i="1" dirty="0" err="1">
                <a:solidFill>
                  <a:srgbClr val="C00000"/>
                </a:solidFill>
              </a:rPr>
              <a:t>SIGa</a:t>
            </a:r>
            <a:r>
              <a:rPr lang="en-US" sz="1400" b="1" i="1" dirty="0">
                <a:solidFill>
                  <a:srgbClr val="C00000"/>
                </a:solidFill>
              </a:rPr>
              <a:t> </a:t>
            </a:r>
            <a:r>
              <a:rPr lang="en-US" sz="1400" b="1" i="1" dirty="0" err="1">
                <a:solidFill>
                  <a:srgbClr val="C00000"/>
                </a:solidFill>
              </a:rPr>
              <a:t>Emergencia</a:t>
            </a:r>
            <a:r>
              <a:rPr lang="en-US" sz="1400" b="1" i="1" dirty="0">
                <a:solidFill>
                  <a:srgbClr val="C00000"/>
                </a:solidFill>
              </a:rPr>
              <a:t> credit  </a:t>
            </a:r>
            <a:r>
              <a:rPr lang="en-US" sz="1400" dirty="0"/>
              <a:t>and </a:t>
            </a:r>
            <a:r>
              <a:rPr lang="en-US" sz="1400" b="1" dirty="0" err="1">
                <a:solidFill>
                  <a:srgbClr val="C00000"/>
                </a:solidFill>
              </a:rPr>
              <a:t>SIGa</a:t>
            </a:r>
            <a:r>
              <a:rPr lang="en-US" sz="1400" b="1" dirty="0">
                <a:solidFill>
                  <a:srgbClr val="C00000"/>
                </a:solidFill>
              </a:rPr>
              <a:t> SME Fund </a:t>
            </a:r>
          </a:p>
          <a:p>
            <a:pPr>
              <a:lnSpc>
                <a:spcPct val="150000"/>
              </a:lnSpc>
              <a:buFont typeface="Courier New" panose="02070309020205020404" pitchFamily="49" charset="0"/>
              <a:buChar char="o"/>
            </a:pPr>
            <a:r>
              <a:rPr lang="en-IN" sz="1400" dirty="0">
                <a:solidFill>
                  <a:srgbClr val="000000"/>
                </a:solidFill>
                <a:effectLst/>
                <a:ea typeface="Calibri" panose="020F0502020204030204" pitchFamily="34" charset="0"/>
                <a:cs typeface="Georgia" panose="02040502050405020303" pitchFamily="18" charset="0"/>
              </a:rPr>
              <a:t>Increase in </a:t>
            </a:r>
            <a:r>
              <a:rPr lang="en-IN" sz="1400" b="1" dirty="0">
                <a:solidFill>
                  <a:srgbClr val="C00000"/>
                </a:solidFill>
                <a:effectLst/>
                <a:ea typeface="Calibri" panose="020F0502020204030204" pitchFamily="34" charset="0"/>
                <a:cs typeface="Georgia" panose="02040502050405020303" pitchFamily="18" charset="0"/>
              </a:rPr>
              <a:t>Impact Finance</a:t>
            </a:r>
            <a:r>
              <a:rPr lang="en-IN" sz="1400" dirty="0">
                <a:solidFill>
                  <a:srgbClr val="000000"/>
                </a:solidFill>
                <a:effectLst/>
                <a:ea typeface="Calibri" panose="020F0502020204030204" pitchFamily="34" charset="0"/>
                <a:cs typeface="Georgia" panose="02040502050405020303" pitchFamily="18" charset="0"/>
              </a:rPr>
              <a:t> and growth in multilateral firms supporting green projects</a:t>
            </a:r>
          </a:p>
          <a:p>
            <a:pPr>
              <a:lnSpc>
                <a:spcPct val="150000"/>
              </a:lnSpc>
              <a:buFont typeface="Courier New" panose="02070309020205020404" pitchFamily="49" charset="0"/>
              <a:buChar char="o"/>
            </a:pPr>
            <a:r>
              <a:rPr lang="en-IN" sz="1400" dirty="0">
                <a:solidFill>
                  <a:srgbClr val="000000"/>
                </a:solidFill>
                <a:effectLst/>
                <a:ea typeface="Calibri" panose="020F0502020204030204" pitchFamily="34" charset="0"/>
                <a:cs typeface="Georgia" panose="02040502050405020303" pitchFamily="18" charset="0"/>
              </a:rPr>
              <a:t>Financial institutions expanded the non-grant instruments and the </a:t>
            </a:r>
            <a:r>
              <a:rPr lang="en-IN" sz="1400" b="1" dirty="0">
                <a:solidFill>
                  <a:srgbClr val="C00000"/>
                </a:solidFill>
                <a:effectLst/>
                <a:ea typeface="Calibri" panose="020F0502020204030204" pitchFamily="34" charset="0"/>
                <a:cs typeface="Georgia" panose="02040502050405020303" pitchFamily="18" charset="0"/>
              </a:rPr>
              <a:t>financial capacity for renewable energy</a:t>
            </a:r>
            <a:endParaRPr lang="en-US" sz="1400" b="1" dirty="0">
              <a:solidFill>
                <a:srgbClr val="C00000"/>
              </a:solidFill>
            </a:endParaRPr>
          </a:p>
          <a:p>
            <a:pPr>
              <a:lnSpc>
                <a:spcPct val="100000"/>
              </a:lnSpc>
              <a:buFont typeface="Courier New" panose="02070309020205020404" pitchFamily="49" charset="0"/>
              <a:buChar char="o"/>
            </a:pPr>
            <a:r>
              <a:rPr lang="en-US" sz="1400" b="1" dirty="0">
                <a:solidFill>
                  <a:srgbClr val="C00000"/>
                </a:solidFill>
              </a:rPr>
              <a:t>Subsidy for taxpayers </a:t>
            </a:r>
            <a:r>
              <a:rPr lang="en-US" sz="1400" dirty="0"/>
              <a:t>registered in the </a:t>
            </a:r>
            <a:r>
              <a:rPr lang="en-US" sz="1400" dirty="0" err="1"/>
              <a:t>monotributo</a:t>
            </a:r>
            <a:r>
              <a:rPr lang="en-US" sz="1400" dirty="0"/>
              <a:t> system of the </a:t>
            </a:r>
            <a:r>
              <a:rPr lang="en-US" sz="1400" b="1" dirty="0">
                <a:solidFill>
                  <a:srgbClr val="C00000"/>
                </a:solidFill>
              </a:rPr>
              <a:t>Ministry of Social Development (MIDES)</a:t>
            </a:r>
          </a:p>
          <a:p>
            <a:pPr>
              <a:lnSpc>
                <a:spcPct val="150000"/>
              </a:lnSpc>
              <a:buFont typeface="Courier New" panose="02070309020205020404" pitchFamily="49" charset="0"/>
              <a:buChar char="o"/>
            </a:pPr>
            <a:r>
              <a:rPr lang="en-US" sz="1400" dirty="0"/>
              <a:t>Technical support provided to </a:t>
            </a:r>
            <a:r>
              <a:rPr lang="en-US" sz="1400" b="1" dirty="0">
                <a:solidFill>
                  <a:srgbClr val="C00000"/>
                </a:solidFill>
              </a:rPr>
              <a:t>promote entrepreneurship and innovation </a:t>
            </a:r>
            <a:r>
              <a:rPr lang="en-US" sz="1400" dirty="0"/>
              <a:t>– digital transformation, capacity building </a:t>
            </a:r>
          </a:p>
          <a:p>
            <a:pPr>
              <a:lnSpc>
                <a:spcPct val="150000"/>
              </a:lnSpc>
              <a:buFont typeface="Courier New" panose="02070309020205020404" pitchFamily="49" charset="0"/>
              <a:buChar char="o"/>
            </a:pPr>
            <a:r>
              <a:rPr lang="en-US" sz="1400" b="1" dirty="0">
                <a:solidFill>
                  <a:srgbClr val="C00000"/>
                </a:solidFill>
              </a:rPr>
              <a:t>Business competitiveness centers program and COVID-19 Territorial Business and Entrepreneurship Assistance Network set up </a:t>
            </a:r>
            <a:r>
              <a:rPr lang="en-US" sz="1400" dirty="0"/>
              <a:t>ensure sustainability of MSMEs</a:t>
            </a:r>
          </a:p>
        </p:txBody>
      </p:sp>
    </p:spTree>
    <p:extLst>
      <p:ext uri="{BB962C8B-B14F-4D97-AF65-F5344CB8AC3E}">
        <p14:creationId xmlns:p14="http://schemas.microsoft.com/office/powerpoint/2010/main" val="601170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11DA9B-F408-61C3-EAE8-33E59C2F2850}"/>
              </a:ext>
            </a:extLst>
          </p:cNvPr>
          <p:cNvPicPr>
            <a:picLocks noChangeAspect="1"/>
          </p:cNvPicPr>
          <p:nvPr/>
        </p:nvPicPr>
        <p:blipFill>
          <a:blip r:embed="rId3"/>
          <a:stretch>
            <a:fillRect/>
          </a:stretch>
        </p:blipFill>
        <p:spPr>
          <a:xfrm>
            <a:off x="6259646" y="1373391"/>
            <a:ext cx="2884354" cy="2209469"/>
          </a:xfrm>
          <a:prstGeom prst="rect">
            <a:avLst/>
          </a:prstGeom>
        </p:spPr>
      </p:pic>
      <p:sp>
        <p:nvSpPr>
          <p:cNvPr id="2" name="Title 1">
            <a:extLst>
              <a:ext uri="{FF2B5EF4-FFF2-40B4-BE49-F238E27FC236}">
                <a16:creationId xmlns:a16="http://schemas.microsoft.com/office/drawing/2014/main" id="{28BE3354-1E31-DFDD-F505-75D7EF2D26DF}"/>
              </a:ext>
            </a:extLst>
          </p:cNvPr>
          <p:cNvSpPr>
            <a:spLocks noGrp="1"/>
          </p:cNvSpPr>
          <p:nvPr>
            <p:ph type="title"/>
          </p:nvPr>
        </p:nvSpPr>
        <p:spPr>
          <a:xfrm>
            <a:off x="356078" y="168248"/>
            <a:ext cx="8319750" cy="672999"/>
          </a:xfrm>
          <a:solidFill>
            <a:srgbClr val="03ABF7"/>
          </a:solidFill>
        </p:spPr>
        <p:txBody>
          <a:bodyPr>
            <a:normAutofit/>
          </a:bodyPr>
          <a:lstStyle/>
          <a:p>
            <a:r>
              <a:rPr lang="en-US" sz="2400" b="1" dirty="0">
                <a:latin typeface="+mn-lt"/>
              </a:rPr>
              <a:t>Emerging opportunities - India</a:t>
            </a:r>
            <a:endParaRPr lang="de-DE" sz="2400" b="1" dirty="0">
              <a:latin typeface="+mn-lt"/>
            </a:endParaRPr>
          </a:p>
        </p:txBody>
      </p:sp>
      <p:sp>
        <p:nvSpPr>
          <p:cNvPr id="7" name="TextBox 6">
            <a:extLst>
              <a:ext uri="{FF2B5EF4-FFF2-40B4-BE49-F238E27FC236}">
                <a16:creationId xmlns:a16="http://schemas.microsoft.com/office/drawing/2014/main" id="{4FE3290D-07F4-7F20-C7B2-6E938C52048C}"/>
              </a:ext>
            </a:extLst>
          </p:cNvPr>
          <p:cNvSpPr txBox="1"/>
          <p:nvPr/>
        </p:nvSpPr>
        <p:spPr>
          <a:xfrm>
            <a:off x="214445" y="905169"/>
            <a:ext cx="6361284" cy="4347280"/>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IN" sz="1400" b="1" dirty="0">
                <a:solidFill>
                  <a:srgbClr val="C00000"/>
                </a:solidFill>
                <a:latin typeface="Calibri" panose="020F0502020204030204" pitchFamily="34" charset="0"/>
                <a:cs typeface="Calibri" panose="020F0502020204030204" pitchFamily="34" charset="0"/>
              </a:rPr>
              <a:t>Corporate Social Responsibility funds </a:t>
            </a:r>
            <a:r>
              <a:rPr lang="en-IN" sz="1400" dirty="0">
                <a:latin typeface="Calibri" panose="020F0502020204030204" pitchFamily="34" charset="0"/>
                <a:cs typeface="Calibri" panose="020F0502020204030204" pitchFamily="34" charset="0"/>
              </a:rPr>
              <a:t>support green enterprises and projects</a:t>
            </a:r>
          </a:p>
          <a:p>
            <a:pPr marL="285750" indent="-285750" algn="just">
              <a:lnSpc>
                <a:spcPct val="150000"/>
              </a:lnSpc>
              <a:buFont typeface="Arial" panose="020B0604020202020204" pitchFamily="34" charset="0"/>
              <a:buChar char="•"/>
            </a:pPr>
            <a:r>
              <a:rPr lang="en-IN" sz="1400" dirty="0">
                <a:latin typeface="Calibri" panose="020F0502020204030204" pitchFamily="34" charset="0"/>
                <a:cs typeface="Calibri" panose="020F0502020204030204" pitchFamily="34" charset="0"/>
              </a:rPr>
              <a:t>Legislations and policies that enable the growth of Green products and services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50000"/>
              </a:lnSpc>
              <a:spcAft>
                <a:spcPts val="800"/>
              </a:spcAft>
              <a:buFont typeface="Arial" panose="020B0604020202020204" pitchFamily="34" charset="0"/>
              <a:buChar char="•"/>
            </a:pPr>
            <a:r>
              <a:rPr lang="en-IN" sz="1400" dirty="0">
                <a:effectLst/>
                <a:latin typeface="Calibri" panose="020F0502020204030204" pitchFamily="34" charset="0"/>
                <a:ea typeface="Calibri" panose="020F0502020204030204" pitchFamily="34" charset="0"/>
                <a:cs typeface="Calibri" panose="020F0502020204030204" pitchFamily="34" charset="0"/>
              </a:rPr>
              <a:t>Sustainability moved from brown to green industry; has received great response from consumers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50000"/>
              </a:lnSpc>
              <a:spcAft>
                <a:spcPts val="800"/>
              </a:spcAft>
              <a:buFont typeface="Arial" panose="020B0604020202020204" pitchFamily="34" charset="0"/>
              <a:buChar char="•"/>
            </a:pPr>
            <a:r>
              <a:rPr lang="en-IN" sz="1400" dirty="0">
                <a:latin typeface="Calibri" panose="020F0502020204030204" pitchFamily="34" charset="0"/>
                <a:ea typeface="Calibri" panose="020F0502020204030204" pitchFamily="34" charset="0"/>
                <a:cs typeface="Calibri" panose="020F0502020204030204" pitchFamily="34" charset="0"/>
              </a:rPr>
              <a:t>G</a:t>
            </a:r>
            <a:r>
              <a:rPr lang="en-IN" sz="1400" dirty="0">
                <a:effectLst/>
                <a:latin typeface="Calibri" panose="020F0502020204030204" pitchFamily="34" charset="0"/>
                <a:ea typeface="Calibri" panose="020F0502020204030204" pitchFamily="34" charset="0"/>
                <a:cs typeface="Calibri" panose="020F0502020204030204" pitchFamily="34" charset="0"/>
              </a:rPr>
              <a:t>rowing awareness of </a:t>
            </a:r>
            <a:r>
              <a:rPr lang="en-IN" sz="14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responsible consumption</a:t>
            </a:r>
            <a:endParaRPr lang="en-IN"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50000"/>
              </a:lnSpc>
              <a:spcAft>
                <a:spcPts val="800"/>
              </a:spcAft>
              <a:buFont typeface="Arial" panose="020B0604020202020204" pitchFamily="34" charset="0"/>
              <a:buChar char="•"/>
            </a:pPr>
            <a:r>
              <a:rPr lang="en-IN" sz="1400" dirty="0">
                <a:latin typeface="Calibri" panose="020F0502020204030204" pitchFamily="34" charset="0"/>
                <a:ea typeface="Calibri" panose="020F0502020204030204" pitchFamily="34" charset="0"/>
                <a:cs typeface="Calibri" panose="020F0502020204030204" pitchFamily="34" charset="0"/>
              </a:rPr>
              <a:t>Increase in demand for </a:t>
            </a:r>
            <a:r>
              <a:rPr lang="en-IN" sz="1400" b="1" dirty="0">
                <a:solidFill>
                  <a:srgbClr val="C00000"/>
                </a:solidFill>
                <a:latin typeface="Calibri" panose="020F0502020204030204" pitchFamily="34" charset="0"/>
                <a:ea typeface="Calibri" panose="020F0502020204030204" pitchFamily="34" charset="0"/>
                <a:cs typeface="Calibri" panose="020F0502020204030204" pitchFamily="34" charset="0"/>
              </a:rPr>
              <a:t>organic food, toxin-free products and </a:t>
            </a:r>
            <a:r>
              <a:rPr lang="en-IN" sz="14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sustainable packaging </a:t>
            </a:r>
            <a:r>
              <a:rPr lang="en-IN" sz="1400" dirty="0">
                <a:effectLst/>
                <a:latin typeface="Calibri" panose="020F0502020204030204" pitchFamily="34" charset="0"/>
                <a:ea typeface="Calibri" panose="020F0502020204030204" pitchFamily="34" charset="0"/>
                <a:cs typeface="Calibri" panose="020F0502020204030204" pitchFamily="34" charset="0"/>
              </a:rPr>
              <a:t>increased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50000"/>
              </a:lnSpc>
              <a:spcAft>
                <a:spcPts val="800"/>
              </a:spcAft>
              <a:buFont typeface="Arial" panose="020B0604020202020204" pitchFamily="34" charset="0"/>
              <a:buChar char="•"/>
            </a:pPr>
            <a:r>
              <a:rPr lang="en-IN" sz="1400" dirty="0">
                <a:effectLst/>
                <a:latin typeface="Calibri" panose="020F0502020204030204" pitchFamily="34" charset="0"/>
                <a:ea typeface="Calibri" panose="020F0502020204030204" pitchFamily="34" charset="0"/>
                <a:cs typeface="Calibri" panose="020F0502020204030204" pitchFamily="34" charset="0"/>
              </a:rPr>
              <a:t>Partnership between Green MSMEs and corporations/ large brands due to policies </a:t>
            </a:r>
            <a:r>
              <a:rPr lang="en-IN" sz="14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like Extended Producer Responsibility</a:t>
            </a:r>
            <a:endParaRPr lang="en-IN"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n-IN" sz="14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Digital adoption </a:t>
            </a:r>
            <a:r>
              <a:rPr lang="en-IN" sz="1400" dirty="0">
                <a:effectLst/>
                <a:latin typeface="Calibri" panose="020F0502020204030204" pitchFamily="34" charset="0"/>
                <a:ea typeface="Calibri" panose="020F0502020204030204" pitchFamily="34" charset="0"/>
                <a:cs typeface="Calibri" panose="020F0502020204030204" pitchFamily="34" charset="0"/>
              </a:rPr>
              <a:t>has been observed at a large scale – robotics, machin</a:t>
            </a:r>
            <a:r>
              <a:rPr lang="en-IN" sz="1400" dirty="0">
                <a:latin typeface="Calibri" panose="020F0502020204030204" pitchFamily="34" charset="0"/>
                <a:ea typeface="Calibri" panose="020F0502020204030204" pitchFamily="34" charset="0"/>
                <a:cs typeface="Calibri" panose="020F0502020204030204" pitchFamily="34" charset="0"/>
              </a:rPr>
              <a:t>e learning, blockchain etc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buFont typeface="Courier New" panose="02070309020205020404" pitchFamily="49" charset="0"/>
              <a:buChar char="o"/>
            </a:pPr>
            <a:endParaRPr lang="en-IN" sz="1400" dirty="0"/>
          </a:p>
        </p:txBody>
      </p:sp>
      <p:sp>
        <p:nvSpPr>
          <p:cNvPr id="3" name="Slide Number Placeholder 2"/>
          <p:cNvSpPr>
            <a:spLocks noGrp="1"/>
          </p:cNvSpPr>
          <p:nvPr>
            <p:ph type="sldNum" sz="quarter" idx="12"/>
          </p:nvPr>
        </p:nvSpPr>
        <p:spPr/>
        <p:txBody>
          <a:bodyPr/>
          <a:lstStyle/>
          <a:p>
            <a:fld id="{FDC2E30C-9539-124A-9096-5E075D74EB79}" type="slidenum">
              <a:rPr lang="en-US" smtClean="0"/>
              <a:pPr/>
              <a:t>19</a:t>
            </a:fld>
            <a:endParaRPr lang="en-US" dirty="0"/>
          </a:p>
        </p:txBody>
      </p:sp>
    </p:spTree>
    <p:extLst>
      <p:ext uri="{BB962C8B-B14F-4D97-AF65-F5344CB8AC3E}">
        <p14:creationId xmlns:p14="http://schemas.microsoft.com/office/powerpoint/2010/main" val="3107215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C2E30C-9539-124A-9096-5E075D74EB79}" type="slidenum">
              <a:rPr lang="en-US" smtClean="0"/>
              <a:pPr/>
              <a:t>2</a:t>
            </a:fld>
            <a:endParaRPr lang="en-US" dirty="0"/>
          </a:p>
        </p:txBody>
      </p:sp>
      <p:sp>
        <p:nvSpPr>
          <p:cNvPr id="7" name="Content Placeholder 2">
            <a:extLst>
              <a:ext uri="{FF2B5EF4-FFF2-40B4-BE49-F238E27FC236}">
                <a16:creationId xmlns:a16="http://schemas.microsoft.com/office/drawing/2014/main" id="{DA0BFB99-3039-983C-041C-65E5A3941890}"/>
              </a:ext>
            </a:extLst>
          </p:cNvPr>
          <p:cNvSpPr txBox="1">
            <a:spLocks/>
          </p:cNvSpPr>
          <p:nvPr/>
        </p:nvSpPr>
        <p:spPr>
          <a:xfrm>
            <a:off x="482981" y="1028808"/>
            <a:ext cx="7817126" cy="3784428"/>
          </a:xfrm>
          <a:prstGeom prst="rect">
            <a:avLst/>
          </a:prstGeom>
        </p:spPr>
        <p:txBody>
          <a:bodyPr vert="horz" lIns="68580" tIns="34290" rIns="68580" bIns="3429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defTabSz="914400">
              <a:lnSpc>
                <a:spcPct val="100000"/>
              </a:lnSpc>
              <a:spcBef>
                <a:spcPts val="0"/>
              </a:spcBef>
              <a:spcAft>
                <a:spcPts val="600"/>
              </a:spcAft>
              <a:defRPr/>
            </a:pPr>
            <a:r>
              <a:rPr lang="en-US" sz="2000" b="1" dirty="0">
                <a:ea typeface="Calibri" charset="0"/>
                <a:cs typeface="Calibri" charset="0"/>
              </a:rPr>
              <a:t>Index</a:t>
            </a:r>
          </a:p>
          <a:p>
            <a:pPr algn="l" defTabSz="914400">
              <a:lnSpc>
                <a:spcPct val="100000"/>
              </a:lnSpc>
              <a:spcBef>
                <a:spcPts val="0"/>
              </a:spcBef>
              <a:spcAft>
                <a:spcPts val="600"/>
              </a:spcAft>
              <a:defRPr/>
            </a:pPr>
            <a:endParaRPr lang="en-US" sz="2000" dirty="0">
              <a:solidFill>
                <a:srgbClr val="019CDC"/>
              </a:solidFill>
              <a:ea typeface="Calibri" charset="0"/>
              <a:cs typeface="Calibri" charset="0"/>
            </a:endParaRPr>
          </a:p>
          <a:p>
            <a:pPr marL="285750" indent="-285750" algn="l" defTabSz="914400">
              <a:lnSpc>
                <a:spcPct val="100000"/>
              </a:lnSpc>
              <a:spcBef>
                <a:spcPts val="0"/>
              </a:spcBef>
              <a:spcAft>
                <a:spcPts val="600"/>
              </a:spcAft>
              <a:buFont typeface="Arial" panose="020B0604020202020204" pitchFamily="34" charset="0"/>
              <a:buChar char="•"/>
              <a:defRPr/>
            </a:pPr>
            <a:r>
              <a:rPr lang="en-US" sz="2000" dirty="0">
                <a:solidFill>
                  <a:srgbClr val="019CDC"/>
                </a:solidFill>
                <a:ea typeface="Calibri" charset="0"/>
                <a:cs typeface="Calibri" charset="0"/>
              </a:rPr>
              <a:t>Background</a:t>
            </a:r>
          </a:p>
          <a:p>
            <a:pPr marL="285750" indent="-285750" algn="l" defTabSz="914400">
              <a:lnSpc>
                <a:spcPct val="100000"/>
              </a:lnSpc>
              <a:spcBef>
                <a:spcPts val="0"/>
              </a:spcBef>
              <a:spcAft>
                <a:spcPts val="600"/>
              </a:spcAft>
              <a:buFont typeface="Arial" panose="020B0604020202020204" pitchFamily="34" charset="0"/>
              <a:buChar char="•"/>
              <a:defRPr/>
            </a:pPr>
            <a:r>
              <a:rPr lang="en-US" sz="2000" dirty="0">
                <a:solidFill>
                  <a:srgbClr val="019CDC"/>
                </a:solidFill>
                <a:ea typeface="Calibri" charset="0"/>
                <a:cs typeface="Calibri" charset="0"/>
              </a:rPr>
              <a:t>Methodology</a:t>
            </a:r>
          </a:p>
          <a:p>
            <a:pPr marL="285750" indent="-285750" algn="l" defTabSz="914400">
              <a:lnSpc>
                <a:spcPct val="100000"/>
              </a:lnSpc>
              <a:spcBef>
                <a:spcPts val="0"/>
              </a:spcBef>
              <a:spcAft>
                <a:spcPts val="600"/>
              </a:spcAft>
              <a:buFont typeface="Arial" panose="020B0604020202020204" pitchFamily="34" charset="0"/>
              <a:buChar char="•"/>
              <a:defRPr/>
            </a:pPr>
            <a:r>
              <a:rPr lang="en-US" sz="2000" dirty="0">
                <a:solidFill>
                  <a:srgbClr val="019CDC"/>
                </a:solidFill>
                <a:ea typeface="Calibri" charset="0"/>
                <a:cs typeface="Calibri" charset="0"/>
              </a:rPr>
              <a:t>Green MSMEs</a:t>
            </a:r>
          </a:p>
          <a:p>
            <a:pPr marL="285750" indent="-285750" algn="l" defTabSz="914400">
              <a:lnSpc>
                <a:spcPct val="100000"/>
              </a:lnSpc>
              <a:spcBef>
                <a:spcPts val="0"/>
              </a:spcBef>
              <a:spcAft>
                <a:spcPts val="600"/>
              </a:spcAft>
              <a:buFont typeface="Arial" panose="020B0604020202020204" pitchFamily="34" charset="0"/>
              <a:buChar char="•"/>
              <a:defRPr/>
            </a:pPr>
            <a:r>
              <a:rPr lang="en-US" sz="2000" dirty="0">
                <a:solidFill>
                  <a:srgbClr val="019CDC"/>
                </a:solidFill>
                <a:ea typeface="Calibri" charset="0"/>
                <a:cs typeface="Calibri" charset="0"/>
              </a:rPr>
              <a:t>Key Findings </a:t>
            </a:r>
          </a:p>
          <a:p>
            <a:pPr marL="685800" lvl="1" indent="-342900" algn="l" defTabSz="914400">
              <a:lnSpc>
                <a:spcPct val="100000"/>
              </a:lnSpc>
              <a:spcBef>
                <a:spcPts val="0"/>
              </a:spcBef>
              <a:spcAft>
                <a:spcPts val="600"/>
              </a:spcAft>
              <a:buFont typeface="+mj-lt"/>
              <a:buAutoNum type="arabicPeriod"/>
              <a:defRPr/>
            </a:pPr>
            <a:r>
              <a:rPr lang="en-US" sz="1600" dirty="0">
                <a:solidFill>
                  <a:srgbClr val="019CDC"/>
                </a:solidFill>
                <a:ea typeface="Calibri" charset="0"/>
                <a:cs typeface="Calibri" charset="0"/>
              </a:rPr>
              <a:t>Most impacted Green MSMEs</a:t>
            </a:r>
          </a:p>
          <a:p>
            <a:pPr marL="685800" lvl="1" indent="-342900" algn="l" defTabSz="914400">
              <a:lnSpc>
                <a:spcPct val="100000"/>
              </a:lnSpc>
              <a:spcBef>
                <a:spcPts val="0"/>
              </a:spcBef>
              <a:spcAft>
                <a:spcPts val="600"/>
              </a:spcAft>
              <a:buFont typeface="+mj-lt"/>
              <a:buAutoNum type="arabicPeriod"/>
              <a:defRPr/>
            </a:pPr>
            <a:r>
              <a:rPr lang="en-US" sz="1600" dirty="0">
                <a:solidFill>
                  <a:srgbClr val="019CDC"/>
                </a:solidFill>
                <a:ea typeface="Calibri" charset="0"/>
                <a:cs typeface="Calibri" charset="0"/>
              </a:rPr>
              <a:t>Challenges </a:t>
            </a:r>
          </a:p>
          <a:p>
            <a:pPr marL="685800" lvl="1" indent="-342900" algn="l" defTabSz="914400">
              <a:lnSpc>
                <a:spcPct val="100000"/>
              </a:lnSpc>
              <a:spcBef>
                <a:spcPts val="0"/>
              </a:spcBef>
              <a:spcAft>
                <a:spcPts val="600"/>
              </a:spcAft>
              <a:buFont typeface="+mj-lt"/>
              <a:buAutoNum type="arabicPeriod"/>
              <a:defRPr/>
            </a:pPr>
            <a:r>
              <a:rPr lang="en-US" sz="1600" dirty="0">
                <a:solidFill>
                  <a:srgbClr val="019CDC"/>
                </a:solidFill>
                <a:ea typeface="Calibri" charset="0"/>
                <a:cs typeface="Calibri" charset="0"/>
              </a:rPr>
              <a:t>Support extended towards Green MSMEs </a:t>
            </a:r>
          </a:p>
          <a:p>
            <a:pPr marL="685800" lvl="1" indent="-342900" algn="l" defTabSz="914400">
              <a:lnSpc>
                <a:spcPct val="100000"/>
              </a:lnSpc>
              <a:spcBef>
                <a:spcPts val="0"/>
              </a:spcBef>
              <a:spcAft>
                <a:spcPts val="600"/>
              </a:spcAft>
              <a:buFont typeface="+mj-lt"/>
              <a:buAutoNum type="arabicPeriod"/>
              <a:defRPr/>
            </a:pPr>
            <a:r>
              <a:rPr lang="en-US" sz="1600" dirty="0">
                <a:solidFill>
                  <a:srgbClr val="019CDC"/>
                </a:solidFill>
                <a:ea typeface="Calibri" charset="0"/>
                <a:cs typeface="Calibri" charset="0"/>
              </a:rPr>
              <a:t>Emerging opportunities </a:t>
            </a:r>
          </a:p>
          <a:p>
            <a:pPr marL="685800" lvl="1" indent="-342900" algn="l" defTabSz="914400">
              <a:lnSpc>
                <a:spcPct val="100000"/>
              </a:lnSpc>
              <a:spcBef>
                <a:spcPts val="0"/>
              </a:spcBef>
              <a:spcAft>
                <a:spcPts val="600"/>
              </a:spcAft>
              <a:buFont typeface="+mj-lt"/>
              <a:buAutoNum type="arabicPeriod"/>
              <a:defRPr/>
            </a:pPr>
            <a:r>
              <a:rPr lang="en-US" sz="1600" dirty="0">
                <a:solidFill>
                  <a:srgbClr val="019CDC"/>
                </a:solidFill>
                <a:ea typeface="Calibri" charset="0"/>
                <a:cs typeface="Calibri" charset="0"/>
              </a:rPr>
              <a:t>Policy recommendations</a:t>
            </a:r>
          </a:p>
        </p:txBody>
      </p:sp>
    </p:spTree>
    <p:extLst>
      <p:ext uri="{BB962C8B-B14F-4D97-AF65-F5344CB8AC3E}">
        <p14:creationId xmlns:p14="http://schemas.microsoft.com/office/powerpoint/2010/main" val="805190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825FAA-6251-C959-0A29-4BBB9B9FD978}"/>
              </a:ext>
            </a:extLst>
          </p:cNvPr>
          <p:cNvPicPr>
            <a:picLocks noChangeAspect="1"/>
          </p:cNvPicPr>
          <p:nvPr/>
        </p:nvPicPr>
        <p:blipFill>
          <a:blip r:embed="rId3"/>
          <a:stretch>
            <a:fillRect/>
          </a:stretch>
        </p:blipFill>
        <p:spPr>
          <a:xfrm>
            <a:off x="4253948" y="1000521"/>
            <a:ext cx="5138172" cy="2851755"/>
          </a:xfrm>
          <a:prstGeom prst="rect">
            <a:avLst/>
          </a:prstGeom>
        </p:spPr>
      </p:pic>
      <p:sp>
        <p:nvSpPr>
          <p:cNvPr id="2" name="Title 1">
            <a:extLst>
              <a:ext uri="{FF2B5EF4-FFF2-40B4-BE49-F238E27FC236}">
                <a16:creationId xmlns:a16="http://schemas.microsoft.com/office/drawing/2014/main" id="{28BE3354-1E31-DFDD-F505-75D7EF2D26DF}"/>
              </a:ext>
            </a:extLst>
          </p:cNvPr>
          <p:cNvSpPr>
            <a:spLocks noGrp="1"/>
          </p:cNvSpPr>
          <p:nvPr>
            <p:ph type="title"/>
          </p:nvPr>
        </p:nvSpPr>
        <p:spPr>
          <a:xfrm>
            <a:off x="356078" y="168248"/>
            <a:ext cx="8319750" cy="672999"/>
          </a:xfrm>
          <a:solidFill>
            <a:srgbClr val="03ABF7"/>
          </a:solidFill>
        </p:spPr>
        <p:txBody>
          <a:bodyPr>
            <a:normAutofit/>
          </a:bodyPr>
          <a:lstStyle/>
          <a:p>
            <a:r>
              <a:rPr lang="en-US" sz="2400" b="1" dirty="0">
                <a:latin typeface="+mn-lt"/>
              </a:rPr>
              <a:t>Emerging opportunities - Ghana</a:t>
            </a:r>
            <a:endParaRPr lang="de-DE" sz="2400" b="1" dirty="0">
              <a:latin typeface="+mn-lt"/>
            </a:endParaRPr>
          </a:p>
        </p:txBody>
      </p:sp>
      <p:sp>
        <p:nvSpPr>
          <p:cNvPr id="7" name="TextBox 6">
            <a:extLst>
              <a:ext uri="{FF2B5EF4-FFF2-40B4-BE49-F238E27FC236}">
                <a16:creationId xmlns:a16="http://schemas.microsoft.com/office/drawing/2014/main" id="{4FE3290D-07F4-7F20-C7B2-6E938C52048C}"/>
              </a:ext>
            </a:extLst>
          </p:cNvPr>
          <p:cNvSpPr txBox="1"/>
          <p:nvPr/>
        </p:nvSpPr>
        <p:spPr>
          <a:xfrm>
            <a:off x="214445" y="905169"/>
            <a:ext cx="4039503" cy="310854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IN" dirty="0">
                <a:solidFill>
                  <a:srgbClr val="000000"/>
                </a:solidFill>
                <a:effectLst/>
                <a:ea typeface="Calibri" panose="020F0502020204030204" pitchFamily="34" charset="0"/>
                <a:cs typeface="Georgia" panose="02040502050405020303" pitchFamily="18" charset="0"/>
              </a:rPr>
              <a:t>Increased application of </a:t>
            </a:r>
            <a:r>
              <a:rPr lang="en-IN" b="1" dirty="0">
                <a:solidFill>
                  <a:srgbClr val="C00000"/>
                </a:solidFill>
                <a:effectLst/>
                <a:ea typeface="Calibri" panose="020F0502020204030204" pitchFamily="34" charset="0"/>
                <a:cs typeface="Georgia" panose="02040502050405020303" pitchFamily="18" charset="0"/>
              </a:rPr>
              <a:t>digital payments, drone, IoT, and AI </a:t>
            </a:r>
            <a:r>
              <a:rPr lang="en-IN" dirty="0">
                <a:solidFill>
                  <a:srgbClr val="000000"/>
                </a:solidFill>
                <a:effectLst/>
                <a:ea typeface="Calibri" panose="020F0502020204030204" pitchFamily="34" charset="0"/>
                <a:cs typeface="Georgia" panose="02040502050405020303" pitchFamily="18" charset="0"/>
              </a:rPr>
              <a:t>seen in various sectors </a:t>
            </a:r>
          </a:p>
          <a:p>
            <a:pPr marL="285750" indent="-285750">
              <a:lnSpc>
                <a:spcPct val="150000"/>
              </a:lnSpc>
              <a:buFont typeface="Arial" panose="020B0604020202020204" pitchFamily="34" charset="0"/>
              <a:buChar char="•"/>
            </a:pPr>
            <a:r>
              <a:rPr lang="en-IN" b="1" dirty="0">
                <a:solidFill>
                  <a:srgbClr val="C00000"/>
                </a:solidFill>
                <a:effectLst/>
                <a:ea typeface="Calibri" panose="020F0502020204030204" pitchFamily="34" charset="0"/>
              </a:rPr>
              <a:t>Climate Smart Agriculture - </a:t>
            </a:r>
            <a:r>
              <a:rPr lang="en-IN" dirty="0">
                <a:effectLst/>
                <a:ea typeface="Calibri" panose="020F0502020204030204" pitchFamily="34" charset="0"/>
              </a:rPr>
              <a:t>integrating technology and eco-conservation technology</a:t>
            </a:r>
          </a:p>
          <a:p>
            <a:pPr marL="285750" indent="-285750">
              <a:lnSpc>
                <a:spcPct val="150000"/>
              </a:lnSpc>
              <a:buFont typeface="Arial" panose="020B0604020202020204" pitchFamily="34" charset="0"/>
              <a:buChar char="•"/>
            </a:pPr>
            <a:r>
              <a:rPr lang="en-IN" dirty="0">
                <a:effectLst/>
                <a:ea typeface="Calibri" panose="020F0502020204030204" pitchFamily="34" charset="0"/>
              </a:rPr>
              <a:t>Government to invest more </a:t>
            </a:r>
            <a:r>
              <a:rPr lang="en-IN" dirty="0">
                <a:ea typeface="Calibri" panose="020F0502020204030204" pitchFamily="34" charset="0"/>
              </a:rPr>
              <a:t>on increasing dependency on </a:t>
            </a:r>
            <a:r>
              <a:rPr lang="en-IN" b="1" dirty="0">
                <a:solidFill>
                  <a:srgbClr val="C00000"/>
                </a:solidFill>
                <a:effectLst/>
                <a:ea typeface="Calibri" panose="020F0502020204030204" pitchFamily="34" charset="0"/>
              </a:rPr>
              <a:t>Clean Energy </a:t>
            </a:r>
          </a:p>
          <a:p>
            <a:pPr marL="285750" indent="-285750">
              <a:lnSpc>
                <a:spcPct val="150000"/>
              </a:lnSpc>
              <a:buFont typeface="Arial" panose="020B0604020202020204" pitchFamily="34" charset="0"/>
              <a:buChar char="•"/>
            </a:pPr>
            <a:r>
              <a:rPr lang="en-IN" dirty="0">
                <a:solidFill>
                  <a:srgbClr val="000000"/>
                </a:solidFill>
                <a:ea typeface="Calibri" panose="020F0502020204030204" pitchFamily="34" charset="0"/>
                <a:cs typeface="Georgia" panose="02040502050405020303" pitchFamily="18" charset="0"/>
              </a:rPr>
              <a:t>MSMEs moving from offline stores to building </a:t>
            </a:r>
            <a:r>
              <a:rPr lang="en-IN" b="1" dirty="0">
                <a:solidFill>
                  <a:srgbClr val="C00000"/>
                </a:solidFill>
                <a:ea typeface="Calibri" panose="020F0502020204030204" pitchFamily="34" charset="0"/>
                <a:cs typeface="Georgia" panose="02040502050405020303" pitchFamily="18" charset="0"/>
              </a:rPr>
              <a:t>a robust online presence </a:t>
            </a:r>
          </a:p>
          <a:p>
            <a:pPr marL="285750" indent="-285750">
              <a:buFont typeface="Arial" panose="020B0604020202020204" pitchFamily="34" charset="0"/>
              <a:buChar char="•"/>
            </a:pPr>
            <a:endParaRPr lang="en-IN" dirty="0">
              <a:solidFill>
                <a:srgbClr val="000000"/>
              </a:solidFill>
              <a:effectLst/>
              <a:ea typeface="Calibri" panose="020F0502020204030204" pitchFamily="34" charset="0"/>
              <a:cs typeface="Georgia" panose="02040502050405020303" pitchFamily="18" charset="0"/>
            </a:endParaRPr>
          </a:p>
          <a:p>
            <a:pPr marL="285750" indent="-285750">
              <a:buFont typeface="Arial" panose="020B0604020202020204" pitchFamily="34" charset="0"/>
              <a:buChar char="•"/>
            </a:pPr>
            <a:endParaRPr lang="en-IN" dirty="0"/>
          </a:p>
        </p:txBody>
      </p:sp>
      <p:sp>
        <p:nvSpPr>
          <p:cNvPr id="3" name="Slide Number Placeholder 2"/>
          <p:cNvSpPr>
            <a:spLocks noGrp="1"/>
          </p:cNvSpPr>
          <p:nvPr>
            <p:ph type="sldNum" sz="quarter" idx="12"/>
          </p:nvPr>
        </p:nvSpPr>
        <p:spPr/>
        <p:txBody>
          <a:bodyPr/>
          <a:lstStyle/>
          <a:p>
            <a:fld id="{FDC2E30C-9539-124A-9096-5E075D74EB79}" type="slidenum">
              <a:rPr lang="en-US" smtClean="0"/>
              <a:pPr/>
              <a:t>20</a:t>
            </a:fld>
            <a:endParaRPr lang="en-US" dirty="0"/>
          </a:p>
        </p:txBody>
      </p:sp>
      <p:sp>
        <p:nvSpPr>
          <p:cNvPr id="11" name="TextBox 10">
            <a:extLst>
              <a:ext uri="{FF2B5EF4-FFF2-40B4-BE49-F238E27FC236}">
                <a16:creationId xmlns:a16="http://schemas.microsoft.com/office/drawing/2014/main" id="{DF6B224E-E280-F54F-88A7-8B355954CFC8}"/>
              </a:ext>
            </a:extLst>
          </p:cNvPr>
          <p:cNvSpPr txBox="1"/>
          <p:nvPr/>
        </p:nvSpPr>
        <p:spPr>
          <a:xfrm>
            <a:off x="5462545" y="3958313"/>
            <a:ext cx="3862773" cy="369332"/>
          </a:xfrm>
          <a:prstGeom prst="rect">
            <a:avLst/>
          </a:prstGeom>
          <a:noFill/>
        </p:spPr>
        <p:txBody>
          <a:bodyPr wrap="square" rtlCol="0">
            <a:spAutoFit/>
          </a:bodyPr>
          <a:lstStyle/>
          <a:p>
            <a:pPr algn="ctr"/>
            <a:r>
              <a:rPr lang="en-IN" sz="900" dirty="0"/>
              <a:t>Source: http://www.icrisat.org/Building-climate-smart-farming-communities/Agricultural-digital-technologies-approach.html</a:t>
            </a:r>
          </a:p>
        </p:txBody>
      </p:sp>
    </p:spTree>
    <p:extLst>
      <p:ext uri="{BB962C8B-B14F-4D97-AF65-F5344CB8AC3E}">
        <p14:creationId xmlns:p14="http://schemas.microsoft.com/office/powerpoint/2010/main" val="1004262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E3354-1E31-DFDD-F505-75D7EF2D26DF}"/>
              </a:ext>
            </a:extLst>
          </p:cNvPr>
          <p:cNvSpPr>
            <a:spLocks noGrp="1"/>
          </p:cNvSpPr>
          <p:nvPr>
            <p:ph type="title"/>
          </p:nvPr>
        </p:nvSpPr>
        <p:spPr>
          <a:xfrm>
            <a:off x="356078" y="168248"/>
            <a:ext cx="8319750" cy="672999"/>
          </a:xfrm>
          <a:solidFill>
            <a:srgbClr val="03ABF7"/>
          </a:solidFill>
        </p:spPr>
        <p:txBody>
          <a:bodyPr>
            <a:normAutofit/>
          </a:bodyPr>
          <a:lstStyle/>
          <a:p>
            <a:r>
              <a:rPr lang="en-US" sz="2400" b="1" dirty="0">
                <a:latin typeface="+mn-lt"/>
              </a:rPr>
              <a:t>Emerging opportunities - Uruguay</a:t>
            </a:r>
            <a:endParaRPr lang="de-DE" sz="2400" b="1" dirty="0">
              <a:latin typeface="+mn-lt"/>
            </a:endParaRPr>
          </a:p>
        </p:txBody>
      </p:sp>
      <p:sp>
        <p:nvSpPr>
          <p:cNvPr id="7" name="TextBox 6">
            <a:extLst>
              <a:ext uri="{FF2B5EF4-FFF2-40B4-BE49-F238E27FC236}">
                <a16:creationId xmlns:a16="http://schemas.microsoft.com/office/drawing/2014/main" id="{4FE3290D-07F4-7F20-C7B2-6E938C52048C}"/>
              </a:ext>
            </a:extLst>
          </p:cNvPr>
          <p:cNvSpPr txBox="1"/>
          <p:nvPr/>
        </p:nvSpPr>
        <p:spPr>
          <a:xfrm>
            <a:off x="214445" y="905169"/>
            <a:ext cx="4039503" cy="3936912"/>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IN" b="1" dirty="0">
                <a:solidFill>
                  <a:srgbClr val="C00000"/>
                </a:solidFill>
              </a:rPr>
              <a:t>Ecotourism or Responsible travel to see growth in the coming years</a:t>
            </a:r>
          </a:p>
          <a:p>
            <a:pPr marL="628650" lvl="1" indent="-285750">
              <a:lnSpc>
                <a:spcPct val="150000"/>
              </a:lnSpc>
              <a:buFont typeface="Arial" panose="020B0604020202020204" pitchFamily="34" charset="0"/>
              <a:buChar char="•"/>
            </a:pPr>
            <a:r>
              <a:rPr lang="en-IN" dirty="0"/>
              <a:t>Need for increased resilience in tourism beyond summertime </a:t>
            </a:r>
          </a:p>
          <a:p>
            <a:pPr marL="628650" lvl="1" indent="-285750">
              <a:lnSpc>
                <a:spcPct val="150000"/>
              </a:lnSpc>
              <a:buFont typeface="Arial" panose="020B0604020202020204" pitchFamily="34" charset="0"/>
              <a:buChar char="•"/>
            </a:pPr>
            <a:r>
              <a:rPr lang="en-IN" dirty="0"/>
              <a:t>Design </a:t>
            </a:r>
            <a:r>
              <a:rPr lang="en-IN" b="1" dirty="0">
                <a:solidFill>
                  <a:srgbClr val="C00000"/>
                </a:solidFill>
              </a:rPr>
              <a:t>community based tourism experiences for coastline conservation </a:t>
            </a:r>
          </a:p>
          <a:p>
            <a:pPr marL="628650" lvl="1" indent="-285750">
              <a:lnSpc>
                <a:spcPct val="150000"/>
              </a:lnSpc>
              <a:buFont typeface="Arial" panose="020B0604020202020204" pitchFamily="34" charset="0"/>
              <a:buChar char="•"/>
            </a:pPr>
            <a:r>
              <a:rPr lang="en-IN" dirty="0"/>
              <a:t>Increase in number of </a:t>
            </a:r>
            <a:r>
              <a:rPr lang="en-IN" b="1" dirty="0">
                <a:solidFill>
                  <a:srgbClr val="C00000"/>
                </a:solidFill>
              </a:rPr>
              <a:t>surf reserves </a:t>
            </a:r>
          </a:p>
          <a:p>
            <a:pPr marL="628650" lvl="1" indent="-285750">
              <a:lnSpc>
                <a:spcPct val="150000"/>
              </a:lnSpc>
              <a:buFont typeface="Arial" panose="020B0604020202020204" pitchFamily="34" charset="0"/>
              <a:buChar char="•"/>
            </a:pPr>
            <a:r>
              <a:rPr lang="en-IN" dirty="0"/>
              <a:t>Build awareness on responsible tourism </a:t>
            </a:r>
          </a:p>
          <a:p>
            <a:pPr marL="285750" indent="-285750">
              <a:lnSpc>
                <a:spcPct val="150000"/>
              </a:lnSpc>
              <a:buFont typeface="Arial" panose="020B0604020202020204" pitchFamily="34" charset="0"/>
              <a:buChar char="•"/>
            </a:pPr>
            <a:r>
              <a:rPr lang="en-IN" dirty="0"/>
              <a:t>Explore application of </a:t>
            </a:r>
            <a:r>
              <a:rPr lang="en-IN" b="1" dirty="0">
                <a:solidFill>
                  <a:srgbClr val="C00000"/>
                </a:solidFill>
              </a:rPr>
              <a:t>technology in agriculture </a:t>
            </a:r>
          </a:p>
          <a:p>
            <a:pPr marL="285750" indent="-285750">
              <a:lnSpc>
                <a:spcPct val="150000"/>
              </a:lnSpc>
              <a:buFont typeface="Arial" panose="020B0604020202020204" pitchFamily="34" charset="0"/>
              <a:buChar char="•"/>
            </a:pPr>
            <a:r>
              <a:rPr lang="en-IN" dirty="0"/>
              <a:t>Shift towards </a:t>
            </a:r>
            <a:r>
              <a:rPr lang="en-IN" b="1" dirty="0">
                <a:solidFill>
                  <a:srgbClr val="C00000"/>
                </a:solidFill>
              </a:rPr>
              <a:t>renewable energy</a:t>
            </a:r>
            <a:r>
              <a:rPr lang="en-IN" dirty="0"/>
              <a:t> (especially green hydrogen)</a:t>
            </a:r>
          </a:p>
          <a:p>
            <a:pPr marL="285750" indent="-285750">
              <a:lnSpc>
                <a:spcPct val="150000"/>
              </a:lnSpc>
              <a:buFont typeface="Arial" panose="020B0604020202020204" pitchFamily="34" charset="0"/>
              <a:buChar char="•"/>
            </a:pPr>
            <a:r>
              <a:rPr lang="en-IN" dirty="0"/>
              <a:t>Rise in digitization, blockchain, robotics  </a:t>
            </a:r>
          </a:p>
        </p:txBody>
      </p:sp>
      <p:sp>
        <p:nvSpPr>
          <p:cNvPr id="3" name="Slide Number Placeholder 2"/>
          <p:cNvSpPr>
            <a:spLocks noGrp="1"/>
          </p:cNvSpPr>
          <p:nvPr>
            <p:ph type="sldNum" sz="quarter" idx="12"/>
          </p:nvPr>
        </p:nvSpPr>
        <p:spPr/>
        <p:txBody>
          <a:bodyPr/>
          <a:lstStyle/>
          <a:p>
            <a:fld id="{FDC2E30C-9539-124A-9096-5E075D74EB79}" type="slidenum">
              <a:rPr lang="en-US" smtClean="0"/>
              <a:pPr/>
              <a:t>21</a:t>
            </a:fld>
            <a:endParaRPr lang="en-US" dirty="0"/>
          </a:p>
        </p:txBody>
      </p:sp>
      <p:pic>
        <p:nvPicPr>
          <p:cNvPr id="8" name="Picture 7">
            <a:extLst>
              <a:ext uri="{FF2B5EF4-FFF2-40B4-BE49-F238E27FC236}">
                <a16:creationId xmlns:a16="http://schemas.microsoft.com/office/drawing/2014/main" id="{5C9F0CD5-7A6B-E2BC-7C0C-249C0CB8FCAC}"/>
              </a:ext>
            </a:extLst>
          </p:cNvPr>
          <p:cNvPicPr>
            <a:picLocks noChangeAspect="1"/>
          </p:cNvPicPr>
          <p:nvPr/>
        </p:nvPicPr>
        <p:blipFill>
          <a:blip r:embed="rId3"/>
          <a:stretch>
            <a:fillRect/>
          </a:stretch>
        </p:blipFill>
        <p:spPr>
          <a:xfrm>
            <a:off x="4890054" y="1452533"/>
            <a:ext cx="3823655" cy="2703444"/>
          </a:xfrm>
          <a:prstGeom prst="rect">
            <a:avLst/>
          </a:prstGeom>
        </p:spPr>
      </p:pic>
    </p:spTree>
    <p:extLst>
      <p:ext uri="{BB962C8B-B14F-4D97-AF65-F5344CB8AC3E}">
        <p14:creationId xmlns:p14="http://schemas.microsoft.com/office/powerpoint/2010/main" val="23191782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9BC3-19DF-7D46-02A9-B45B6E30A5DB}"/>
              </a:ext>
            </a:extLst>
          </p:cNvPr>
          <p:cNvSpPr>
            <a:spLocks noGrp="1"/>
          </p:cNvSpPr>
          <p:nvPr>
            <p:ph type="title"/>
          </p:nvPr>
        </p:nvSpPr>
        <p:spPr>
          <a:xfrm>
            <a:off x="32000" y="121101"/>
            <a:ext cx="8740004" cy="727461"/>
          </a:xfrm>
          <a:solidFill>
            <a:srgbClr val="03ABF7"/>
          </a:solidFill>
        </p:spPr>
        <p:txBody>
          <a:bodyPr>
            <a:normAutofit/>
          </a:bodyPr>
          <a:lstStyle/>
          <a:p>
            <a:r>
              <a:rPr lang="de-DE" sz="2800" b="1" u="none" strike="noStrike" baseline="0" dirty="0">
                <a:latin typeface="+mn-lt"/>
              </a:rPr>
              <a:t>Policy recommendations</a:t>
            </a:r>
            <a:endParaRPr lang="de-DE" sz="2800" b="1" dirty="0">
              <a:latin typeface="+mn-lt"/>
            </a:endParaRPr>
          </a:p>
        </p:txBody>
      </p:sp>
      <p:graphicFrame>
        <p:nvGraphicFramePr>
          <p:cNvPr id="3" name="Diagram 2">
            <a:extLst>
              <a:ext uri="{FF2B5EF4-FFF2-40B4-BE49-F238E27FC236}">
                <a16:creationId xmlns:a16="http://schemas.microsoft.com/office/drawing/2014/main" id="{6323E5EE-0311-B0A3-C2C8-B63ECDCA1B96}"/>
              </a:ext>
            </a:extLst>
          </p:cNvPr>
          <p:cNvGraphicFramePr/>
          <p:nvPr>
            <p:extLst>
              <p:ext uri="{D42A27DB-BD31-4B8C-83A1-F6EECF244321}">
                <p14:modId xmlns:p14="http://schemas.microsoft.com/office/powerpoint/2010/main" val="1972567031"/>
              </p:ext>
            </p:extLst>
          </p:nvPr>
        </p:nvGraphicFramePr>
        <p:xfrm>
          <a:off x="1708109" y="1001864"/>
          <a:ext cx="5654799" cy="3713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3712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4193F93-A44D-0847-6625-CEC7F2E82285}"/>
              </a:ext>
            </a:extLst>
          </p:cNvPr>
          <p:cNvSpPr/>
          <p:nvPr/>
        </p:nvSpPr>
        <p:spPr>
          <a:xfrm>
            <a:off x="2019631" y="1319917"/>
            <a:ext cx="6233823" cy="307650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0C049BC3-19DF-7D46-02A9-B45B6E30A5DB}"/>
              </a:ext>
            </a:extLst>
          </p:cNvPr>
          <p:cNvSpPr>
            <a:spLocks noGrp="1"/>
          </p:cNvSpPr>
          <p:nvPr>
            <p:ph type="title"/>
          </p:nvPr>
        </p:nvSpPr>
        <p:spPr>
          <a:xfrm>
            <a:off x="32000" y="121101"/>
            <a:ext cx="8740004" cy="727461"/>
          </a:xfrm>
          <a:solidFill>
            <a:srgbClr val="03ABF7"/>
          </a:solidFill>
        </p:spPr>
        <p:txBody>
          <a:bodyPr>
            <a:normAutofit/>
          </a:bodyPr>
          <a:lstStyle/>
          <a:p>
            <a:r>
              <a:rPr lang="de-DE" sz="2800" b="1" u="none" strike="noStrike" baseline="0" dirty="0">
                <a:latin typeface="+mn-lt"/>
              </a:rPr>
              <a:t>Policy recommendations</a:t>
            </a:r>
            <a:endParaRPr lang="de-DE" sz="2800" b="1" dirty="0">
              <a:latin typeface="+mn-lt"/>
            </a:endParaRPr>
          </a:p>
        </p:txBody>
      </p:sp>
      <p:sp>
        <p:nvSpPr>
          <p:cNvPr id="8" name="TextBox 7">
            <a:extLst>
              <a:ext uri="{FF2B5EF4-FFF2-40B4-BE49-F238E27FC236}">
                <a16:creationId xmlns:a16="http://schemas.microsoft.com/office/drawing/2014/main" id="{B6F8F6CF-4072-61DA-452E-B90D5544784A}"/>
              </a:ext>
            </a:extLst>
          </p:cNvPr>
          <p:cNvSpPr txBox="1"/>
          <p:nvPr/>
        </p:nvSpPr>
        <p:spPr>
          <a:xfrm>
            <a:off x="2297927" y="1842475"/>
            <a:ext cx="5518208" cy="1674754"/>
          </a:xfrm>
          <a:prstGeom prst="rect">
            <a:avLst/>
          </a:prstGeom>
          <a:noFill/>
        </p:spPr>
        <p:txBody>
          <a:bodyPr wrap="square" rtlCol="0">
            <a:spAutoFit/>
          </a:bodyPr>
          <a:lstStyle/>
          <a:p>
            <a:pPr marL="342900" lvl="0" indent="-342900">
              <a:lnSpc>
                <a:spcPct val="150000"/>
              </a:lnSpc>
              <a:buFont typeface="+mj-lt"/>
              <a:buAutoNum type="arabicPeriod"/>
            </a:pPr>
            <a:r>
              <a:rPr lang="en-IN" dirty="0">
                <a:effectLst/>
                <a:latin typeface="Calibri" panose="020F0502020204030204" pitchFamily="34" charset="0"/>
                <a:ea typeface="Calibri" panose="020F0502020204030204" pitchFamily="34" charset="0"/>
                <a:cs typeface="Times New Roman" panose="02020603050405020304" pitchFamily="18" charset="0"/>
              </a:rPr>
              <a:t>Strengthe</a:t>
            </a:r>
            <a:r>
              <a:rPr lang="en-IN" dirty="0">
                <a:latin typeface="Calibri" panose="020F0502020204030204" pitchFamily="34" charset="0"/>
                <a:ea typeface="Calibri" panose="020F0502020204030204" pitchFamily="34" charset="0"/>
                <a:cs typeface="Times New Roman" panose="02020603050405020304" pitchFamily="18" charset="0"/>
              </a:rPr>
              <a:t>n online market place for green products </a:t>
            </a:r>
            <a:r>
              <a:rPr lang="en-IN" dirty="0">
                <a:effectLst/>
                <a:latin typeface="Calibri" panose="020F0502020204030204" pitchFamily="34" charset="0"/>
                <a:ea typeface="Calibri" panose="020F0502020204030204" pitchFamily="34" charset="0"/>
                <a:cs typeface="Times New Roman" panose="02020603050405020304" pitchFamily="18" charset="0"/>
              </a:rPr>
              <a:t>supported by strong </a:t>
            </a:r>
            <a:r>
              <a:rPr lang="en-IN"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product recognition, certification and ecolabelling schemes </a:t>
            </a:r>
            <a:endParaRPr lang="en-IN" dirty="0"/>
          </a:p>
          <a:p>
            <a:pPr marL="342900" lvl="0" indent="-342900">
              <a:lnSpc>
                <a:spcPct val="150000"/>
              </a:lnSpc>
              <a:buFont typeface="+mj-lt"/>
              <a:buAutoNum type="arabicPeriod"/>
            </a:pPr>
            <a:r>
              <a:rPr lang="en-IN" dirty="0">
                <a:effectLst/>
                <a:latin typeface="Calibri" panose="020F0502020204030204" pitchFamily="34" charset="0"/>
                <a:ea typeface="Calibri" panose="020F0502020204030204" pitchFamily="34" charset="0"/>
                <a:cs typeface="Times New Roman" panose="02020603050405020304" pitchFamily="18" charset="0"/>
              </a:rPr>
              <a:t>Build </a:t>
            </a:r>
            <a:r>
              <a:rPr lang="en-IN"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single window systems </a:t>
            </a:r>
            <a:r>
              <a:rPr lang="en-IN" dirty="0">
                <a:effectLst/>
                <a:latin typeface="Calibri" panose="020F0502020204030204" pitchFamily="34" charset="0"/>
                <a:ea typeface="Calibri" panose="020F0502020204030204" pitchFamily="34" charset="0"/>
                <a:cs typeface="Times New Roman" panose="02020603050405020304" pitchFamily="18" charset="0"/>
              </a:rPr>
              <a:t>to disseminate information </a:t>
            </a:r>
            <a:r>
              <a:rPr lang="en-IN" dirty="0">
                <a:latin typeface="Calibri" panose="020F0502020204030204" pitchFamily="34" charset="0"/>
                <a:ea typeface="Calibri" panose="020F0502020204030204" pitchFamily="34" charset="0"/>
                <a:cs typeface="Times New Roman" panose="02020603050405020304" pitchFamily="18" charset="0"/>
              </a:rPr>
              <a:t>for Green MSMEs like </a:t>
            </a:r>
            <a:r>
              <a:rPr lang="en-IN"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schemes, subsidies, grants, loan approval and disbursement</a:t>
            </a:r>
            <a:r>
              <a:rPr lang="en-IN"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etc</a:t>
            </a:r>
          </a:p>
        </p:txBody>
      </p:sp>
      <p:sp>
        <p:nvSpPr>
          <p:cNvPr id="5" name="Rectangle: Rounded Corners 4">
            <a:extLst>
              <a:ext uri="{FF2B5EF4-FFF2-40B4-BE49-F238E27FC236}">
                <a16:creationId xmlns:a16="http://schemas.microsoft.com/office/drawing/2014/main" id="{58D8EC34-5907-3C87-F15B-D3C552E0FE8A}"/>
              </a:ext>
            </a:extLst>
          </p:cNvPr>
          <p:cNvSpPr/>
          <p:nvPr/>
        </p:nvSpPr>
        <p:spPr>
          <a:xfrm>
            <a:off x="190831" y="2266122"/>
            <a:ext cx="2107096" cy="96210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1800" b="1" dirty="0"/>
              <a:t>Access to market and information</a:t>
            </a:r>
          </a:p>
        </p:txBody>
      </p:sp>
    </p:spTree>
    <p:extLst>
      <p:ext uri="{BB962C8B-B14F-4D97-AF65-F5344CB8AC3E}">
        <p14:creationId xmlns:p14="http://schemas.microsoft.com/office/powerpoint/2010/main" val="4264667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4193F93-A44D-0847-6625-CEC7F2E82285}"/>
              </a:ext>
            </a:extLst>
          </p:cNvPr>
          <p:cNvSpPr/>
          <p:nvPr/>
        </p:nvSpPr>
        <p:spPr>
          <a:xfrm>
            <a:off x="2019631" y="1319917"/>
            <a:ext cx="6233823" cy="307650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0C049BC3-19DF-7D46-02A9-B45B6E30A5DB}"/>
              </a:ext>
            </a:extLst>
          </p:cNvPr>
          <p:cNvSpPr>
            <a:spLocks noGrp="1"/>
          </p:cNvSpPr>
          <p:nvPr>
            <p:ph type="title"/>
          </p:nvPr>
        </p:nvSpPr>
        <p:spPr>
          <a:xfrm>
            <a:off x="32000" y="121101"/>
            <a:ext cx="8740004" cy="727461"/>
          </a:xfrm>
          <a:solidFill>
            <a:srgbClr val="03ABF7"/>
          </a:solidFill>
        </p:spPr>
        <p:txBody>
          <a:bodyPr>
            <a:normAutofit/>
          </a:bodyPr>
          <a:lstStyle/>
          <a:p>
            <a:r>
              <a:rPr lang="de-DE" sz="2800" b="1" u="none" strike="noStrike" baseline="0" dirty="0">
                <a:latin typeface="+mn-lt"/>
              </a:rPr>
              <a:t>Policy recommendations</a:t>
            </a:r>
            <a:endParaRPr lang="de-DE" sz="2800" b="1" dirty="0">
              <a:latin typeface="+mn-lt"/>
            </a:endParaRPr>
          </a:p>
        </p:txBody>
      </p:sp>
      <p:sp>
        <p:nvSpPr>
          <p:cNvPr id="8" name="TextBox 7">
            <a:extLst>
              <a:ext uri="{FF2B5EF4-FFF2-40B4-BE49-F238E27FC236}">
                <a16:creationId xmlns:a16="http://schemas.microsoft.com/office/drawing/2014/main" id="{B6F8F6CF-4072-61DA-452E-B90D5544784A}"/>
              </a:ext>
            </a:extLst>
          </p:cNvPr>
          <p:cNvSpPr txBox="1"/>
          <p:nvPr/>
        </p:nvSpPr>
        <p:spPr>
          <a:xfrm>
            <a:off x="2377438" y="1374461"/>
            <a:ext cx="5518208" cy="2321085"/>
          </a:xfrm>
          <a:prstGeom prst="rect">
            <a:avLst/>
          </a:prstGeom>
          <a:noFill/>
        </p:spPr>
        <p:txBody>
          <a:bodyPr wrap="square" rtlCol="0">
            <a:spAutoFit/>
          </a:bodyPr>
          <a:lstStyle/>
          <a:p>
            <a:pPr marL="342900" lvl="0" indent="-342900">
              <a:lnSpc>
                <a:spcPct val="150000"/>
              </a:lnSpc>
              <a:buFont typeface="+mj-lt"/>
              <a:buAutoNum type="arabicPeriod"/>
            </a:pPr>
            <a:r>
              <a:rPr lang="en-IN" dirty="0">
                <a:effectLst/>
                <a:latin typeface="Calibri" panose="020F0502020204030204" pitchFamily="34" charset="0"/>
                <a:ea typeface="Calibri" panose="020F0502020204030204" pitchFamily="34" charset="0"/>
                <a:cs typeface="Times New Roman" panose="02020603050405020304" pitchFamily="18" charset="0"/>
              </a:rPr>
              <a:t>Improve </a:t>
            </a:r>
            <a:r>
              <a:rPr lang="en-IN"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digital infrastructure</a:t>
            </a:r>
            <a:r>
              <a:rPr lang="en-IN" dirty="0">
                <a:effectLst/>
                <a:latin typeface="Calibri" panose="020F0502020204030204" pitchFamily="34" charset="0"/>
                <a:ea typeface="Calibri" panose="020F0502020204030204" pitchFamily="34" charset="0"/>
                <a:cs typeface="Times New Roman" panose="02020603050405020304" pitchFamily="18" charset="0"/>
              </a:rPr>
              <a:t> to facilitate a cheaper, secure, and sustainable source of remittances, e-trading of digital assets, and access to cheap capital</a:t>
            </a:r>
            <a:endParaRPr lang="en-IN" dirty="0"/>
          </a:p>
          <a:p>
            <a:pPr marL="342900" lvl="0" indent="-342900">
              <a:lnSpc>
                <a:spcPct val="150000"/>
              </a:lnSpc>
              <a:buFont typeface="+mj-lt"/>
              <a:buAutoNum type="arabicPeriod"/>
            </a:pPr>
            <a:r>
              <a:rPr lang="en-IN" dirty="0">
                <a:effectLst/>
                <a:latin typeface="Calibri" panose="020F0502020204030204" pitchFamily="34" charset="0"/>
                <a:ea typeface="Calibri" panose="020F0502020204030204" pitchFamily="34" charset="0"/>
                <a:cs typeface="Times New Roman" panose="02020603050405020304" pitchFamily="18" charset="0"/>
              </a:rPr>
              <a:t>Along with extending digital infrastructure to the remote locations in the country, government </a:t>
            </a:r>
            <a:r>
              <a:rPr lang="en-IN"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websites and portals need to be updated</a:t>
            </a:r>
            <a:r>
              <a:rPr lang="en-IN" dirty="0">
                <a:effectLst/>
                <a:latin typeface="Calibri" panose="020F0502020204030204" pitchFamily="34" charset="0"/>
                <a:ea typeface="Calibri" panose="020F0502020204030204" pitchFamily="34" charset="0"/>
                <a:cs typeface="Times New Roman" panose="02020603050405020304" pitchFamily="18" charset="0"/>
              </a:rPr>
              <a:t> for information on various schemes, subsidies, documentation and licensing details that will serve useful while availing these schemes</a:t>
            </a:r>
            <a:endParaRPr lang="en-IN" dirty="0"/>
          </a:p>
        </p:txBody>
      </p:sp>
      <p:sp>
        <p:nvSpPr>
          <p:cNvPr id="5" name="Rectangle: Rounded Corners 4">
            <a:extLst>
              <a:ext uri="{FF2B5EF4-FFF2-40B4-BE49-F238E27FC236}">
                <a16:creationId xmlns:a16="http://schemas.microsoft.com/office/drawing/2014/main" id="{58D8EC34-5907-3C87-F15B-D3C552E0FE8A}"/>
              </a:ext>
            </a:extLst>
          </p:cNvPr>
          <p:cNvSpPr/>
          <p:nvPr/>
        </p:nvSpPr>
        <p:spPr>
          <a:xfrm>
            <a:off x="190831" y="2266122"/>
            <a:ext cx="2107096" cy="96210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1800" b="1" dirty="0"/>
              <a:t>Digital Integration</a:t>
            </a:r>
          </a:p>
        </p:txBody>
      </p:sp>
    </p:spTree>
    <p:extLst>
      <p:ext uri="{BB962C8B-B14F-4D97-AF65-F5344CB8AC3E}">
        <p14:creationId xmlns:p14="http://schemas.microsoft.com/office/powerpoint/2010/main" val="13939546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4193F93-A44D-0847-6625-CEC7F2E82285}"/>
              </a:ext>
            </a:extLst>
          </p:cNvPr>
          <p:cNvSpPr/>
          <p:nvPr/>
        </p:nvSpPr>
        <p:spPr>
          <a:xfrm>
            <a:off x="2019631" y="1319917"/>
            <a:ext cx="6233823" cy="307650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0C049BC3-19DF-7D46-02A9-B45B6E30A5DB}"/>
              </a:ext>
            </a:extLst>
          </p:cNvPr>
          <p:cNvSpPr>
            <a:spLocks noGrp="1"/>
          </p:cNvSpPr>
          <p:nvPr>
            <p:ph type="title"/>
          </p:nvPr>
        </p:nvSpPr>
        <p:spPr>
          <a:xfrm>
            <a:off x="32000" y="121101"/>
            <a:ext cx="8740004" cy="727461"/>
          </a:xfrm>
          <a:solidFill>
            <a:srgbClr val="03ABF7"/>
          </a:solidFill>
        </p:spPr>
        <p:txBody>
          <a:bodyPr>
            <a:normAutofit/>
          </a:bodyPr>
          <a:lstStyle/>
          <a:p>
            <a:r>
              <a:rPr lang="de-DE" sz="2800" b="1" u="none" strike="noStrike" baseline="0" dirty="0">
                <a:latin typeface="+mn-lt"/>
              </a:rPr>
              <a:t>Policy recommendations</a:t>
            </a:r>
            <a:endParaRPr lang="de-DE" sz="2800" b="1" dirty="0">
              <a:latin typeface="+mn-lt"/>
            </a:endParaRPr>
          </a:p>
        </p:txBody>
      </p:sp>
      <p:sp>
        <p:nvSpPr>
          <p:cNvPr id="8" name="TextBox 7">
            <a:extLst>
              <a:ext uri="{FF2B5EF4-FFF2-40B4-BE49-F238E27FC236}">
                <a16:creationId xmlns:a16="http://schemas.microsoft.com/office/drawing/2014/main" id="{B6F8F6CF-4072-61DA-452E-B90D5544784A}"/>
              </a:ext>
            </a:extLst>
          </p:cNvPr>
          <p:cNvSpPr txBox="1"/>
          <p:nvPr/>
        </p:nvSpPr>
        <p:spPr>
          <a:xfrm>
            <a:off x="2377438" y="1374461"/>
            <a:ext cx="5518208" cy="2644250"/>
          </a:xfrm>
          <a:prstGeom prst="rect">
            <a:avLst/>
          </a:prstGeom>
          <a:noFill/>
        </p:spPr>
        <p:txBody>
          <a:bodyPr wrap="square" rtlCol="0">
            <a:spAutoFit/>
          </a:bodyPr>
          <a:lstStyle/>
          <a:p>
            <a:pPr marL="342900" lvl="0" indent="-342900">
              <a:lnSpc>
                <a:spcPct val="150000"/>
              </a:lnSpc>
              <a:buFont typeface="+mj-lt"/>
              <a:buAutoNum type="arabicPeriod"/>
            </a:pPr>
            <a:r>
              <a:rPr lang="en-IN" sz="1400" dirty="0">
                <a:effectLst/>
                <a:ea typeface="Calibri" panose="020F0502020204030204" pitchFamily="34" charset="0"/>
                <a:cs typeface="Times New Roman" panose="02020603050405020304" pitchFamily="18" charset="0"/>
              </a:rPr>
              <a:t>Issuance of Green Bonds </a:t>
            </a:r>
            <a:endParaRPr lang="en-IN" sz="1400" dirty="0"/>
          </a:p>
          <a:p>
            <a:pPr marL="342900" lvl="0" indent="-342900">
              <a:lnSpc>
                <a:spcPct val="150000"/>
              </a:lnSpc>
              <a:buFont typeface="+mj-lt"/>
              <a:buAutoNum type="arabicPeriod"/>
            </a:pPr>
            <a:r>
              <a:rPr lang="en-IN" sz="1400" b="1" dirty="0">
                <a:solidFill>
                  <a:srgbClr val="C00000"/>
                </a:solidFill>
                <a:effectLst/>
                <a:ea typeface="Calibri" panose="020F0502020204030204" pitchFamily="34" charset="0"/>
                <a:cs typeface="Times New Roman" panose="02020603050405020304" pitchFamily="18" charset="0"/>
              </a:rPr>
              <a:t>Recognition of recycled products and services to be made under specific tax slabs (Ex: under GST in India) </a:t>
            </a:r>
            <a:endParaRPr lang="en-IN" sz="1400" dirty="0"/>
          </a:p>
          <a:p>
            <a:pPr marL="342900" lvl="0" indent="-342900">
              <a:lnSpc>
                <a:spcPct val="150000"/>
              </a:lnSpc>
              <a:buFont typeface="+mj-lt"/>
              <a:buAutoNum type="arabicPeriod"/>
            </a:pPr>
            <a:r>
              <a:rPr lang="en-IN" sz="1400" dirty="0">
                <a:effectLst/>
                <a:ea typeface="Calibri" panose="020F0502020204030204" pitchFamily="34" charset="0"/>
                <a:cs typeface="Times New Roman" panose="02020603050405020304" pitchFamily="18" charset="0"/>
              </a:rPr>
              <a:t>Need for providing subsidies, grants, and tax rebates on adoption of renewable and clean equipment to support vast uptake and innovation </a:t>
            </a:r>
            <a:endParaRPr lang="en-IN" sz="1400" dirty="0"/>
          </a:p>
          <a:p>
            <a:pPr marL="342900" lvl="0" indent="-342900">
              <a:lnSpc>
                <a:spcPct val="150000"/>
              </a:lnSpc>
              <a:buFont typeface="+mj-lt"/>
              <a:buAutoNum type="arabicPeriod"/>
            </a:pPr>
            <a:r>
              <a:rPr lang="en-IN" sz="1400" dirty="0">
                <a:effectLst/>
                <a:ea typeface="Calibri" panose="020F0502020204030204" pitchFamily="34" charset="0"/>
                <a:cs typeface="Times New Roman" panose="02020603050405020304" pitchFamily="18" charset="0"/>
              </a:rPr>
              <a:t>Encourage </a:t>
            </a:r>
            <a:r>
              <a:rPr lang="en-IN" sz="1400" b="1" dirty="0">
                <a:solidFill>
                  <a:srgbClr val="C00000"/>
                </a:solidFill>
                <a:effectLst/>
                <a:ea typeface="Calibri" panose="020F0502020204030204" pitchFamily="34" charset="0"/>
                <a:cs typeface="Times New Roman" panose="02020603050405020304" pitchFamily="18" charset="0"/>
              </a:rPr>
              <a:t>cross-border collaboration and attracting international funding </a:t>
            </a:r>
            <a:r>
              <a:rPr lang="en-IN" sz="1400" dirty="0">
                <a:effectLst/>
                <a:ea typeface="Calibri" panose="020F0502020204030204" pitchFamily="34" charset="0"/>
                <a:cs typeface="Times New Roman" panose="02020603050405020304" pitchFamily="18" charset="0"/>
              </a:rPr>
              <a:t>to upscale green economy</a:t>
            </a:r>
            <a:endParaRPr lang="en-IN" sz="1400" dirty="0"/>
          </a:p>
        </p:txBody>
      </p:sp>
      <p:sp>
        <p:nvSpPr>
          <p:cNvPr id="5" name="Rectangle: Rounded Corners 4">
            <a:extLst>
              <a:ext uri="{FF2B5EF4-FFF2-40B4-BE49-F238E27FC236}">
                <a16:creationId xmlns:a16="http://schemas.microsoft.com/office/drawing/2014/main" id="{58D8EC34-5907-3C87-F15B-D3C552E0FE8A}"/>
              </a:ext>
            </a:extLst>
          </p:cNvPr>
          <p:cNvSpPr/>
          <p:nvPr/>
        </p:nvSpPr>
        <p:spPr>
          <a:xfrm>
            <a:off x="190831" y="2266122"/>
            <a:ext cx="2107096" cy="96210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1800" b="1" dirty="0"/>
              <a:t>Financial instruments</a:t>
            </a:r>
          </a:p>
        </p:txBody>
      </p:sp>
    </p:spTree>
    <p:extLst>
      <p:ext uri="{BB962C8B-B14F-4D97-AF65-F5344CB8AC3E}">
        <p14:creationId xmlns:p14="http://schemas.microsoft.com/office/powerpoint/2010/main" val="1029501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4193F93-A44D-0847-6625-CEC7F2E82285}"/>
              </a:ext>
            </a:extLst>
          </p:cNvPr>
          <p:cNvSpPr/>
          <p:nvPr/>
        </p:nvSpPr>
        <p:spPr>
          <a:xfrm>
            <a:off x="2019631" y="1319917"/>
            <a:ext cx="6233823" cy="307650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0C049BC3-19DF-7D46-02A9-B45B6E30A5DB}"/>
              </a:ext>
            </a:extLst>
          </p:cNvPr>
          <p:cNvSpPr>
            <a:spLocks noGrp="1"/>
          </p:cNvSpPr>
          <p:nvPr>
            <p:ph type="title"/>
          </p:nvPr>
        </p:nvSpPr>
        <p:spPr>
          <a:xfrm>
            <a:off x="32000" y="121101"/>
            <a:ext cx="8740004" cy="727461"/>
          </a:xfrm>
          <a:solidFill>
            <a:srgbClr val="03ABF7"/>
          </a:solidFill>
        </p:spPr>
        <p:txBody>
          <a:bodyPr>
            <a:normAutofit/>
          </a:bodyPr>
          <a:lstStyle/>
          <a:p>
            <a:r>
              <a:rPr lang="de-DE" sz="2800" b="1" u="none" strike="noStrike" baseline="0" dirty="0">
                <a:latin typeface="+mn-lt"/>
              </a:rPr>
              <a:t>Policy recommendations</a:t>
            </a:r>
            <a:endParaRPr lang="de-DE" sz="2800" b="1" dirty="0">
              <a:latin typeface="+mn-lt"/>
            </a:endParaRPr>
          </a:p>
        </p:txBody>
      </p:sp>
      <p:sp>
        <p:nvSpPr>
          <p:cNvPr id="8" name="TextBox 7">
            <a:extLst>
              <a:ext uri="{FF2B5EF4-FFF2-40B4-BE49-F238E27FC236}">
                <a16:creationId xmlns:a16="http://schemas.microsoft.com/office/drawing/2014/main" id="{B6F8F6CF-4072-61DA-452E-B90D5544784A}"/>
              </a:ext>
            </a:extLst>
          </p:cNvPr>
          <p:cNvSpPr txBox="1"/>
          <p:nvPr/>
        </p:nvSpPr>
        <p:spPr>
          <a:xfrm>
            <a:off x="2297927" y="1429007"/>
            <a:ext cx="5852160" cy="2967415"/>
          </a:xfrm>
          <a:prstGeom prst="rect">
            <a:avLst/>
          </a:prstGeom>
          <a:noFill/>
        </p:spPr>
        <p:txBody>
          <a:bodyPr wrap="square" rtlCol="0">
            <a:spAutoFit/>
          </a:bodyPr>
          <a:lstStyle/>
          <a:p>
            <a:pPr marL="342900" lvl="0" indent="-342900">
              <a:lnSpc>
                <a:spcPct val="150000"/>
              </a:lnSpc>
              <a:buFont typeface="+mj-lt"/>
              <a:buAutoNum type="arabicPeriod"/>
            </a:pPr>
            <a:r>
              <a:rPr lang="en-IN" sz="1400" dirty="0">
                <a:effectLst/>
                <a:ea typeface="Calibri" panose="020F0502020204030204" pitchFamily="34" charset="0"/>
                <a:cs typeface="Times New Roman" panose="02020603050405020304" pitchFamily="18" charset="0"/>
              </a:rPr>
              <a:t>Capacity building on subjects </a:t>
            </a:r>
            <a:r>
              <a:rPr lang="en-IN" sz="1400" b="1" dirty="0">
                <a:solidFill>
                  <a:srgbClr val="C00000"/>
                </a:solidFill>
                <a:effectLst/>
                <a:ea typeface="Calibri" panose="020F0502020204030204" pitchFamily="34" charset="0"/>
                <a:cs typeface="Times New Roman" panose="02020603050405020304" pitchFamily="18" charset="0"/>
              </a:rPr>
              <a:t>emotional Intelligence in business management, formation of cooperatives, branding, business strategy, leadership</a:t>
            </a:r>
            <a:r>
              <a:rPr lang="en-IN" sz="1400" b="1" dirty="0">
                <a:solidFill>
                  <a:srgbClr val="C00000"/>
                </a:solidFill>
                <a:ea typeface="Calibri" panose="020F0502020204030204" pitchFamily="34" charset="0"/>
                <a:cs typeface="Times New Roman" panose="02020603050405020304" pitchFamily="18" charset="0"/>
              </a:rPr>
              <a:t> and disaster management </a:t>
            </a:r>
            <a:r>
              <a:rPr lang="en-IN" sz="1400" b="1" dirty="0">
                <a:solidFill>
                  <a:srgbClr val="C00000"/>
                </a:solidFill>
                <a:effectLst/>
                <a:ea typeface="Calibri" panose="020F0502020204030204" pitchFamily="34" charset="0"/>
                <a:cs typeface="Times New Roman" panose="02020603050405020304" pitchFamily="18" charset="0"/>
              </a:rPr>
              <a:t> </a:t>
            </a:r>
            <a:endParaRPr lang="en-IN" sz="1400" dirty="0"/>
          </a:p>
          <a:p>
            <a:pPr marL="342900" lvl="0" indent="-342900">
              <a:lnSpc>
                <a:spcPct val="150000"/>
              </a:lnSpc>
              <a:buFont typeface="+mj-lt"/>
              <a:buAutoNum type="arabicPeriod"/>
            </a:pPr>
            <a:r>
              <a:rPr lang="en-US" sz="1400" dirty="0">
                <a:effectLst/>
                <a:ea typeface="Calibri" panose="020F0502020204030204" pitchFamily="34" charset="0"/>
                <a:cs typeface="Times New Roman" panose="02020603050405020304" pitchFamily="18" charset="0"/>
              </a:rPr>
              <a:t>Women entrepreneurs to be given acces</a:t>
            </a:r>
            <a:r>
              <a:rPr lang="en-US" sz="1400" dirty="0">
                <a:ea typeface="Calibri" panose="020F0502020204030204" pitchFamily="34" charset="0"/>
                <a:cs typeface="Times New Roman" panose="02020603050405020304" pitchFamily="18" charset="0"/>
              </a:rPr>
              <a:t>s to </a:t>
            </a:r>
            <a:r>
              <a:rPr lang="en-US" sz="1400" dirty="0">
                <a:effectLst/>
                <a:ea typeface="Calibri" panose="020F0502020204030204" pitchFamily="34" charset="0"/>
                <a:cs typeface="Times New Roman" panose="02020603050405020304" pitchFamily="18" charset="0"/>
              </a:rPr>
              <a:t> </a:t>
            </a:r>
            <a:r>
              <a:rPr lang="en-US" sz="1400" b="1" dirty="0">
                <a:solidFill>
                  <a:srgbClr val="C00000"/>
                </a:solidFill>
                <a:effectLst/>
                <a:ea typeface="Calibri" panose="020F0502020204030204" pitchFamily="34" charset="0"/>
                <a:cs typeface="Times New Roman" panose="02020603050405020304" pitchFamily="18" charset="0"/>
              </a:rPr>
              <a:t>finance, cheap and long-term credit, access to new technology, appropriate capacity building</a:t>
            </a:r>
            <a:endParaRPr lang="en-IN" sz="1400" b="1" dirty="0">
              <a:solidFill>
                <a:srgbClr val="C00000"/>
              </a:solidFill>
              <a:effectLst/>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pPr>
            <a:r>
              <a:rPr lang="en-IN" sz="1400" b="1" dirty="0">
                <a:solidFill>
                  <a:srgbClr val="C00000"/>
                </a:solidFill>
                <a:ea typeface="Calibri" panose="020F0502020204030204" pitchFamily="34" charset="0"/>
                <a:cs typeface="Times New Roman" panose="02020603050405020304" pitchFamily="18" charset="0"/>
              </a:rPr>
              <a:t>F</a:t>
            </a:r>
            <a:r>
              <a:rPr lang="en-IN" sz="1400" b="1" dirty="0">
                <a:solidFill>
                  <a:srgbClr val="C00000"/>
                </a:solidFill>
                <a:effectLst/>
                <a:ea typeface="Calibri" panose="020F0502020204030204" pitchFamily="34" charset="0"/>
                <a:cs typeface="Times New Roman" panose="02020603050405020304" pitchFamily="18" charset="0"/>
              </a:rPr>
              <a:t>ormalisation of waste management sector </a:t>
            </a:r>
            <a:r>
              <a:rPr lang="en-IN" sz="1400" dirty="0">
                <a:effectLst/>
                <a:ea typeface="Calibri" panose="020F0502020204030204" pitchFamily="34" charset="0"/>
                <a:cs typeface="Times New Roman" panose="02020603050405020304" pitchFamily="18" charset="0"/>
              </a:rPr>
              <a:t>through </a:t>
            </a:r>
            <a:r>
              <a:rPr lang="en-IN" sz="1400" b="1" dirty="0">
                <a:solidFill>
                  <a:srgbClr val="C00000"/>
                </a:solidFill>
                <a:effectLst/>
                <a:ea typeface="Calibri" panose="020F0502020204030204" pitchFamily="34" charset="0"/>
                <a:cs typeface="Times New Roman" panose="02020603050405020304" pitchFamily="18" charset="0"/>
              </a:rPr>
              <a:t>technology integration, capacity building</a:t>
            </a:r>
          </a:p>
          <a:p>
            <a:pPr marL="342900" indent="-342900">
              <a:lnSpc>
                <a:spcPct val="150000"/>
              </a:lnSpc>
              <a:buFont typeface="+mj-lt"/>
              <a:buAutoNum type="arabicPeriod"/>
            </a:pPr>
            <a:r>
              <a:rPr lang="en-IN" dirty="0">
                <a:effectLst/>
                <a:latin typeface="Calibri" panose="020F0502020204030204" pitchFamily="34" charset="0"/>
                <a:ea typeface="Calibri" panose="020F0502020204030204" pitchFamily="34" charset="0"/>
                <a:cs typeface="Times New Roman" panose="02020603050405020304" pitchFamily="18" charset="0"/>
              </a:rPr>
              <a:t>Enhance </a:t>
            </a:r>
            <a:r>
              <a:rPr lang="en-IN"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digital literacy</a:t>
            </a:r>
            <a:r>
              <a:rPr lang="en-IN" dirty="0">
                <a:effectLst/>
                <a:latin typeface="Calibri" panose="020F0502020204030204" pitchFamily="34" charset="0"/>
                <a:ea typeface="Calibri" panose="020F0502020204030204" pitchFamily="34" charset="0"/>
                <a:cs typeface="Times New Roman" panose="02020603050405020304" pitchFamily="18" charset="0"/>
              </a:rPr>
              <a:t> amongst consumers</a:t>
            </a:r>
            <a:r>
              <a:rPr lang="en-IN" dirty="0">
                <a:latin typeface="Calibri" panose="020F0502020204030204" pitchFamily="34" charset="0"/>
                <a:ea typeface="Calibri" panose="020F0502020204030204" pitchFamily="34" charset="0"/>
                <a:cs typeface="Times New Roman" panose="02020603050405020304" pitchFamily="18" charset="0"/>
              </a:rPr>
              <a:t> through capacity building</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pPr>
            <a:endParaRPr lang="en-IN" sz="1400" b="1" dirty="0">
              <a:solidFill>
                <a:srgbClr val="C00000"/>
              </a:solidFill>
              <a:effectLst/>
              <a:ea typeface="Calibri" panose="020F050202020403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58D8EC34-5907-3C87-F15B-D3C552E0FE8A}"/>
              </a:ext>
            </a:extLst>
          </p:cNvPr>
          <p:cNvSpPr/>
          <p:nvPr/>
        </p:nvSpPr>
        <p:spPr>
          <a:xfrm>
            <a:off x="190831" y="2266122"/>
            <a:ext cx="2107096" cy="96210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1800" b="1" dirty="0"/>
              <a:t>Capacity building</a:t>
            </a:r>
          </a:p>
        </p:txBody>
      </p:sp>
    </p:spTree>
    <p:extLst>
      <p:ext uri="{BB962C8B-B14F-4D97-AF65-F5344CB8AC3E}">
        <p14:creationId xmlns:p14="http://schemas.microsoft.com/office/powerpoint/2010/main" val="11007870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9BC3-19DF-7D46-02A9-B45B6E30A5DB}"/>
              </a:ext>
            </a:extLst>
          </p:cNvPr>
          <p:cNvSpPr>
            <a:spLocks noGrp="1"/>
          </p:cNvSpPr>
          <p:nvPr>
            <p:ph type="title"/>
          </p:nvPr>
        </p:nvSpPr>
        <p:spPr>
          <a:xfrm>
            <a:off x="32000" y="121101"/>
            <a:ext cx="8740004" cy="727461"/>
          </a:xfrm>
          <a:solidFill>
            <a:srgbClr val="03ABF7"/>
          </a:solidFill>
        </p:spPr>
        <p:txBody>
          <a:bodyPr>
            <a:normAutofit/>
          </a:bodyPr>
          <a:lstStyle/>
          <a:p>
            <a:r>
              <a:rPr lang="de-DE" sz="2800" b="1" u="none" strike="noStrike" baseline="0" dirty="0">
                <a:latin typeface="+mn-lt"/>
              </a:rPr>
              <a:t>Comments from FGD - India</a:t>
            </a:r>
            <a:endParaRPr lang="de-DE" sz="2800" b="1" dirty="0">
              <a:latin typeface="+mn-lt"/>
            </a:endParaRPr>
          </a:p>
        </p:txBody>
      </p:sp>
      <p:sp>
        <p:nvSpPr>
          <p:cNvPr id="6" name="Rectangle: Rounded Corners 5">
            <a:extLst>
              <a:ext uri="{FF2B5EF4-FFF2-40B4-BE49-F238E27FC236}">
                <a16:creationId xmlns:a16="http://schemas.microsoft.com/office/drawing/2014/main" id="{FD593119-D181-A2E1-65FD-CCFF4D63D959}"/>
              </a:ext>
            </a:extLst>
          </p:cNvPr>
          <p:cNvSpPr/>
          <p:nvPr/>
        </p:nvSpPr>
        <p:spPr>
          <a:xfrm>
            <a:off x="191229" y="1126699"/>
            <a:ext cx="5406489" cy="125074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According to the financial institutions, young population working in the enterprises have played a key role in bringing about change and adoption of digital platforms- </a:t>
            </a:r>
            <a:r>
              <a:rPr lang="en-IN"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India</a:t>
            </a:r>
            <a:endParaRPr lang="en-IN" b="1" dirty="0">
              <a:solidFill>
                <a:schemeClr val="tx1"/>
              </a:solidFill>
            </a:endParaRPr>
          </a:p>
        </p:txBody>
      </p:sp>
      <p:sp>
        <p:nvSpPr>
          <p:cNvPr id="7" name="Rectangle: Rounded Corners 6">
            <a:extLst>
              <a:ext uri="{FF2B5EF4-FFF2-40B4-BE49-F238E27FC236}">
                <a16:creationId xmlns:a16="http://schemas.microsoft.com/office/drawing/2014/main" id="{8561896B-E210-1A3E-13EA-E6BCB2FAA9D0}"/>
              </a:ext>
            </a:extLst>
          </p:cNvPr>
          <p:cNvSpPr/>
          <p:nvPr/>
        </p:nvSpPr>
        <p:spPr>
          <a:xfrm>
            <a:off x="147964" y="2655577"/>
            <a:ext cx="5449754" cy="125074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Calibri" panose="020F0502020204030204" pitchFamily="34" charset="0"/>
                <a:ea typeface="Calibri" panose="020F0502020204030204" pitchFamily="34" charset="0"/>
                <a:cs typeface="Times New Roman" panose="02020603050405020304" pitchFamily="18" charset="0"/>
              </a:rPr>
              <a:t>O</a:t>
            </a:r>
            <a:r>
              <a:rPr lang="en-IN"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 of the major challenges on both operational as well as financial side was the inability of green MSMEs to</a:t>
            </a:r>
            <a:r>
              <a:rPr lang="en-IN" dirty="0">
                <a:solidFill>
                  <a:schemeClr val="tx1"/>
                </a:solidFill>
                <a:effectLst/>
                <a:latin typeface="Calibri" panose="020F0502020204030204" pitchFamily="34" charset="0"/>
                <a:ea typeface="Calibri" panose="020F0502020204030204" pitchFamily="34" charset="0"/>
              </a:rPr>
              <a:t> compete with deeply entrenched non-green enterprises in terms of sourcing materials, operations, and market price-</a:t>
            </a:r>
            <a:r>
              <a:rPr lang="en-IN" b="1" dirty="0">
                <a:solidFill>
                  <a:schemeClr val="tx1"/>
                </a:solidFill>
                <a:effectLst/>
                <a:latin typeface="Calibri" panose="020F0502020204030204" pitchFamily="34" charset="0"/>
                <a:ea typeface="Calibri" panose="020F0502020204030204" pitchFamily="34" charset="0"/>
              </a:rPr>
              <a:t> India</a:t>
            </a:r>
            <a:endParaRPr lang="en-IN" b="1" dirty="0">
              <a:solidFill>
                <a:schemeClr val="tx1"/>
              </a:solidFill>
            </a:endParaRPr>
          </a:p>
        </p:txBody>
      </p:sp>
    </p:spTree>
    <p:extLst>
      <p:ext uri="{BB962C8B-B14F-4D97-AF65-F5344CB8AC3E}">
        <p14:creationId xmlns:p14="http://schemas.microsoft.com/office/powerpoint/2010/main" val="363691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9BC3-19DF-7D46-02A9-B45B6E30A5DB}"/>
              </a:ext>
            </a:extLst>
          </p:cNvPr>
          <p:cNvSpPr>
            <a:spLocks noGrp="1"/>
          </p:cNvSpPr>
          <p:nvPr>
            <p:ph type="title"/>
          </p:nvPr>
        </p:nvSpPr>
        <p:spPr>
          <a:xfrm>
            <a:off x="32000" y="121101"/>
            <a:ext cx="8740004" cy="727461"/>
          </a:xfrm>
          <a:solidFill>
            <a:srgbClr val="03ABF7"/>
          </a:solidFill>
        </p:spPr>
        <p:txBody>
          <a:bodyPr>
            <a:normAutofit/>
          </a:bodyPr>
          <a:lstStyle/>
          <a:p>
            <a:r>
              <a:rPr lang="de-DE" sz="2800" b="1" u="none" strike="noStrike" baseline="0" dirty="0">
                <a:latin typeface="+mn-lt"/>
              </a:rPr>
              <a:t>Comments from FGD - Ghana</a:t>
            </a:r>
            <a:endParaRPr lang="de-DE" sz="2800" b="1" dirty="0">
              <a:latin typeface="+mn-lt"/>
            </a:endParaRPr>
          </a:p>
        </p:txBody>
      </p:sp>
      <p:sp>
        <p:nvSpPr>
          <p:cNvPr id="5" name="Rectangle: Rounded Corners 4">
            <a:extLst>
              <a:ext uri="{FF2B5EF4-FFF2-40B4-BE49-F238E27FC236}">
                <a16:creationId xmlns:a16="http://schemas.microsoft.com/office/drawing/2014/main" id="{83B7784B-F2F5-7AA8-DE9C-43798F32BEA1}"/>
              </a:ext>
            </a:extLst>
          </p:cNvPr>
          <p:cNvSpPr/>
          <p:nvPr/>
        </p:nvSpPr>
        <p:spPr>
          <a:xfrm>
            <a:off x="40386" y="2678071"/>
            <a:ext cx="5318793" cy="219062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600"/>
              </a:spcAft>
            </a:pPr>
            <a:r>
              <a:rPr lang="en-IN"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80% of women-owned businesses are stuck at the “micro” level. They are unable to expand because they lack properly coordinated support, cheap and long-term credit and sufficient access to new technologies. They face poor infrastructure, low capacity and sometimes obstructive government policies. Moreover, banks want collateral, which many women do not have, either because of social factors or the seasonal nature of their businesses – </a:t>
            </a:r>
            <a:r>
              <a:rPr lang="en-IN"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Ghana </a:t>
            </a:r>
          </a:p>
        </p:txBody>
      </p:sp>
      <p:sp>
        <p:nvSpPr>
          <p:cNvPr id="8" name="Rectangle: Rounded Corners 7">
            <a:extLst>
              <a:ext uri="{FF2B5EF4-FFF2-40B4-BE49-F238E27FC236}">
                <a16:creationId xmlns:a16="http://schemas.microsoft.com/office/drawing/2014/main" id="{391B52BB-B579-25DF-01A7-B35B1730A068}"/>
              </a:ext>
            </a:extLst>
          </p:cNvPr>
          <p:cNvSpPr/>
          <p:nvPr/>
        </p:nvSpPr>
        <p:spPr>
          <a:xfrm>
            <a:off x="98530" y="1021092"/>
            <a:ext cx="5260649" cy="141616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 was reported by the NGOs interviewed that the green MSMEs were not able to avail most of the schemes launched by government majorly due to lack of knowledge in this regard. Although a number of the schemes have been made available for MSMEs, their penetration and target outreach has been poor and hence have not been widely availed - </a:t>
            </a:r>
            <a:r>
              <a:rPr lang="en-IN"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Ghana</a:t>
            </a:r>
            <a:endParaRPr lang="en-IN" b="1" dirty="0">
              <a:solidFill>
                <a:schemeClr val="tx1"/>
              </a:solidFill>
            </a:endParaRPr>
          </a:p>
        </p:txBody>
      </p:sp>
      <p:sp>
        <p:nvSpPr>
          <p:cNvPr id="9" name="Rectangle: Rounded Corners 8">
            <a:extLst>
              <a:ext uri="{FF2B5EF4-FFF2-40B4-BE49-F238E27FC236}">
                <a16:creationId xmlns:a16="http://schemas.microsoft.com/office/drawing/2014/main" id="{96EED79A-AC66-3412-25CC-D471BA79FA6C}"/>
              </a:ext>
            </a:extLst>
          </p:cNvPr>
          <p:cNvSpPr/>
          <p:nvPr/>
        </p:nvSpPr>
        <p:spPr>
          <a:xfrm>
            <a:off x="5820355" y="1779799"/>
            <a:ext cx="3132184" cy="179654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Calibri" panose="020F0502020204030204" pitchFamily="34" charset="0"/>
                <a:ea typeface="Calibri" panose="020F0502020204030204" pitchFamily="34" charset="0"/>
                <a:cs typeface="Times New Roman" panose="02020603050405020304" pitchFamily="18" charset="0"/>
              </a:rPr>
              <a:t>W</a:t>
            </a:r>
            <a:r>
              <a:rPr lang="en-IN"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omen-led micro-firms were noticeably more likely to report increasing the use of digital platforms, but less likely to invest in software, equipment, or digital solutions - </a:t>
            </a:r>
            <a:r>
              <a:rPr lang="en-IN"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Ghana</a:t>
            </a:r>
            <a:endParaRPr lang="en-IN" b="1" dirty="0">
              <a:solidFill>
                <a:schemeClr val="tx1"/>
              </a:solidFill>
            </a:endParaRPr>
          </a:p>
        </p:txBody>
      </p:sp>
    </p:spTree>
    <p:extLst>
      <p:ext uri="{BB962C8B-B14F-4D97-AF65-F5344CB8AC3E}">
        <p14:creationId xmlns:p14="http://schemas.microsoft.com/office/powerpoint/2010/main" val="12229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9BC3-19DF-7D46-02A9-B45B6E30A5DB}"/>
              </a:ext>
            </a:extLst>
          </p:cNvPr>
          <p:cNvSpPr>
            <a:spLocks noGrp="1"/>
          </p:cNvSpPr>
          <p:nvPr>
            <p:ph type="title"/>
          </p:nvPr>
        </p:nvSpPr>
        <p:spPr>
          <a:xfrm>
            <a:off x="32000" y="121101"/>
            <a:ext cx="8740004" cy="727461"/>
          </a:xfrm>
          <a:solidFill>
            <a:srgbClr val="03ABF7"/>
          </a:solidFill>
        </p:spPr>
        <p:txBody>
          <a:bodyPr>
            <a:normAutofit/>
          </a:bodyPr>
          <a:lstStyle/>
          <a:p>
            <a:r>
              <a:rPr lang="de-DE" sz="2800" b="1" u="none" strike="noStrike" baseline="0" dirty="0">
                <a:latin typeface="+mn-lt"/>
              </a:rPr>
              <a:t>Comments from FGD - Uruguay</a:t>
            </a:r>
            <a:endParaRPr lang="de-DE" sz="2800" b="1" dirty="0">
              <a:latin typeface="+mn-lt"/>
            </a:endParaRPr>
          </a:p>
        </p:txBody>
      </p:sp>
      <p:sp>
        <p:nvSpPr>
          <p:cNvPr id="6" name="Rectangle: Rounded Corners 5">
            <a:extLst>
              <a:ext uri="{FF2B5EF4-FFF2-40B4-BE49-F238E27FC236}">
                <a16:creationId xmlns:a16="http://schemas.microsoft.com/office/drawing/2014/main" id="{28E7B38D-4ECB-6DAB-46DF-B1D9D4BD5A39}"/>
              </a:ext>
            </a:extLst>
          </p:cNvPr>
          <p:cNvSpPr/>
          <p:nvPr/>
        </p:nvSpPr>
        <p:spPr>
          <a:xfrm>
            <a:off x="324546" y="1965264"/>
            <a:ext cx="5571744" cy="1212971"/>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According to the financial institutions interviewed in Uruguay, it was inferred that green firms are not as financially stable and profitable as the larger corporations. Young green firms were very unlikely to bear the consequences of the pandemic and survive the crisis- </a:t>
            </a:r>
            <a:r>
              <a:rPr lang="en-IN"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Uruguay</a:t>
            </a:r>
            <a:endParaRPr lang="en-IN" b="1" dirty="0">
              <a:solidFill>
                <a:schemeClr val="tx1"/>
              </a:solidFill>
            </a:endParaRPr>
          </a:p>
        </p:txBody>
      </p:sp>
    </p:spTree>
    <p:extLst>
      <p:ext uri="{BB962C8B-B14F-4D97-AF65-F5344CB8AC3E}">
        <p14:creationId xmlns:p14="http://schemas.microsoft.com/office/powerpoint/2010/main" val="277580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9138B17-B0E9-8E57-B90B-EC1F66962815}"/>
              </a:ext>
            </a:extLst>
          </p:cNvPr>
          <p:cNvGrpSpPr/>
          <p:nvPr/>
        </p:nvGrpSpPr>
        <p:grpSpPr>
          <a:xfrm>
            <a:off x="232592" y="1317916"/>
            <a:ext cx="8791075" cy="3299266"/>
            <a:chOff x="3048828" y="2221188"/>
            <a:chExt cx="9143172" cy="3513850"/>
          </a:xfrm>
        </p:grpSpPr>
        <p:sp>
          <p:nvSpPr>
            <p:cNvPr id="5" name="TextBox 4">
              <a:extLst>
                <a:ext uri="{FF2B5EF4-FFF2-40B4-BE49-F238E27FC236}">
                  <a16:creationId xmlns:a16="http://schemas.microsoft.com/office/drawing/2014/main" id="{25DF2E0C-978A-74B8-82C6-98B7820E970F}"/>
                </a:ext>
              </a:extLst>
            </p:cNvPr>
            <p:cNvSpPr txBox="1"/>
            <p:nvPr/>
          </p:nvSpPr>
          <p:spPr>
            <a:xfrm>
              <a:off x="3048828" y="3244334"/>
              <a:ext cx="6097656" cy="369332"/>
            </a:xfrm>
            <a:prstGeom prst="rect">
              <a:avLst/>
            </a:prstGeom>
            <a:noFill/>
          </p:spPr>
          <p:txBody>
            <a:bodyPr wrap="square">
              <a:spAutoFit/>
            </a:bodyPr>
            <a:lstStyle/>
            <a:p>
              <a:endParaRPr lang="en-IN" dirty="0"/>
            </a:p>
          </p:txBody>
        </p:sp>
        <p:pic>
          <p:nvPicPr>
            <p:cNvPr id="6" name="Picture 5">
              <a:extLst>
                <a:ext uri="{FF2B5EF4-FFF2-40B4-BE49-F238E27FC236}">
                  <a16:creationId xmlns:a16="http://schemas.microsoft.com/office/drawing/2014/main" id="{AEA67E50-611E-2D2D-3782-9EFD32174100}"/>
                </a:ext>
              </a:extLst>
            </p:cNvPr>
            <p:cNvPicPr>
              <a:picLocks noChangeAspect="1"/>
            </p:cNvPicPr>
            <p:nvPr/>
          </p:nvPicPr>
          <p:blipFill>
            <a:blip r:embed="rId2"/>
            <a:stretch>
              <a:fillRect/>
            </a:stretch>
          </p:blipFill>
          <p:spPr>
            <a:xfrm>
              <a:off x="7536188" y="2221188"/>
              <a:ext cx="4655812" cy="2659633"/>
            </a:xfrm>
            <a:prstGeom prst="rect">
              <a:avLst/>
            </a:prstGeom>
          </p:spPr>
        </p:pic>
        <p:sp>
          <p:nvSpPr>
            <p:cNvPr id="9" name="Oval 8">
              <a:extLst>
                <a:ext uri="{FF2B5EF4-FFF2-40B4-BE49-F238E27FC236}">
                  <a16:creationId xmlns:a16="http://schemas.microsoft.com/office/drawing/2014/main" id="{73D4FDB8-C127-98BA-59AA-54F593816278}"/>
                </a:ext>
              </a:extLst>
            </p:cNvPr>
            <p:cNvSpPr/>
            <p:nvPr/>
          </p:nvSpPr>
          <p:spPr>
            <a:xfrm>
              <a:off x="9116665" y="4357369"/>
              <a:ext cx="59636" cy="9294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3599CFF3-16AC-B736-735D-5088658448AD}"/>
                </a:ext>
              </a:extLst>
            </p:cNvPr>
            <p:cNvSpPr txBox="1"/>
            <p:nvPr/>
          </p:nvSpPr>
          <p:spPr>
            <a:xfrm>
              <a:off x="8670875" y="5396484"/>
              <a:ext cx="951216" cy="338554"/>
            </a:xfrm>
            <a:prstGeom prst="rect">
              <a:avLst/>
            </a:prstGeom>
            <a:noFill/>
          </p:spPr>
          <p:txBody>
            <a:bodyPr wrap="square" rtlCol="0">
              <a:spAutoFit/>
            </a:bodyPr>
            <a:lstStyle/>
            <a:p>
              <a:pPr algn="ctr"/>
              <a:r>
                <a:rPr lang="en-IN" sz="1600" b="1" dirty="0"/>
                <a:t>Uruguay</a:t>
              </a:r>
            </a:p>
          </p:txBody>
        </p:sp>
        <p:sp>
          <p:nvSpPr>
            <p:cNvPr id="11" name="TextBox 10">
              <a:extLst>
                <a:ext uri="{FF2B5EF4-FFF2-40B4-BE49-F238E27FC236}">
                  <a16:creationId xmlns:a16="http://schemas.microsoft.com/office/drawing/2014/main" id="{DC37CAD7-DA60-560A-16BA-4A5C0CB6B1AA}"/>
                </a:ext>
              </a:extLst>
            </p:cNvPr>
            <p:cNvSpPr txBox="1"/>
            <p:nvPr/>
          </p:nvSpPr>
          <p:spPr>
            <a:xfrm>
              <a:off x="9300065" y="4898337"/>
              <a:ext cx="1128058" cy="338554"/>
            </a:xfrm>
            <a:prstGeom prst="rect">
              <a:avLst/>
            </a:prstGeom>
            <a:noFill/>
          </p:spPr>
          <p:txBody>
            <a:bodyPr wrap="square" rtlCol="0">
              <a:spAutoFit/>
            </a:bodyPr>
            <a:lstStyle/>
            <a:p>
              <a:pPr algn="ctr"/>
              <a:r>
                <a:rPr lang="en-IN" sz="1600" b="1" dirty="0"/>
                <a:t>Ghana</a:t>
              </a:r>
            </a:p>
          </p:txBody>
        </p:sp>
        <p:sp>
          <p:nvSpPr>
            <p:cNvPr id="12" name="TextBox 11">
              <a:extLst>
                <a:ext uri="{FF2B5EF4-FFF2-40B4-BE49-F238E27FC236}">
                  <a16:creationId xmlns:a16="http://schemas.microsoft.com/office/drawing/2014/main" id="{9BEC4643-6CCA-B0BF-851C-C7A8474ACB56}"/>
                </a:ext>
              </a:extLst>
            </p:cNvPr>
            <p:cNvSpPr txBox="1"/>
            <p:nvPr/>
          </p:nvSpPr>
          <p:spPr>
            <a:xfrm>
              <a:off x="10428123" y="5057930"/>
              <a:ext cx="1128058" cy="338554"/>
            </a:xfrm>
            <a:prstGeom prst="rect">
              <a:avLst/>
            </a:prstGeom>
            <a:noFill/>
          </p:spPr>
          <p:txBody>
            <a:bodyPr wrap="square" rtlCol="0">
              <a:spAutoFit/>
            </a:bodyPr>
            <a:lstStyle/>
            <a:p>
              <a:pPr algn="ctr"/>
              <a:r>
                <a:rPr lang="en-IN" sz="1600" b="1" dirty="0"/>
                <a:t>India</a:t>
              </a:r>
            </a:p>
          </p:txBody>
        </p:sp>
        <p:cxnSp>
          <p:nvCxnSpPr>
            <p:cNvPr id="13" name="Straight Arrow Connector 12">
              <a:extLst>
                <a:ext uri="{FF2B5EF4-FFF2-40B4-BE49-F238E27FC236}">
                  <a16:creationId xmlns:a16="http://schemas.microsoft.com/office/drawing/2014/main" id="{D98E605E-9993-5FD0-30F6-E0289C0D02CD}"/>
                </a:ext>
              </a:extLst>
            </p:cNvPr>
            <p:cNvCxnSpPr>
              <a:cxnSpLocks/>
              <a:endCxn id="10" idx="0"/>
            </p:cNvCxnSpPr>
            <p:nvPr/>
          </p:nvCxnSpPr>
          <p:spPr>
            <a:xfrm flipH="1">
              <a:off x="9146483" y="4544912"/>
              <a:ext cx="1" cy="8515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A7BF2F7-5E7E-885F-97F3-57DC8AB95674}"/>
                </a:ext>
              </a:extLst>
            </p:cNvPr>
            <p:cNvCxnSpPr>
              <a:cxnSpLocks/>
            </p:cNvCxnSpPr>
            <p:nvPr/>
          </p:nvCxnSpPr>
          <p:spPr>
            <a:xfrm flipH="1">
              <a:off x="9922118" y="4001513"/>
              <a:ext cx="1" cy="9461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0B01BBF-B824-0A50-08FD-6C9476BA6C4C}"/>
                </a:ext>
              </a:extLst>
            </p:cNvPr>
            <p:cNvCxnSpPr>
              <a:cxnSpLocks/>
            </p:cNvCxnSpPr>
            <p:nvPr/>
          </p:nvCxnSpPr>
          <p:spPr>
            <a:xfrm>
              <a:off x="10889791" y="3719392"/>
              <a:ext cx="0" cy="13385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6076" y="131674"/>
            <a:ext cx="8344109" cy="833932"/>
          </a:xfrm>
          <a:solidFill>
            <a:srgbClr val="03ABF7"/>
          </a:solidFill>
        </p:spPr>
        <p:txBody>
          <a:bodyPr anchor="t" anchorCtr="0">
            <a:normAutofit/>
          </a:bodyPr>
          <a:lstStyle/>
          <a:p>
            <a:pPr>
              <a:lnSpc>
                <a:spcPct val="200000"/>
              </a:lnSpc>
            </a:pPr>
            <a:r>
              <a:rPr lang="en-US" sz="2000" b="1" dirty="0">
                <a:latin typeface="+mn-lt"/>
                <a:cs typeface="Aharoni" panose="02010803020104030203" pitchFamily="2" charset="-79"/>
              </a:rPr>
              <a:t>Objectives of the study</a:t>
            </a:r>
            <a:endParaRPr lang="de-DE" sz="2000" dirty="0">
              <a:latin typeface="+mn-lt"/>
            </a:endParaRPr>
          </a:p>
        </p:txBody>
      </p:sp>
      <p:sp>
        <p:nvSpPr>
          <p:cNvPr id="3" name="Content Placeholder 2"/>
          <p:cNvSpPr>
            <a:spLocks noGrp="1"/>
          </p:cNvSpPr>
          <p:nvPr>
            <p:ph idx="1"/>
          </p:nvPr>
        </p:nvSpPr>
        <p:spPr>
          <a:xfrm>
            <a:off x="378003" y="1075467"/>
            <a:ext cx="5182463" cy="3784428"/>
          </a:xfrm>
        </p:spPr>
        <p:txBody>
          <a:bodyPr>
            <a:noAutofit/>
          </a:bodyPr>
          <a:lstStyle/>
          <a:p>
            <a:pPr defTabSz="914400">
              <a:lnSpc>
                <a:spcPct val="150000"/>
              </a:lnSpc>
              <a:spcBef>
                <a:spcPts val="0"/>
              </a:spcBef>
              <a:spcAft>
                <a:spcPts val="600"/>
              </a:spcAft>
              <a:defRPr/>
            </a:pPr>
            <a:r>
              <a:rPr lang="en-US" sz="1400" dirty="0">
                <a:ea typeface="Calibri" charset="0"/>
                <a:cs typeface="Calibri" charset="0"/>
              </a:rPr>
              <a:t>Evaluate the major challenges faced by the </a:t>
            </a:r>
            <a:r>
              <a:rPr lang="en-US" sz="1400" b="1" dirty="0">
                <a:solidFill>
                  <a:srgbClr val="C00000"/>
                </a:solidFill>
                <a:ea typeface="Calibri" charset="0"/>
                <a:cs typeface="Calibri" charset="0"/>
              </a:rPr>
              <a:t>Green MSMEs in India, Ghana, Uruguay</a:t>
            </a:r>
          </a:p>
          <a:p>
            <a:pPr defTabSz="914400">
              <a:lnSpc>
                <a:spcPct val="150000"/>
              </a:lnSpc>
              <a:spcBef>
                <a:spcPts val="0"/>
              </a:spcBef>
              <a:spcAft>
                <a:spcPts val="600"/>
              </a:spcAft>
              <a:defRPr/>
            </a:pPr>
            <a:r>
              <a:rPr lang="en-US" sz="1400" dirty="0">
                <a:ea typeface="Calibri" charset="0"/>
                <a:cs typeface="Calibri" charset="0"/>
              </a:rPr>
              <a:t>Build on the previous studies conducted to assess impact of COVID19 on MSMEs </a:t>
            </a:r>
          </a:p>
          <a:p>
            <a:pPr defTabSz="914400">
              <a:lnSpc>
                <a:spcPct val="150000"/>
              </a:lnSpc>
              <a:spcBef>
                <a:spcPts val="0"/>
              </a:spcBef>
              <a:spcAft>
                <a:spcPts val="600"/>
              </a:spcAft>
              <a:defRPr/>
            </a:pPr>
            <a:r>
              <a:rPr lang="en-US" sz="1400" dirty="0">
                <a:ea typeface="Calibri" charset="0"/>
                <a:cs typeface="Calibri" charset="0"/>
              </a:rPr>
              <a:t> Investigate the </a:t>
            </a:r>
            <a:r>
              <a:rPr lang="en-US" sz="1400" b="1" dirty="0">
                <a:solidFill>
                  <a:srgbClr val="C00000"/>
                </a:solidFill>
                <a:ea typeface="Calibri" charset="0"/>
                <a:cs typeface="Calibri" charset="0"/>
              </a:rPr>
              <a:t>impact of COVID-19 </a:t>
            </a:r>
            <a:r>
              <a:rPr lang="en-US" sz="1400" dirty="0">
                <a:ea typeface="Calibri" charset="0"/>
                <a:cs typeface="Calibri" charset="0"/>
              </a:rPr>
              <a:t>pandemic Green MSME operations</a:t>
            </a:r>
          </a:p>
          <a:p>
            <a:pPr defTabSz="914400">
              <a:lnSpc>
                <a:spcPct val="150000"/>
              </a:lnSpc>
              <a:spcBef>
                <a:spcPts val="0"/>
              </a:spcBef>
              <a:spcAft>
                <a:spcPts val="600"/>
              </a:spcAft>
              <a:defRPr/>
            </a:pPr>
            <a:r>
              <a:rPr lang="en-US" sz="1400" dirty="0">
                <a:ea typeface="Calibri" charset="0"/>
                <a:cs typeface="Calibri" charset="0"/>
              </a:rPr>
              <a:t>Identify responses of countries to </a:t>
            </a:r>
            <a:r>
              <a:rPr lang="en-US" sz="1400" b="1" dirty="0">
                <a:solidFill>
                  <a:srgbClr val="C00000"/>
                </a:solidFill>
                <a:ea typeface="Calibri" charset="0"/>
                <a:cs typeface="Calibri" charset="0"/>
              </a:rPr>
              <a:t>boost green recovery </a:t>
            </a:r>
          </a:p>
          <a:p>
            <a:pPr defTabSz="914400">
              <a:lnSpc>
                <a:spcPct val="150000"/>
              </a:lnSpc>
              <a:spcBef>
                <a:spcPts val="0"/>
              </a:spcBef>
              <a:spcAft>
                <a:spcPts val="600"/>
              </a:spcAft>
              <a:defRPr/>
            </a:pPr>
            <a:r>
              <a:rPr lang="en-US" sz="1400" b="1" dirty="0">
                <a:solidFill>
                  <a:srgbClr val="C00000"/>
                </a:solidFill>
                <a:ea typeface="Calibri" charset="0"/>
                <a:cs typeface="Calibri" charset="0"/>
              </a:rPr>
              <a:t>Recommend policy measures </a:t>
            </a:r>
            <a:r>
              <a:rPr lang="en-US" sz="1400" dirty="0">
                <a:ea typeface="Calibri" charset="0"/>
                <a:cs typeface="Calibri" charset="0"/>
              </a:rPr>
              <a:t>for government, financial institutions, NGOs, and enterprises to boost the Green Entrepreneurship</a:t>
            </a:r>
          </a:p>
        </p:txBody>
      </p:sp>
      <p:sp>
        <p:nvSpPr>
          <p:cNvPr id="16" name="TextBox 15">
            <a:extLst>
              <a:ext uri="{FF2B5EF4-FFF2-40B4-BE49-F238E27FC236}">
                <a16:creationId xmlns:a16="http://schemas.microsoft.com/office/drawing/2014/main" id="{D291B640-6F3E-7279-D635-70D8096ABEE5}"/>
              </a:ext>
            </a:extLst>
          </p:cNvPr>
          <p:cNvSpPr txBox="1"/>
          <p:nvPr/>
        </p:nvSpPr>
        <p:spPr>
          <a:xfrm>
            <a:off x="5735895" y="4706007"/>
            <a:ext cx="3183641" cy="307777"/>
          </a:xfrm>
          <a:prstGeom prst="rect">
            <a:avLst/>
          </a:prstGeom>
          <a:noFill/>
        </p:spPr>
        <p:txBody>
          <a:bodyPr wrap="square" rtlCol="0">
            <a:spAutoFit/>
          </a:bodyPr>
          <a:lstStyle/>
          <a:p>
            <a:pPr algn="ctr"/>
            <a:r>
              <a:rPr lang="en-IN" b="1" i="1" dirty="0">
                <a:solidFill>
                  <a:srgbClr val="019CDC"/>
                </a:solidFill>
              </a:rPr>
              <a:t>Figure: Regional coverage of the study</a:t>
            </a:r>
          </a:p>
        </p:txBody>
      </p:sp>
      <p:sp>
        <p:nvSpPr>
          <p:cNvPr id="25" name="Oval 24">
            <a:extLst>
              <a:ext uri="{FF2B5EF4-FFF2-40B4-BE49-F238E27FC236}">
                <a16:creationId xmlns:a16="http://schemas.microsoft.com/office/drawing/2014/main" id="{6C5C9288-1CCC-446A-AF22-EBB6AD1ACAAC}"/>
              </a:ext>
            </a:extLst>
          </p:cNvPr>
          <p:cNvSpPr/>
          <p:nvPr/>
        </p:nvSpPr>
        <p:spPr>
          <a:xfrm>
            <a:off x="6812527" y="2880416"/>
            <a:ext cx="57339" cy="8726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Oval 25">
            <a:extLst>
              <a:ext uri="{FF2B5EF4-FFF2-40B4-BE49-F238E27FC236}">
                <a16:creationId xmlns:a16="http://schemas.microsoft.com/office/drawing/2014/main" id="{68AF6D06-0039-BE88-7281-BF324986AC2B}"/>
              </a:ext>
            </a:extLst>
          </p:cNvPr>
          <p:cNvSpPr/>
          <p:nvPr/>
        </p:nvSpPr>
        <p:spPr>
          <a:xfrm>
            <a:off x="7742935" y="2680995"/>
            <a:ext cx="57339" cy="8726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3311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le 1"/>
          <p:cNvSpPr txBox="1">
            <a:spLocks noGrp="1"/>
          </p:cNvSpPr>
          <p:nvPr>
            <p:ph type="title"/>
          </p:nvPr>
        </p:nvSpPr>
        <p:spPr>
          <a:xfrm>
            <a:off x="0" y="59935"/>
            <a:ext cx="8763610" cy="737422"/>
          </a:xfrm>
          <a:prstGeom prst="rect">
            <a:avLst/>
          </a:prstGeom>
          <a:solidFill>
            <a:srgbClr val="03ABF7"/>
          </a:solidFill>
        </p:spPr>
        <p:txBody>
          <a:bodyPr anchor="t" anchorCtr="0">
            <a:noAutofit/>
          </a:bodyPr>
          <a:lstStyle>
            <a:lvl1pPr>
              <a:defRPr sz="4800"/>
            </a:lvl1pPr>
          </a:lstStyle>
          <a:p>
            <a:pPr>
              <a:lnSpc>
                <a:spcPct val="150000"/>
              </a:lnSpc>
            </a:pPr>
            <a:r>
              <a:rPr lang="en-GB" sz="2000" b="1" dirty="0">
                <a:latin typeface="+mn-lt"/>
              </a:rPr>
              <a:t>  Next steps </a:t>
            </a:r>
          </a:p>
        </p:txBody>
      </p:sp>
      <p:sp>
        <p:nvSpPr>
          <p:cNvPr id="11" name="Content Placeholder 2">
            <a:extLst>
              <a:ext uri="{FF2B5EF4-FFF2-40B4-BE49-F238E27FC236}">
                <a16:creationId xmlns:a16="http://schemas.microsoft.com/office/drawing/2014/main" id="{F1FF3C66-2348-4F52-926C-B8ACFA30163D}"/>
              </a:ext>
            </a:extLst>
          </p:cNvPr>
          <p:cNvSpPr txBox="1">
            <a:spLocks/>
          </p:cNvSpPr>
          <p:nvPr/>
        </p:nvSpPr>
        <p:spPr>
          <a:xfrm>
            <a:off x="222638" y="1158824"/>
            <a:ext cx="6162259" cy="35594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nchor="t" anchorCtr="0">
            <a:noAutofit/>
          </a:bodyPr>
          <a:lstStyle>
            <a:lvl1pPr marL="228600" marR="0" indent="-228600" algn="l" defTabSz="914400" rtl="0" latinLnBrk="0">
              <a:lnSpc>
                <a:spcPct val="90000"/>
              </a:lnSpc>
              <a:spcBef>
                <a:spcPts val="1000"/>
              </a:spcBef>
              <a:spcAft>
                <a:spcPts val="0"/>
              </a:spcAft>
              <a:buClr>
                <a:srgbClr val="F47A42"/>
              </a:buClr>
              <a:buSzPct val="70000"/>
              <a:buFontTx/>
              <a:buChar char="▪"/>
              <a:tabLst/>
              <a:defRPr sz="2800" b="0" i="0" u="none" strike="noStrike" cap="none" spc="0" baseline="0">
                <a:solidFill>
                  <a:srgbClr val="5D6162"/>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
                <a:srgbClr val="F47A42"/>
              </a:buClr>
              <a:buSzPct val="70000"/>
              <a:buFontTx/>
              <a:buChar char="▪"/>
              <a:tabLst/>
              <a:defRPr sz="2800" b="0" i="0" u="none" strike="noStrike" cap="none" spc="0" baseline="0">
                <a:solidFill>
                  <a:srgbClr val="5D6162"/>
                </a:solidFill>
                <a:uFillTx/>
                <a:latin typeface="+mj-lt"/>
                <a:ea typeface="+mj-ea"/>
                <a:cs typeface="+mj-cs"/>
                <a:sym typeface="Calibri"/>
              </a:defRPr>
            </a:lvl2pPr>
            <a:lvl3pPr marL="1234438" marR="0" indent="-320038" algn="l" defTabSz="914400" rtl="0" latinLnBrk="0">
              <a:lnSpc>
                <a:spcPct val="90000"/>
              </a:lnSpc>
              <a:spcBef>
                <a:spcPts val="1000"/>
              </a:spcBef>
              <a:spcAft>
                <a:spcPts val="0"/>
              </a:spcAft>
              <a:buClr>
                <a:srgbClr val="F47A42"/>
              </a:buClr>
              <a:buSzPct val="70000"/>
              <a:buFontTx/>
              <a:buChar char="▪"/>
              <a:tabLst/>
              <a:defRPr sz="2800" b="0" i="0" u="none" strike="noStrike" cap="none" spc="0" baseline="0">
                <a:solidFill>
                  <a:srgbClr val="5D6162"/>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
                <a:srgbClr val="F47A42"/>
              </a:buClr>
              <a:buSzPct val="70000"/>
              <a:buFontTx/>
              <a:buChar char="▪"/>
              <a:tabLst/>
              <a:defRPr sz="2800" b="0" i="0" u="none" strike="noStrike" cap="none" spc="0" baseline="0">
                <a:solidFill>
                  <a:srgbClr val="5D6162"/>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
                <a:srgbClr val="F47A42"/>
              </a:buClr>
              <a:buSzPct val="70000"/>
              <a:buFontTx/>
              <a:buChar char="▪"/>
              <a:tabLst/>
              <a:defRPr sz="2800" b="0" i="0" u="none" strike="noStrike" cap="none" spc="0" baseline="0">
                <a:solidFill>
                  <a:srgbClr val="5D6162"/>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
                <a:srgbClr val="F47A42"/>
              </a:buClr>
              <a:buSzPct val="100000"/>
              <a:buFontTx/>
              <a:buChar char="•"/>
              <a:tabLst/>
              <a:defRPr sz="2800" b="0" i="0" u="none" strike="noStrike" cap="none" spc="0" baseline="0">
                <a:solidFill>
                  <a:srgbClr val="5D6162"/>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
                <a:srgbClr val="F47A42"/>
              </a:buClr>
              <a:buSzPct val="100000"/>
              <a:buFontTx/>
              <a:buChar char="•"/>
              <a:tabLst/>
              <a:defRPr sz="2800" b="0" i="0" u="none" strike="noStrike" cap="none" spc="0" baseline="0">
                <a:solidFill>
                  <a:srgbClr val="5D6162"/>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
                <a:srgbClr val="F47A42"/>
              </a:buClr>
              <a:buSzPct val="100000"/>
              <a:buFontTx/>
              <a:buChar char="•"/>
              <a:tabLst/>
              <a:defRPr sz="2800" b="0" i="0" u="none" strike="noStrike" cap="none" spc="0" baseline="0">
                <a:solidFill>
                  <a:srgbClr val="5D6162"/>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
                <a:srgbClr val="F47A42"/>
              </a:buClr>
              <a:buSzPct val="100000"/>
              <a:buFontTx/>
              <a:buChar char="•"/>
              <a:tabLst/>
              <a:defRPr sz="2800" b="0" i="0" u="none" strike="noStrike" cap="none" spc="0" baseline="0">
                <a:solidFill>
                  <a:srgbClr val="5D6162"/>
                </a:solidFill>
                <a:uFillTx/>
                <a:latin typeface="+mj-lt"/>
                <a:ea typeface="+mj-ea"/>
                <a:cs typeface="+mj-cs"/>
                <a:sym typeface="Calibri"/>
              </a:defRPr>
            </a:lvl9pPr>
          </a:lstStyle>
          <a:p>
            <a:pPr>
              <a:buSzTx/>
            </a:pPr>
            <a:r>
              <a:rPr lang="en-US" sz="1400" dirty="0">
                <a:solidFill>
                  <a:schemeClr val="tx1"/>
                </a:solidFill>
                <a:latin typeface="+mn-lt"/>
              </a:rPr>
              <a:t>Toolkit designed for MSMEs</a:t>
            </a:r>
          </a:p>
          <a:p>
            <a:pPr marL="800100" lvl="1" indent="-342900">
              <a:buSzTx/>
              <a:buFont typeface="+mj-lt"/>
              <a:buAutoNum type="arabicPeriod"/>
            </a:pPr>
            <a:r>
              <a:rPr lang="en-US" sz="1400" dirty="0">
                <a:solidFill>
                  <a:schemeClr val="tx1"/>
                </a:solidFill>
                <a:latin typeface="+mn-lt"/>
              </a:rPr>
              <a:t>Topics and exercises covered: </a:t>
            </a:r>
          </a:p>
          <a:p>
            <a:pPr marL="800100" lvl="1" indent="-342900">
              <a:buSzTx/>
              <a:buFont typeface="+mj-lt"/>
              <a:buAutoNum type="arabicPeriod"/>
            </a:pPr>
            <a:r>
              <a:rPr lang="en-US" sz="1400" dirty="0">
                <a:solidFill>
                  <a:schemeClr val="tx1"/>
                </a:solidFill>
                <a:latin typeface="+mn-lt"/>
              </a:rPr>
              <a:t>Internal and external risk assessment </a:t>
            </a:r>
          </a:p>
          <a:p>
            <a:pPr marL="800100" lvl="1" indent="-342900">
              <a:buSzTx/>
              <a:buFont typeface="+mj-lt"/>
              <a:buAutoNum type="arabicPeriod"/>
            </a:pPr>
            <a:r>
              <a:rPr lang="en-US" sz="1400" dirty="0">
                <a:solidFill>
                  <a:schemeClr val="tx1"/>
                </a:solidFill>
                <a:latin typeface="+mn-lt"/>
              </a:rPr>
              <a:t>Strategies for recovery </a:t>
            </a:r>
          </a:p>
          <a:p>
            <a:pPr marL="800100" lvl="1" indent="-342900">
              <a:buSzTx/>
              <a:buFont typeface="+mj-lt"/>
              <a:buAutoNum type="arabicPeriod"/>
            </a:pPr>
            <a:r>
              <a:rPr lang="en-US" sz="1400" dirty="0">
                <a:solidFill>
                  <a:schemeClr val="tx1"/>
                </a:solidFill>
                <a:latin typeface="+mn-lt"/>
              </a:rPr>
              <a:t>Resources (market linkage, finance, digital integration and capacity building) </a:t>
            </a:r>
          </a:p>
          <a:p>
            <a:pPr marL="800100" lvl="1" indent="-342900">
              <a:buSzTx/>
              <a:buFont typeface="+mj-lt"/>
              <a:buAutoNum type="arabicPeriod"/>
            </a:pPr>
            <a:r>
              <a:rPr lang="en-US" sz="1400" dirty="0">
                <a:solidFill>
                  <a:schemeClr val="tx1"/>
                </a:solidFill>
                <a:latin typeface="+mn-lt"/>
              </a:rPr>
              <a:t>Becoming investor ready! </a:t>
            </a:r>
          </a:p>
        </p:txBody>
      </p:sp>
      <p:pic>
        <p:nvPicPr>
          <p:cNvPr id="12" name="Picture 11">
            <a:extLst>
              <a:ext uri="{FF2B5EF4-FFF2-40B4-BE49-F238E27FC236}">
                <a16:creationId xmlns:a16="http://schemas.microsoft.com/office/drawing/2014/main" id="{6518D934-B6B9-477E-AE53-5D76EAE8ABF1}"/>
              </a:ext>
            </a:extLst>
          </p:cNvPr>
          <p:cNvPicPr>
            <a:picLocks noChangeAspect="1"/>
          </p:cNvPicPr>
          <p:nvPr/>
        </p:nvPicPr>
        <p:blipFill>
          <a:blip r:embed="rId3"/>
          <a:stretch>
            <a:fillRect/>
          </a:stretch>
        </p:blipFill>
        <p:spPr>
          <a:xfrm>
            <a:off x="6475115" y="931806"/>
            <a:ext cx="2446247" cy="3559480"/>
          </a:xfrm>
          <a:prstGeom prst="rect">
            <a:avLst/>
          </a:prstGeom>
        </p:spPr>
      </p:pic>
    </p:spTree>
    <p:extLst>
      <p:ext uri="{BB962C8B-B14F-4D97-AF65-F5344CB8AC3E}">
        <p14:creationId xmlns:p14="http://schemas.microsoft.com/office/powerpoint/2010/main" val="68881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a:extLst>
              <a:ext uri="{FF2B5EF4-FFF2-40B4-BE49-F238E27FC236}">
                <a16:creationId xmlns:a16="http://schemas.microsoft.com/office/drawing/2014/main" id="{9EAB297E-4F4A-FB42-998B-FC83ECEE919B}"/>
              </a:ext>
            </a:extLst>
          </p:cNvPr>
          <p:cNvSpPr txBox="1"/>
          <p:nvPr/>
        </p:nvSpPr>
        <p:spPr>
          <a:xfrm>
            <a:off x="724395" y="2107515"/>
            <a:ext cx="7445829" cy="623248"/>
          </a:xfrm>
          <a:prstGeom prst="rect">
            <a:avLst/>
          </a:prstGeom>
          <a:solidFill>
            <a:schemeClr val="bg1"/>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3600" b="1" dirty="0">
                <a:solidFill>
                  <a:srgbClr val="00B0F0"/>
                </a:solidFill>
                <a:latin typeface="Roboto"/>
                <a:cs typeface="Segoe UI"/>
              </a:rPr>
              <a:t>Thank you</a:t>
            </a:r>
            <a:endParaRPr lang="en-GB" sz="2400" b="1" dirty="0">
              <a:solidFill>
                <a:srgbClr val="00B0F0"/>
              </a:solidFill>
              <a:latin typeface="Roboto"/>
              <a:cs typeface="Segoe UI"/>
            </a:endParaRPr>
          </a:p>
        </p:txBody>
      </p:sp>
      <p:sp>
        <p:nvSpPr>
          <p:cNvPr id="2" name="Slide Number Placeholder 1"/>
          <p:cNvSpPr>
            <a:spLocks noGrp="1"/>
          </p:cNvSpPr>
          <p:nvPr>
            <p:ph type="sldNum" sz="quarter" idx="12"/>
          </p:nvPr>
        </p:nvSpPr>
        <p:spPr/>
        <p:txBody>
          <a:bodyPr/>
          <a:lstStyle/>
          <a:p>
            <a:fld id="{FDC2E30C-9539-124A-9096-5E075D74EB79}" type="slidenum">
              <a:rPr lang="en-US" smtClean="0"/>
              <a:pPr/>
              <a:t>31</a:t>
            </a:fld>
            <a:endParaRPr lang="en-US" dirty="0"/>
          </a:p>
        </p:txBody>
      </p:sp>
    </p:spTree>
    <p:extLst>
      <p:ext uri="{BB962C8B-B14F-4D97-AF65-F5344CB8AC3E}">
        <p14:creationId xmlns:p14="http://schemas.microsoft.com/office/powerpoint/2010/main" val="2697210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953" y="158499"/>
            <a:ext cx="8344109" cy="833932"/>
          </a:xfrm>
          <a:solidFill>
            <a:srgbClr val="03ABF7"/>
          </a:solidFill>
        </p:spPr>
        <p:txBody>
          <a:bodyPr anchor="t" anchorCtr="0">
            <a:normAutofit/>
          </a:bodyPr>
          <a:lstStyle/>
          <a:p>
            <a:pPr>
              <a:lnSpc>
                <a:spcPct val="200000"/>
              </a:lnSpc>
            </a:pPr>
            <a:r>
              <a:rPr lang="en-US" sz="2000" b="1" dirty="0">
                <a:latin typeface="+mn-lt"/>
                <a:cs typeface="Aharoni" panose="02010803020104030203" pitchFamily="2" charset="-79"/>
              </a:rPr>
              <a:t>Methodology and timeline</a:t>
            </a:r>
            <a:endParaRPr lang="de-DE" sz="2000" dirty="0">
              <a:latin typeface="+mn-lt"/>
            </a:endParaRPr>
          </a:p>
        </p:txBody>
      </p:sp>
      <p:sp>
        <p:nvSpPr>
          <p:cNvPr id="19" name="Arrow: Right 18">
            <a:extLst>
              <a:ext uri="{FF2B5EF4-FFF2-40B4-BE49-F238E27FC236}">
                <a16:creationId xmlns:a16="http://schemas.microsoft.com/office/drawing/2014/main" id="{C5C3D543-7D9A-172C-509F-FAD3C21C8239}"/>
              </a:ext>
            </a:extLst>
          </p:cNvPr>
          <p:cNvSpPr/>
          <p:nvPr/>
        </p:nvSpPr>
        <p:spPr>
          <a:xfrm>
            <a:off x="1935020" y="2451538"/>
            <a:ext cx="5471758" cy="465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1" name="Straight Arrow Connector 20">
            <a:extLst>
              <a:ext uri="{FF2B5EF4-FFF2-40B4-BE49-F238E27FC236}">
                <a16:creationId xmlns:a16="http://schemas.microsoft.com/office/drawing/2014/main" id="{AD9F96E7-BD21-CFDE-6514-A6B3C56DCFEA}"/>
              </a:ext>
            </a:extLst>
          </p:cNvPr>
          <p:cNvCxnSpPr/>
          <p:nvPr/>
        </p:nvCxnSpPr>
        <p:spPr>
          <a:xfrm>
            <a:off x="2101681" y="2672255"/>
            <a:ext cx="0" cy="1143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7338AD9-AAE5-C571-B0F1-0985346CD911}"/>
              </a:ext>
            </a:extLst>
          </p:cNvPr>
          <p:cNvSpPr txBox="1"/>
          <p:nvPr/>
        </p:nvSpPr>
        <p:spPr>
          <a:xfrm>
            <a:off x="1518357" y="3815255"/>
            <a:ext cx="1166647" cy="738664"/>
          </a:xfrm>
          <a:prstGeom prst="rect">
            <a:avLst/>
          </a:prstGeom>
          <a:noFill/>
        </p:spPr>
        <p:txBody>
          <a:bodyPr wrap="square" rtlCol="0">
            <a:spAutoFit/>
          </a:bodyPr>
          <a:lstStyle/>
          <a:p>
            <a:pPr algn="ctr"/>
            <a:r>
              <a:rPr lang="en-IN" dirty="0"/>
              <a:t>September 2021- Inception call </a:t>
            </a:r>
          </a:p>
        </p:txBody>
      </p:sp>
      <p:cxnSp>
        <p:nvCxnSpPr>
          <p:cNvPr id="24" name="Straight Arrow Connector 23">
            <a:extLst>
              <a:ext uri="{FF2B5EF4-FFF2-40B4-BE49-F238E27FC236}">
                <a16:creationId xmlns:a16="http://schemas.microsoft.com/office/drawing/2014/main" id="{E0E967BD-E4FD-DB91-E119-4FAA1390A2F0}"/>
              </a:ext>
            </a:extLst>
          </p:cNvPr>
          <p:cNvCxnSpPr/>
          <p:nvPr/>
        </p:nvCxnSpPr>
        <p:spPr>
          <a:xfrm flipV="1">
            <a:off x="3039730" y="1679028"/>
            <a:ext cx="0" cy="892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DFC3FE7-318B-675D-506E-E106E0B10125}"/>
              </a:ext>
            </a:extLst>
          </p:cNvPr>
          <p:cNvCxnSpPr/>
          <p:nvPr/>
        </p:nvCxnSpPr>
        <p:spPr>
          <a:xfrm>
            <a:off x="4153825" y="2694589"/>
            <a:ext cx="0" cy="1143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BA7A1B6-111D-7C29-071E-CE8A76AA6E0B}"/>
              </a:ext>
            </a:extLst>
          </p:cNvPr>
          <p:cNvSpPr txBox="1"/>
          <p:nvPr/>
        </p:nvSpPr>
        <p:spPr>
          <a:xfrm>
            <a:off x="3570501" y="3863865"/>
            <a:ext cx="1166647" cy="1169551"/>
          </a:xfrm>
          <a:prstGeom prst="rect">
            <a:avLst/>
          </a:prstGeom>
          <a:noFill/>
        </p:spPr>
        <p:txBody>
          <a:bodyPr wrap="square" rtlCol="0">
            <a:spAutoFit/>
          </a:bodyPr>
          <a:lstStyle/>
          <a:p>
            <a:pPr algn="ctr"/>
            <a:r>
              <a:rPr lang="en-IN" dirty="0"/>
              <a:t>Jan-Feb 2022</a:t>
            </a:r>
          </a:p>
          <a:p>
            <a:pPr algn="ctr"/>
            <a:r>
              <a:rPr lang="en-IN" dirty="0"/>
              <a:t>Email survey sent to 1400+ MSMEs</a:t>
            </a:r>
          </a:p>
        </p:txBody>
      </p:sp>
      <p:sp>
        <p:nvSpPr>
          <p:cNvPr id="28" name="TextBox 27">
            <a:extLst>
              <a:ext uri="{FF2B5EF4-FFF2-40B4-BE49-F238E27FC236}">
                <a16:creationId xmlns:a16="http://schemas.microsoft.com/office/drawing/2014/main" id="{C5F06EA6-6CC5-DADD-40C2-93303243C2F8}"/>
              </a:ext>
            </a:extLst>
          </p:cNvPr>
          <p:cNvSpPr txBox="1"/>
          <p:nvPr/>
        </p:nvSpPr>
        <p:spPr>
          <a:xfrm>
            <a:off x="2204157" y="1092057"/>
            <a:ext cx="1505607" cy="523220"/>
          </a:xfrm>
          <a:prstGeom prst="rect">
            <a:avLst/>
          </a:prstGeom>
          <a:noFill/>
        </p:spPr>
        <p:txBody>
          <a:bodyPr wrap="square" rtlCol="0">
            <a:spAutoFit/>
          </a:bodyPr>
          <a:lstStyle/>
          <a:p>
            <a:pPr algn="ctr"/>
            <a:r>
              <a:rPr lang="en-IN" dirty="0"/>
              <a:t>October 2021- Literature review</a:t>
            </a:r>
          </a:p>
        </p:txBody>
      </p:sp>
      <p:cxnSp>
        <p:nvCxnSpPr>
          <p:cNvPr id="29" name="Straight Arrow Connector 28">
            <a:extLst>
              <a:ext uri="{FF2B5EF4-FFF2-40B4-BE49-F238E27FC236}">
                <a16:creationId xmlns:a16="http://schemas.microsoft.com/office/drawing/2014/main" id="{7774538F-0FD6-8C18-23AD-6C4CE78D8AA5}"/>
              </a:ext>
            </a:extLst>
          </p:cNvPr>
          <p:cNvCxnSpPr/>
          <p:nvPr/>
        </p:nvCxnSpPr>
        <p:spPr>
          <a:xfrm flipV="1">
            <a:off x="5139172" y="1801867"/>
            <a:ext cx="0" cy="892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D970756-5796-4063-587E-BC825E2EB4E1}"/>
              </a:ext>
            </a:extLst>
          </p:cNvPr>
          <p:cNvSpPr txBox="1"/>
          <p:nvPr/>
        </p:nvSpPr>
        <p:spPr>
          <a:xfrm>
            <a:off x="4014565" y="1018707"/>
            <a:ext cx="2493577" cy="738664"/>
          </a:xfrm>
          <a:prstGeom prst="rect">
            <a:avLst/>
          </a:prstGeom>
          <a:noFill/>
        </p:spPr>
        <p:txBody>
          <a:bodyPr wrap="square" rtlCol="0">
            <a:spAutoFit/>
          </a:bodyPr>
          <a:lstStyle/>
          <a:p>
            <a:pPr algn="ctr"/>
            <a:r>
              <a:rPr lang="en-IN" dirty="0"/>
              <a:t>March, April May – Focussed Group Discussions conducted virtually in 3 countries</a:t>
            </a:r>
          </a:p>
        </p:txBody>
      </p:sp>
      <p:cxnSp>
        <p:nvCxnSpPr>
          <p:cNvPr id="31" name="Straight Arrow Connector 30">
            <a:extLst>
              <a:ext uri="{FF2B5EF4-FFF2-40B4-BE49-F238E27FC236}">
                <a16:creationId xmlns:a16="http://schemas.microsoft.com/office/drawing/2014/main" id="{F056BC8A-7695-D245-3C3F-91AF237F1C10}"/>
              </a:ext>
            </a:extLst>
          </p:cNvPr>
          <p:cNvCxnSpPr/>
          <p:nvPr/>
        </p:nvCxnSpPr>
        <p:spPr>
          <a:xfrm>
            <a:off x="6560694" y="2755023"/>
            <a:ext cx="0" cy="1143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C67F14A-5312-E95C-D3DD-3B2938788128}"/>
              </a:ext>
            </a:extLst>
          </p:cNvPr>
          <p:cNvSpPr txBox="1"/>
          <p:nvPr/>
        </p:nvSpPr>
        <p:spPr>
          <a:xfrm>
            <a:off x="5413753" y="3897211"/>
            <a:ext cx="2493577" cy="523220"/>
          </a:xfrm>
          <a:prstGeom prst="rect">
            <a:avLst/>
          </a:prstGeom>
          <a:noFill/>
        </p:spPr>
        <p:txBody>
          <a:bodyPr wrap="square" rtlCol="0">
            <a:spAutoFit/>
          </a:bodyPr>
          <a:lstStyle/>
          <a:p>
            <a:pPr algn="ctr"/>
            <a:r>
              <a:rPr lang="en-IN" dirty="0"/>
              <a:t>June-August</a:t>
            </a:r>
          </a:p>
          <a:p>
            <a:pPr algn="ctr"/>
            <a:r>
              <a:rPr lang="en-IN" dirty="0"/>
              <a:t>Final Report and Toolkit</a:t>
            </a:r>
          </a:p>
        </p:txBody>
      </p:sp>
    </p:spTree>
    <p:extLst>
      <p:ext uri="{BB962C8B-B14F-4D97-AF65-F5344CB8AC3E}">
        <p14:creationId xmlns:p14="http://schemas.microsoft.com/office/powerpoint/2010/main" val="760851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076" y="131674"/>
            <a:ext cx="8344109" cy="833932"/>
          </a:xfrm>
          <a:solidFill>
            <a:srgbClr val="03ABF7"/>
          </a:solidFill>
        </p:spPr>
        <p:txBody>
          <a:bodyPr anchor="t" anchorCtr="0">
            <a:normAutofit/>
          </a:bodyPr>
          <a:lstStyle/>
          <a:p>
            <a:pPr>
              <a:lnSpc>
                <a:spcPct val="200000"/>
              </a:lnSpc>
            </a:pPr>
            <a:r>
              <a:rPr lang="en-US" sz="2000" b="1" dirty="0">
                <a:latin typeface="+mn-lt"/>
                <a:cs typeface="Aharoni" panose="02010803020104030203" pitchFamily="2" charset="-79"/>
              </a:rPr>
              <a:t>Methodology- Online questionnaire</a:t>
            </a:r>
            <a:endParaRPr lang="de-DE" sz="2000" dirty="0">
              <a:latin typeface="+mn-lt"/>
            </a:endParaRPr>
          </a:p>
        </p:txBody>
      </p:sp>
      <p:pic>
        <p:nvPicPr>
          <p:cNvPr id="18" name="Picture 17">
            <a:extLst>
              <a:ext uri="{FF2B5EF4-FFF2-40B4-BE49-F238E27FC236}">
                <a16:creationId xmlns:a16="http://schemas.microsoft.com/office/drawing/2014/main" id="{FBE3E2F7-096D-CB0D-2063-5348B10394F6}"/>
              </a:ext>
            </a:extLst>
          </p:cNvPr>
          <p:cNvPicPr>
            <a:picLocks noChangeAspect="1"/>
          </p:cNvPicPr>
          <p:nvPr/>
        </p:nvPicPr>
        <p:blipFill rotWithShape="1">
          <a:blip r:embed="rId2"/>
          <a:srcRect l="28571" t="9504" r="28809" b="5588"/>
          <a:stretch/>
        </p:blipFill>
        <p:spPr>
          <a:xfrm>
            <a:off x="5515242" y="1087820"/>
            <a:ext cx="3284943" cy="3679503"/>
          </a:xfrm>
          <a:prstGeom prst="rect">
            <a:avLst/>
          </a:prstGeom>
        </p:spPr>
      </p:pic>
      <p:sp>
        <p:nvSpPr>
          <p:cNvPr id="20" name="TextBox 19">
            <a:extLst>
              <a:ext uri="{FF2B5EF4-FFF2-40B4-BE49-F238E27FC236}">
                <a16:creationId xmlns:a16="http://schemas.microsoft.com/office/drawing/2014/main" id="{DD0F3846-AE56-017C-D2C8-DA0A0CA6937B}"/>
              </a:ext>
            </a:extLst>
          </p:cNvPr>
          <p:cNvSpPr txBox="1"/>
          <p:nvPr/>
        </p:nvSpPr>
        <p:spPr>
          <a:xfrm>
            <a:off x="663212" y="2833234"/>
            <a:ext cx="4833260" cy="584775"/>
          </a:xfrm>
          <a:prstGeom prst="rect">
            <a:avLst/>
          </a:prstGeom>
          <a:noFill/>
        </p:spPr>
        <p:txBody>
          <a:bodyPr wrap="square">
            <a:spAutoFit/>
          </a:bodyPr>
          <a:lstStyle>
            <a:defPPr>
              <a:defRPr lang="en-US"/>
            </a:defPPr>
            <a:lvl1pPr marL="342900" indent="-342900">
              <a:buClr>
                <a:srgbClr val="92D050"/>
              </a:buClr>
              <a:buFont typeface="Wingdings" panose="05000000000000000000" pitchFamily="2" charset="2"/>
              <a:buChar char="§"/>
              <a:defRPr sz="2400" b="1" i="0" u="none" strike="noStrike" baseline="0">
                <a:solidFill>
                  <a:srgbClr val="000000"/>
                </a:solidFill>
                <a:latin typeface="Calibri" panose="020F0502020204030204" pitchFamily="34" charset="0"/>
              </a:defRPr>
            </a:lvl1pPr>
          </a:lstStyle>
          <a:p>
            <a:pPr marL="0" indent="0">
              <a:spcAft>
                <a:spcPts val="1200"/>
              </a:spcAft>
              <a:buNone/>
            </a:pPr>
            <a:r>
              <a:rPr lang="en-IN" sz="1600" b="0" dirty="0"/>
              <a:t>Link to the survey form: </a:t>
            </a:r>
            <a:r>
              <a:rPr lang="en-IN" sz="1600" b="0" dirty="0">
                <a:hlinkClick r:id="rId3"/>
              </a:rPr>
              <a:t>https://forms.office.com/r/GGDv8qTESD</a:t>
            </a:r>
            <a:endParaRPr lang="en-IN" sz="1600" b="0" dirty="0"/>
          </a:p>
        </p:txBody>
      </p:sp>
      <p:sp>
        <p:nvSpPr>
          <p:cNvPr id="23" name="TextBox 22">
            <a:extLst>
              <a:ext uri="{FF2B5EF4-FFF2-40B4-BE49-F238E27FC236}">
                <a16:creationId xmlns:a16="http://schemas.microsoft.com/office/drawing/2014/main" id="{3A7BC213-9D2E-4234-9D75-65870D37ACFE}"/>
              </a:ext>
            </a:extLst>
          </p:cNvPr>
          <p:cNvSpPr txBox="1"/>
          <p:nvPr/>
        </p:nvSpPr>
        <p:spPr>
          <a:xfrm>
            <a:off x="663212" y="2244960"/>
            <a:ext cx="4455887" cy="369332"/>
          </a:xfrm>
          <a:prstGeom prst="rect">
            <a:avLst/>
          </a:prstGeom>
          <a:noFill/>
        </p:spPr>
        <p:txBody>
          <a:bodyPr wrap="square">
            <a:spAutoFit/>
          </a:bodyPr>
          <a:lstStyle/>
          <a:p>
            <a:r>
              <a:rPr lang="en-US" sz="1800" b="1" dirty="0">
                <a:solidFill>
                  <a:srgbClr val="009999"/>
                </a:solidFill>
                <a:latin typeface="+mj-lt"/>
                <a:hlinkClick r:id="rId4"/>
              </a:rPr>
              <a:t>MSME Questionnaire survey</a:t>
            </a:r>
            <a:endParaRPr lang="en-US" sz="1800" b="1" dirty="0">
              <a:latin typeface="+mj-lt"/>
            </a:endParaRPr>
          </a:p>
        </p:txBody>
      </p:sp>
      <p:sp>
        <p:nvSpPr>
          <p:cNvPr id="26" name="TextBox 25">
            <a:extLst>
              <a:ext uri="{FF2B5EF4-FFF2-40B4-BE49-F238E27FC236}">
                <a16:creationId xmlns:a16="http://schemas.microsoft.com/office/drawing/2014/main" id="{6FFC765B-3F96-BD21-F375-0B62077A4999}"/>
              </a:ext>
            </a:extLst>
          </p:cNvPr>
          <p:cNvSpPr txBox="1"/>
          <p:nvPr/>
        </p:nvSpPr>
        <p:spPr>
          <a:xfrm>
            <a:off x="572858" y="1184548"/>
            <a:ext cx="3999141" cy="738664"/>
          </a:xfrm>
          <a:prstGeom prst="rect">
            <a:avLst/>
          </a:prstGeom>
          <a:noFill/>
        </p:spPr>
        <p:txBody>
          <a:bodyPr wrap="square" rtlCol="0">
            <a:spAutoFit/>
          </a:bodyPr>
          <a:lstStyle/>
          <a:p>
            <a:pPr marL="285750" indent="-285750">
              <a:buFont typeface="Arial" panose="020B0604020202020204" pitchFamily="34" charset="0"/>
              <a:buChar char="•"/>
            </a:pPr>
            <a:r>
              <a:rPr lang="en-IN" dirty="0"/>
              <a:t>Survey form was designed and sent to 1400+ Green MSMEs in 3 countries to capture their responses </a:t>
            </a:r>
          </a:p>
        </p:txBody>
      </p:sp>
    </p:spTree>
    <p:extLst>
      <p:ext uri="{BB962C8B-B14F-4D97-AF65-F5344CB8AC3E}">
        <p14:creationId xmlns:p14="http://schemas.microsoft.com/office/powerpoint/2010/main" val="3878058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076" y="131674"/>
            <a:ext cx="8344109" cy="833932"/>
          </a:xfrm>
          <a:solidFill>
            <a:srgbClr val="03ABF7"/>
          </a:solidFill>
        </p:spPr>
        <p:txBody>
          <a:bodyPr anchor="t" anchorCtr="0">
            <a:normAutofit/>
          </a:bodyPr>
          <a:lstStyle/>
          <a:p>
            <a:pPr>
              <a:lnSpc>
                <a:spcPct val="200000"/>
              </a:lnSpc>
            </a:pPr>
            <a:r>
              <a:rPr lang="en-US" sz="2000" b="1" dirty="0">
                <a:latin typeface="+mn-lt"/>
                <a:cs typeface="Aharoni" panose="02010803020104030203" pitchFamily="2" charset="-79"/>
              </a:rPr>
              <a:t>Methodology- Focused Group Discussion</a:t>
            </a:r>
            <a:endParaRPr lang="de-DE" sz="2000" dirty="0">
              <a:latin typeface="+mn-lt"/>
            </a:endParaRPr>
          </a:p>
        </p:txBody>
      </p:sp>
      <p:pic>
        <p:nvPicPr>
          <p:cNvPr id="4" name="Picture 3">
            <a:extLst>
              <a:ext uri="{FF2B5EF4-FFF2-40B4-BE49-F238E27FC236}">
                <a16:creationId xmlns:a16="http://schemas.microsoft.com/office/drawing/2014/main" id="{22447B17-9048-C62D-256D-3C1222E8EE51}"/>
              </a:ext>
            </a:extLst>
          </p:cNvPr>
          <p:cNvPicPr>
            <a:picLocks noChangeAspect="1"/>
          </p:cNvPicPr>
          <p:nvPr/>
        </p:nvPicPr>
        <p:blipFill>
          <a:blip r:embed="rId3"/>
          <a:stretch>
            <a:fillRect/>
          </a:stretch>
        </p:blipFill>
        <p:spPr>
          <a:xfrm>
            <a:off x="379017" y="1061316"/>
            <a:ext cx="5193568" cy="3020868"/>
          </a:xfrm>
          <a:prstGeom prst="rect">
            <a:avLst/>
          </a:prstGeom>
        </p:spPr>
      </p:pic>
      <p:sp>
        <p:nvSpPr>
          <p:cNvPr id="8" name="TextBox 7">
            <a:extLst>
              <a:ext uri="{FF2B5EF4-FFF2-40B4-BE49-F238E27FC236}">
                <a16:creationId xmlns:a16="http://schemas.microsoft.com/office/drawing/2014/main" id="{7DC6586A-81F3-FAFA-866D-E4FFA95582B3}"/>
              </a:ext>
            </a:extLst>
          </p:cNvPr>
          <p:cNvSpPr txBox="1"/>
          <p:nvPr/>
        </p:nvSpPr>
        <p:spPr>
          <a:xfrm>
            <a:off x="290672" y="4249115"/>
            <a:ext cx="5370258" cy="800219"/>
          </a:xfrm>
          <a:prstGeom prst="rect">
            <a:avLst/>
          </a:prstGeom>
          <a:noFill/>
        </p:spPr>
        <p:txBody>
          <a:bodyPr wrap="square" rtlCol="0">
            <a:spAutoFit/>
          </a:bodyPr>
          <a:lstStyle/>
          <a:p>
            <a:pPr marL="285750" indent="-285750">
              <a:buFont typeface="Arial" panose="020B0604020202020204" pitchFamily="34" charset="0"/>
              <a:buChar char="•"/>
            </a:pPr>
            <a:r>
              <a:rPr lang="en-IN" sz="1600" dirty="0"/>
              <a:t>9 FGDs conducted in three countries </a:t>
            </a:r>
          </a:p>
          <a:p>
            <a:pPr marL="285750" indent="-285750">
              <a:buFont typeface="Arial" panose="020B0604020202020204" pitchFamily="34" charset="0"/>
              <a:buChar char="•"/>
            </a:pPr>
            <a:r>
              <a:rPr lang="en-IN" sz="1600" dirty="0"/>
              <a:t>Responses captured from 24 stakeholder organisation</a:t>
            </a:r>
          </a:p>
          <a:p>
            <a:endParaRPr lang="en-IN" dirty="0"/>
          </a:p>
        </p:txBody>
      </p:sp>
      <p:graphicFrame>
        <p:nvGraphicFramePr>
          <p:cNvPr id="9" name="Diagram 8">
            <a:extLst>
              <a:ext uri="{FF2B5EF4-FFF2-40B4-BE49-F238E27FC236}">
                <a16:creationId xmlns:a16="http://schemas.microsoft.com/office/drawing/2014/main" id="{E4C1291A-BA63-25F5-2EB6-3CD14540BFFC}"/>
              </a:ext>
            </a:extLst>
          </p:cNvPr>
          <p:cNvGraphicFramePr/>
          <p:nvPr>
            <p:extLst>
              <p:ext uri="{D42A27DB-BD31-4B8C-83A1-F6EECF244321}">
                <p14:modId xmlns:p14="http://schemas.microsoft.com/office/powerpoint/2010/main" val="3503447023"/>
              </p:ext>
            </p:extLst>
          </p:nvPr>
        </p:nvGraphicFramePr>
        <p:xfrm>
          <a:off x="3949261" y="897302"/>
          <a:ext cx="6921063" cy="41482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AEF0B4DF-FDB3-0DBB-C255-8C41D7261C47}"/>
              </a:ext>
            </a:extLst>
          </p:cNvPr>
          <p:cNvSpPr txBox="1"/>
          <p:nvPr/>
        </p:nvSpPr>
        <p:spPr>
          <a:xfrm>
            <a:off x="1383980" y="3719651"/>
            <a:ext cx="3183641" cy="276999"/>
          </a:xfrm>
          <a:prstGeom prst="rect">
            <a:avLst/>
          </a:prstGeom>
          <a:noFill/>
        </p:spPr>
        <p:txBody>
          <a:bodyPr wrap="square" rtlCol="0">
            <a:spAutoFit/>
          </a:bodyPr>
          <a:lstStyle/>
          <a:p>
            <a:pPr algn="ctr"/>
            <a:r>
              <a:rPr lang="en-IN" sz="1200" b="1" i="1" dirty="0">
                <a:solidFill>
                  <a:srgbClr val="019CDC"/>
                </a:solidFill>
              </a:rPr>
              <a:t>Figure: Organisations that participated in FGD</a:t>
            </a:r>
          </a:p>
        </p:txBody>
      </p:sp>
    </p:spTree>
    <p:extLst>
      <p:ext uri="{BB962C8B-B14F-4D97-AF65-F5344CB8AC3E}">
        <p14:creationId xmlns:p14="http://schemas.microsoft.com/office/powerpoint/2010/main" val="628898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22DD4-D7DB-14B3-EA2E-3431229988F7}"/>
              </a:ext>
            </a:extLst>
          </p:cNvPr>
          <p:cNvSpPr>
            <a:spLocks noGrp="1"/>
          </p:cNvSpPr>
          <p:nvPr>
            <p:ph type="title"/>
          </p:nvPr>
        </p:nvSpPr>
        <p:spPr>
          <a:xfrm>
            <a:off x="355777" y="153620"/>
            <a:ext cx="8430414" cy="751234"/>
          </a:xfrm>
          <a:solidFill>
            <a:srgbClr val="03ABF7"/>
          </a:solidFill>
        </p:spPr>
        <p:txBody>
          <a:bodyPr>
            <a:normAutofit/>
          </a:bodyPr>
          <a:lstStyle/>
          <a:p>
            <a:r>
              <a:rPr lang="en-US" sz="2000" b="1" i="0" u="none" strike="noStrike" baseline="0" dirty="0">
                <a:latin typeface="+mn-lt"/>
              </a:rPr>
              <a:t>Categories of Green MSMEs identified</a:t>
            </a:r>
            <a:endParaRPr lang="de-DE" sz="2000" b="1" dirty="0">
              <a:latin typeface="+mn-lt"/>
            </a:endParaRPr>
          </a:p>
        </p:txBody>
      </p:sp>
      <p:sp>
        <p:nvSpPr>
          <p:cNvPr id="3" name="Slide Number Placeholder 2"/>
          <p:cNvSpPr>
            <a:spLocks noGrp="1"/>
          </p:cNvSpPr>
          <p:nvPr>
            <p:ph type="sldNum" sz="quarter" idx="12"/>
          </p:nvPr>
        </p:nvSpPr>
        <p:spPr/>
        <p:txBody>
          <a:bodyPr/>
          <a:lstStyle/>
          <a:p>
            <a:fld id="{FDC2E30C-9539-124A-9096-5E075D74EB79}" type="slidenum">
              <a:rPr lang="en-US" smtClean="0"/>
              <a:pPr/>
              <a:t>7</a:t>
            </a:fld>
            <a:endParaRPr lang="en-US" dirty="0"/>
          </a:p>
        </p:txBody>
      </p:sp>
      <p:sp>
        <p:nvSpPr>
          <p:cNvPr id="6" name="Rectangle 5"/>
          <p:cNvSpPr/>
          <p:nvPr/>
        </p:nvSpPr>
        <p:spPr>
          <a:xfrm>
            <a:off x="300598" y="949039"/>
            <a:ext cx="5859610" cy="554447"/>
          </a:xfrm>
          <a:prstGeom prst="rect">
            <a:avLst/>
          </a:prstGeom>
        </p:spPr>
        <p:txBody>
          <a:bodyPr wrap="square">
            <a:spAutoFit/>
          </a:bodyPr>
          <a:lstStyle/>
          <a:p>
            <a:pPr marL="0" indent="0">
              <a:lnSpc>
                <a:spcPct val="110000"/>
              </a:lnSpc>
              <a:buNone/>
            </a:pPr>
            <a:r>
              <a:rPr lang="en-IN" sz="1400" dirty="0"/>
              <a:t>Green MSMEs from the following category (identified as Green enterprises as per OECD) were reached out for conducting this study:</a:t>
            </a:r>
          </a:p>
        </p:txBody>
      </p:sp>
      <p:pic>
        <p:nvPicPr>
          <p:cNvPr id="10" name="Picture 9">
            <a:extLst>
              <a:ext uri="{FF2B5EF4-FFF2-40B4-BE49-F238E27FC236}">
                <a16:creationId xmlns:a16="http://schemas.microsoft.com/office/drawing/2014/main" id="{31C39D39-2820-D413-5CF9-0B0B6EC59C75}"/>
              </a:ext>
            </a:extLst>
          </p:cNvPr>
          <p:cNvPicPr>
            <a:picLocks noChangeAspect="1"/>
          </p:cNvPicPr>
          <p:nvPr/>
        </p:nvPicPr>
        <p:blipFill>
          <a:blip r:embed="rId3"/>
          <a:stretch>
            <a:fillRect/>
          </a:stretch>
        </p:blipFill>
        <p:spPr>
          <a:xfrm>
            <a:off x="355777" y="1803007"/>
            <a:ext cx="4771503" cy="2843892"/>
          </a:xfrm>
          <a:prstGeom prst="rect">
            <a:avLst/>
          </a:prstGeom>
        </p:spPr>
      </p:pic>
      <p:sp>
        <p:nvSpPr>
          <p:cNvPr id="11" name="TextBox 10">
            <a:extLst>
              <a:ext uri="{FF2B5EF4-FFF2-40B4-BE49-F238E27FC236}">
                <a16:creationId xmlns:a16="http://schemas.microsoft.com/office/drawing/2014/main" id="{B2F68048-C9C6-424D-6198-7F5ABC37719B}"/>
              </a:ext>
            </a:extLst>
          </p:cNvPr>
          <p:cNvSpPr txBox="1"/>
          <p:nvPr/>
        </p:nvSpPr>
        <p:spPr>
          <a:xfrm>
            <a:off x="5486399" y="2308091"/>
            <a:ext cx="3576145" cy="1677382"/>
          </a:xfrm>
          <a:prstGeom prst="rect">
            <a:avLst/>
          </a:prstGeom>
          <a:solidFill>
            <a:schemeClr val="accent6">
              <a:lumMod val="20000"/>
              <a:lumOff val="80000"/>
            </a:schemeClr>
          </a:solidFill>
        </p:spPr>
        <p:txBody>
          <a:bodyPr wrap="square" rtlCol="0">
            <a:spAutoFit/>
          </a:bodyPr>
          <a:lstStyle/>
          <a:p>
            <a:pPr marR="50800" algn="ctr" rtl="0">
              <a:spcAft>
                <a:spcPts val="600"/>
              </a:spcAft>
            </a:pPr>
            <a:r>
              <a:rPr lang="en-US" b="1" i="0" dirty="0">
                <a:solidFill>
                  <a:srgbClr val="226E93"/>
                </a:solidFill>
                <a:effectLst/>
              </a:rPr>
              <a:t>What is a Green MSME?</a:t>
            </a:r>
          </a:p>
          <a:p>
            <a:pPr algn="just" rtl="0"/>
            <a:r>
              <a:rPr lang="en-US" b="0" i="0" dirty="0">
                <a:solidFill>
                  <a:srgbClr val="000000"/>
                </a:solidFill>
                <a:effectLst/>
              </a:rPr>
              <a:t>A Green MSME is an enterprise that provides </a:t>
            </a:r>
            <a:r>
              <a:rPr lang="en-US" b="1" i="0" dirty="0">
                <a:solidFill>
                  <a:srgbClr val="000000"/>
                </a:solidFill>
                <a:effectLst/>
              </a:rPr>
              <a:t>environmentally friendly products or services,</a:t>
            </a:r>
            <a:r>
              <a:rPr lang="en-US" b="0" i="0" dirty="0">
                <a:solidFill>
                  <a:srgbClr val="000000"/>
                </a:solidFill>
                <a:effectLst/>
              </a:rPr>
              <a:t> practices an environmentally friendly process or uses </a:t>
            </a:r>
            <a:r>
              <a:rPr lang="en-US" b="1" i="0" dirty="0">
                <a:solidFill>
                  <a:srgbClr val="000000"/>
                </a:solidFill>
                <a:effectLst/>
              </a:rPr>
              <a:t>cleaner technologies</a:t>
            </a:r>
            <a:r>
              <a:rPr lang="en-US" b="0" i="0" dirty="0">
                <a:solidFill>
                  <a:srgbClr val="000000"/>
                </a:solidFill>
                <a:effectLst/>
              </a:rPr>
              <a:t> which reduce any negative effects of the business on the environment.</a:t>
            </a:r>
            <a:endParaRPr lang="en-US" b="0" i="0" dirty="0">
              <a:solidFill>
                <a:srgbClr val="212121"/>
              </a:solidFill>
              <a:effectLst/>
            </a:endParaRPr>
          </a:p>
        </p:txBody>
      </p:sp>
    </p:spTree>
    <p:extLst>
      <p:ext uri="{BB962C8B-B14F-4D97-AF65-F5344CB8AC3E}">
        <p14:creationId xmlns:p14="http://schemas.microsoft.com/office/powerpoint/2010/main" val="246303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1940245"/>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 name="connsiteX0" fmla="*/ 0 w 2606040"/>
              <a:gd name="connsiteY0" fmla="*/ 0 h 13716"/>
              <a:gd name="connsiteX1" fmla="*/ 599389 w 2606040"/>
              <a:gd name="connsiteY1" fmla="*/ 0 h 13716"/>
              <a:gd name="connsiteX2" fmla="*/ 1303020 w 2606040"/>
              <a:gd name="connsiteY2" fmla="*/ 0 h 13716"/>
              <a:gd name="connsiteX3" fmla="*/ 1876349 w 2606040"/>
              <a:gd name="connsiteY3" fmla="*/ 0 h 13716"/>
              <a:gd name="connsiteX4" fmla="*/ 2606040 w 2606040"/>
              <a:gd name="connsiteY4" fmla="*/ 0 h 13716"/>
              <a:gd name="connsiteX5" fmla="*/ 2606040 w 2606040"/>
              <a:gd name="connsiteY5" fmla="*/ 13716 h 13716"/>
              <a:gd name="connsiteX6" fmla="*/ 1980590 w 2606040"/>
              <a:gd name="connsiteY6" fmla="*/ 13716 h 13716"/>
              <a:gd name="connsiteX7" fmla="*/ 1276960 w 2606040"/>
              <a:gd name="connsiteY7" fmla="*/ 13716 h 13716"/>
              <a:gd name="connsiteX8" fmla="*/ 65151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5838" y="5689"/>
                  <a:pt x="2605775" y="8075"/>
                  <a:pt x="2606040" y="13716"/>
                </a:cubicBezTo>
                <a:cubicBezTo>
                  <a:pt x="2260204" y="24770"/>
                  <a:pt x="2175708" y="1042"/>
                  <a:pt x="1902409" y="13716"/>
                </a:cubicBezTo>
                <a:cubicBezTo>
                  <a:pt x="1638502" y="36492"/>
                  <a:pt x="1460923" y="-20841"/>
                  <a:pt x="1276960" y="13716"/>
                </a:cubicBezTo>
                <a:cubicBezTo>
                  <a:pt x="1057717" y="9789"/>
                  <a:pt x="867956" y="-2252"/>
                  <a:pt x="677570" y="13716"/>
                </a:cubicBezTo>
                <a:cubicBezTo>
                  <a:pt x="457951" y="28801"/>
                  <a:pt x="189752" y="50816"/>
                  <a:pt x="0" y="13716"/>
                </a:cubicBezTo>
                <a:cubicBezTo>
                  <a:pt x="468" y="10483"/>
                  <a:pt x="836" y="5117"/>
                  <a:pt x="0" y="0"/>
                </a:cubicBezTo>
                <a:close/>
              </a:path>
              <a:path w="2606040" h="13716"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7080" y="4836"/>
                  <a:pt x="2606317" y="7740"/>
                  <a:pt x="2606040" y="13716"/>
                </a:cubicBezTo>
                <a:cubicBezTo>
                  <a:pt x="2347059" y="-1948"/>
                  <a:pt x="2192004" y="4234"/>
                  <a:pt x="1980590" y="13716"/>
                </a:cubicBezTo>
                <a:cubicBezTo>
                  <a:pt x="1783984" y="-14317"/>
                  <a:pt x="1487673" y="41336"/>
                  <a:pt x="1276960" y="13716"/>
                </a:cubicBezTo>
                <a:cubicBezTo>
                  <a:pt x="1087111" y="-41823"/>
                  <a:pt x="879204" y="42195"/>
                  <a:pt x="651510" y="13716"/>
                </a:cubicBezTo>
                <a:cubicBezTo>
                  <a:pt x="430798" y="-32336"/>
                  <a:pt x="132889" y="-38039"/>
                  <a:pt x="0" y="13716"/>
                </a:cubicBezTo>
                <a:cubicBezTo>
                  <a:pt x="1109" y="8984"/>
                  <a:pt x="330" y="5748"/>
                  <a:pt x="0" y="0"/>
                </a:cubicBezTo>
                <a:close/>
              </a:path>
              <a:path w="2606040" h="13716"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5859" y="5467"/>
                  <a:pt x="2605677" y="7416"/>
                  <a:pt x="2606040" y="13716"/>
                </a:cubicBezTo>
                <a:cubicBezTo>
                  <a:pt x="2234648" y="22404"/>
                  <a:pt x="2180202" y="-14933"/>
                  <a:pt x="1902409" y="13716"/>
                </a:cubicBezTo>
                <a:cubicBezTo>
                  <a:pt x="1635562" y="42622"/>
                  <a:pt x="1477339" y="222"/>
                  <a:pt x="1276960" y="13716"/>
                </a:cubicBezTo>
                <a:cubicBezTo>
                  <a:pt x="1058094" y="62350"/>
                  <a:pt x="904206" y="-25208"/>
                  <a:pt x="677570" y="13716"/>
                </a:cubicBezTo>
                <a:cubicBezTo>
                  <a:pt x="485746" y="10141"/>
                  <a:pt x="195925" y="28433"/>
                  <a:pt x="0" y="13716"/>
                </a:cubicBezTo>
                <a:cubicBezTo>
                  <a:pt x="406" y="10107"/>
                  <a:pt x="891" y="450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FDC2E30C-9539-124A-9096-5E075D74EB79}" type="slidenum">
              <a:rPr lang="en-US" smtClean="0"/>
              <a:pPr/>
              <a:t>8</a:t>
            </a:fld>
            <a:endParaRPr lang="en-US" dirty="0"/>
          </a:p>
        </p:txBody>
      </p:sp>
      <p:sp>
        <p:nvSpPr>
          <p:cNvPr id="13" name="Title 1">
            <a:extLst>
              <a:ext uri="{FF2B5EF4-FFF2-40B4-BE49-F238E27FC236}">
                <a16:creationId xmlns:a16="http://schemas.microsoft.com/office/drawing/2014/main" id="{91B1AFEE-B63A-51AD-A8FB-188168D12645}"/>
              </a:ext>
            </a:extLst>
          </p:cNvPr>
          <p:cNvSpPr>
            <a:spLocks noGrp="1"/>
          </p:cNvSpPr>
          <p:nvPr>
            <p:ph type="title"/>
          </p:nvPr>
        </p:nvSpPr>
        <p:spPr>
          <a:xfrm>
            <a:off x="1" y="0"/>
            <a:ext cx="9144000" cy="877823"/>
          </a:xfrm>
          <a:solidFill>
            <a:srgbClr val="03ABF7"/>
          </a:solidFill>
        </p:spPr>
        <p:txBody>
          <a:bodyPr>
            <a:noAutofit/>
          </a:bodyPr>
          <a:lstStyle/>
          <a:p>
            <a:pPr algn="ctr"/>
            <a:r>
              <a:rPr lang="en-US" sz="3200" b="1" dirty="0">
                <a:latin typeface="+mn-lt"/>
              </a:rPr>
              <a:t>Key Findings </a:t>
            </a:r>
          </a:p>
        </p:txBody>
      </p:sp>
      <p:sp>
        <p:nvSpPr>
          <p:cNvPr id="14" name="Content Placeholder 2">
            <a:extLst>
              <a:ext uri="{FF2B5EF4-FFF2-40B4-BE49-F238E27FC236}">
                <a16:creationId xmlns:a16="http://schemas.microsoft.com/office/drawing/2014/main" id="{AF6E9D62-A010-BDCE-F453-6E3990B6D09E}"/>
              </a:ext>
            </a:extLst>
          </p:cNvPr>
          <p:cNvSpPr txBox="1">
            <a:spLocks/>
          </p:cNvSpPr>
          <p:nvPr/>
        </p:nvSpPr>
        <p:spPr>
          <a:xfrm>
            <a:off x="374715" y="807641"/>
            <a:ext cx="3838106" cy="3528218"/>
          </a:xfrm>
          <a:prstGeom prst="rect">
            <a:avLst/>
          </a:prstGeom>
        </p:spPr>
        <p:txBody>
          <a:bodyPr vert="horz" lIns="68580" tIns="34290" rIns="68580" bIns="34290" rtlCol="0"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GB" sz="2000" b="1" dirty="0">
                <a:solidFill>
                  <a:srgbClr val="C00000"/>
                </a:solidFill>
              </a:rPr>
              <a:t>India, Ghana and Uruguay</a:t>
            </a:r>
          </a:p>
        </p:txBody>
      </p:sp>
    </p:spTree>
    <p:extLst>
      <p:ext uri="{BB962C8B-B14F-4D97-AF65-F5344CB8AC3E}">
        <p14:creationId xmlns:p14="http://schemas.microsoft.com/office/powerpoint/2010/main" val="326069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877823"/>
          </a:xfrm>
          <a:solidFill>
            <a:srgbClr val="03ABF7"/>
          </a:solidFill>
        </p:spPr>
        <p:txBody>
          <a:bodyPr>
            <a:noAutofit/>
          </a:bodyPr>
          <a:lstStyle/>
          <a:p>
            <a:r>
              <a:rPr lang="en-US" sz="2400" b="1" dirty="0">
                <a:latin typeface="+mn-lt"/>
                <a:cs typeface="Times New Roman" panose="02020603050405020304" pitchFamily="18" charset="0"/>
              </a:rPr>
              <a:t>Most impacted Green MSME categories</a:t>
            </a:r>
            <a:endParaRPr lang="en-US" sz="2400" dirty="0">
              <a:latin typeface="+mn-lt"/>
            </a:endParaRPr>
          </a:p>
        </p:txBody>
      </p:sp>
      <p:sp>
        <p:nvSpPr>
          <p:cNvPr id="4" name="Slide Number Placeholder 3"/>
          <p:cNvSpPr>
            <a:spLocks noGrp="1"/>
          </p:cNvSpPr>
          <p:nvPr>
            <p:ph type="sldNum" sz="quarter" idx="12"/>
          </p:nvPr>
        </p:nvSpPr>
        <p:spPr/>
        <p:txBody>
          <a:bodyPr/>
          <a:lstStyle/>
          <a:p>
            <a:fld id="{FDC2E30C-9539-124A-9096-5E075D74EB79}" type="slidenum">
              <a:rPr lang="en-US" smtClean="0"/>
              <a:pPr/>
              <a:t>9</a:t>
            </a:fld>
            <a:endParaRPr lang="en-US" dirty="0"/>
          </a:p>
        </p:txBody>
      </p:sp>
      <p:sp>
        <p:nvSpPr>
          <p:cNvPr id="9" name="Content Placeholder 2">
            <a:extLst>
              <a:ext uri="{FF2B5EF4-FFF2-40B4-BE49-F238E27FC236}">
                <a16:creationId xmlns:a16="http://schemas.microsoft.com/office/drawing/2014/main" id="{98A1F6C9-219D-5646-184F-D2A0A65FD111}"/>
              </a:ext>
            </a:extLst>
          </p:cNvPr>
          <p:cNvSpPr txBox="1">
            <a:spLocks/>
          </p:cNvSpPr>
          <p:nvPr/>
        </p:nvSpPr>
        <p:spPr>
          <a:xfrm>
            <a:off x="3086738" y="1019410"/>
            <a:ext cx="2970524" cy="576335"/>
          </a:xfrm>
          <a:prstGeom prst="rect">
            <a:avLst/>
          </a:prstGeom>
          <a:solidFill>
            <a:schemeClr val="accent5">
              <a:lumMod val="20000"/>
              <a:lumOff val="80000"/>
            </a:schemeClr>
          </a:solidFill>
        </p:spPr>
        <p:txBody>
          <a:bodyPr vert="horz" lIns="91440" tIns="45720" rIns="91440" bIns="45720" rtlCol="0">
            <a:normAutofit/>
          </a:bodyPr>
          <a:lstStyle>
            <a:lvl1pPr marL="352425" indent="-352425" algn="l" defTabSz="914400" rtl="0" eaLnBrk="1" latinLnBrk="0" hangingPunct="1">
              <a:lnSpc>
                <a:spcPct val="90000"/>
              </a:lnSpc>
              <a:spcBef>
                <a:spcPts val="600"/>
              </a:spcBef>
              <a:spcAft>
                <a:spcPts val="600"/>
              </a:spcAft>
              <a:buClr>
                <a:srgbClr val="33CC33"/>
              </a:buClr>
              <a:buFont typeface="Wingdings" panose="05000000000000000000" pitchFamily="2" charset="2"/>
              <a:buChar char="§"/>
              <a:defRPr sz="2800" kern="1200">
                <a:solidFill>
                  <a:schemeClr val="tx1"/>
                </a:solidFill>
                <a:latin typeface="+mn-lt"/>
                <a:ea typeface="+mn-ea"/>
                <a:cs typeface="+mn-cs"/>
              </a:defRPr>
            </a:lvl1pPr>
            <a:lvl2pPr marL="719138" indent="-261938" algn="l" defTabSz="914400" rtl="0" eaLnBrk="1" latinLnBrk="0" hangingPunct="1">
              <a:lnSpc>
                <a:spcPct val="90000"/>
              </a:lnSpc>
              <a:spcBef>
                <a:spcPts val="500"/>
              </a:spcBef>
              <a:buClr>
                <a:srgbClr val="009999"/>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IN" sz="1400" dirty="0"/>
              <a:t>The following categories of MSME in </a:t>
            </a:r>
            <a:r>
              <a:rPr lang="en-IN" sz="1400" b="1" dirty="0"/>
              <a:t>Ghana</a:t>
            </a:r>
            <a:r>
              <a:rPr lang="en-IN" sz="1400" dirty="0"/>
              <a:t> were widely affected: </a:t>
            </a:r>
          </a:p>
        </p:txBody>
      </p:sp>
      <p:sp>
        <p:nvSpPr>
          <p:cNvPr id="10" name="Content Placeholder 2">
            <a:extLst>
              <a:ext uri="{FF2B5EF4-FFF2-40B4-BE49-F238E27FC236}">
                <a16:creationId xmlns:a16="http://schemas.microsoft.com/office/drawing/2014/main" id="{EB867527-1F63-410C-BC88-0C4C3D21346C}"/>
              </a:ext>
            </a:extLst>
          </p:cNvPr>
          <p:cNvSpPr txBox="1">
            <a:spLocks/>
          </p:cNvSpPr>
          <p:nvPr/>
        </p:nvSpPr>
        <p:spPr>
          <a:xfrm>
            <a:off x="1" y="1019410"/>
            <a:ext cx="2970525" cy="564512"/>
          </a:xfrm>
          <a:prstGeom prst="rect">
            <a:avLst/>
          </a:prstGeom>
          <a:solidFill>
            <a:schemeClr val="accent4">
              <a:lumMod val="20000"/>
              <a:lumOff val="80000"/>
            </a:schemeClr>
          </a:solidFill>
        </p:spPr>
        <p:txBody>
          <a:bodyPr vert="horz" lIns="91440" tIns="45720" rIns="91440" bIns="45720" rtlCol="0">
            <a:normAutofit/>
          </a:bodyPr>
          <a:lstStyle>
            <a:lvl1pPr marL="352425" indent="-352425" algn="l" defTabSz="914400" rtl="0" eaLnBrk="1" latinLnBrk="0" hangingPunct="1">
              <a:lnSpc>
                <a:spcPct val="90000"/>
              </a:lnSpc>
              <a:spcBef>
                <a:spcPts val="600"/>
              </a:spcBef>
              <a:spcAft>
                <a:spcPts val="600"/>
              </a:spcAft>
              <a:buClr>
                <a:srgbClr val="33CC33"/>
              </a:buClr>
              <a:buFont typeface="Wingdings" panose="05000000000000000000" pitchFamily="2" charset="2"/>
              <a:buChar char="§"/>
              <a:defRPr sz="2800" kern="1200">
                <a:solidFill>
                  <a:schemeClr val="tx1"/>
                </a:solidFill>
                <a:latin typeface="+mn-lt"/>
                <a:ea typeface="+mn-ea"/>
                <a:cs typeface="+mn-cs"/>
              </a:defRPr>
            </a:lvl1pPr>
            <a:lvl2pPr marL="719138" indent="-261938" algn="l" defTabSz="914400" rtl="0" eaLnBrk="1" latinLnBrk="0" hangingPunct="1">
              <a:lnSpc>
                <a:spcPct val="90000"/>
              </a:lnSpc>
              <a:spcBef>
                <a:spcPts val="500"/>
              </a:spcBef>
              <a:buClr>
                <a:srgbClr val="009999"/>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IN" sz="1400" dirty="0"/>
              <a:t>The following categories of MSME in </a:t>
            </a:r>
            <a:r>
              <a:rPr lang="en-IN" sz="1400" b="1" dirty="0"/>
              <a:t>India</a:t>
            </a:r>
            <a:r>
              <a:rPr lang="en-IN" sz="1400" dirty="0"/>
              <a:t> were widely affected: </a:t>
            </a:r>
          </a:p>
        </p:txBody>
      </p:sp>
      <p:sp>
        <p:nvSpPr>
          <p:cNvPr id="11" name="Content Placeholder 2">
            <a:extLst>
              <a:ext uri="{FF2B5EF4-FFF2-40B4-BE49-F238E27FC236}">
                <a16:creationId xmlns:a16="http://schemas.microsoft.com/office/drawing/2014/main" id="{5150B4C3-9CD0-9463-4E6F-B8A28F3F9CAA}"/>
              </a:ext>
            </a:extLst>
          </p:cNvPr>
          <p:cNvSpPr txBox="1">
            <a:spLocks/>
          </p:cNvSpPr>
          <p:nvPr/>
        </p:nvSpPr>
        <p:spPr>
          <a:xfrm>
            <a:off x="6173477" y="1019410"/>
            <a:ext cx="2970524" cy="588761"/>
          </a:xfrm>
          <a:prstGeom prst="rect">
            <a:avLst/>
          </a:prstGeom>
          <a:solidFill>
            <a:schemeClr val="accent6">
              <a:lumMod val="20000"/>
              <a:lumOff val="80000"/>
            </a:schemeClr>
          </a:solidFill>
        </p:spPr>
        <p:txBody>
          <a:bodyPr vert="horz" lIns="91440" tIns="45720" rIns="91440" bIns="45720" rtlCol="0">
            <a:normAutofit/>
          </a:bodyPr>
          <a:lstStyle>
            <a:lvl1pPr marL="352425" indent="-352425" algn="l" defTabSz="914400" rtl="0" eaLnBrk="1" latinLnBrk="0" hangingPunct="1">
              <a:lnSpc>
                <a:spcPct val="90000"/>
              </a:lnSpc>
              <a:spcBef>
                <a:spcPts val="600"/>
              </a:spcBef>
              <a:spcAft>
                <a:spcPts val="600"/>
              </a:spcAft>
              <a:buClr>
                <a:srgbClr val="33CC33"/>
              </a:buClr>
              <a:buFont typeface="Wingdings" panose="05000000000000000000" pitchFamily="2" charset="2"/>
              <a:buChar char="§"/>
              <a:defRPr sz="2800" kern="1200">
                <a:solidFill>
                  <a:schemeClr val="tx1"/>
                </a:solidFill>
                <a:latin typeface="+mn-lt"/>
                <a:ea typeface="+mn-ea"/>
                <a:cs typeface="+mn-cs"/>
              </a:defRPr>
            </a:lvl1pPr>
            <a:lvl2pPr marL="719138" indent="-261938" algn="l" defTabSz="914400" rtl="0" eaLnBrk="1" latinLnBrk="0" hangingPunct="1">
              <a:lnSpc>
                <a:spcPct val="90000"/>
              </a:lnSpc>
              <a:spcBef>
                <a:spcPts val="500"/>
              </a:spcBef>
              <a:buClr>
                <a:srgbClr val="009999"/>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N" sz="1400" dirty="0"/>
              <a:t>The following categories of MSME in </a:t>
            </a:r>
            <a:r>
              <a:rPr lang="en-IN" sz="1400" b="1" dirty="0"/>
              <a:t>Uruguay</a:t>
            </a:r>
            <a:r>
              <a:rPr lang="en-IN" sz="1400" dirty="0"/>
              <a:t> were widely affected: </a:t>
            </a:r>
          </a:p>
        </p:txBody>
      </p:sp>
      <p:sp>
        <p:nvSpPr>
          <p:cNvPr id="3" name="Rectangle: Rounded Corners 2">
            <a:extLst>
              <a:ext uri="{FF2B5EF4-FFF2-40B4-BE49-F238E27FC236}">
                <a16:creationId xmlns:a16="http://schemas.microsoft.com/office/drawing/2014/main" id="{793AD699-BC8C-9A0C-5920-DB07C391ABAC}"/>
              </a:ext>
            </a:extLst>
          </p:cNvPr>
          <p:cNvSpPr/>
          <p:nvPr/>
        </p:nvSpPr>
        <p:spPr>
          <a:xfrm>
            <a:off x="614687" y="3291592"/>
            <a:ext cx="2065283" cy="370490"/>
          </a:xfrm>
          <a:prstGeom prst="roundRect">
            <a:avLst/>
          </a:prstGeom>
          <a:solidFill>
            <a:srgbClr val="FBC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Solid waste management</a:t>
            </a:r>
          </a:p>
        </p:txBody>
      </p:sp>
      <p:sp>
        <p:nvSpPr>
          <p:cNvPr id="12" name="Rectangle: Rounded Corners 11">
            <a:extLst>
              <a:ext uri="{FF2B5EF4-FFF2-40B4-BE49-F238E27FC236}">
                <a16:creationId xmlns:a16="http://schemas.microsoft.com/office/drawing/2014/main" id="{0A7D9FCA-15EE-7176-6FB0-8EC02262B520}"/>
              </a:ext>
            </a:extLst>
          </p:cNvPr>
          <p:cNvSpPr/>
          <p:nvPr/>
        </p:nvSpPr>
        <p:spPr>
          <a:xfrm>
            <a:off x="614691" y="2703903"/>
            <a:ext cx="2065283" cy="370490"/>
          </a:xfrm>
          <a:prstGeom prst="roundRect">
            <a:avLst/>
          </a:prstGeom>
          <a:solidFill>
            <a:srgbClr val="84E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Recycled materials</a:t>
            </a:r>
          </a:p>
        </p:txBody>
      </p:sp>
      <p:sp>
        <p:nvSpPr>
          <p:cNvPr id="13" name="Rectangle: Rounded Corners 12">
            <a:extLst>
              <a:ext uri="{FF2B5EF4-FFF2-40B4-BE49-F238E27FC236}">
                <a16:creationId xmlns:a16="http://schemas.microsoft.com/office/drawing/2014/main" id="{0E327F51-4618-1EAD-6C46-036E64EEE84E}"/>
              </a:ext>
            </a:extLst>
          </p:cNvPr>
          <p:cNvSpPr/>
          <p:nvPr/>
        </p:nvSpPr>
        <p:spPr>
          <a:xfrm>
            <a:off x="614686" y="1827351"/>
            <a:ext cx="2065283" cy="37049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Renewable energy</a:t>
            </a:r>
          </a:p>
        </p:txBody>
      </p:sp>
      <p:sp>
        <p:nvSpPr>
          <p:cNvPr id="14" name="Rectangle: Rounded Corners 13">
            <a:extLst>
              <a:ext uri="{FF2B5EF4-FFF2-40B4-BE49-F238E27FC236}">
                <a16:creationId xmlns:a16="http://schemas.microsoft.com/office/drawing/2014/main" id="{DB161C6D-8FF6-8382-39A8-03529931181C}"/>
              </a:ext>
            </a:extLst>
          </p:cNvPr>
          <p:cNvSpPr/>
          <p:nvPr/>
        </p:nvSpPr>
        <p:spPr>
          <a:xfrm>
            <a:off x="614691" y="3780492"/>
            <a:ext cx="2065283" cy="55038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Sustainable agriculture and fisheries</a:t>
            </a:r>
          </a:p>
        </p:txBody>
      </p:sp>
      <p:sp>
        <p:nvSpPr>
          <p:cNvPr id="15" name="Rectangle: Rounded Corners 14">
            <a:extLst>
              <a:ext uri="{FF2B5EF4-FFF2-40B4-BE49-F238E27FC236}">
                <a16:creationId xmlns:a16="http://schemas.microsoft.com/office/drawing/2014/main" id="{4C69D940-5683-BE4F-022A-BE0E069239E1}"/>
              </a:ext>
            </a:extLst>
          </p:cNvPr>
          <p:cNvSpPr/>
          <p:nvPr/>
        </p:nvSpPr>
        <p:spPr>
          <a:xfrm>
            <a:off x="614691" y="4511609"/>
            <a:ext cx="2065283" cy="37049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Ecotourism</a:t>
            </a:r>
          </a:p>
        </p:txBody>
      </p:sp>
      <p:sp>
        <p:nvSpPr>
          <p:cNvPr id="16" name="Rectangle: Rounded Corners 15">
            <a:extLst>
              <a:ext uri="{FF2B5EF4-FFF2-40B4-BE49-F238E27FC236}">
                <a16:creationId xmlns:a16="http://schemas.microsoft.com/office/drawing/2014/main" id="{3E20FF5C-44F9-762F-7819-D0364F2E53B6}"/>
              </a:ext>
            </a:extLst>
          </p:cNvPr>
          <p:cNvSpPr/>
          <p:nvPr/>
        </p:nvSpPr>
        <p:spPr>
          <a:xfrm>
            <a:off x="3668827" y="1833250"/>
            <a:ext cx="2065283" cy="686832"/>
          </a:xfrm>
          <a:prstGeom prst="roundRect">
            <a:avLst/>
          </a:prstGeom>
          <a:solidFill>
            <a:srgbClr val="C9D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solidFill>
              </a:rPr>
              <a:t>Cleaner and Resource Efficient technologies </a:t>
            </a:r>
          </a:p>
        </p:txBody>
      </p:sp>
      <p:sp>
        <p:nvSpPr>
          <p:cNvPr id="17" name="Rectangle: Rounded Corners 16">
            <a:extLst>
              <a:ext uri="{FF2B5EF4-FFF2-40B4-BE49-F238E27FC236}">
                <a16:creationId xmlns:a16="http://schemas.microsoft.com/office/drawing/2014/main" id="{79274A17-7439-604B-1EA5-415B5ACB5623}"/>
              </a:ext>
            </a:extLst>
          </p:cNvPr>
          <p:cNvSpPr/>
          <p:nvPr/>
        </p:nvSpPr>
        <p:spPr>
          <a:xfrm>
            <a:off x="3668826" y="3804832"/>
            <a:ext cx="2065283" cy="53533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solidFill>
              </a:rPr>
              <a:t>Sustainable Agriculture and Fisheries </a:t>
            </a:r>
          </a:p>
        </p:txBody>
      </p:sp>
      <p:sp>
        <p:nvSpPr>
          <p:cNvPr id="18" name="Rectangle: Rounded Corners 17">
            <a:extLst>
              <a:ext uri="{FF2B5EF4-FFF2-40B4-BE49-F238E27FC236}">
                <a16:creationId xmlns:a16="http://schemas.microsoft.com/office/drawing/2014/main" id="{3E47C901-6B87-BB32-2574-3AEA2ED6B5DA}"/>
              </a:ext>
            </a:extLst>
          </p:cNvPr>
          <p:cNvSpPr/>
          <p:nvPr/>
        </p:nvSpPr>
        <p:spPr>
          <a:xfrm>
            <a:off x="6681276" y="4511609"/>
            <a:ext cx="2065283" cy="37049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Ecotourism</a:t>
            </a:r>
          </a:p>
        </p:txBody>
      </p:sp>
      <p:sp>
        <p:nvSpPr>
          <p:cNvPr id="19" name="Rectangle: Rounded Corners 18">
            <a:extLst>
              <a:ext uri="{FF2B5EF4-FFF2-40B4-BE49-F238E27FC236}">
                <a16:creationId xmlns:a16="http://schemas.microsoft.com/office/drawing/2014/main" id="{A91EC154-743B-0C9E-E5FF-8ACACE53413D}"/>
              </a:ext>
            </a:extLst>
          </p:cNvPr>
          <p:cNvSpPr/>
          <p:nvPr/>
        </p:nvSpPr>
        <p:spPr>
          <a:xfrm>
            <a:off x="6614906" y="2701920"/>
            <a:ext cx="2065283" cy="370490"/>
          </a:xfrm>
          <a:prstGeom prst="roundRect">
            <a:avLst/>
          </a:prstGeom>
          <a:solidFill>
            <a:srgbClr val="84E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Recycled materials</a:t>
            </a:r>
          </a:p>
        </p:txBody>
      </p:sp>
      <p:sp>
        <p:nvSpPr>
          <p:cNvPr id="20" name="Rectangle: Rounded Corners 19">
            <a:extLst>
              <a:ext uri="{FF2B5EF4-FFF2-40B4-BE49-F238E27FC236}">
                <a16:creationId xmlns:a16="http://schemas.microsoft.com/office/drawing/2014/main" id="{148CBE08-6EE9-F539-0EF5-6026995873B0}"/>
              </a:ext>
            </a:extLst>
          </p:cNvPr>
          <p:cNvSpPr/>
          <p:nvPr/>
        </p:nvSpPr>
        <p:spPr>
          <a:xfrm>
            <a:off x="6614907" y="1831706"/>
            <a:ext cx="2065283" cy="686832"/>
          </a:xfrm>
          <a:prstGeom prst="roundRect">
            <a:avLst/>
          </a:prstGeom>
          <a:solidFill>
            <a:srgbClr val="C9D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Cleaner and Resource Efficient technologies </a:t>
            </a:r>
          </a:p>
        </p:txBody>
      </p:sp>
      <p:sp>
        <p:nvSpPr>
          <p:cNvPr id="21" name="Rectangle: Rounded Corners 20">
            <a:extLst>
              <a:ext uri="{FF2B5EF4-FFF2-40B4-BE49-F238E27FC236}">
                <a16:creationId xmlns:a16="http://schemas.microsoft.com/office/drawing/2014/main" id="{8D0C3282-A653-5A3F-1E34-51D4DE11736E}"/>
              </a:ext>
            </a:extLst>
          </p:cNvPr>
          <p:cNvSpPr/>
          <p:nvPr/>
        </p:nvSpPr>
        <p:spPr>
          <a:xfrm>
            <a:off x="6626097" y="3291592"/>
            <a:ext cx="2065283" cy="370490"/>
          </a:xfrm>
          <a:prstGeom prst="roundRect">
            <a:avLst/>
          </a:prstGeom>
          <a:solidFill>
            <a:srgbClr val="FBC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Solid waste management</a:t>
            </a:r>
          </a:p>
        </p:txBody>
      </p:sp>
      <p:sp>
        <p:nvSpPr>
          <p:cNvPr id="22" name="Rectangle: Rounded Corners 21">
            <a:extLst>
              <a:ext uri="{FF2B5EF4-FFF2-40B4-BE49-F238E27FC236}">
                <a16:creationId xmlns:a16="http://schemas.microsoft.com/office/drawing/2014/main" id="{DDE87A28-99DF-C080-98B0-1740EA475A62}"/>
              </a:ext>
            </a:extLst>
          </p:cNvPr>
          <p:cNvSpPr/>
          <p:nvPr/>
        </p:nvSpPr>
        <p:spPr>
          <a:xfrm>
            <a:off x="3668827" y="4511609"/>
            <a:ext cx="2065283" cy="37049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Ecotourism</a:t>
            </a:r>
          </a:p>
        </p:txBody>
      </p:sp>
    </p:spTree>
    <p:extLst>
      <p:ext uri="{BB962C8B-B14F-4D97-AF65-F5344CB8AC3E}">
        <p14:creationId xmlns:p14="http://schemas.microsoft.com/office/powerpoint/2010/main" val="39559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000"/>
                                        <p:tgtEl>
                                          <p:spTgt spid="3"/>
                                        </p:tgtEl>
                                      </p:cBhvr>
                                    </p:animEffect>
                                    <p:anim calcmode="lin" valueType="num">
                                      <p:cBhvr>
                                        <p:cTn id="53" dur="1000" fill="hold"/>
                                        <p:tgtEl>
                                          <p:spTgt spid="3"/>
                                        </p:tgtEl>
                                        <p:attrNameLst>
                                          <p:attrName>ppt_x</p:attrName>
                                        </p:attrNameLst>
                                      </p:cBhvr>
                                      <p:tavLst>
                                        <p:tav tm="0">
                                          <p:val>
                                            <p:strVal val="#ppt_x"/>
                                          </p:val>
                                        </p:tav>
                                        <p:tav tm="100000">
                                          <p:val>
                                            <p:strVal val="#ppt_x"/>
                                          </p:val>
                                        </p:tav>
                                      </p:tavLst>
                                    </p:anim>
                                    <p:anim calcmode="lin" valueType="num">
                                      <p:cBhvr>
                                        <p:cTn id="54" dur="1000" fill="hold"/>
                                        <p:tgtEl>
                                          <p:spTgt spid="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anim calcmode="lin" valueType="num">
                                      <p:cBhvr>
                                        <p:cTn id="58" dur="1000" fill="hold"/>
                                        <p:tgtEl>
                                          <p:spTgt spid="21"/>
                                        </p:tgtEl>
                                        <p:attrNameLst>
                                          <p:attrName>ppt_x</p:attrName>
                                        </p:attrNameLst>
                                      </p:cBhvr>
                                      <p:tavLst>
                                        <p:tav tm="0">
                                          <p:val>
                                            <p:strVal val="#ppt_x"/>
                                          </p:val>
                                        </p:tav>
                                        <p:tav tm="100000">
                                          <p:val>
                                            <p:strVal val="#ppt_x"/>
                                          </p:val>
                                        </p:tav>
                                      </p:tavLst>
                                    </p:anim>
                                    <p:anim calcmode="lin" valueType="num">
                                      <p:cBhvr>
                                        <p:cTn id="5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1000"/>
                                        <p:tgtEl>
                                          <p:spTgt spid="22"/>
                                        </p:tgtEl>
                                      </p:cBhvr>
                                    </p:animEffect>
                                    <p:anim calcmode="lin" valueType="num">
                                      <p:cBhvr>
                                        <p:cTn id="82" dur="1000" fill="hold"/>
                                        <p:tgtEl>
                                          <p:spTgt spid="22"/>
                                        </p:tgtEl>
                                        <p:attrNameLst>
                                          <p:attrName>ppt_x</p:attrName>
                                        </p:attrNameLst>
                                      </p:cBhvr>
                                      <p:tavLst>
                                        <p:tav tm="0">
                                          <p:val>
                                            <p:strVal val="#ppt_x"/>
                                          </p:val>
                                        </p:tav>
                                        <p:tav tm="100000">
                                          <p:val>
                                            <p:strVal val="#ppt_x"/>
                                          </p:val>
                                        </p:tav>
                                      </p:tavLst>
                                    </p:anim>
                                    <p:anim calcmode="lin" valueType="num">
                                      <p:cBhvr>
                                        <p:cTn id="83" dur="1000" fill="hold"/>
                                        <p:tgtEl>
                                          <p:spTgt spid="22"/>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1000"/>
                                        <p:tgtEl>
                                          <p:spTgt spid="13"/>
                                        </p:tgtEl>
                                      </p:cBhvr>
                                    </p:animEffect>
                                    <p:anim calcmode="lin" valueType="num">
                                      <p:cBhvr>
                                        <p:cTn id="94" dur="1000" fill="hold"/>
                                        <p:tgtEl>
                                          <p:spTgt spid="13"/>
                                        </p:tgtEl>
                                        <p:attrNameLst>
                                          <p:attrName>ppt_x</p:attrName>
                                        </p:attrNameLst>
                                      </p:cBhvr>
                                      <p:tavLst>
                                        <p:tav tm="0">
                                          <p:val>
                                            <p:strVal val="#ppt_x"/>
                                          </p:val>
                                        </p:tav>
                                        <p:tav tm="100000">
                                          <p:val>
                                            <p:strVal val="#ppt_x"/>
                                          </p:val>
                                        </p:tav>
                                      </p:tavLst>
                                    </p:anim>
                                    <p:anim calcmode="lin" valueType="num">
                                      <p:cBhvr>
                                        <p:cTn id="9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3"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theme/theme1.xml><?xml version="1.0" encoding="utf-8"?>
<a:theme xmlns:a="http://schemas.openxmlformats.org/drawingml/2006/main" name="Office Theme">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2117</TotalTime>
  <Words>2694</Words>
  <Application>Microsoft Office PowerPoint</Application>
  <PresentationFormat>On-screen Show (16:9)</PresentationFormat>
  <Paragraphs>277</Paragraphs>
  <Slides>31</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Aharoni</vt:lpstr>
      <vt:lpstr>Arial</vt:lpstr>
      <vt:lpstr>Calibri</vt:lpstr>
      <vt:lpstr>Calibri Light</vt:lpstr>
      <vt:lpstr>Courier New</vt:lpstr>
      <vt:lpstr>Georgia</vt:lpstr>
      <vt:lpstr>Roboto</vt:lpstr>
      <vt:lpstr>Segoe UI</vt:lpstr>
      <vt:lpstr>Times New Roman</vt:lpstr>
      <vt:lpstr>Wingdings</vt:lpstr>
      <vt:lpstr>Office Theme</vt:lpstr>
      <vt:lpstr>   Impact of COVID-19 on Green MSME: Green recovery measures in developing economy</vt:lpstr>
      <vt:lpstr>PowerPoint Presentation</vt:lpstr>
      <vt:lpstr>Objectives of the study</vt:lpstr>
      <vt:lpstr>Methodology and timeline</vt:lpstr>
      <vt:lpstr>Methodology- Online questionnaire</vt:lpstr>
      <vt:lpstr>Methodology- Focused Group Discussion</vt:lpstr>
      <vt:lpstr>Categories of Green MSMEs identified</vt:lpstr>
      <vt:lpstr>Key Findings </vt:lpstr>
      <vt:lpstr>Most impacted Green MSME categories</vt:lpstr>
      <vt:lpstr>Impact on select categories</vt:lpstr>
      <vt:lpstr> Challenges faced by green MSMEs</vt:lpstr>
      <vt:lpstr>  Overall Impact on Green MSMEs - India</vt:lpstr>
      <vt:lpstr> Impact on Green MSMEs - India</vt:lpstr>
      <vt:lpstr> Impact on Green MSMEs - Ghana</vt:lpstr>
      <vt:lpstr> Impact on Green MSMEs - Uruguay</vt:lpstr>
      <vt:lpstr>Support extended towards Green MSMEs - India</vt:lpstr>
      <vt:lpstr>Support extended towards Green MSMEs - Ghana</vt:lpstr>
      <vt:lpstr>Support extended towards Green MSMEs - Uruguay</vt:lpstr>
      <vt:lpstr>Emerging opportunities - India</vt:lpstr>
      <vt:lpstr>Emerging opportunities - Ghana</vt:lpstr>
      <vt:lpstr>Emerging opportunities - Uruguay</vt:lpstr>
      <vt:lpstr>Policy recommendations</vt:lpstr>
      <vt:lpstr>Policy recommendations</vt:lpstr>
      <vt:lpstr>Policy recommendations</vt:lpstr>
      <vt:lpstr>Policy recommendations</vt:lpstr>
      <vt:lpstr>Policy recommendations</vt:lpstr>
      <vt:lpstr>Comments from FGD - India</vt:lpstr>
      <vt:lpstr>Comments from FGD - Ghana</vt:lpstr>
      <vt:lpstr>Comments from FGD - Uruguay</vt:lpstr>
      <vt:lpstr>  Next steps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Board Meeting</dc:title>
  <dc:creator>"SAIEED, Md Abu"</dc:creator>
  <cp:lastModifiedBy>Saieed, Md Abu</cp:lastModifiedBy>
  <cp:revision>684</cp:revision>
  <cp:lastPrinted>2018-06-01T12:04:26Z</cp:lastPrinted>
  <dcterms:created xsi:type="dcterms:W3CDTF">2018-03-23T11:30:03Z</dcterms:created>
  <dcterms:modified xsi:type="dcterms:W3CDTF">2022-07-25T16:00:37Z</dcterms:modified>
</cp:coreProperties>
</file>